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93"/>
  </p:notesMasterIdLst>
  <p:handoutMasterIdLst>
    <p:handoutMasterId r:id="rId194"/>
  </p:handoutMasterIdLst>
  <p:sldIdLst>
    <p:sldId id="656" r:id="rId2"/>
    <p:sldId id="655" r:id="rId3"/>
    <p:sldId id="258" r:id="rId4"/>
    <p:sldId id="293" r:id="rId5"/>
    <p:sldId id="537" r:id="rId6"/>
    <p:sldId id="541" r:id="rId7"/>
    <p:sldId id="519" r:id="rId8"/>
    <p:sldId id="520" r:id="rId9"/>
    <p:sldId id="521" r:id="rId10"/>
    <p:sldId id="522" r:id="rId11"/>
    <p:sldId id="523" r:id="rId12"/>
    <p:sldId id="524" r:id="rId13"/>
    <p:sldId id="542" r:id="rId14"/>
    <p:sldId id="525" r:id="rId15"/>
    <p:sldId id="526" r:id="rId16"/>
    <p:sldId id="527" r:id="rId17"/>
    <p:sldId id="528" r:id="rId18"/>
    <p:sldId id="529" r:id="rId19"/>
    <p:sldId id="530" r:id="rId20"/>
    <p:sldId id="531" r:id="rId21"/>
    <p:sldId id="532" r:id="rId22"/>
    <p:sldId id="533" r:id="rId23"/>
    <p:sldId id="534" r:id="rId24"/>
    <p:sldId id="535" r:id="rId25"/>
    <p:sldId id="536" r:id="rId26"/>
    <p:sldId id="294" r:id="rId27"/>
    <p:sldId id="295" r:id="rId28"/>
    <p:sldId id="538" r:id="rId29"/>
    <p:sldId id="539" r:id="rId30"/>
    <p:sldId id="543" r:id="rId31"/>
    <p:sldId id="544" r:id="rId32"/>
    <p:sldId id="545" r:id="rId33"/>
    <p:sldId id="546" r:id="rId34"/>
    <p:sldId id="547" r:id="rId35"/>
    <p:sldId id="548" r:id="rId36"/>
    <p:sldId id="549" r:id="rId37"/>
    <p:sldId id="550" r:id="rId38"/>
    <p:sldId id="551" r:id="rId39"/>
    <p:sldId id="552" r:id="rId40"/>
    <p:sldId id="553" r:id="rId41"/>
    <p:sldId id="554" r:id="rId42"/>
    <p:sldId id="555" r:id="rId43"/>
    <p:sldId id="556" r:id="rId44"/>
    <p:sldId id="557" r:id="rId45"/>
    <p:sldId id="558" r:id="rId46"/>
    <p:sldId id="559" r:id="rId47"/>
    <p:sldId id="560" r:id="rId48"/>
    <p:sldId id="561" r:id="rId49"/>
    <p:sldId id="562" r:id="rId50"/>
    <p:sldId id="563" r:id="rId51"/>
    <p:sldId id="264" r:id="rId52"/>
    <p:sldId id="265" r:id="rId53"/>
    <p:sldId id="270" r:id="rId54"/>
    <p:sldId id="266" r:id="rId55"/>
    <p:sldId id="564" r:id="rId56"/>
    <p:sldId id="267" r:id="rId57"/>
    <p:sldId id="268" r:id="rId58"/>
    <p:sldId id="271" r:id="rId59"/>
    <p:sldId id="276" r:id="rId60"/>
    <p:sldId id="272" r:id="rId61"/>
    <p:sldId id="565" r:id="rId62"/>
    <p:sldId id="283" r:id="rId63"/>
    <p:sldId id="284" r:id="rId64"/>
    <p:sldId id="566" r:id="rId65"/>
    <p:sldId id="285" r:id="rId66"/>
    <p:sldId id="567" r:id="rId67"/>
    <p:sldId id="273" r:id="rId68"/>
    <p:sldId id="274" r:id="rId69"/>
    <p:sldId id="568" r:id="rId70"/>
    <p:sldId id="280" r:id="rId71"/>
    <p:sldId id="279" r:id="rId72"/>
    <p:sldId id="296" r:id="rId73"/>
    <p:sldId id="290" r:id="rId74"/>
    <p:sldId id="420" r:id="rId75"/>
    <p:sldId id="516" r:id="rId76"/>
    <p:sldId id="569" r:id="rId77"/>
    <p:sldId id="291" r:id="rId78"/>
    <p:sldId id="278" r:id="rId79"/>
    <p:sldId id="297" r:id="rId80"/>
    <p:sldId id="275" r:id="rId81"/>
    <p:sldId id="336" r:id="rId82"/>
    <p:sldId id="421" r:id="rId83"/>
    <p:sldId id="423" r:id="rId84"/>
    <p:sldId id="422" r:id="rId85"/>
    <p:sldId id="430" r:id="rId86"/>
    <p:sldId id="425" r:id="rId87"/>
    <p:sldId id="515" r:id="rId88"/>
    <p:sldId id="431" r:id="rId89"/>
    <p:sldId id="427" r:id="rId90"/>
    <p:sldId id="570" r:id="rId91"/>
    <p:sldId id="426" r:id="rId92"/>
    <p:sldId id="433" r:id="rId93"/>
    <p:sldId id="434" r:id="rId94"/>
    <p:sldId id="435" r:id="rId95"/>
    <p:sldId id="436" r:id="rId96"/>
    <p:sldId id="437" r:id="rId97"/>
    <p:sldId id="441" r:id="rId98"/>
    <p:sldId id="438" r:id="rId99"/>
    <p:sldId id="443" r:id="rId100"/>
    <p:sldId id="445" r:id="rId101"/>
    <p:sldId id="440" r:id="rId102"/>
    <p:sldId id="446" r:id="rId103"/>
    <p:sldId id="571" r:id="rId104"/>
    <p:sldId id="572" r:id="rId105"/>
    <p:sldId id="573" r:id="rId106"/>
    <p:sldId id="574" r:id="rId107"/>
    <p:sldId id="575" r:id="rId108"/>
    <p:sldId id="576" r:id="rId109"/>
    <p:sldId id="577" r:id="rId110"/>
    <p:sldId id="578" r:id="rId111"/>
    <p:sldId id="455" r:id="rId112"/>
    <p:sldId id="579" r:id="rId113"/>
    <p:sldId id="580" r:id="rId114"/>
    <p:sldId id="581" r:id="rId115"/>
    <p:sldId id="582" r:id="rId116"/>
    <p:sldId id="583" r:id="rId117"/>
    <p:sldId id="584" r:id="rId118"/>
    <p:sldId id="585" r:id="rId119"/>
    <p:sldId id="586" r:id="rId120"/>
    <p:sldId id="587" r:id="rId121"/>
    <p:sldId id="588" r:id="rId122"/>
    <p:sldId id="589" r:id="rId123"/>
    <p:sldId id="590" r:id="rId124"/>
    <p:sldId id="591" r:id="rId125"/>
    <p:sldId id="592" r:id="rId126"/>
    <p:sldId id="593" r:id="rId127"/>
    <p:sldId id="472" r:id="rId128"/>
    <p:sldId id="473" r:id="rId129"/>
    <p:sldId id="594" r:id="rId130"/>
    <p:sldId id="653" r:id="rId131"/>
    <p:sldId id="596" r:id="rId132"/>
    <p:sldId id="597" r:id="rId133"/>
    <p:sldId id="599" r:id="rId134"/>
    <p:sldId id="600" r:id="rId135"/>
    <p:sldId id="601" r:id="rId136"/>
    <p:sldId id="602" r:id="rId137"/>
    <p:sldId id="603" r:id="rId138"/>
    <p:sldId id="483" r:id="rId139"/>
    <p:sldId id="604" r:id="rId140"/>
    <p:sldId id="484" r:id="rId141"/>
    <p:sldId id="605" r:id="rId142"/>
    <p:sldId id="606" r:id="rId143"/>
    <p:sldId id="607" r:id="rId144"/>
    <p:sldId id="608" r:id="rId145"/>
    <p:sldId id="609" r:id="rId146"/>
    <p:sldId id="610" r:id="rId147"/>
    <p:sldId id="611" r:id="rId148"/>
    <p:sldId id="612" r:id="rId149"/>
    <p:sldId id="613" r:id="rId150"/>
    <p:sldId id="614" r:id="rId151"/>
    <p:sldId id="615" r:id="rId152"/>
    <p:sldId id="500" r:id="rId153"/>
    <p:sldId id="616" r:id="rId154"/>
    <p:sldId id="617" r:id="rId155"/>
    <p:sldId id="618" r:id="rId156"/>
    <p:sldId id="619" r:id="rId157"/>
    <p:sldId id="620" r:id="rId158"/>
    <p:sldId id="621" r:id="rId159"/>
    <p:sldId id="622" r:id="rId160"/>
    <p:sldId id="623" r:id="rId161"/>
    <p:sldId id="624" r:id="rId162"/>
    <p:sldId id="513" r:id="rId163"/>
    <p:sldId id="514" r:id="rId164"/>
    <p:sldId id="625" r:id="rId165"/>
    <p:sldId id="654" r:id="rId166"/>
    <p:sldId id="627" r:id="rId167"/>
    <p:sldId id="628" r:id="rId168"/>
    <p:sldId id="629" r:id="rId169"/>
    <p:sldId id="630" r:id="rId170"/>
    <p:sldId id="631" r:id="rId171"/>
    <p:sldId id="632" r:id="rId172"/>
    <p:sldId id="633" r:id="rId173"/>
    <p:sldId id="635" r:id="rId174"/>
    <p:sldId id="634" r:id="rId175"/>
    <p:sldId id="636" r:id="rId176"/>
    <p:sldId id="637" r:id="rId177"/>
    <p:sldId id="639" r:id="rId178"/>
    <p:sldId id="642" r:id="rId179"/>
    <p:sldId id="643" r:id="rId180"/>
    <p:sldId id="638" r:id="rId181"/>
    <p:sldId id="640" r:id="rId182"/>
    <p:sldId id="641" r:id="rId183"/>
    <p:sldId id="644" r:id="rId184"/>
    <p:sldId id="646" r:id="rId185"/>
    <p:sldId id="645" r:id="rId186"/>
    <p:sldId id="647" r:id="rId187"/>
    <p:sldId id="649" r:id="rId188"/>
    <p:sldId id="648" r:id="rId189"/>
    <p:sldId id="650" r:id="rId190"/>
    <p:sldId id="651" r:id="rId191"/>
    <p:sldId id="652" r:id="rId19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04" autoAdjust="0"/>
    <p:restoredTop sz="94675" autoAdjust="0"/>
  </p:normalViewPr>
  <p:slideViewPr>
    <p:cSldViewPr>
      <p:cViewPr>
        <p:scale>
          <a:sx n="75" d="100"/>
          <a:sy n="75" d="100"/>
        </p:scale>
        <p:origin x="1877" y="13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presProps" Target="pres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DF489AA-C4B8-4B25-98DA-28DF2CFD3840}" type="datetimeFigureOut">
              <a:rPr lang="tr-TR" smtClean="0"/>
              <a:t>23.01.2024</a:t>
            </a:fld>
            <a:endParaRPr lang="tr-TR"/>
          </a:p>
        </p:txBody>
      </p:sp>
      <p:sp>
        <p:nvSpPr>
          <p:cNvPr id="4" name="Altbilgi Yer Tutucusu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tr-TR"/>
              <a:t>Kompozit Malzemeler Dersi - Bölüm 1: Genel Bilgiler - Prof. Dr. Mehmet Zor</a:t>
            </a:r>
          </a:p>
        </p:txBody>
      </p:sp>
      <p:sp>
        <p:nvSpPr>
          <p:cNvPr id="5" name="Slayt Numarası Yer Tutucus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22ECC45-A20B-4454-B835-3ADE1F3CCA79}" type="slidenum">
              <a:rPr lang="tr-TR" smtClean="0"/>
              <a:t>‹#›</a:t>
            </a:fld>
            <a:endParaRPr lang="tr-TR"/>
          </a:p>
        </p:txBody>
      </p:sp>
    </p:spTree>
    <p:extLst>
      <p:ext uri="{BB962C8B-B14F-4D97-AF65-F5344CB8AC3E}">
        <p14:creationId xmlns:p14="http://schemas.microsoft.com/office/powerpoint/2010/main" val="214706916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45A753-8820-463E-8CF4-BB5A9EA442A7}" type="datetimeFigureOut">
              <a:rPr lang="tr-TR" smtClean="0"/>
              <a:t>23.01.2024</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tr-TR"/>
              <a:t>Kompozit Malzemeler Dersi - Bölüm 1: Genel Bilgiler - Prof. Dr. Mehmet Zor</a:t>
            </a: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A56E15-5DBF-4E47-B512-19615FF3DBCE}" type="slidenum">
              <a:rPr lang="tr-TR" smtClean="0"/>
              <a:t>‹#›</a:t>
            </a:fld>
            <a:endParaRPr lang="tr-TR"/>
          </a:p>
        </p:txBody>
      </p:sp>
    </p:spTree>
    <p:extLst>
      <p:ext uri="{BB962C8B-B14F-4D97-AF65-F5344CB8AC3E}">
        <p14:creationId xmlns:p14="http://schemas.microsoft.com/office/powerpoint/2010/main" val="274509028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424503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118339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831292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994749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891501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472267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66087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922148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188816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525925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4001915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419399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128321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1">
        <a:schemeClr val="bg2"/>
      </p:bgRef>
    </p:bg>
    <p:spTree>
      <p:nvGrpSpPr>
        <p:cNvPr id="1" name=""/>
        <p:cNvGrpSpPr/>
        <p:nvPr/>
      </p:nvGrpSpPr>
      <p:grpSpPr>
        <a:xfrm>
          <a:off x="0" y="0"/>
          <a:ext cx="0" cy="0"/>
          <a:chOff x="0" y="0"/>
          <a:chExt cx="0" cy="0"/>
        </a:xfrm>
      </p:grpSpPr>
      <p:sp>
        <p:nvSpPr>
          <p:cNvPr id="15" name="Dikdörtgen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Dikdörtgen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Alt Başlık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28" name="Veri Yer Tutucusu 27"/>
          <p:cNvSpPr>
            <a:spLocks noGrp="1"/>
          </p:cNvSpPr>
          <p:nvPr>
            <p:ph type="dt" sz="half" idx="10"/>
          </p:nvPr>
        </p:nvSpPr>
        <p:spPr/>
        <p:txBody>
          <a:bodyPr/>
          <a:lstStyle/>
          <a:p>
            <a:r>
              <a:rPr lang="tr-TR" dirty="0"/>
              <a:t>....</a:t>
            </a:r>
          </a:p>
        </p:txBody>
      </p:sp>
      <p:sp>
        <p:nvSpPr>
          <p:cNvPr id="17" name="Altbilgi Yer Tutucusu 16"/>
          <p:cNvSpPr>
            <a:spLocks noGrp="1"/>
          </p:cNvSpPr>
          <p:nvPr>
            <p:ph type="ftr" sz="quarter" idx="11"/>
          </p:nvPr>
        </p:nvSpPr>
        <p:spPr/>
        <p:txBody>
          <a:bodyPr/>
          <a:lstStyle/>
          <a:p>
            <a:r>
              <a:rPr lang="tr-TR" dirty="0" err="1"/>
              <a:t>Kompozit</a:t>
            </a:r>
            <a:r>
              <a:rPr lang="tr-TR" dirty="0"/>
              <a:t> Malzemelerle İlgili Genel Bilgiler /</a:t>
            </a:r>
            <a:r>
              <a:rPr lang="tr-TR" dirty="0" err="1"/>
              <a:t>Prof.Dr</a:t>
            </a:r>
            <a:r>
              <a:rPr lang="tr-TR" dirty="0"/>
              <a:t>. Mehmet Zor</a:t>
            </a:r>
          </a:p>
        </p:txBody>
      </p:sp>
      <p:sp>
        <p:nvSpPr>
          <p:cNvPr id="7" name="Düz Bağlayıcı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Dikdörtgen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ayt Numarası Yer Tutucusu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7840E83-AC17-4BB5-BC43-751DE1ADA5B1}" type="slidenum">
              <a:rPr lang="tr-TR" smtClean="0"/>
              <a:t>‹#›</a:t>
            </a:fld>
            <a:endParaRPr lang="tr-TR"/>
          </a:p>
        </p:txBody>
      </p:sp>
      <p:sp>
        <p:nvSpPr>
          <p:cNvPr id="8" name="Başlık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tr-TR"/>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a:t>Asıl başlık stili için tıklatın</a:t>
            </a:r>
            <a:endParaRPr kumimoji="0" lang="en-US"/>
          </a:p>
        </p:txBody>
      </p:sp>
      <p:sp>
        <p:nvSpPr>
          <p:cNvPr id="3" name="Dikey Metin Yer Tutucusu 2"/>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Veri Yer Tutucusu 3"/>
          <p:cNvSpPr>
            <a:spLocks noGrp="1"/>
          </p:cNvSpPr>
          <p:nvPr>
            <p:ph type="dt" sz="half" idx="10"/>
          </p:nvPr>
        </p:nvSpPr>
        <p:spPr/>
        <p:txBody>
          <a:bodyPr/>
          <a:lstStyle/>
          <a:p>
            <a:r>
              <a:rPr lang="tr-TR" dirty="0"/>
              <a:t>....</a:t>
            </a:r>
          </a:p>
        </p:txBody>
      </p:sp>
      <p:sp>
        <p:nvSpPr>
          <p:cNvPr id="5" name="Altbilgi Yer Tutucusu 4"/>
          <p:cNvSpPr>
            <a:spLocks noGrp="1"/>
          </p:cNvSpPr>
          <p:nvPr>
            <p:ph type="ftr" sz="quarter" idx="11"/>
          </p:nvPr>
        </p:nvSpPr>
        <p:spPr/>
        <p:txBody>
          <a:bodyPr/>
          <a:lstStyle/>
          <a:p>
            <a:r>
              <a:rPr lang="tr-TR" dirty="0" err="1"/>
              <a:t>Kompozit</a:t>
            </a:r>
            <a:r>
              <a:rPr lang="tr-TR" dirty="0"/>
              <a:t> Malzemelerle İlgili Genel Bilgiler /</a:t>
            </a:r>
            <a:r>
              <a:rPr lang="tr-TR" dirty="0" err="1"/>
              <a:t>Prof.Dr</a:t>
            </a:r>
            <a:r>
              <a:rPr lang="tr-TR" dirty="0"/>
              <a:t>. Mehmet Zor</a:t>
            </a:r>
          </a:p>
        </p:txBody>
      </p:sp>
      <p:sp>
        <p:nvSpPr>
          <p:cNvPr id="6" name="Slayt Numarası Yer Tutucusu 5"/>
          <p:cNvSpPr>
            <a:spLocks noGrp="1"/>
          </p:cNvSpPr>
          <p:nvPr>
            <p:ph type="sldNum" sz="quarter" idx="12"/>
          </p:nvPr>
        </p:nvSpPr>
        <p:spPr/>
        <p:txBody>
          <a:bodyPr/>
          <a:lstStyle/>
          <a:p>
            <a:fld id="{B7840E83-AC17-4BB5-BC43-751DE1ADA5B1}" type="slidenum">
              <a:rPr lang="tr-TR" smtClean="0"/>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bg>
      <p:bgRef idx="1001">
        <a:schemeClr val="bg2"/>
      </p:bgRef>
    </p:bg>
    <p:spTree>
      <p:nvGrpSpPr>
        <p:cNvPr id="1" name=""/>
        <p:cNvGrpSpPr/>
        <p:nvPr/>
      </p:nvGrpSpPr>
      <p:grpSpPr>
        <a:xfrm>
          <a:off x="0" y="0"/>
          <a:ext cx="0" cy="0"/>
          <a:chOff x="0" y="0"/>
          <a:chExt cx="0" cy="0"/>
        </a:xfrm>
      </p:grpSpPr>
      <p:sp>
        <p:nvSpPr>
          <p:cNvPr id="7" name="Dikdörtgen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Dikdörtgen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Dikdörtgen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Dikdörtgen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Dikdörtgen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Dikdörtgen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Düz Bağlayıcı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ayt Numarası Yer Tutucusu 5"/>
          <p:cNvSpPr>
            <a:spLocks noGrp="1"/>
          </p:cNvSpPr>
          <p:nvPr>
            <p:ph type="sldNum" sz="quarter" idx="12"/>
          </p:nvPr>
        </p:nvSpPr>
        <p:spPr>
          <a:xfrm>
            <a:off x="6915912" y="3009901"/>
            <a:ext cx="457200" cy="441325"/>
          </a:xfrm>
        </p:spPr>
        <p:txBody>
          <a:bodyPr/>
          <a:lstStyle/>
          <a:p>
            <a:fld id="{B7840E83-AC17-4BB5-BC43-751DE1ADA5B1}" type="slidenum">
              <a:rPr lang="tr-TR" smtClean="0"/>
              <a:t>‹#›</a:t>
            </a:fld>
            <a:endParaRPr lang="tr-TR"/>
          </a:p>
        </p:txBody>
      </p:sp>
      <p:sp>
        <p:nvSpPr>
          <p:cNvPr id="3" name="Dikey Metin Yer Tutucusu 2"/>
          <p:cNvSpPr>
            <a:spLocks noGrp="1"/>
          </p:cNvSpPr>
          <p:nvPr>
            <p:ph type="body" orient="vert" idx="1"/>
          </p:nvPr>
        </p:nvSpPr>
        <p:spPr>
          <a:xfrm>
            <a:off x="304800" y="304800"/>
            <a:ext cx="6553200" cy="5821366"/>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Veri Yer Tutucusu 3"/>
          <p:cNvSpPr>
            <a:spLocks noGrp="1"/>
          </p:cNvSpPr>
          <p:nvPr>
            <p:ph type="dt" sz="half" idx="10"/>
          </p:nvPr>
        </p:nvSpPr>
        <p:spPr/>
        <p:txBody>
          <a:bodyPr/>
          <a:lstStyle/>
          <a:p>
            <a:r>
              <a:rPr lang="tr-TR" dirty="0"/>
              <a:t>....</a:t>
            </a:r>
          </a:p>
        </p:txBody>
      </p:sp>
      <p:sp>
        <p:nvSpPr>
          <p:cNvPr id="5" name="Altbilgi Yer Tutucusu 4"/>
          <p:cNvSpPr>
            <a:spLocks noGrp="1"/>
          </p:cNvSpPr>
          <p:nvPr>
            <p:ph type="ftr" sz="quarter" idx="11"/>
          </p:nvPr>
        </p:nvSpPr>
        <p:spPr/>
        <p:txBody>
          <a:bodyPr/>
          <a:lstStyle/>
          <a:p>
            <a:r>
              <a:rPr lang="tr-TR" dirty="0" err="1"/>
              <a:t>Kompozit</a:t>
            </a:r>
            <a:r>
              <a:rPr lang="tr-TR" dirty="0"/>
              <a:t> Malzemelerle İlgili Genel Bilgiler /</a:t>
            </a:r>
            <a:r>
              <a:rPr lang="tr-TR" dirty="0" err="1"/>
              <a:t>Prof.Dr</a:t>
            </a:r>
            <a:r>
              <a:rPr lang="tr-TR" dirty="0"/>
              <a:t>. Mehmet Zor</a:t>
            </a:r>
          </a:p>
        </p:txBody>
      </p:sp>
      <p:sp>
        <p:nvSpPr>
          <p:cNvPr id="2" name="Dikey Başlık 1"/>
          <p:cNvSpPr>
            <a:spLocks noGrp="1"/>
          </p:cNvSpPr>
          <p:nvPr>
            <p:ph type="title" orient="vert"/>
          </p:nvPr>
        </p:nvSpPr>
        <p:spPr>
          <a:xfrm>
            <a:off x="7391400" y="304801"/>
            <a:ext cx="1447800" cy="5851525"/>
          </a:xfrm>
        </p:spPr>
        <p:txBody>
          <a:bodyPr vert="eaVert"/>
          <a:lstStyle/>
          <a:p>
            <a:r>
              <a:rPr kumimoji="0" lang="tr-TR"/>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solidFill>
                  <a:schemeClr val="accent3">
                    <a:shade val="75000"/>
                  </a:schemeClr>
                </a:solidFill>
              </a:defRPr>
            </a:lvl1pPr>
          </a:lstStyle>
          <a:p>
            <a:r>
              <a:rPr kumimoji="0" lang="tr-TR"/>
              <a:t>Asıl başlık stili için tıklatın</a:t>
            </a:r>
            <a:endParaRPr kumimoji="0" lang="en-US"/>
          </a:p>
        </p:txBody>
      </p:sp>
      <p:sp>
        <p:nvSpPr>
          <p:cNvPr id="4" name="Veri Yer Tutucusu 3"/>
          <p:cNvSpPr>
            <a:spLocks noGrp="1"/>
          </p:cNvSpPr>
          <p:nvPr>
            <p:ph type="dt" sz="half" idx="10"/>
          </p:nvPr>
        </p:nvSpPr>
        <p:spPr/>
        <p:txBody>
          <a:bodyPr/>
          <a:lstStyle/>
          <a:p>
            <a:r>
              <a:rPr lang="tr-TR" dirty="0"/>
              <a:t>....</a:t>
            </a:r>
          </a:p>
        </p:txBody>
      </p:sp>
      <p:sp>
        <p:nvSpPr>
          <p:cNvPr id="5" name="Altbilgi Yer Tutucusu 4"/>
          <p:cNvSpPr>
            <a:spLocks noGrp="1"/>
          </p:cNvSpPr>
          <p:nvPr>
            <p:ph type="ftr" sz="quarter" idx="11"/>
          </p:nvPr>
        </p:nvSpPr>
        <p:spPr/>
        <p:txBody>
          <a:bodyPr/>
          <a:lstStyle/>
          <a:p>
            <a:r>
              <a:rPr lang="tr-TR" dirty="0" err="1"/>
              <a:t>Kompozit</a:t>
            </a:r>
            <a:r>
              <a:rPr lang="tr-TR" dirty="0"/>
              <a:t> Malzemelerle İlgili Genel Bilgiler /</a:t>
            </a:r>
            <a:r>
              <a:rPr lang="tr-TR" dirty="0" err="1"/>
              <a:t>Prof.Dr</a:t>
            </a:r>
            <a:r>
              <a:rPr lang="tr-TR" dirty="0"/>
              <a:t>. Mehmet Zor</a:t>
            </a:r>
          </a:p>
        </p:txBody>
      </p:sp>
      <p:sp>
        <p:nvSpPr>
          <p:cNvPr id="6" name="Slayt Numarası Yer Tutucusu 5"/>
          <p:cNvSpPr>
            <a:spLocks noGrp="1"/>
          </p:cNvSpPr>
          <p:nvPr>
            <p:ph type="sldNum" sz="quarter" idx="12"/>
          </p:nvPr>
        </p:nvSpPr>
        <p:spPr>
          <a:xfrm>
            <a:off x="4361688" y="1026372"/>
            <a:ext cx="457200" cy="441325"/>
          </a:xfrm>
        </p:spPr>
        <p:txBody>
          <a:bodyPr/>
          <a:lstStyle/>
          <a:p>
            <a:fld id="{B7840E83-AC17-4BB5-BC43-751DE1ADA5B1}" type="slidenum">
              <a:rPr lang="tr-TR" smtClean="0"/>
              <a:t>‹#›</a:t>
            </a:fld>
            <a:endParaRPr lang="tr-TR"/>
          </a:p>
        </p:txBody>
      </p:sp>
      <p:sp>
        <p:nvSpPr>
          <p:cNvPr id="8" name="İçerik Yer Tutucusu 7"/>
          <p:cNvSpPr>
            <a:spLocks noGrp="1"/>
          </p:cNvSpPr>
          <p:nvPr>
            <p:ph sz="quarter" idx="1"/>
          </p:nvPr>
        </p:nvSpPr>
        <p:spPr>
          <a:xfrm>
            <a:off x="301752" y="1527048"/>
            <a:ext cx="8503920" cy="45720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1"/>
      </p:bgRef>
    </p:bg>
    <p:spTree>
      <p:nvGrpSpPr>
        <p:cNvPr id="1" name=""/>
        <p:cNvGrpSpPr/>
        <p:nvPr/>
      </p:nvGrpSpPr>
      <p:grpSpPr>
        <a:xfrm>
          <a:off x="0" y="0"/>
          <a:ext cx="0" cy="0"/>
          <a:chOff x="0" y="0"/>
          <a:chExt cx="0" cy="0"/>
        </a:xfrm>
      </p:grpSpPr>
      <p:sp>
        <p:nvSpPr>
          <p:cNvPr id="17" name="Dikdörtgen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Dikdörtgen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Dikdörtgen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Metin Yer Tutucusu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sp>
        <p:nvSpPr>
          <p:cNvPr id="13" name="Dikdörtgen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ikdörtgen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Altbilgi Yer Tutucusu 4"/>
          <p:cNvSpPr>
            <a:spLocks noGrp="1"/>
          </p:cNvSpPr>
          <p:nvPr>
            <p:ph type="ftr" sz="quarter" idx="11"/>
          </p:nvPr>
        </p:nvSpPr>
        <p:spPr/>
        <p:txBody>
          <a:bodyPr/>
          <a:lstStyle/>
          <a:p>
            <a:r>
              <a:rPr lang="tr-TR" dirty="0" err="1"/>
              <a:t>Kompozit</a:t>
            </a:r>
            <a:r>
              <a:rPr lang="tr-TR" dirty="0"/>
              <a:t> Malzemelerle İlgili Genel Bilgiler /</a:t>
            </a:r>
            <a:r>
              <a:rPr lang="tr-TR" dirty="0" err="1"/>
              <a:t>Prof.Dr</a:t>
            </a:r>
            <a:r>
              <a:rPr lang="tr-TR" dirty="0"/>
              <a:t>. Mehmet Zor</a:t>
            </a:r>
          </a:p>
        </p:txBody>
      </p:sp>
      <p:sp>
        <p:nvSpPr>
          <p:cNvPr id="4" name="Veri Yer Tutucusu 3"/>
          <p:cNvSpPr>
            <a:spLocks noGrp="1"/>
          </p:cNvSpPr>
          <p:nvPr>
            <p:ph type="dt" sz="half" idx="10"/>
          </p:nvPr>
        </p:nvSpPr>
        <p:spPr/>
        <p:txBody>
          <a:bodyPr/>
          <a:lstStyle/>
          <a:p>
            <a:r>
              <a:rPr lang="tr-TR" dirty="0"/>
              <a:t>....</a:t>
            </a:r>
          </a:p>
        </p:txBody>
      </p:sp>
      <p:sp>
        <p:nvSpPr>
          <p:cNvPr id="8" name="Düz Bağlayıcı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ayt Numarası Yer Tutucusu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7840E83-AC17-4BB5-BC43-751DE1ADA5B1}" type="slidenum">
              <a:rPr lang="tr-TR" smtClean="0"/>
              <a:t>‹#›</a:t>
            </a:fld>
            <a:endParaRPr lang="tr-TR"/>
          </a:p>
        </p:txBody>
      </p:sp>
      <p:sp>
        <p:nvSpPr>
          <p:cNvPr id="2" name="Başlık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tr-TR"/>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a:xfrm>
            <a:off x="301752" y="228600"/>
            <a:ext cx="8534400" cy="758952"/>
          </a:xfrm>
        </p:spPr>
        <p:txBody>
          <a:bodyPr/>
          <a:lstStyle/>
          <a:p>
            <a:r>
              <a:rPr kumimoji="0" lang="tr-TR"/>
              <a:t>Asıl başlık stili için tıklatın</a:t>
            </a:r>
            <a:endParaRPr kumimoji="0" lang="en-US"/>
          </a:p>
        </p:txBody>
      </p:sp>
      <p:sp>
        <p:nvSpPr>
          <p:cNvPr id="5" name="Veri Yer Tutucusu 4"/>
          <p:cNvSpPr>
            <a:spLocks noGrp="1"/>
          </p:cNvSpPr>
          <p:nvPr>
            <p:ph type="dt" sz="half" idx="10"/>
          </p:nvPr>
        </p:nvSpPr>
        <p:spPr>
          <a:xfrm>
            <a:off x="5791200" y="6409944"/>
            <a:ext cx="3044952" cy="365760"/>
          </a:xfrm>
        </p:spPr>
        <p:txBody>
          <a:bodyPr/>
          <a:lstStyle/>
          <a:p>
            <a:r>
              <a:rPr lang="tr-TR" dirty="0"/>
              <a:t>....</a:t>
            </a:r>
          </a:p>
        </p:txBody>
      </p:sp>
      <p:sp>
        <p:nvSpPr>
          <p:cNvPr id="6" name="Altbilgi Yer Tutucusu 5"/>
          <p:cNvSpPr>
            <a:spLocks noGrp="1"/>
          </p:cNvSpPr>
          <p:nvPr>
            <p:ph type="ftr" sz="quarter" idx="11"/>
          </p:nvPr>
        </p:nvSpPr>
        <p:spPr/>
        <p:txBody>
          <a:bodyPr/>
          <a:lstStyle/>
          <a:p>
            <a:r>
              <a:rPr lang="tr-TR" dirty="0" err="1"/>
              <a:t>Kompozit</a:t>
            </a:r>
            <a:r>
              <a:rPr lang="tr-TR" dirty="0"/>
              <a:t> Malzemelerle İlgili Genel Bilgiler /</a:t>
            </a:r>
            <a:r>
              <a:rPr lang="tr-TR" dirty="0" err="1"/>
              <a:t>Prof.Dr</a:t>
            </a:r>
            <a:r>
              <a:rPr lang="tr-TR" dirty="0"/>
              <a:t>. Mehmet Zor</a:t>
            </a:r>
          </a:p>
        </p:txBody>
      </p:sp>
      <p:sp>
        <p:nvSpPr>
          <p:cNvPr id="7" name="Slayt Numarası Yer Tutucusu 6"/>
          <p:cNvSpPr>
            <a:spLocks noGrp="1"/>
          </p:cNvSpPr>
          <p:nvPr>
            <p:ph type="sldNum" sz="quarter" idx="12"/>
          </p:nvPr>
        </p:nvSpPr>
        <p:spPr/>
        <p:txBody>
          <a:bodyPr/>
          <a:lstStyle/>
          <a:p>
            <a:fld id="{B7840E83-AC17-4BB5-BC43-751DE1ADA5B1}" type="slidenum">
              <a:rPr lang="tr-TR" smtClean="0"/>
              <a:t>‹#›</a:t>
            </a:fld>
            <a:endParaRPr lang="tr-TR"/>
          </a:p>
        </p:txBody>
      </p:sp>
      <p:sp>
        <p:nvSpPr>
          <p:cNvPr id="8" name="Düz Bağlayıcı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İçerik Yer Tutucusu 9"/>
          <p:cNvSpPr>
            <a:spLocks noGrp="1"/>
          </p:cNvSpPr>
          <p:nvPr>
            <p:ph sz="half" idx="1"/>
          </p:nvPr>
        </p:nvSpPr>
        <p:spPr>
          <a:xfrm>
            <a:off x="301752" y="1371600"/>
            <a:ext cx="4038600" cy="4681728"/>
          </a:xfrm>
        </p:spPr>
        <p:txBody>
          <a:bodyPr/>
          <a:lstStyle>
            <a:lvl1pPr>
              <a:defRPr sz="2500"/>
            </a:lvl1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2" name="İçerik Yer Tutucusu 11"/>
          <p:cNvSpPr>
            <a:spLocks noGrp="1"/>
          </p:cNvSpPr>
          <p:nvPr>
            <p:ph sz="half" idx="2"/>
          </p:nvPr>
        </p:nvSpPr>
        <p:spPr>
          <a:xfrm>
            <a:off x="4800600" y="1371600"/>
            <a:ext cx="4038600" cy="4681728"/>
          </a:xfrm>
        </p:spPr>
        <p:txBody>
          <a:bodyPr/>
          <a:lstStyle>
            <a:lvl1pPr>
              <a:defRPr sz="2500"/>
            </a:lvl1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bg>
      <p:bgRef idx="1001">
        <a:schemeClr val="bg2"/>
      </p:bgRef>
    </p:bg>
    <p:spTree>
      <p:nvGrpSpPr>
        <p:cNvPr id="1" name=""/>
        <p:cNvGrpSpPr/>
        <p:nvPr/>
      </p:nvGrpSpPr>
      <p:grpSpPr>
        <a:xfrm>
          <a:off x="0" y="0"/>
          <a:ext cx="0" cy="0"/>
          <a:chOff x="0" y="0"/>
          <a:chExt cx="0" cy="0"/>
        </a:xfrm>
      </p:grpSpPr>
      <p:sp>
        <p:nvSpPr>
          <p:cNvPr id="10" name="Düz Bağlayıcı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Dikdörtgen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Dikdörtgen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Dikdörtgen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Dikdörtgen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ikdörtgen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Metin Yer Tutucusu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4" name="Metin Yer Tutucusu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7" name="Veri Yer Tutucusu 6"/>
          <p:cNvSpPr>
            <a:spLocks noGrp="1"/>
          </p:cNvSpPr>
          <p:nvPr>
            <p:ph type="dt" sz="half" idx="10"/>
          </p:nvPr>
        </p:nvSpPr>
        <p:spPr/>
        <p:txBody>
          <a:bodyPr/>
          <a:lstStyle/>
          <a:p>
            <a:r>
              <a:rPr lang="tr-TR" dirty="0"/>
              <a:t>....</a:t>
            </a:r>
          </a:p>
        </p:txBody>
      </p:sp>
      <p:sp>
        <p:nvSpPr>
          <p:cNvPr id="8" name="Altbilgi Yer Tutucusu 7"/>
          <p:cNvSpPr>
            <a:spLocks noGrp="1"/>
          </p:cNvSpPr>
          <p:nvPr>
            <p:ph type="ftr" sz="quarter" idx="11"/>
          </p:nvPr>
        </p:nvSpPr>
        <p:spPr>
          <a:xfrm>
            <a:off x="304800" y="6409944"/>
            <a:ext cx="3581400"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15" name="Düz Bağlayıcı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İçerik Yer Tutucusu 23"/>
          <p:cNvSpPr>
            <a:spLocks noGrp="1"/>
          </p:cNvSpPr>
          <p:nvPr>
            <p:ph sz="quarter" idx="2"/>
          </p:nvPr>
        </p:nvSpPr>
        <p:spPr>
          <a:xfrm>
            <a:off x="301752" y="2471383"/>
            <a:ext cx="4041648" cy="3818404"/>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26" name="İçerik Yer Tutucusu 25"/>
          <p:cNvSpPr>
            <a:spLocks noGrp="1"/>
          </p:cNvSpPr>
          <p:nvPr>
            <p:ph sz="quarter" idx="4"/>
          </p:nvPr>
        </p:nvSpPr>
        <p:spPr>
          <a:xfrm>
            <a:off x="4800600" y="2471383"/>
            <a:ext cx="4038600" cy="3822192"/>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ayt Numarası Yer Tutucusu 8"/>
          <p:cNvSpPr>
            <a:spLocks noGrp="1"/>
          </p:cNvSpPr>
          <p:nvPr>
            <p:ph type="sldNum" sz="quarter" idx="12"/>
          </p:nvPr>
        </p:nvSpPr>
        <p:spPr>
          <a:xfrm>
            <a:off x="4343400" y="1042416"/>
            <a:ext cx="457200" cy="441325"/>
          </a:xfrm>
        </p:spPr>
        <p:txBody>
          <a:bodyPr/>
          <a:lstStyle>
            <a:lvl1pPr algn="ctr">
              <a:defRPr/>
            </a:lvl1pPr>
          </a:lstStyle>
          <a:p>
            <a:fld id="{B7840E83-AC17-4BB5-BC43-751DE1ADA5B1}" type="slidenum">
              <a:rPr lang="tr-TR" smtClean="0"/>
              <a:t>‹#›</a:t>
            </a:fld>
            <a:endParaRPr lang="tr-TR"/>
          </a:p>
        </p:txBody>
      </p:sp>
      <p:sp>
        <p:nvSpPr>
          <p:cNvPr id="23" name="Başlık 22"/>
          <p:cNvSpPr>
            <a:spLocks noGrp="1"/>
          </p:cNvSpPr>
          <p:nvPr>
            <p:ph type="title"/>
          </p:nvPr>
        </p:nvSpPr>
        <p:spPr/>
        <p:txBody>
          <a:bodyPr rtlCol="0" anchor="b" anchorCtr="0"/>
          <a:lstStyle/>
          <a:p>
            <a:r>
              <a:rPr kumimoji="0" lang="tr-TR"/>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a:t>Asıl başlık stili için tıklatın</a:t>
            </a:r>
            <a:endParaRPr kumimoji="0" lang="en-US"/>
          </a:p>
        </p:txBody>
      </p:sp>
      <p:sp>
        <p:nvSpPr>
          <p:cNvPr id="3" name="Veri Yer Tutucusu 2"/>
          <p:cNvSpPr>
            <a:spLocks noGrp="1"/>
          </p:cNvSpPr>
          <p:nvPr>
            <p:ph type="dt" sz="half" idx="10"/>
          </p:nvPr>
        </p:nvSpPr>
        <p:spPr/>
        <p:txBody>
          <a:bodyPr/>
          <a:lstStyle/>
          <a:p>
            <a:r>
              <a:rPr lang="tr-TR" dirty="0"/>
              <a:t>....</a:t>
            </a:r>
          </a:p>
        </p:txBody>
      </p:sp>
      <p:sp>
        <p:nvSpPr>
          <p:cNvPr id="4" name="Altbilgi Yer Tutucusu 3"/>
          <p:cNvSpPr>
            <a:spLocks noGrp="1"/>
          </p:cNvSpPr>
          <p:nvPr>
            <p:ph type="ftr" sz="quarter" idx="11"/>
          </p:nvPr>
        </p:nvSpPr>
        <p:spPr/>
        <p:txBody>
          <a:bodyPr/>
          <a:lstStyle/>
          <a:p>
            <a:r>
              <a:rPr lang="tr-TR" dirty="0" err="1"/>
              <a:t>Kompozit</a:t>
            </a:r>
            <a:r>
              <a:rPr lang="tr-TR" dirty="0"/>
              <a:t> Malzemelerle İlgili Genel Bilgiler /</a:t>
            </a:r>
            <a:r>
              <a:rPr lang="tr-TR" dirty="0" err="1"/>
              <a:t>Prof.Dr</a:t>
            </a:r>
            <a:r>
              <a:rPr lang="tr-TR" dirty="0"/>
              <a:t>. Mehmet Zor</a:t>
            </a:r>
          </a:p>
        </p:txBody>
      </p:sp>
      <p:sp>
        <p:nvSpPr>
          <p:cNvPr id="5" name="Slayt Numarası Yer Tutucusu 4"/>
          <p:cNvSpPr>
            <a:spLocks noGrp="1"/>
          </p:cNvSpPr>
          <p:nvPr>
            <p:ph type="sldNum" sz="quarter" idx="12"/>
          </p:nvPr>
        </p:nvSpPr>
        <p:spPr>
          <a:xfrm>
            <a:off x="4343400" y="1036020"/>
            <a:ext cx="457200" cy="441325"/>
          </a:xfrm>
        </p:spPr>
        <p:txBody>
          <a:bodyPr/>
          <a:lstStyle/>
          <a:p>
            <a:fld id="{B7840E83-AC17-4BB5-BC43-751DE1ADA5B1}"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7" name="Dikdörtgen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Dikdörtgen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Dikdörtgen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Dikdörtgen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ikdörtgen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Dikdörtgen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Veri Yer Tutucusu 1"/>
          <p:cNvSpPr>
            <a:spLocks noGrp="1"/>
          </p:cNvSpPr>
          <p:nvPr>
            <p:ph type="dt" sz="half" idx="10"/>
          </p:nvPr>
        </p:nvSpPr>
        <p:spPr/>
        <p:txBody>
          <a:bodyPr/>
          <a:lstStyle/>
          <a:p>
            <a:r>
              <a:rPr lang="tr-TR" dirty="0"/>
              <a:t>....</a:t>
            </a:r>
          </a:p>
        </p:txBody>
      </p:sp>
      <p:sp>
        <p:nvSpPr>
          <p:cNvPr id="3" name="Altbilgi Yer Tutucusu 2"/>
          <p:cNvSpPr>
            <a:spLocks noGrp="1"/>
          </p:cNvSpPr>
          <p:nvPr>
            <p:ph type="ftr" sz="quarter" idx="11"/>
          </p:nvPr>
        </p:nvSpPr>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7840E83-AC17-4BB5-BC43-751DE1ADA5B1}"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1">
        <a:schemeClr val="bg1"/>
      </p:bgRef>
    </p:bg>
    <p:spTree>
      <p:nvGrpSpPr>
        <p:cNvPr id="1" name=""/>
        <p:cNvGrpSpPr/>
        <p:nvPr/>
      </p:nvGrpSpPr>
      <p:grpSpPr>
        <a:xfrm>
          <a:off x="0" y="0"/>
          <a:ext cx="0" cy="0"/>
          <a:chOff x="0" y="0"/>
          <a:chExt cx="0" cy="0"/>
        </a:xfrm>
      </p:grpSpPr>
      <p:sp>
        <p:nvSpPr>
          <p:cNvPr id="19" name="Dikdörtgen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Dikdörtgen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Dikdörtgen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Dikdörtgen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Başlık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tr-TR"/>
              <a:t>Asıl başlık stili için tıklatın</a:t>
            </a:r>
            <a:endParaRPr kumimoji="0" lang="en-US"/>
          </a:p>
        </p:txBody>
      </p:sp>
      <p:sp>
        <p:nvSpPr>
          <p:cNvPr id="3" name="Metin Yer Tutucusu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tr-TR"/>
              <a:t>Asıl metin stillerini düzenlemek için tıklatın</a:t>
            </a:r>
          </a:p>
        </p:txBody>
      </p:sp>
      <p:sp>
        <p:nvSpPr>
          <p:cNvPr id="8" name="Dikdörtgen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Düz Bağlayıcı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İçerik Yer Tutucusu 19"/>
          <p:cNvSpPr>
            <a:spLocks noGrp="1"/>
          </p:cNvSpPr>
          <p:nvPr>
            <p:ph sz="quarter" idx="1"/>
          </p:nvPr>
        </p:nvSpPr>
        <p:spPr>
          <a:xfrm>
            <a:off x="3124200" y="685800"/>
            <a:ext cx="5638800" cy="54102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ayt Numarası Yer Tutucusu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B7840E83-AC17-4BB5-BC43-751DE1ADA5B1}" type="slidenum">
              <a:rPr lang="tr-TR" smtClean="0"/>
              <a:t>‹#›</a:t>
            </a:fld>
            <a:endParaRPr lang="tr-TR"/>
          </a:p>
        </p:txBody>
      </p:sp>
      <p:sp>
        <p:nvSpPr>
          <p:cNvPr id="21" name="Dikdörtgen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Veri Yer Tutucusu 4"/>
          <p:cNvSpPr>
            <a:spLocks noGrp="1"/>
          </p:cNvSpPr>
          <p:nvPr>
            <p:ph type="dt" sz="half" idx="10"/>
          </p:nvPr>
        </p:nvSpPr>
        <p:spPr/>
        <p:txBody>
          <a:bodyPr/>
          <a:lstStyle/>
          <a:p>
            <a:r>
              <a:rPr lang="tr-TR" dirty="0"/>
              <a:t>....</a:t>
            </a:r>
          </a:p>
        </p:txBody>
      </p:sp>
      <p:sp>
        <p:nvSpPr>
          <p:cNvPr id="6" name="Altbilgi Yer Tutucusu 5"/>
          <p:cNvSpPr>
            <a:spLocks noGrp="1"/>
          </p:cNvSpPr>
          <p:nvPr>
            <p:ph type="ftr" sz="quarter" idx="11"/>
          </p:nvPr>
        </p:nvSpPr>
        <p:spPr>
          <a:xfrm>
            <a:off x="301752" y="6410848"/>
            <a:ext cx="3383280" cy="365760"/>
          </a:xfrm>
        </p:spPr>
        <p:txBody>
          <a:bodyPr/>
          <a:lstStyle/>
          <a:p>
            <a:r>
              <a:rPr lang="tr-TR" dirty="0" err="1"/>
              <a:t>Kompozit</a:t>
            </a:r>
            <a:r>
              <a:rPr lang="tr-TR" dirty="0"/>
              <a:t> Malzemelerle İlgili Genel Bilgiler /</a:t>
            </a:r>
            <a:r>
              <a:rPr lang="tr-TR" dirty="0" err="1"/>
              <a:t>Prof.Dr</a:t>
            </a:r>
            <a:r>
              <a:rPr lang="tr-TR" dirty="0"/>
              <a:t>. Mehmet Zor</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1" name="Düz Bağlayıcı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Dikdörtgen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Dikdörtgen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Dikdörtgen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Dikdörtgen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ayt Numarası Yer Tutucusu 6"/>
          <p:cNvSpPr>
            <a:spLocks noGrp="1"/>
          </p:cNvSpPr>
          <p:nvPr>
            <p:ph type="sldNum" sz="quarter" idx="12"/>
          </p:nvPr>
        </p:nvSpPr>
        <p:spPr>
          <a:xfrm>
            <a:off x="1371600" y="312738"/>
            <a:ext cx="457200" cy="441325"/>
          </a:xfrm>
        </p:spPr>
        <p:txBody>
          <a:bodyPr/>
          <a:lstStyle/>
          <a:p>
            <a:fld id="{B7840E83-AC17-4BB5-BC43-751DE1ADA5B1}" type="slidenum">
              <a:rPr lang="tr-TR" smtClean="0"/>
              <a:t>‹#›</a:t>
            </a:fld>
            <a:endParaRPr lang="tr-TR"/>
          </a:p>
        </p:txBody>
      </p:sp>
      <p:sp>
        <p:nvSpPr>
          <p:cNvPr id="2" name="Başlık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tr-TR"/>
              <a:t>Asıl başlık stili için tıklatın</a:t>
            </a:r>
            <a:endParaRPr kumimoji="0" lang="en-US"/>
          </a:p>
        </p:txBody>
      </p:sp>
      <p:sp>
        <p:nvSpPr>
          <p:cNvPr id="3" name="Resim Yer Tutucusu 2"/>
          <p:cNvSpPr>
            <a:spLocks noGrp="1"/>
          </p:cNvSpPr>
          <p:nvPr>
            <p:ph type="pic" idx="1"/>
          </p:nvPr>
        </p:nvSpPr>
        <p:spPr>
          <a:xfrm>
            <a:off x="3000375" y="609600"/>
            <a:ext cx="5867400" cy="4267200"/>
          </a:xfrm>
        </p:spPr>
        <p:txBody>
          <a:bodyPr/>
          <a:lstStyle>
            <a:lvl1pPr marL="0" indent="0">
              <a:buNone/>
              <a:defRPr sz="3200"/>
            </a:lvl1pPr>
          </a:lstStyle>
          <a:p>
            <a:r>
              <a:rPr kumimoji="0" lang="tr-TR"/>
              <a:t>Resim eklemek için simgeyi tıklatın</a:t>
            </a:r>
            <a:endParaRPr kumimoji="0" lang="en-US" dirty="0"/>
          </a:p>
        </p:txBody>
      </p:sp>
      <p:sp>
        <p:nvSpPr>
          <p:cNvPr id="4" name="Metin Yer Tutucusu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tr-TR"/>
              <a:t>Asıl metin stillerini düzenlemek için tıklatın</a:t>
            </a:r>
          </a:p>
        </p:txBody>
      </p:sp>
      <p:sp>
        <p:nvSpPr>
          <p:cNvPr id="22" name="Dikdörtgen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Veri Yer Tutucusu 4"/>
          <p:cNvSpPr>
            <a:spLocks noGrp="1"/>
          </p:cNvSpPr>
          <p:nvPr>
            <p:ph type="dt" sz="half" idx="10"/>
          </p:nvPr>
        </p:nvSpPr>
        <p:spPr>
          <a:xfrm>
            <a:off x="5788152" y="6404984"/>
            <a:ext cx="3044952" cy="365760"/>
          </a:xfrm>
        </p:spPr>
        <p:txBody>
          <a:bodyPr/>
          <a:lstStyle/>
          <a:p>
            <a:r>
              <a:rPr lang="tr-TR" dirty="0"/>
              <a:t>....</a:t>
            </a:r>
          </a:p>
        </p:txBody>
      </p:sp>
      <p:sp>
        <p:nvSpPr>
          <p:cNvPr id="6" name="Altbilgi Yer Tutucusu 5"/>
          <p:cNvSpPr>
            <a:spLocks noGrp="1"/>
          </p:cNvSpPr>
          <p:nvPr>
            <p:ph type="ftr" sz="quarter" idx="11"/>
          </p:nvPr>
        </p:nvSpPr>
        <p:spPr>
          <a:xfrm>
            <a:off x="301752" y="6410848"/>
            <a:ext cx="3584448" cy="365760"/>
          </a:xfrm>
        </p:spPr>
        <p:txBody>
          <a:bodyPr/>
          <a:lstStyle/>
          <a:p>
            <a:r>
              <a:rPr lang="tr-TR" dirty="0" err="1"/>
              <a:t>Kompozit</a:t>
            </a:r>
            <a:r>
              <a:rPr lang="tr-TR" dirty="0"/>
              <a:t> Malzemelerle İlgili Genel Bilgiler /</a:t>
            </a:r>
            <a:r>
              <a:rPr lang="tr-TR" dirty="0" err="1"/>
              <a:t>Prof.Dr</a:t>
            </a:r>
            <a:r>
              <a:rPr lang="tr-TR" dirty="0"/>
              <a:t>. Mehmet Zor</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Dikdörtgen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Dikdörtgen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Veri Yer Tutucusu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r>
              <a:rPr lang="tr-TR" dirty="0"/>
              <a:t>....</a:t>
            </a:r>
          </a:p>
        </p:txBody>
      </p:sp>
      <p:sp>
        <p:nvSpPr>
          <p:cNvPr id="3" name="Altbilgi Yer Tutucusu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r>
              <a:rPr lang="tr-TR" dirty="0" err="1"/>
              <a:t>Kompozit</a:t>
            </a:r>
            <a:r>
              <a:rPr lang="tr-TR" dirty="0"/>
              <a:t> Malzemelerle İlgili Genel Bilgiler /</a:t>
            </a:r>
            <a:r>
              <a:rPr lang="tr-TR" dirty="0" err="1"/>
              <a:t>Prof.Dr</a:t>
            </a:r>
            <a:r>
              <a:rPr lang="tr-TR" dirty="0"/>
              <a:t>. Mehmet Zor</a:t>
            </a:r>
          </a:p>
        </p:txBody>
      </p:sp>
      <p:sp>
        <p:nvSpPr>
          <p:cNvPr id="8" name="Dikdörtgen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Düz Bağlayıcı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ayt Numarası Yer Tutucusu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7840E83-AC17-4BB5-BC43-751DE1ADA5B1}" type="slidenum">
              <a:rPr lang="tr-TR" smtClean="0"/>
              <a:t>‹#›</a:t>
            </a:fld>
            <a:endParaRPr lang="tr-TR"/>
          </a:p>
        </p:txBody>
      </p:sp>
      <p:sp>
        <p:nvSpPr>
          <p:cNvPr id="22" name="Başlık Yer Tutucusu 21"/>
          <p:cNvSpPr>
            <a:spLocks noGrp="1"/>
          </p:cNvSpPr>
          <p:nvPr>
            <p:ph type="title"/>
          </p:nvPr>
        </p:nvSpPr>
        <p:spPr>
          <a:xfrm>
            <a:off x="301752" y="228600"/>
            <a:ext cx="8534400" cy="758952"/>
          </a:xfrm>
          <a:prstGeom prst="rect">
            <a:avLst/>
          </a:prstGeom>
        </p:spPr>
        <p:txBody>
          <a:bodyPr vert="horz" anchor="b">
            <a:normAutofit/>
          </a:bodyPr>
          <a:lstStyle/>
          <a:p>
            <a:r>
              <a:rPr kumimoji="0" lang="tr-TR"/>
              <a:t>Asıl başlık stili için tıklatın</a:t>
            </a:r>
            <a:endParaRPr kumimoji="0" lang="en-US"/>
          </a:p>
        </p:txBody>
      </p:sp>
      <p:sp>
        <p:nvSpPr>
          <p:cNvPr id="13" name="Metin Yer Tutucusu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hyperlink" Target="https://www.mehmetzor.com/" TargetMode="External"/><Relationship Id="rId5" Type="http://schemas.openxmlformats.org/officeDocument/2006/relationships/image" Target="../media/image5.jpeg"/><Relationship Id="rId10" Type="http://schemas.openxmlformats.org/officeDocument/2006/relationships/hyperlink" Target="mailto:mehmet.zor@deu.edu.tr" TargetMode="External"/><Relationship Id="rId4" Type="http://schemas.openxmlformats.org/officeDocument/2006/relationships/hyperlink" Target="http://images.google.com/imgres?imgurl=http://www.eagerplastics.com/woven.jpg&amp;imgrefurl=http://www.eagerplastics.com/glasspicts.htm&amp;h=187&amp;w=224&amp;sz=11&amp;hl=tr&amp;start=16&amp;tbnid=qW8WElXUp5tOMM:&amp;tbnh=90&amp;tbnw=108&amp;prev=/images?q=fiberglass+roving+woven&amp;svnum=10&amp;hl=tr&amp;lr=" TargetMode="External"/><Relationship Id="rId9" Type="http://schemas.openxmlformats.org/officeDocument/2006/relationships/image" Target="../media/image9.gi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hyperlink" Target="http://tr.wikipedia.org/wiki/Plastikler"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hyperlink" Target="http://tr.wikipedia.org/wiki/%C3%87elik"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5.gi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hyperlink" Target="http://www.google.com.tr/url?sa=i&amp;source=images&amp;cd=&amp;cad=rja&amp;docid=4PaRSLFry6oKfM&amp;tbnid=pCx2EHboWPL9JM:&amp;ved=0CAgQjRwwAA&amp;url=http://www.1000ayapitasarim.com/poliuretan-kopuk/&amp;ei=T3ExUqyxNsigtAaXp4CADw&amp;psig=AFQjCNFcEBE9awzy1UfwsJdGrYpVzya2PQ&amp;ust=1379058383973368" TargetMode="External"/><Relationship Id="rId3" Type="http://schemas.openxmlformats.org/officeDocument/2006/relationships/hyperlink" Target="http://tr.wikipedia.org/w/index.php?title=K%C3%B6p%C3%BCk&amp;action=edit&amp;redlink=1" TargetMode="External"/><Relationship Id="rId7" Type="http://schemas.openxmlformats.org/officeDocument/2006/relationships/image" Target="../media/image129.jpeg"/><Relationship Id="rId2" Type="http://schemas.openxmlformats.org/officeDocument/2006/relationships/hyperlink" Target="http://tr.wikipedia.org/wiki/Polimer" TargetMode="External"/><Relationship Id="rId1" Type="http://schemas.openxmlformats.org/officeDocument/2006/relationships/slideLayout" Target="../slideLayouts/slideLayout2.xml"/><Relationship Id="rId6" Type="http://schemas.openxmlformats.org/officeDocument/2006/relationships/hyperlink" Target="http://tr.wikipedia.org/wiki/Hal%C4%B1" TargetMode="External"/><Relationship Id="rId5" Type="http://schemas.openxmlformats.org/officeDocument/2006/relationships/hyperlink" Target="http://tr.wikipedia.org/wiki/Conta" TargetMode="External"/><Relationship Id="rId4" Type="http://schemas.openxmlformats.org/officeDocument/2006/relationships/hyperlink" Target="http://tr.wikipedia.org/w/index.php?title=Yap%C4%B1%C5%9Ft%C4%B1r%C4%B1c%C4%B1&amp;action=edit&amp;redlink=1" TargetMode="External"/><Relationship Id="rId9" Type="http://schemas.openxmlformats.org/officeDocument/2006/relationships/image" Target="../media/image130.jpeg"/></Relationships>
</file>

<file path=ppt/slides/_rels/slide109.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hyperlink" Target="http://tr.wikipedia.org/w/index.php?title=Etil_karbamat&amp;action=edit&amp;redlink=1" TargetMode="External"/><Relationship Id="rId2" Type="http://schemas.openxmlformats.org/officeDocument/2006/relationships/hyperlink" Target="http://tr.wikipedia.org/w/index.php?title=Otto_Bayer&amp;action=edit&amp;redlink=1" TargetMode="External"/><Relationship Id="rId1" Type="http://schemas.openxmlformats.org/officeDocument/2006/relationships/slideLayout" Target="../slideLayouts/slideLayout2.xml"/><Relationship Id="rId6" Type="http://schemas.openxmlformats.org/officeDocument/2006/relationships/hyperlink" Target="http://tr.wikipedia.org/w/index.php?title=%C3%9Cretan&amp;action=edit&amp;redlink=1" TargetMode="External"/><Relationship Id="rId5" Type="http://schemas.openxmlformats.org/officeDocument/2006/relationships/image" Target="../media/image133.jpeg"/><Relationship Id="rId4" Type="http://schemas.openxmlformats.org/officeDocument/2006/relationships/image" Target="../media/image132.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1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hyperlink" Target="http://www.google.com.tr/url?sa=i&amp;rct=j&amp;q=&amp;esrc=s&amp;frm=1&amp;source=images&amp;cd=&amp;cad=rja&amp;docid=UuNiL23dBbpZqM&amp;tbnid=g6UDfFAkgwpS9M:&amp;ved=0CAUQjRw&amp;url=http://www.starthermoplastics.com/&amp;ei=pnQxUrHZLMHStAaW4oGABQ&amp;psig=AFQjCNEK4xi_mD49YlBpBzmfklWyXs-m_g&amp;ust=1379059213157828" TargetMode="External"/><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11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gif"/><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11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tekne.info/images/woaden_boat_rowboat_canoe_b.jp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google.com.tr/url?sa=i&amp;rct=j&amp;q=&amp;esrc=s&amp;frm=1&amp;source=images&amp;cd=&amp;cad=rja&amp;docid=3Jtmx_jjWA0bsM&amp;tbnid=RuYh7O_dfrH3ZM:&amp;ved=0CAUQjRw&amp;url=http://ders.insaatbolumu.com/betonarme-kaliplar/kolon-donatisinin-kaliba-yerlestirilmesi/&amp;ei=CWCfUaDMKK-a0QX7nYDQDw&amp;psig=AFQjCNH6UnQiGWJD-It3vsR5Gb_goZgm4Q&amp;ust=1369485449773917"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63.gi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jpeg"/><Relationship Id="rId7" Type="http://schemas.openxmlformats.org/officeDocument/2006/relationships/image" Target="../media/image172.png"/><Relationship Id="rId2"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jpeg"/><Relationship Id="rId4" Type="http://schemas.openxmlformats.org/officeDocument/2006/relationships/image" Target="../media/image169.jpeg"/></Relationships>
</file>

<file path=ppt/slides/_rels/slide142.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images.google.com/imgres?imgurl=http://www.eagerplastics.com/woven.jpg&amp;imgrefurl=http://www.eagerplastics.com/glasspicts.htm&amp;h=187&amp;w=224&amp;sz=11&amp;hl=tr&amp;start=16&amp;tbnid=qW8WElXUp5tOMM:&amp;tbnh=90&amp;tbnw=108&amp;prev=/images?q=fiberglass+roving+woven&amp;svnum=10&amp;hl=tr&amp;lr=" TargetMode="External"/><Relationship Id="rId1" Type="http://schemas.openxmlformats.org/officeDocument/2006/relationships/slideLayout" Target="../slideLayouts/slideLayout2.xml"/><Relationship Id="rId6" Type="http://schemas.openxmlformats.org/officeDocument/2006/relationships/image" Target="file:///C:\Documents%20and%20Settings\asus1\Desktop\KOMPOZ&#304;T%20DERS%20NOTLARI\TurkCADCAM_net%20%20Yeni%20&#220;r&#252;n%20Tasar&#305;m,%20Geli&#351;tirme,%20CAD-CAM-CAE%20ve%20&#304;malat%20Teknolojileri_dosyalar\dokuma1.jpg" TargetMode="External"/><Relationship Id="rId5" Type="http://schemas.openxmlformats.org/officeDocument/2006/relationships/image" Target="../media/image179.jpeg"/><Relationship Id="rId4" Type="http://schemas.openxmlformats.org/officeDocument/2006/relationships/image" Target="../media/image178.png"/></Relationships>
</file>

<file path=ppt/slides/_rels/slide147.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14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com.tr/url?sa=i&amp;rct=j&amp;q=&amp;esrc=s&amp;frm=1&amp;source=images&amp;cd=&amp;cad=rja&amp;docid=uyYhycMSJpp-ZM&amp;tbnid=1U-EDT6hr-TBBM:&amp;ved=0CAUQjRw&amp;url=http://speautomotive.com/SPEA_CD/SPEA2009/vpt.htm&amp;ei=RYksUue2DcaU0AXiuoCwBw&amp;psig=AFQjCNHAfK2JYaHi_kqC4X-kUEwMMrt9Xw&amp;ust=1378736740339415"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 Id="rId4" Type="http://schemas.openxmlformats.org/officeDocument/2006/relationships/image" Target="../media/image188.jpeg"/></Relationships>
</file>

<file path=ppt/slides/_rels/slide151.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2.xml"/><Relationship Id="rId5" Type="http://schemas.openxmlformats.org/officeDocument/2006/relationships/image" Target="../media/image204.jpeg"/><Relationship Id="rId4" Type="http://schemas.openxmlformats.org/officeDocument/2006/relationships/image" Target="../media/image203.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png"/><Relationship Id="rId1" Type="http://schemas.openxmlformats.org/officeDocument/2006/relationships/slideLayout" Target="../slideLayouts/slideLayout2.xml"/><Relationship Id="rId4" Type="http://schemas.openxmlformats.org/officeDocument/2006/relationships/image" Target="../media/image207.jpeg"/></Relationships>
</file>

<file path=ppt/slides/_rels/slide161.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210.gi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12.gif"/><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hyperlink" Target="https://www.youtube.com/watch?app=desktop&amp;v=scvXKij1hQ0"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0.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15.gif"/><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216.gif"/><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218.gif"/><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hyperlink" Target="https://www.youtube.com/watch?v=HPBmbkyi9Tw" TargetMode="External"/><Relationship Id="rId2" Type="http://schemas.openxmlformats.org/officeDocument/2006/relationships/image" Target="../media/image219.jpeg"/><Relationship Id="rId1" Type="http://schemas.openxmlformats.org/officeDocument/2006/relationships/slideLayout" Target="../slideLayouts/slideLayout2.xml"/><Relationship Id="rId4" Type="http://schemas.openxmlformats.org/officeDocument/2006/relationships/hyperlink" Target="https://www.youtube.com/watch?v=0sET6cQcciM" TargetMode="External"/></Relationships>
</file>

<file path=ppt/slides/_rels/slide176.xml.rels><?xml version="1.0" encoding="UTF-8" standalone="yes"?>
<Relationships xmlns="http://schemas.openxmlformats.org/package/2006/relationships"><Relationship Id="rId3" Type="http://schemas.openxmlformats.org/officeDocument/2006/relationships/hyperlink" Target="https://www.youtube.com/watch?v=mbrq2fDN8bA" TargetMode="External"/><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22.gif"/><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2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hyperlink" Target="https://www.youtube.com/watch?v=icL83ROCYoo" TargetMode="Externa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25.gi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227.gif"/><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hyperlink" Target="https://www.youtube.com/watch?v=4MoHNZB5b_Y" TargetMode="External"/><Relationship Id="rId2" Type="http://schemas.openxmlformats.org/officeDocument/2006/relationships/image" Target="../media/image229.gif"/><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230.gif"/><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hyperlink" Target="https://www.youtube.com/watch?v=Gd1dkrX8JFU" TargetMode="Externa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33.gif"/><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tekne.info/images/woaden_boat_rowboat_canoe_b.jpg" TargetMode="Externa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hyperlink" Target="http://www.tekne.info/images/yacht_builder_Yachterbauer_.jpg"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file:///H:\KOMPOZ&#304;T%20DERS%20NOTLARI\TurkCADCAM_net%20%20Yeni%20&#220;r&#252;n%20Tasar&#305;m,%20Geli&#351;tirme,%20CAD-CAM-CAE%20ve%20&#304;malat%20Teknolojileri_dosyalar\Palet_karbon.jpg" TargetMode="External"/><Relationship Id="rId7" Type="http://schemas.openxmlformats.org/officeDocument/2006/relationships/image" Target="../media/image43.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wmf"/><Relationship Id="rId4" Type="http://schemas.openxmlformats.org/officeDocument/2006/relationships/image" Target="../media/image40.jpeg"/><Relationship Id="rId9"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hyperlink" Target="http://www.google.com.tr/url?sa=i&amp;rct=j&amp;q=&amp;esrc=s&amp;frm=1&amp;source=images&amp;cd=&amp;cad=rja&amp;docid=gYxOYbTyN5hNhM&amp;tbnid=viMbOG6GiepDdM:&amp;ved=0CAUQjRw&amp;url=http://resources.edb.gov.hk/~s1sci/R_S1Science/sp/en/syllabus/unit14/new/student_extraeg1main1.htm&amp;ei=sGQsUtKAE-6T0QXk8YDACw&amp;bvm=bv.51773540,d.ZGU&amp;psig=AFQjCNE3yGW3PU0BrHD25wl7ZLWQANZzYQ&amp;ust=1378727379807426"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google.com.tr/url?sa=i&amp;rct=j&amp;q=&amp;esrc=s&amp;frm=1&amp;source=images&amp;cd=&amp;cad=rja&amp;docid=D8v4mfDL5-HheM&amp;tbnid=utHwZgprnGndtM:&amp;ved=0CAUQjRw&amp;url=http://newspaceandaircraft.com/flight-vehicle-material-properties-with-definition-and-examples/&amp;ei=7WUsUszkBOmo0QWXwoDYDg&amp;psig=AFQjCNHNdHKCb0DhD__Mo_4BH2LKFk0QBA&amp;ust=1378727574436739"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google.com.tr/url?sa=i&amp;rct=j&amp;q=&amp;esrc=s&amp;frm=1&amp;source=images&amp;cd=&amp;cad=rja&amp;docid=TVFepUFR3geNoM&amp;tbnid=YzTVWLhC_h_xMM:&amp;ved=0CAUQjRw&amp;url=http://en.wikipedia.org/wiki/Sandwich-structured_composite&amp;ei=P2csUvnEDoOftAae94DoAg&amp;psig=AFQjCNFcVDqkGCiJUQJSbfrGMsXxz-mDng&amp;ust=1378727988943186"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www.google.com.tr/url?sa=i&amp;rct=j&amp;q=&amp;esrc=s&amp;frm=1&amp;source=images&amp;cd=&amp;cad=rja&amp;docid=isFYvysNn0FnMM&amp;tbnid=IDMFVJr89pVIDM:&amp;ved=0CAUQjRw&amp;url=http://turkish.alibaba.com/product-gs/reinforced-composite-asbestos-rubber-sheet-reinforced-composite-sheet-composite-sheet--633537766.html&amp;ei=1C-4Uc6GDY2Tswa84oDoCA&amp;psig=AFQjCNGZsF1LsCFhvLowX5XfmUrgROyqHg&amp;ust=1371111691609272"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www.google.com.tr/url?sa=i&amp;rct=j&amp;q=&amp;esrc=s&amp;frm=1&amp;source=images&amp;cd=&amp;cad=rja&amp;docid=qxvwVZrchnNG4M&amp;tbnid=EWbyMT1k5J87rM:&amp;ved=0CAUQjRw&amp;url=http://yemekhikayeleri.blogcu.com/antik-misir-da-yemek-kulturu/2599338&amp;ei=mCy4UeCLIYPRtAaxzIHYCw&amp;bvm=bv.47810305,d.bGE&amp;psig=AFQjCNG3ekR7Tz1nsSojQDjvTchXv0Rhwg&amp;ust=1371110878864659"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www.google.com.tr/url?sa=i&amp;rct=j&amp;q=&amp;esrc=s&amp;frm=1&amp;source=images&amp;cd=&amp;cad=rja&amp;docid=AxtP822Mxw7naM&amp;tbnid=JVTWkPcOEtgXEM:&amp;ved=0CAUQjRw&amp;url=http://www.ctpkaplama.org/en/su-havuzlarinin-ctp-kaplanilarak-izolasyonlarinin-saglanmasi-2&amp;ei=cS24UZuFHsmZtQb-2YHYBA&amp;psig=AFQjCNECw8fcnXmEGUqCAsHA7yeb0H5oCQ&amp;ust=1371110983127010"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04K0bLwCDdM" TargetMode="External"/><Relationship Id="rId2" Type="http://schemas.openxmlformats.org/officeDocument/2006/relationships/hyperlink" Target="http://www.youtube.com/watch?v=dbywZ4PJ3QA" TargetMode="External"/><Relationship Id="rId1" Type="http://schemas.openxmlformats.org/officeDocument/2006/relationships/slideLayout" Target="../slideLayouts/slideLayout2.xml"/><Relationship Id="rId4" Type="http://schemas.openxmlformats.org/officeDocument/2006/relationships/hyperlink" Target="https://www.youtube.com/watch?v=n3bWw8A2xwI"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google.com.tr/url?sa=i&amp;rct=j&amp;q=&amp;esrc=s&amp;frm=1&amp;source=images&amp;cd=&amp;cad=rja&amp;docid=xTDpGNuIREyy7M&amp;tbnid=jmp98hOOjMJt1M:&amp;ved=0CAUQjRw&amp;url=http://www.phenoxy.com/applications/composites.html&amp;ei=unosUsrdGOGg0QWvyoCABA&amp;psig=AFQjCNFi_zktC2atMWDNjEPjqlI3M6tevA&amp;ust=1378733105384867"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tr.wiktionary.org/wiki/ham" TargetMode="External"/><Relationship Id="rId2" Type="http://schemas.openxmlformats.org/officeDocument/2006/relationships/hyperlink" Target="http://tr.wiktionary.org/wiki/pirin%C3%A7"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11.jpeg"/><Relationship Id="rId4" Type="http://schemas.openxmlformats.org/officeDocument/2006/relationships/hyperlink" Target="http://www.google.com.tr/url?sa=i&amp;rct=j&amp;q=&amp;esrc=s&amp;frm=1&amp;source=images&amp;cd=&amp;cad=rja&amp;docid=TVFepUFR3geNoM&amp;tbnid=YzTVWLhC_h_xMM:&amp;ved=0CAUQjRw&amp;url=http://en.wikipedia.org/wiki/Sandwich-structured_composite&amp;ei=P2csUvnEDoOftAae94DoAg&amp;psig=AFQjCNFcVDqkGCiJUQJSbfrGMsXxz-mDng&amp;ust=1378727988943186"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www.google.com.tr/url?sa=i&amp;rct=j&amp;q=&amp;esrc=s&amp;frm=1&amp;source=images&amp;cd=&amp;cad=rja&amp;docid=I6KoBKytTg9oBM&amp;tbnid=NfOgDj0AfQrU9M:&amp;ved=0CAUQjRw&amp;url=http://www.ce-mag.com/archive/2000/marapril/Neelakanta.html&amp;ei=fnEsUpT3CvHu0gXt_YCwAw&amp;psig=AFQjCNHADQrD2ilsF6NJe4JHLad1-uPekg&amp;ust=1378730518977029"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w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tr.wikipedia.org/wiki/Molek%C3%BCl" TargetMode="External"/><Relationship Id="rId2" Type="http://schemas.openxmlformats.org/officeDocument/2006/relationships/hyperlink" Target="http://tr.wikipedia.org/wiki/Monomer" TargetMode="Externa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8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www.youtube.com/watch?v=QxazXEjI0SU" TargetMode="External"/><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hyperlink" Target="http://www.tekne.info/images/Erbauer_launch_boats_yard.jpg"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tr.wikipedia.org/wiki/Havac%C4%B1l%C4%B1k" TargetMode="External"/><Relationship Id="rId2" Type="http://schemas.openxmlformats.org/officeDocument/2006/relationships/hyperlink" Target="http://tr.wikipedia.org/wiki/Cam" TargetMode="External"/><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hyperlink" Target="http://tr.wikipedia.org/wiki/Denizcili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11E41A02-31FF-48B2-8879-0B7F07685A67}"/>
              </a:ext>
            </a:extLst>
          </p:cNvPr>
          <p:cNvSpPr>
            <a:spLocks noGrp="1"/>
          </p:cNvSpPr>
          <p:nvPr>
            <p:ph type="dt" sz="half" idx="10"/>
          </p:nvPr>
        </p:nvSpPr>
        <p:spPr>
          <a:xfrm>
            <a:off x="6419352" y="5539366"/>
            <a:ext cx="1100736" cy="365760"/>
          </a:xfrm>
        </p:spPr>
        <p:txBody>
          <a:bodyPr/>
          <a:lstStyle/>
          <a:p>
            <a:r>
              <a:rPr lang="tr-TR" dirty="0">
                <a:solidFill>
                  <a:schemeClr val="tx1"/>
                </a:solidFill>
              </a:rPr>
              <a:t>24.01.2024</a:t>
            </a:r>
          </a:p>
        </p:txBody>
      </p:sp>
      <p:sp>
        <p:nvSpPr>
          <p:cNvPr id="5" name="Başlık 1">
            <a:extLst>
              <a:ext uri="{FF2B5EF4-FFF2-40B4-BE49-F238E27FC236}">
                <a16:creationId xmlns:a16="http://schemas.microsoft.com/office/drawing/2014/main" id="{53500B08-D497-4478-86D6-C50C0CE16FE7}"/>
              </a:ext>
            </a:extLst>
          </p:cNvPr>
          <p:cNvSpPr txBox="1">
            <a:spLocks/>
          </p:cNvSpPr>
          <p:nvPr/>
        </p:nvSpPr>
        <p:spPr>
          <a:xfrm>
            <a:off x="274787" y="237779"/>
            <a:ext cx="8662736" cy="1215123"/>
          </a:xfrm>
          <a:prstGeom prst="rect">
            <a:avLst/>
          </a:prstGeom>
        </p:spPr>
        <p:txBody>
          <a:bodyPr>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400" b="1" dirty="0" err="1">
                <a:solidFill>
                  <a:schemeClr val="tx1"/>
                </a:solidFill>
              </a:rPr>
              <a:t>Kompozit</a:t>
            </a:r>
            <a:r>
              <a:rPr lang="tr-TR" sz="2400" b="1" dirty="0">
                <a:solidFill>
                  <a:schemeClr val="tx1"/>
                </a:solidFill>
              </a:rPr>
              <a:t> Malzemelerle İlgili</a:t>
            </a:r>
            <a:br>
              <a:rPr lang="tr-TR" sz="5400" b="1" dirty="0">
                <a:solidFill>
                  <a:srgbClr val="C81B04"/>
                </a:solidFill>
              </a:rPr>
            </a:br>
            <a:r>
              <a:rPr lang="tr-TR" sz="5400" b="1" dirty="0">
                <a:solidFill>
                  <a:srgbClr val="C81B04"/>
                </a:solidFill>
              </a:rPr>
              <a:t>Genel Bilgiler</a:t>
            </a:r>
            <a:endParaRPr lang="tr-TR" sz="5400" dirty="0"/>
          </a:p>
        </p:txBody>
      </p:sp>
      <p:grpSp>
        <p:nvGrpSpPr>
          <p:cNvPr id="12" name="Grup 11">
            <a:extLst>
              <a:ext uri="{FF2B5EF4-FFF2-40B4-BE49-F238E27FC236}">
                <a16:creationId xmlns:a16="http://schemas.microsoft.com/office/drawing/2014/main" id="{68E6D478-A369-45CC-ADF1-D9E0A47D8845}"/>
              </a:ext>
            </a:extLst>
          </p:cNvPr>
          <p:cNvGrpSpPr/>
          <p:nvPr/>
        </p:nvGrpSpPr>
        <p:grpSpPr>
          <a:xfrm>
            <a:off x="152872" y="1496170"/>
            <a:ext cx="4811384" cy="4885398"/>
            <a:chOff x="523008" y="2206697"/>
            <a:chExt cx="4296690" cy="3965939"/>
          </a:xfrm>
        </p:grpSpPr>
        <p:pic>
          <p:nvPicPr>
            <p:cNvPr id="11" name="Resim 10">
              <a:extLst>
                <a:ext uri="{FF2B5EF4-FFF2-40B4-BE49-F238E27FC236}">
                  <a16:creationId xmlns:a16="http://schemas.microsoft.com/office/drawing/2014/main" id="{0C641868-A72F-4426-884A-DCABC35BBF7F}"/>
                </a:ext>
              </a:extLst>
            </p:cNvPr>
            <p:cNvPicPr>
              <a:picLocks noChangeAspect="1"/>
            </p:cNvPicPr>
            <p:nvPr/>
          </p:nvPicPr>
          <p:blipFill>
            <a:blip r:embed="rId2"/>
            <a:stretch>
              <a:fillRect/>
            </a:stretch>
          </p:blipFill>
          <p:spPr>
            <a:xfrm>
              <a:off x="1770097" y="2207344"/>
              <a:ext cx="1429178" cy="845268"/>
            </a:xfrm>
            <a:prstGeom prst="rect">
              <a:avLst/>
            </a:prstGeom>
          </p:spPr>
        </p:pic>
        <p:pic>
          <p:nvPicPr>
            <p:cNvPr id="10" name="Picture 2" descr="Silicon Carbide - Copper Metal Matrix Composite">
              <a:extLst>
                <a:ext uri="{FF2B5EF4-FFF2-40B4-BE49-F238E27FC236}">
                  <a16:creationId xmlns:a16="http://schemas.microsoft.com/office/drawing/2014/main" id="{14D1079D-59D5-463F-BFD6-42B25D8E7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5062" y="5235262"/>
              <a:ext cx="1744804" cy="920101"/>
            </a:xfrm>
            <a:prstGeom prst="rect">
              <a:avLst/>
            </a:prstGeom>
            <a:noFill/>
            <a:extLst>
              <a:ext uri="{909E8E84-426E-40DD-AFC4-6F175D3DCCD1}">
                <a14:hiddenFill xmlns:a14="http://schemas.microsoft.com/office/drawing/2010/main">
                  <a:solidFill>
                    <a:srgbClr val="FFFFFF"/>
                  </a:solidFill>
                </a14:hiddenFill>
              </a:ext>
            </a:extLst>
          </p:spPr>
        </p:pic>
        <p:pic>
          <p:nvPicPr>
            <p:cNvPr id="13" name="Rectangle 131082">
              <a:hlinkClick r:id="rId4"/>
              <a:extLst>
                <a:ext uri="{FF2B5EF4-FFF2-40B4-BE49-F238E27FC236}">
                  <a16:creationId xmlns:a16="http://schemas.microsoft.com/office/drawing/2014/main" id="{FD9A2EDA-EC22-4524-8EA4-0219C08092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698" y="2206697"/>
              <a:ext cx="1276673" cy="60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d2n4wb9orp1vta.cloudfront.net/resources/images/cdn/cms/0113HPC_A400m_3.jpg">
              <a:extLst>
                <a:ext uri="{FF2B5EF4-FFF2-40B4-BE49-F238E27FC236}">
                  <a16:creationId xmlns:a16="http://schemas.microsoft.com/office/drawing/2014/main" id="{F37F6F84-9D11-4C04-9717-D5B3B302E9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97" y="2913268"/>
              <a:ext cx="2541156" cy="32593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mposite material - Wikipedia">
              <a:extLst>
                <a:ext uri="{FF2B5EF4-FFF2-40B4-BE49-F238E27FC236}">
                  <a16:creationId xmlns:a16="http://schemas.microsoft.com/office/drawing/2014/main" id="{381AC2FA-387F-41DB-85D4-0BA5861C9E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008" y="2568277"/>
              <a:ext cx="1584176" cy="11881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ircraft sandwich composite reinforcing and repairs | Engineer Live">
              <a:extLst>
                <a:ext uri="{FF2B5EF4-FFF2-40B4-BE49-F238E27FC236}">
                  <a16:creationId xmlns:a16="http://schemas.microsoft.com/office/drawing/2014/main" id="{14BD77C6-F5E6-4B85-82C5-A3B66F62A5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9012" y="2224131"/>
              <a:ext cx="1760686" cy="15670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RTM Light process &quot;The best case&quot; English version Fiberglass on Make a GIF">
              <a:extLst>
                <a:ext uri="{FF2B5EF4-FFF2-40B4-BE49-F238E27FC236}">
                  <a16:creationId xmlns:a16="http://schemas.microsoft.com/office/drawing/2014/main" id="{C7388B60-93EB-4349-8BA2-A45D0C2E1131}"/>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66953" y="3791141"/>
              <a:ext cx="1752745" cy="1502128"/>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Başlık 1">
            <a:extLst>
              <a:ext uri="{FF2B5EF4-FFF2-40B4-BE49-F238E27FC236}">
                <a16:creationId xmlns:a16="http://schemas.microsoft.com/office/drawing/2014/main" id="{9A4F818F-B3CA-4224-98BE-F45CA204AC03}"/>
              </a:ext>
            </a:extLst>
          </p:cNvPr>
          <p:cNvSpPr txBox="1">
            <a:spLocks/>
          </p:cNvSpPr>
          <p:nvPr/>
        </p:nvSpPr>
        <p:spPr>
          <a:xfrm>
            <a:off x="5368132" y="2254255"/>
            <a:ext cx="3329386" cy="815237"/>
          </a:xfrm>
          <a:prstGeom prst="rect">
            <a:avLst/>
          </a:prstGeom>
        </p:spPr>
        <p:txBody>
          <a:bodyPr>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400" b="1" dirty="0">
                <a:solidFill>
                  <a:schemeClr val="tx1"/>
                </a:solidFill>
              </a:rPr>
              <a:t>Prof. Dr. </a:t>
            </a:r>
          </a:p>
          <a:p>
            <a:r>
              <a:rPr lang="tr-TR" sz="2400" b="1" dirty="0">
                <a:solidFill>
                  <a:schemeClr val="tx1"/>
                </a:solidFill>
              </a:rPr>
              <a:t>Mehmet Zor</a:t>
            </a:r>
            <a:endParaRPr lang="tr-TR" sz="3600" b="1" dirty="0"/>
          </a:p>
        </p:txBody>
      </p:sp>
      <p:sp>
        <p:nvSpPr>
          <p:cNvPr id="20" name="Başlık 1">
            <a:extLst>
              <a:ext uri="{FF2B5EF4-FFF2-40B4-BE49-F238E27FC236}">
                <a16:creationId xmlns:a16="http://schemas.microsoft.com/office/drawing/2014/main" id="{3594FC4A-D446-446E-A1B1-20D4AA330857}"/>
              </a:ext>
            </a:extLst>
          </p:cNvPr>
          <p:cNvSpPr txBox="1">
            <a:spLocks/>
          </p:cNvSpPr>
          <p:nvPr/>
        </p:nvSpPr>
        <p:spPr>
          <a:xfrm>
            <a:off x="5368132" y="3350041"/>
            <a:ext cx="3272727" cy="365760"/>
          </a:xfrm>
          <a:prstGeom prst="rect">
            <a:avLst/>
          </a:prstGeom>
        </p:spPr>
        <p:txBody>
          <a:bodyPr>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1800" dirty="0">
                <a:solidFill>
                  <a:schemeClr val="tx1"/>
                </a:solidFill>
              </a:rPr>
              <a:t>Dokuz Eylül Üniversitesi</a:t>
            </a:r>
            <a:endParaRPr lang="tr-TR" sz="2800" dirty="0"/>
          </a:p>
        </p:txBody>
      </p:sp>
      <p:sp>
        <p:nvSpPr>
          <p:cNvPr id="21" name="Başlık 1">
            <a:extLst>
              <a:ext uri="{FF2B5EF4-FFF2-40B4-BE49-F238E27FC236}">
                <a16:creationId xmlns:a16="http://schemas.microsoft.com/office/drawing/2014/main" id="{3E40288F-D33F-4598-AFF7-8553F990B8CE}"/>
              </a:ext>
            </a:extLst>
          </p:cNvPr>
          <p:cNvSpPr txBox="1">
            <a:spLocks/>
          </p:cNvSpPr>
          <p:nvPr/>
        </p:nvSpPr>
        <p:spPr>
          <a:xfrm>
            <a:off x="5450013" y="3706971"/>
            <a:ext cx="3272727" cy="365760"/>
          </a:xfrm>
          <a:prstGeom prst="rect">
            <a:avLst/>
          </a:prstGeom>
        </p:spPr>
        <p:txBody>
          <a:bodyPr>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1800" dirty="0">
                <a:solidFill>
                  <a:schemeClr val="tx1"/>
                </a:solidFill>
              </a:rPr>
              <a:t>Makine Mühendisliği Bölümü</a:t>
            </a:r>
            <a:endParaRPr lang="tr-TR" sz="2800" dirty="0"/>
          </a:p>
        </p:txBody>
      </p:sp>
      <p:sp>
        <p:nvSpPr>
          <p:cNvPr id="22" name="Başlık 1">
            <a:extLst>
              <a:ext uri="{FF2B5EF4-FFF2-40B4-BE49-F238E27FC236}">
                <a16:creationId xmlns:a16="http://schemas.microsoft.com/office/drawing/2014/main" id="{F6604D8D-33C5-43DA-B47D-53BF760A3FBB}"/>
              </a:ext>
            </a:extLst>
          </p:cNvPr>
          <p:cNvSpPr txBox="1">
            <a:spLocks/>
          </p:cNvSpPr>
          <p:nvPr/>
        </p:nvSpPr>
        <p:spPr>
          <a:xfrm>
            <a:off x="5493556" y="4932570"/>
            <a:ext cx="2952328" cy="365760"/>
          </a:xfrm>
          <a:prstGeom prst="rect">
            <a:avLst/>
          </a:prstGeom>
        </p:spPr>
        <p:txBody>
          <a:bodyPr>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1800" dirty="0">
                <a:solidFill>
                  <a:schemeClr val="tx1"/>
                </a:solidFill>
                <a:hlinkClick r:id="rId10"/>
              </a:rPr>
              <a:t>mehmet.zor@deu.edu.tr</a:t>
            </a:r>
            <a:endParaRPr lang="tr-TR" sz="1800" dirty="0">
              <a:solidFill>
                <a:schemeClr val="tx1"/>
              </a:solidFill>
            </a:endParaRPr>
          </a:p>
        </p:txBody>
      </p:sp>
      <p:sp>
        <p:nvSpPr>
          <p:cNvPr id="23" name="Altbilgi Yer Tutucusu 3">
            <a:hlinkClick r:id="rId11"/>
            <a:extLst>
              <a:ext uri="{FF2B5EF4-FFF2-40B4-BE49-F238E27FC236}">
                <a16:creationId xmlns:a16="http://schemas.microsoft.com/office/drawing/2014/main" id="{B3C7B5A1-8CEF-4004-8B14-AA2A4DA7DC34}"/>
              </a:ext>
            </a:extLst>
          </p:cNvPr>
          <p:cNvSpPr txBox="1">
            <a:spLocks/>
          </p:cNvSpPr>
          <p:nvPr/>
        </p:nvSpPr>
        <p:spPr>
          <a:xfrm>
            <a:off x="5832547" y="4429661"/>
            <a:ext cx="2808312" cy="365760"/>
          </a:xfrm>
          <a:prstGeom prst="rect">
            <a:avLst/>
          </a:prstGeom>
        </p:spPr>
        <p:txBody>
          <a:bodyPr vert="horz"/>
          <a:lstStyle>
            <a:defPPr>
              <a:defRPr lang="tr-TR"/>
            </a:defPPr>
            <a:lvl1pPr marL="0" algn="l" defTabSz="914400" rtl="0" eaLnBrk="1" latinLnBrk="0" hangingPunct="1">
              <a:defRPr kumimoji="0"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600" dirty="0">
                <a:solidFill>
                  <a:schemeClr val="tx1"/>
                </a:solidFill>
              </a:rPr>
              <a:t>Web: </a:t>
            </a:r>
            <a:r>
              <a:rPr lang="tr-TR" sz="1600" u="sng" dirty="0">
                <a:solidFill>
                  <a:srgbClr val="0070C0"/>
                </a:solidFill>
              </a:rPr>
              <a:t>mehmetzor.com</a:t>
            </a:r>
          </a:p>
        </p:txBody>
      </p:sp>
      <p:sp>
        <p:nvSpPr>
          <p:cNvPr id="15" name="Dikdörtgen 14">
            <a:extLst>
              <a:ext uri="{FF2B5EF4-FFF2-40B4-BE49-F238E27FC236}">
                <a16:creationId xmlns:a16="http://schemas.microsoft.com/office/drawing/2014/main" id="{3AAF657F-39BF-41FB-8C77-31CC4C52DBB9}"/>
              </a:ext>
            </a:extLst>
          </p:cNvPr>
          <p:cNvSpPr/>
          <p:nvPr/>
        </p:nvSpPr>
        <p:spPr>
          <a:xfrm>
            <a:off x="5046959" y="1517646"/>
            <a:ext cx="3845522" cy="48426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730892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Altbilgi Yer Tutucusu 2"/>
          <p:cNvSpPr>
            <a:spLocks noGrp="1"/>
          </p:cNvSpPr>
          <p:nvPr>
            <p:ph type="ftr" sz="quarter" idx="11"/>
          </p:nvPr>
        </p:nvSpPr>
        <p:spPr>
          <a:xfrm>
            <a:off x="1827244" y="6419000"/>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3" name="Slayt Numarası Yer Tutucusu 2"/>
          <p:cNvSpPr>
            <a:spLocks noGrp="1"/>
          </p:cNvSpPr>
          <p:nvPr>
            <p:ph type="sldNum" sz="quarter" idx="12"/>
          </p:nvPr>
        </p:nvSpPr>
        <p:spPr/>
        <p:txBody>
          <a:bodyPr/>
          <a:lstStyle/>
          <a:p>
            <a:fld id="{B7840E83-AC17-4BB5-BC43-751DE1ADA5B1}" type="slidenum">
              <a:rPr lang="tr-TR" smtClean="0"/>
              <a:t>10</a:t>
            </a:fld>
            <a:endParaRPr lang="tr-TR"/>
          </a:p>
        </p:txBody>
      </p:sp>
      <p:sp>
        <p:nvSpPr>
          <p:cNvPr id="7" name="Rectangle 3" descr="Rectangle: Click to edit Master text styles&#10;Second level&#10;Third level&#10;Fourth level&#10;Fifth level"/>
          <p:cNvSpPr>
            <a:spLocks noGrp="1" noChangeArrowheads="1"/>
          </p:cNvSpPr>
          <p:nvPr>
            <p:ph sz="quarter" idx="1"/>
          </p:nvPr>
        </p:nvSpPr>
        <p:spPr>
          <a:xfrm>
            <a:off x="304799" y="1580810"/>
            <a:ext cx="8503920" cy="456954"/>
          </a:xfrm>
          <a:noFill/>
        </p:spPr>
        <p:txBody>
          <a:bodyPr>
            <a:normAutofit/>
          </a:bodyPr>
          <a:lstStyle/>
          <a:p>
            <a:pPr marL="0" indent="0">
              <a:lnSpc>
                <a:spcPct val="150000"/>
              </a:lnSpc>
              <a:buNone/>
            </a:pPr>
            <a:r>
              <a:rPr lang="tr-TR" sz="1800" b="1" dirty="0"/>
              <a:t>3.1 İnşaat ve Yapı Sektörü</a:t>
            </a:r>
            <a:r>
              <a:rPr lang="tr-TR" sz="1800" dirty="0"/>
              <a:t> :</a:t>
            </a:r>
          </a:p>
        </p:txBody>
      </p:sp>
      <p:sp>
        <p:nvSpPr>
          <p:cNvPr id="6" name="Rectangle 3" descr="Rectangle: Click to edit Master text styles&#10;Second level&#10;Third level&#10;Fourth level&#10;Fifth level"/>
          <p:cNvSpPr txBox="1">
            <a:spLocks noChangeArrowheads="1"/>
          </p:cNvSpPr>
          <p:nvPr/>
        </p:nvSpPr>
        <p:spPr>
          <a:xfrm>
            <a:off x="304799" y="2181734"/>
            <a:ext cx="5918200" cy="3413869"/>
          </a:xfrm>
          <a:prstGeom prst="rect">
            <a:avLst/>
          </a:prstGeom>
          <a:noFill/>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Font typeface="Wingdings" pitchFamily="2" charset="2"/>
              <a:buChar char="Ø"/>
            </a:pPr>
            <a:r>
              <a:rPr lang="tr-TR" sz="1800" dirty="0"/>
              <a:t>Dış ve iç cephe kaplamaları </a:t>
            </a:r>
          </a:p>
          <a:p>
            <a:pPr>
              <a:buFont typeface="Wingdings" pitchFamily="2" charset="2"/>
              <a:buChar char="Ø"/>
            </a:pPr>
            <a:r>
              <a:rPr lang="tr-TR" sz="1800" dirty="0"/>
              <a:t>Dekoratif uygulamalar </a:t>
            </a:r>
          </a:p>
          <a:p>
            <a:pPr>
              <a:buFont typeface="Wingdings" pitchFamily="2" charset="2"/>
              <a:buChar char="Ø"/>
            </a:pPr>
            <a:r>
              <a:rPr lang="tr-TR" sz="1800" dirty="0"/>
              <a:t>Çatı kaplama levhaları ve çatı detay profilleri</a:t>
            </a:r>
          </a:p>
          <a:p>
            <a:pPr>
              <a:buFont typeface="Wingdings" pitchFamily="2" charset="2"/>
              <a:buChar char="Ø"/>
            </a:pPr>
            <a:r>
              <a:rPr lang="tr-TR" sz="1800" dirty="0"/>
              <a:t>Taşıyıcı profiller </a:t>
            </a:r>
          </a:p>
          <a:p>
            <a:pPr>
              <a:buFont typeface="Wingdings" pitchFamily="2" charset="2"/>
              <a:buChar char="Ø"/>
            </a:pPr>
            <a:r>
              <a:rPr lang="tr-TR" sz="1800" dirty="0"/>
              <a:t>Yağmur suyu taşıma sistemleri </a:t>
            </a:r>
          </a:p>
          <a:p>
            <a:pPr>
              <a:buFont typeface="Wingdings" pitchFamily="2" charset="2"/>
              <a:buChar char="Ø"/>
            </a:pPr>
            <a:r>
              <a:rPr lang="tr-TR" sz="1800" dirty="0"/>
              <a:t>Muhtelif amaçlı izolasyon işleri </a:t>
            </a:r>
          </a:p>
          <a:p>
            <a:pPr>
              <a:buFont typeface="Wingdings" pitchFamily="2" charset="2"/>
              <a:buChar char="Ø"/>
            </a:pPr>
            <a:r>
              <a:rPr lang="tr-TR" sz="1800" dirty="0"/>
              <a:t>Beton kalıpları </a:t>
            </a:r>
          </a:p>
          <a:p>
            <a:pPr>
              <a:buFont typeface="Wingdings" pitchFamily="2" charset="2"/>
              <a:buChar char="Ø"/>
            </a:pPr>
            <a:r>
              <a:rPr lang="tr-TR" sz="1800" dirty="0"/>
              <a:t>Prefabrik binalar </a:t>
            </a:r>
          </a:p>
          <a:p>
            <a:pPr>
              <a:buFont typeface="Wingdings" pitchFamily="2" charset="2"/>
              <a:buChar char="Ø"/>
            </a:pPr>
            <a:r>
              <a:rPr lang="tr-TR" sz="1800" dirty="0"/>
              <a:t>Köprüler</a:t>
            </a:r>
          </a:p>
          <a:p>
            <a:endParaRPr lang="tr-TR" sz="1800" dirty="0"/>
          </a:p>
        </p:txBody>
      </p:sp>
      <p:pic>
        <p:nvPicPr>
          <p:cNvPr id="10" name="Picture 8"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084168" y="2085754"/>
            <a:ext cx="2456502" cy="3008039"/>
          </a:xfrm>
          <a:prstGeom prst="rect">
            <a:avLst/>
          </a:prstGeom>
          <a:noFill/>
        </p:spPr>
      </p:pic>
      <p:sp>
        <p:nvSpPr>
          <p:cNvPr id="11" name="Dikdörtgen 10"/>
          <p:cNvSpPr/>
          <p:nvPr/>
        </p:nvSpPr>
        <p:spPr>
          <a:xfrm>
            <a:off x="240900" y="5165708"/>
            <a:ext cx="8903100" cy="872868"/>
          </a:xfrm>
          <a:prstGeom prst="rect">
            <a:avLst/>
          </a:prstGeom>
          <a:noFill/>
        </p:spPr>
        <p:txBody>
          <a:bodyPr wrap="square">
            <a:spAutoFit/>
          </a:bodyPr>
          <a:lstStyle/>
          <a:p>
            <a:pPr marL="342900" indent="-342900">
              <a:lnSpc>
                <a:spcPct val="150000"/>
              </a:lnSpc>
              <a:buFont typeface="Wingdings" pitchFamily="2" charset="2"/>
              <a:buChar char="Ø"/>
              <a:defRPr/>
            </a:pPr>
            <a:r>
              <a:rPr lang="tr-TR" dirty="0">
                <a:latin typeface="+mn-lt"/>
              </a:rPr>
              <a:t>Su tankları, Mazgal Olukları, Yeraltı Boruları, Gıda Reyonu Kaplamaları. Rasathane Kubbeleri, Açık Saha Dolapları., İlan Panoları, vb.</a:t>
            </a:r>
          </a:p>
        </p:txBody>
      </p:sp>
      <p:sp>
        <p:nvSpPr>
          <p:cNvPr id="2" name="Veri Yer Tutucusu 1"/>
          <p:cNvSpPr>
            <a:spLocks noGrp="1"/>
          </p:cNvSpPr>
          <p:nvPr>
            <p:ph type="dt" sz="half" idx="10"/>
          </p:nvPr>
        </p:nvSpPr>
        <p:spPr/>
        <p:txBody>
          <a:bodyPr/>
          <a:lstStyle/>
          <a:p>
            <a:r>
              <a:rPr lang="tr-TR" dirty="0"/>
              <a:t>....</a:t>
            </a:r>
          </a:p>
        </p:txBody>
      </p:sp>
      <p:sp>
        <p:nvSpPr>
          <p:cNvPr id="12" name="Rectangle 2">
            <a:extLst>
              <a:ext uri="{FF2B5EF4-FFF2-40B4-BE49-F238E27FC236}">
                <a16:creationId xmlns:a16="http://schemas.microsoft.com/office/drawing/2014/main" id="{538455F6-FF04-4205-8AE0-0B87606C1391}"/>
              </a:ext>
            </a:extLst>
          </p:cNvPr>
          <p:cNvSpPr>
            <a:spLocks noGrp="1" noChangeArrowheads="1"/>
          </p:cNvSpPr>
          <p:nvPr>
            <p:ph type="title"/>
          </p:nvPr>
        </p:nvSpPr>
        <p:spPr>
          <a:xfrm>
            <a:off x="1079612" y="274166"/>
            <a:ext cx="6984776" cy="591103"/>
          </a:xfrm>
          <a:noFill/>
        </p:spPr>
        <p:txBody>
          <a:bodyPr>
            <a:normAutofit/>
          </a:bodyPr>
          <a:lstStyle/>
          <a:p>
            <a:pPr eaLnBrk="1" hangingPunct="1"/>
            <a:r>
              <a:rPr lang="tr-TR" sz="3200" dirty="0"/>
              <a:t>3-Kompozitlerin Uygulama Alanları</a:t>
            </a:r>
          </a:p>
        </p:txBody>
      </p:sp>
      <p:sp>
        <p:nvSpPr>
          <p:cNvPr id="13" name="Başlık 1">
            <a:extLst>
              <a:ext uri="{FF2B5EF4-FFF2-40B4-BE49-F238E27FC236}">
                <a16:creationId xmlns:a16="http://schemas.microsoft.com/office/drawing/2014/main" id="{6FCFCEE5-D96C-4D12-A328-C935DFF79225}"/>
              </a:ext>
            </a:extLst>
          </p:cNvPr>
          <p:cNvSpPr txBox="1">
            <a:spLocks/>
          </p:cNvSpPr>
          <p:nvPr/>
        </p:nvSpPr>
        <p:spPr>
          <a:xfrm>
            <a:off x="7466651" y="843492"/>
            <a:ext cx="1369501" cy="365760"/>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000" dirty="0"/>
              <a:t>(Devamı)</a:t>
            </a:r>
          </a:p>
        </p:txBody>
      </p:sp>
    </p:spTree>
    <p:extLst>
      <p:ext uri="{BB962C8B-B14F-4D97-AF65-F5344CB8AC3E}">
        <p14:creationId xmlns:p14="http://schemas.microsoft.com/office/powerpoint/2010/main" val="10023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up)">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up)">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up)">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up)">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wipe(up)">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wipe(up)">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wipe(up)">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wipe(up)">
                                      <p:cBhvr>
                                        <p:cTn id="52" dur="500"/>
                                        <p:tgtEl>
                                          <p:spTgt spid="6">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up)">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6" grpId="0" build="p"/>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79712" y="642260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100</a:t>
            </a:fld>
            <a:endParaRPr lang="tr-TR"/>
          </a:p>
        </p:txBody>
      </p:sp>
      <p:sp>
        <p:nvSpPr>
          <p:cNvPr id="11" name="Rectangle 5" descr="Rectangle: Click to edit Master text styles&#10;Second level&#10;Third level&#10;Fourth level&#10;Fifth level"/>
          <p:cNvSpPr>
            <a:spLocks noChangeArrowheads="1"/>
          </p:cNvSpPr>
          <p:nvPr/>
        </p:nvSpPr>
        <p:spPr bwMode="auto">
          <a:xfrm>
            <a:off x="283052" y="3150206"/>
            <a:ext cx="8614471" cy="3254778"/>
          </a:xfrm>
          <a:prstGeom prst="rect">
            <a:avLst/>
          </a:prstGeom>
          <a:noFill/>
          <a:ln>
            <a:noFill/>
          </a:ln>
        </p:spPr>
        <p:txBody>
          <a:bodyPr/>
          <a:lstStyle/>
          <a:p>
            <a:pPr marL="342900" indent="-342900">
              <a:lnSpc>
                <a:spcPct val="150000"/>
              </a:lnSpc>
              <a:spcBef>
                <a:spcPct val="20000"/>
              </a:spcBef>
              <a:buSzPct val="110000"/>
              <a:buFont typeface="+mj-lt"/>
              <a:buAutoNum type="arabicPeriod"/>
            </a:pPr>
            <a:r>
              <a:rPr lang="tr-TR" dirty="0"/>
              <a:t>Maliyetleri yüksektir.</a:t>
            </a:r>
          </a:p>
          <a:p>
            <a:pPr marL="342900" indent="-342900">
              <a:lnSpc>
                <a:spcPct val="150000"/>
              </a:lnSpc>
              <a:spcBef>
                <a:spcPct val="20000"/>
              </a:spcBef>
              <a:buSzPct val="110000"/>
              <a:buFont typeface="+mj-lt"/>
              <a:buAutoNum type="arabicPeriod"/>
            </a:pPr>
            <a:r>
              <a:rPr lang="tr-TR" dirty="0"/>
              <a:t>Cilde zararlıdırlar.</a:t>
            </a:r>
          </a:p>
          <a:p>
            <a:pPr marL="342900" indent="-342900">
              <a:lnSpc>
                <a:spcPct val="150000"/>
              </a:lnSpc>
              <a:spcBef>
                <a:spcPct val="20000"/>
              </a:spcBef>
              <a:buSzPct val="100000"/>
              <a:buFont typeface="+mj-lt"/>
              <a:buAutoNum type="arabicPeriod"/>
            </a:pPr>
            <a:r>
              <a:rPr lang="tr-TR" dirty="0"/>
              <a:t>Doğru karışım son derece önemlidir.</a:t>
            </a:r>
          </a:p>
          <a:p>
            <a:pPr marL="342900" indent="-342900">
              <a:lnSpc>
                <a:spcPct val="170000"/>
              </a:lnSpc>
              <a:buFont typeface="+mj-lt"/>
              <a:buAutoNum type="arabicPeriod" startAt="4"/>
            </a:pPr>
            <a:r>
              <a:rPr lang="tr-TR" dirty="0" err="1"/>
              <a:t>Epoksinin</a:t>
            </a:r>
            <a:r>
              <a:rPr lang="tr-TR" dirty="0"/>
              <a:t> Sertleşmesi, yaklaşık 1 saatlik sürede 127-177 ºC de ve belirli bir basınç altında gerçekleşir.</a:t>
            </a:r>
          </a:p>
          <a:p>
            <a:pPr marL="342900" indent="-342900">
              <a:lnSpc>
                <a:spcPct val="170000"/>
              </a:lnSpc>
              <a:buFont typeface="+mj-lt"/>
              <a:buAutoNum type="arabicPeriod" startAt="4"/>
            </a:pPr>
            <a:r>
              <a:rPr lang="tr-TR" dirty="0"/>
              <a:t>Genellikle iki bileşeni olan </a:t>
            </a:r>
            <a:r>
              <a:rPr lang="tr-TR" dirty="0" err="1"/>
              <a:t>epoksiler</a:t>
            </a:r>
            <a:r>
              <a:rPr lang="tr-TR" dirty="0"/>
              <a:t>, diğer </a:t>
            </a:r>
            <a:r>
              <a:rPr lang="tr-TR" dirty="0" err="1"/>
              <a:t>termoset</a:t>
            </a:r>
            <a:r>
              <a:rPr lang="tr-TR" dirty="0"/>
              <a:t> </a:t>
            </a:r>
            <a:r>
              <a:rPr lang="tr-TR" dirty="0">
                <a:hlinkClick r:id="rId2" tooltip="Plastikler">
                  <a:extLst>
                    <a:ext uri="{A12FA001-AC4F-418D-AE19-62706E023703}">
                      <ahyp:hlinkClr xmlns:ahyp="http://schemas.microsoft.com/office/drawing/2018/hyperlinkcolor" val="tx"/>
                    </a:ext>
                  </a:extLst>
                </a:hlinkClick>
              </a:rPr>
              <a:t>plastikler</a:t>
            </a:r>
            <a:r>
              <a:rPr lang="tr-TR" dirty="0"/>
              <a:t> gibi belli bir süre sonra sıvı hâlden katı hâle geçer ve bir iki hafta içinde son sertliğe ulaşırlar.</a:t>
            </a:r>
          </a:p>
          <a:p>
            <a:pPr marL="342900" indent="-342900">
              <a:lnSpc>
                <a:spcPct val="150000"/>
              </a:lnSpc>
              <a:spcBef>
                <a:spcPct val="20000"/>
              </a:spcBef>
              <a:buClr>
                <a:schemeClr val="hlink"/>
              </a:buClr>
              <a:buSzPct val="110000"/>
              <a:buFont typeface="+mj-lt"/>
              <a:buAutoNum type="arabicPeriod"/>
            </a:pPr>
            <a:endParaRPr lang="tr-TR" dirty="0"/>
          </a:p>
        </p:txBody>
      </p:sp>
      <p:sp>
        <p:nvSpPr>
          <p:cNvPr id="6" name="Veri Yer Tutucusu 5"/>
          <p:cNvSpPr>
            <a:spLocks noGrp="1"/>
          </p:cNvSpPr>
          <p:nvPr>
            <p:ph type="dt" sz="half" idx="10"/>
          </p:nvPr>
        </p:nvSpPr>
        <p:spPr/>
        <p:txBody>
          <a:bodyPr/>
          <a:lstStyle/>
          <a:p>
            <a:r>
              <a:rPr lang="tr-TR" dirty="0"/>
              <a:t>....</a:t>
            </a:r>
          </a:p>
        </p:txBody>
      </p:sp>
      <p:sp>
        <p:nvSpPr>
          <p:cNvPr id="14" name="Dikdörtgen 13">
            <a:extLst>
              <a:ext uri="{FF2B5EF4-FFF2-40B4-BE49-F238E27FC236}">
                <a16:creationId xmlns:a16="http://schemas.microsoft.com/office/drawing/2014/main" id="{E9347842-3008-4917-93AF-FCA848697A58}"/>
              </a:ext>
            </a:extLst>
          </p:cNvPr>
          <p:cNvSpPr/>
          <p:nvPr/>
        </p:nvSpPr>
        <p:spPr>
          <a:xfrm>
            <a:off x="1336402" y="2360656"/>
            <a:ext cx="2092239" cy="400110"/>
          </a:xfrm>
          <a:prstGeom prst="rect">
            <a:avLst/>
          </a:prstGeom>
        </p:spPr>
        <p:txBody>
          <a:bodyPr wrap="none">
            <a:spAutoFit/>
          </a:bodyPr>
          <a:lstStyle/>
          <a:p>
            <a:r>
              <a:rPr lang="tr-TR" sz="2000" dirty="0">
                <a:solidFill>
                  <a:schemeClr val="tx1">
                    <a:lumMod val="50000"/>
                    <a:lumOff val="50000"/>
                  </a:schemeClr>
                </a:solidFill>
              </a:rPr>
              <a:t>10.2.1.a.2 </a:t>
            </a:r>
            <a:r>
              <a:rPr lang="tr-TR" sz="2000" dirty="0" err="1">
                <a:solidFill>
                  <a:srgbClr val="FF0000"/>
                </a:solidFill>
              </a:rPr>
              <a:t>Epoksi</a:t>
            </a:r>
            <a:endParaRPr lang="tr-TR" sz="2000" dirty="0">
              <a:solidFill>
                <a:srgbClr val="FF0000"/>
              </a:solidFill>
            </a:endParaRPr>
          </a:p>
        </p:txBody>
      </p:sp>
      <p:sp>
        <p:nvSpPr>
          <p:cNvPr id="15" name="Dikdörtgen 14">
            <a:extLst>
              <a:ext uri="{FF2B5EF4-FFF2-40B4-BE49-F238E27FC236}">
                <a16:creationId xmlns:a16="http://schemas.microsoft.com/office/drawing/2014/main" id="{1F295B42-A76B-49B0-B78B-A36EF7DE7332}"/>
              </a:ext>
            </a:extLst>
          </p:cNvPr>
          <p:cNvSpPr/>
          <p:nvPr/>
        </p:nvSpPr>
        <p:spPr>
          <a:xfrm>
            <a:off x="185224" y="1549646"/>
            <a:ext cx="8352928" cy="400110"/>
          </a:xfrm>
          <a:prstGeom prst="rect">
            <a:avLst/>
          </a:prstGeom>
        </p:spPr>
        <p:txBody>
          <a:bodyPr wrap="square">
            <a:spAutoFit/>
          </a:bodyPr>
          <a:lstStyle/>
          <a:p>
            <a:r>
              <a:rPr lang="tr-TR" sz="2000" dirty="0">
                <a:solidFill>
                  <a:schemeClr val="bg1">
                    <a:lumMod val="50000"/>
                  </a:schemeClr>
                </a:solidFill>
              </a:rPr>
              <a:t>10.2.1 Plastik Matris Malzemeleri (Reçineler/Polimerler)</a:t>
            </a:r>
          </a:p>
        </p:txBody>
      </p:sp>
      <p:sp>
        <p:nvSpPr>
          <p:cNvPr id="16" name="Dikdörtgen 15">
            <a:extLst>
              <a:ext uri="{FF2B5EF4-FFF2-40B4-BE49-F238E27FC236}">
                <a16:creationId xmlns:a16="http://schemas.microsoft.com/office/drawing/2014/main" id="{364C68FE-E3B5-4793-A861-512F17A1654B}"/>
              </a:ext>
            </a:extLst>
          </p:cNvPr>
          <p:cNvSpPr/>
          <p:nvPr/>
        </p:nvSpPr>
        <p:spPr>
          <a:xfrm>
            <a:off x="755576" y="1926813"/>
            <a:ext cx="2544286" cy="400110"/>
          </a:xfrm>
          <a:prstGeom prst="rect">
            <a:avLst/>
          </a:prstGeom>
        </p:spPr>
        <p:txBody>
          <a:bodyPr wrap="none">
            <a:spAutoFit/>
          </a:bodyPr>
          <a:lstStyle/>
          <a:p>
            <a:r>
              <a:rPr lang="tr-TR" sz="2000" dirty="0">
                <a:solidFill>
                  <a:schemeClr val="bg1">
                    <a:lumMod val="50000"/>
                  </a:schemeClr>
                </a:solidFill>
              </a:rPr>
              <a:t>10.2.1.a </a:t>
            </a:r>
            <a:r>
              <a:rPr lang="tr-TR" sz="2000" dirty="0" err="1">
                <a:solidFill>
                  <a:schemeClr val="bg1">
                    <a:lumMod val="50000"/>
                  </a:schemeClr>
                </a:solidFill>
              </a:rPr>
              <a:t>Termosetler</a:t>
            </a:r>
            <a:endParaRPr lang="tr-TR" sz="2000" dirty="0">
              <a:solidFill>
                <a:schemeClr val="bg1">
                  <a:lumMod val="50000"/>
                </a:schemeClr>
              </a:solidFill>
            </a:endParaRPr>
          </a:p>
        </p:txBody>
      </p:sp>
      <p:sp>
        <p:nvSpPr>
          <p:cNvPr id="17" name="Metin kutusu 16">
            <a:extLst>
              <a:ext uri="{FF2B5EF4-FFF2-40B4-BE49-F238E27FC236}">
                <a16:creationId xmlns:a16="http://schemas.microsoft.com/office/drawing/2014/main" id="{E762E697-A0D3-4D34-909E-30CD84EF944D}"/>
              </a:ext>
            </a:extLst>
          </p:cNvPr>
          <p:cNvSpPr txBox="1"/>
          <p:nvPr/>
        </p:nvSpPr>
        <p:spPr>
          <a:xfrm>
            <a:off x="1979712" y="2775177"/>
            <a:ext cx="3568939" cy="400110"/>
          </a:xfrm>
          <a:prstGeom prst="rect">
            <a:avLst/>
          </a:prstGeom>
          <a:noFill/>
        </p:spPr>
        <p:txBody>
          <a:bodyPr wrap="square" rtlCol="0">
            <a:spAutoFit/>
          </a:bodyPr>
          <a:lstStyle/>
          <a:p>
            <a:r>
              <a:rPr lang="tr-TR" sz="2000" dirty="0">
                <a:solidFill>
                  <a:srgbClr val="FF0000"/>
                </a:solidFill>
              </a:rPr>
              <a:t>10.2.1.a.2.2 Dezavantajları: </a:t>
            </a:r>
          </a:p>
        </p:txBody>
      </p:sp>
      <p:pic>
        <p:nvPicPr>
          <p:cNvPr id="19458" name="Picture 2" descr="Epoxy Resin: What Is It? Applications of Epoxy Resin | Polin Kimya">
            <a:extLst>
              <a:ext uri="{FF2B5EF4-FFF2-40B4-BE49-F238E27FC236}">
                <a16:creationId xmlns:a16="http://schemas.microsoft.com/office/drawing/2014/main" id="{3FD189E4-40B4-405B-9E87-8049026E94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4652" y="2396520"/>
            <a:ext cx="2601317" cy="1768083"/>
          </a:xfrm>
          <a:prstGeom prst="rect">
            <a:avLst/>
          </a:prstGeom>
          <a:noFill/>
          <a:extLst>
            <a:ext uri="{909E8E84-426E-40DD-AFC4-6F175D3DCCD1}">
              <a14:hiddenFill xmlns:a14="http://schemas.microsoft.com/office/drawing/2010/main">
                <a:solidFill>
                  <a:srgbClr val="FFFFFF"/>
                </a:solidFill>
              </a14:hiddenFill>
            </a:ext>
          </a:extLst>
        </p:spPr>
      </p:pic>
      <p:sp>
        <p:nvSpPr>
          <p:cNvPr id="21" name="Başlık 1">
            <a:extLst>
              <a:ext uri="{FF2B5EF4-FFF2-40B4-BE49-F238E27FC236}">
                <a16:creationId xmlns:a16="http://schemas.microsoft.com/office/drawing/2014/main" id="{62B3E271-4FCC-40DE-B30B-8DF5068DC372}"/>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22" name="Dikdörtgen 21">
            <a:extLst>
              <a:ext uri="{FF2B5EF4-FFF2-40B4-BE49-F238E27FC236}">
                <a16:creationId xmlns:a16="http://schemas.microsoft.com/office/drawing/2014/main" id="{F7C477B7-6AB3-41C5-8D06-0FCE85B41299}"/>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Tree>
    <p:extLst>
      <p:ext uri="{BB962C8B-B14F-4D97-AF65-F5344CB8AC3E}">
        <p14:creationId xmlns:p14="http://schemas.microsoft.com/office/powerpoint/2010/main" val="199650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up)">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up)">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up)">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up)">
                                      <p:cBhvr>
                                        <p:cTn id="27" dur="5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wipe(up)">
                                      <p:cBhvr>
                                        <p:cTn id="3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7"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652024" y="6410748"/>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101</a:t>
            </a:fld>
            <a:endParaRPr lang="tr-TR"/>
          </a:p>
        </p:txBody>
      </p:sp>
      <p:sp>
        <p:nvSpPr>
          <p:cNvPr id="6" name="Veri Yer Tutucusu 5"/>
          <p:cNvSpPr>
            <a:spLocks noGrp="1"/>
          </p:cNvSpPr>
          <p:nvPr>
            <p:ph type="dt" sz="half" idx="10"/>
          </p:nvPr>
        </p:nvSpPr>
        <p:spPr/>
        <p:txBody>
          <a:bodyPr/>
          <a:lstStyle/>
          <a:p>
            <a:r>
              <a:rPr lang="tr-TR" dirty="0"/>
              <a:t>....</a:t>
            </a:r>
          </a:p>
        </p:txBody>
      </p:sp>
      <p:sp>
        <p:nvSpPr>
          <p:cNvPr id="13" name="Dikdörtgen 12">
            <a:extLst>
              <a:ext uri="{FF2B5EF4-FFF2-40B4-BE49-F238E27FC236}">
                <a16:creationId xmlns:a16="http://schemas.microsoft.com/office/drawing/2014/main" id="{C64730CE-2035-42F1-91FA-C2B5925C846D}"/>
              </a:ext>
            </a:extLst>
          </p:cNvPr>
          <p:cNvSpPr/>
          <p:nvPr/>
        </p:nvSpPr>
        <p:spPr>
          <a:xfrm>
            <a:off x="1403648" y="2347471"/>
            <a:ext cx="1901483" cy="369332"/>
          </a:xfrm>
          <a:prstGeom prst="rect">
            <a:avLst/>
          </a:prstGeom>
        </p:spPr>
        <p:txBody>
          <a:bodyPr wrap="none">
            <a:spAutoFit/>
          </a:bodyPr>
          <a:lstStyle/>
          <a:p>
            <a:r>
              <a:rPr lang="tr-TR" dirty="0">
                <a:solidFill>
                  <a:schemeClr val="tx1">
                    <a:lumMod val="50000"/>
                    <a:lumOff val="50000"/>
                  </a:schemeClr>
                </a:solidFill>
              </a:rPr>
              <a:t>10.2.1.a.2 </a:t>
            </a:r>
            <a:r>
              <a:rPr lang="tr-TR" dirty="0" err="1">
                <a:solidFill>
                  <a:srgbClr val="FF0000"/>
                </a:solidFill>
              </a:rPr>
              <a:t>Epoksi</a:t>
            </a:r>
            <a:endParaRPr lang="tr-TR" dirty="0">
              <a:solidFill>
                <a:srgbClr val="FF0000"/>
              </a:solidFill>
            </a:endParaRPr>
          </a:p>
        </p:txBody>
      </p:sp>
      <p:sp>
        <p:nvSpPr>
          <p:cNvPr id="14" name="Dikdörtgen 13">
            <a:extLst>
              <a:ext uri="{FF2B5EF4-FFF2-40B4-BE49-F238E27FC236}">
                <a16:creationId xmlns:a16="http://schemas.microsoft.com/office/drawing/2014/main" id="{6831C13A-DC49-4342-9335-49327CA32E29}"/>
              </a:ext>
            </a:extLst>
          </p:cNvPr>
          <p:cNvSpPr/>
          <p:nvPr/>
        </p:nvSpPr>
        <p:spPr>
          <a:xfrm>
            <a:off x="185224" y="1495021"/>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5" name="Dikdörtgen 14">
            <a:extLst>
              <a:ext uri="{FF2B5EF4-FFF2-40B4-BE49-F238E27FC236}">
                <a16:creationId xmlns:a16="http://schemas.microsoft.com/office/drawing/2014/main" id="{46118B2D-CD01-4132-A518-F0A6A0D20E1A}"/>
              </a:ext>
            </a:extLst>
          </p:cNvPr>
          <p:cNvSpPr/>
          <p:nvPr/>
        </p:nvSpPr>
        <p:spPr>
          <a:xfrm>
            <a:off x="755576" y="1872188"/>
            <a:ext cx="2255746"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Termosetler</a:t>
            </a:r>
            <a:endParaRPr lang="tr-TR" dirty="0">
              <a:solidFill>
                <a:schemeClr val="bg1">
                  <a:lumMod val="50000"/>
                </a:schemeClr>
              </a:solidFill>
            </a:endParaRPr>
          </a:p>
        </p:txBody>
      </p:sp>
      <p:sp>
        <p:nvSpPr>
          <p:cNvPr id="16" name="Metin kutusu 15">
            <a:extLst>
              <a:ext uri="{FF2B5EF4-FFF2-40B4-BE49-F238E27FC236}">
                <a16:creationId xmlns:a16="http://schemas.microsoft.com/office/drawing/2014/main" id="{CA889C84-ADB5-42E2-A560-D04654CE0765}"/>
              </a:ext>
            </a:extLst>
          </p:cNvPr>
          <p:cNvSpPr txBox="1"/>
          <p:nvPr/>
        </p:nvSpPr>
        <p:spPr>
          <a:xfrm>
            <a:off x="1979712" y="2777562"/>
            <a:ext cx="4522950" cy="369332"/>
          </a:xfrm>
          <a:prstGeom prst="rect">
            <a:avLst/>
          </a:prstGeom>
          <a:noFill/>
        </p:spPr>
        <p:txBody>
          <a:bodyPr wrap="square" rtlCol="0">
            <a:spAutoFit/>
          </a:bodyPr>
          <a:lstStyle/>
          <a:p>
            <a:r>
              <a:rPr lang="tr-TR" dirty="0">
                <a:solidFill>
                  <a:srgbClr val="FF0000"/>
                </a:solidFill>
              </a:rPr>
              <a:t>10.2.1.a.2.3 Kullanım Alanları: </a:t>
            </a:r>
          </a:p>
        </p:txBody>
      </p:sp>
      <p:sp>
        <p:nvSpPr>
          <p:cNvPr id="17" name="Dikdörtgen 16">
            <a:extLst>
              <a:ext uri="{FF2B5EF4-FFF2-40B4-BE49-F238E27FC236}">
                <a16:creationId xmlns:a16="http://schemas.microsoft.com/office/drawing/2014/main" id="{DF5E77E2-3E33-45EE-A9DD-B8C733FB39C2}"/>
              </a:ext>
            </a:extLst>
          </p:cNvPr>
          <p:cNvSpPr/>
          <p:nvPr/>
        </p:nvSpPr>
        <p:spPr>
          <a:xfrm>
            <a:off x="185225" y="3097261"/>
            <a:ext cx="8779264" cy="3324308"/>
          </a:xfrm>
          <a:prstGeom prst="rect">
            <a:avLst/>
          </a:prstGeom>
        </p:spPr>
        <p:txBody>
          <a:bodyPr wrap="square">
            <a:spAutoFit/>
          </a:bodyPr>
          <a:lstStyle/>
          <a:p>
            <a:pPr marL="342900" indent="-342900" algn="just">
              <a:lnSpc>
                <a:spcPct val="170000"/>
              </a:lnSpc>
              <a:buFont typeface="+mj-lt"/>
              <a:buAutoNum type="arabicPeriod"/>
            </a:pPr>
            <a:r>
              <a:rPr lang="tr-TR" dirty="0"/>
              <a:t>Yapıların çevresel etkilere karşı dayanıklı hale getirilmesi her zaman yapı sektörünün en önemli tartışma ve araştırma konularından biri olmuştur. </a:t>
            </a:r>
          </a:p>
          <a:p>
            <a:pPr marL="342900" indent="-342900" algn="just">
              <a:lnSpc>
                <a:spcPct val="170000"/>
              </a:lnSpc>
              <a:buFont typeface="+mj-lt"/>
              <a:buAutoNum type="arabicPeriod"/>
            </a:pPr>
            <a:r>
              <a:rPr lang="tr-TR" dirty="0" err="1"/>
              <a:t>Epoksi</a:t>
            </a:r>
            <a:r>
              <a:rPr lang="tr-TR" dirty="0"/>
              <a:t> doğadaki rüzgar, fırtına, dalga, ısıl değişimler, donma-çözünme, kirlenme, kimyasal etkiler gibi olumsuz durumlara ve sanayideki mekanik, fiziksel ve kimyasal kötü şartlara karşı geliştirilmiş olan çok iyi bir yapı malzemesidir. </a:t>
            </a:r>
          </a:p>
          <a:p>
            <a:pPr marL="342900" indent="-342900" algn="just">
              <a:lnSpc>
                <a:spcPct val="170000"/>
              </a:lnSpc>
              <a:buFont typeface="+mj-lt"/>
              <a:buAutoNum type="arabicPeriod"/>
            </a:pPr>
            <a:r>
              <a:rPr lang="tr-TR" dirty="0"/>
              <a:t>Her türlü kara ve deniz yapılarının iç ve dış yüzeylerini korumak ve aynı zamanda estetiğini arttırmak amacıyla kullanılır.</a:t>
            </a:r>
          </a:p>
        </p:txBody>
      </p:sp>
      <p:sp>
        <p:nvSpPr>
          <p:cNvPr id="20" name="Başlık 1">
            <a:extLst>
              <a:ext uri="{FF2B5EF4-FFF2-40B4-BE49-F238E27FC236}">
                <a16:creationId xmlns:a16="http://schemas.microsoft.com/office/drawing/2014/main" id="{52072E17-5C01-46CF-8BC9-A8C00E891A09}"/>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21" name="Dikdörtgen 20">
            <a:extLst>
              <a:ext uri="{FF2B5EF4-FFF2-40B4-BE49-F238E27FC236}">
                <a16:creationId xmlns:a16="http://schemas.microsoft.com/office/drawing/2014/main" id="{9A773E25-3367-4F4C-A144-A351FE421A55}"/>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Tree>
    <p:extLst>
      <p:ext uri="{BB962C8B-B14F-4D97-AF65-F5344CB8AC3E}">
        <p14:creationId xmlns:p14="http://schemas.microsoft.com/office/powerpoint/2010/main" val="107196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fade">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fade">
                                      <p:cBhvr>
                                        <p:cTn id="22"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768552" y="6420987"/>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102</a:t>
            </a:fld>
            <a:endParaRPr lang="tr-TR"/>
          </a:p>
        </p:txBody>
      </p:sp>
      <p:sp>
        <p:nvSpPr>
          <p:cNvPr id="9" name="Dikdörtgen 8"/>
          <p:cNvSpPr/>
          <p:nvPr/>
        </p:nvSpPr>
        <p:spPr>
          <a:xfrm>
            <a:off x="185224" y="3066108"/>
            <a:ext cx="8352928" cy="1288366"/>
          </a:xfrm>
          <a:prstGeom prst="rect">
            <a:avLst/>
          </a:prstGeom>
        </p:spPr>
        <p:txBody>
          <a:bodyPr wrap="square">
            <a:spAutoFit/>
          </a:bodyPr>
          <a:lstStyle/>
          <a:p>
            <a:pPr marL="342900" indent="-342900" algn="just">
              <a:lnSpc>
                <a:spcPct val="150000"/>
              </a:lnSpc>
              <a:buFont typeface="+mj-lt"/>
              <a:buAutoNum type="arabicPeriod" startAt="4"/>
            </a:pPr>
            <a:r>
              <a:rPr lang="tr-TR" dirty="0" err="1"/>
              <a:t>Epoksi</a:t>
            </a:r>
            <a:r>
              <a:rPr lang="tr-TR" dirty="0"/>
              <a:t>, yüzey koruyucu kaplaması olarak boru kaplamalarında, astar olarak teneke kutu kaplamalarında, aşınmaya karşı koruyucu kaplama veya dekoratif kaplama olarak zeminlerde kullanılır.</a:t>
            </a:r>
          </a:p>
        </p:txBody>
      </p:sp>
      <p:sp>
        <p:nvSpPr>
          <p:cNvPr id="6" name="Veri Yer Tutucusu 5"/>
          <p:cNvSpPr>
            <a:spLocks noGrp="1"/>
          </p:cNvSpPr>
          <p:nvPr>
            <p:ph type="dt" sz="half" idx="10"/>
          </p:nvPr>
        </p:nvSpPr>
        <p:spPr/>
        <p:txBody>
          <a:bodyPr/>
          <a:lstStyle/>
          <a:p>
            <a:r>
              <a:rPr lang="tr-TR" dirty="0"/>
              <a:t>....</a:t>
            </a:r>
          </a:p>
        </p:txBody>
      </p:sp>
      <p:sp>
        <p:nvSpPr>
          <p:cNvPr id="13" name="Dikdörtgen 12">
            <a:extLst>
              <a:ext uri="{FF2B5EF4-FFF2-40B4-BE49-F238E27FC236}">
                <a16:creationId xmlns:a16="http://schemas.microsoft.com/office/drawing/2014/main" id="{51B77960-99BE-44DE-A530-144C64B57E10}"/>
              </a:ext>
            </a:extLst>
          </p:cNvPr>
          <p:cNvSpPr/>
          <p:nvPr/>
        </p:nvSpPr>
        <p:spPr>
          <a:xfrm>
            <a:off x="1299941" y="2233940"/>
            <a:ext cx="1901483" cy="369332"/>
          </a:xfrm>
          <a:prstGeom prst="rect">
            <a:avLst/>
          </a:prstGeom>
        </p:spPr>
        <p:txBody>
          <a:bodyPr wrap="none">
            <a:spAutoFit/>
          </a:bodyPr>
          <a:lstStyle/>
          <a:p>
            <a:r>
              <a:rPr lang="tr-TR" dirty="0">
                <a:solidFill>
                  <a:schemeClr val="tx1">
                    <a:lumMod val="50000"/>
                    <a:lumOff val="50000"/>
                  </a:schemeClr>
                </a:solidFill>
              </a:rPr>
              <a:t>10.2.1.a.2 </a:t>
            </a:r>
            <a:r>
              <a:rPr lang="tr-TR" dirty="0" err="1">
                <a:solidFill>
                  <a:srgbClr val="FF0000"/>
                </a:solidFill>
              </a:rPr>
              <a:t>Epoksi</a:t>
            </a:r>
            <a:endParaRPr lang="tr-TR" dirty="0">
              <a:solidFill>
                <a:srgbClr val="FF0000"/>
              </a:solidFill>
            </a:endParaRPr>
          </a:p>
        </p:txBody>
      </p:sp>
      <p:sp>
        <p:nvSpPr>
          <p:cNvPr id="14" name="Dikdörtgen 13">
            <a:extLst>
              <a:ext uri="{FF2B5EF4-FFF2-40B4-BE49-F238E27FC236}">
                <a16:creationId xmlns:a16="http://schemas.microsoft.com/office/drawing/2014/main" id="{AF49E416-B897-489F-942B-648A11AFF4C5}"/>
              </a:ext>
            </a:extLst>
          </p:cNvPr>
          <p:cNvSpPr/>
          <p:nvPr/>
        </p:nvSpPr>
        <p:spPr>
          <a:xfrm>
            <a:off x="185224" y="1443057"/>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5" name="Dikdörtgen 14">
            <a:extLst>
              <a:ext uri="{FF2B5EF4-FFF2-40B4-BE49-F238E27FC236}">
                <a16:creationId xmlns:a16="http://schemas.microsoft.com/office/drawing/2014/main" id="{CBEB1CF5-36D0-4232-99B1-0E3F49B9EEF5}"/>
              </a:ext>
            </a:extLst>
          </p:cNvPr>
          <p:cNvSpPr/>
          <p:nvPr/>
        </p:nvSpPr>
        <p:spPr>
          <a:xfrm>
            <a:off x="755576" y="1820224"/>
            <a:ext cx="2367956"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Termosetler</a:t>
            </a:r>
            <a:r>
              <a:rPr lang="tr-TR" dirty="0">
                <a:solidFill>
                  <a:schemeClr val="bg1">
                    <a:lumMod val="50000"/>
                  </a:schemeClr>
                </a:solidFill>
              </a:rPr>
              <a:t> </a:t>
            </a:r>
          </a:p>
        </p:txBody>
      </p:sp>
      <p:sp>
        <p:nvSpPr>
          <p:cNvPr id="16" name="Metin kutusu 15">
            <a:extLst>
              <a:ext uri="{FF2B5EF4-FFF2-40B4-BE49-F238E27FC236}">
                <a16:creationId xmlns:a16="http://schemas.microsoft.com/office/drawing/2014/main" id="{BA35EFC6-69F7-45F0-93EF-666E5DE1B6D6}"/>
              </a:ext>
            </a:extLst>
          </p:cNvPr>
          <p:cNvSpPr txBox="1"/>
          <p:nvPr/>
        </p:nvSpPr>
        <p:spPr>
          <a:xfrm>
            <a:off x="1835696" y="2632265"/>
            <a:ext cx="4522950" cy="369332"/>
          </a:xfrm>
          <a:prstGeom prst="rect">
            <a:avLst/>
          </a:prstGeom>
          <a:noFill/>
        </p:spPr>
        <p:txBody>
          <a:bodyPr wrap="square" rtlCol="0">
            <a:spAutoFit/>
          </a:bodyPr>
          <a:lstStyle/>
          <a:p>
            <a:r>
              <a:rPr lang="tr-TR" dirty="0">
                <a:solidFill>
                  <a:schemeClr val="bg1">
                    <a:lumMod val="50000"/>
                  </a:schemeClr>
                </a:solidFill>
              </a:rPr>
              <a:t>10.2.1.a.2.3 Kullanım Alanları-devam</a:t>
            </a:r>
            <a:r>
              <a:rPr lang="tr-TR" dirty="0">
                <a:solidFill>
                  <a:srgbClr val="FF0000"/>
                </a:solidFill>
              </a:rPr>
              <a:t>: </a:t>
            </a:r>
          </a:p>
        </p:txBody>
      </p:sp>
      <p:sp>
        <p:nvSpPr>
          <p:cNvPr id="17" name="Dikdörtgen 16">
            <a:extLst>
              <a:ext uri="{FF2B5EF4-FFF2-40B4-BE49-F238E27FC236}">
                <a16:creationId xmlns:a16="http://schemas.microsoft.com/office/drawing/2014/main" id="{E0269E77-F08C-4F0A-BD38-D31C016103C0}"/>
              </a:ext>
            </a:extLst>
          </p:cNvPr>
          <p:cNvSpPr/>
          <p:nvPr/>
        </p:nvSpPr>
        <p:spPr>
          <a:xfrm>
            <a:off x="199056" y="4320048"/>
            <a:ext cx="8650927" cy="2119363"/>
          </a:xfrm>
          <a:prstGeom prst="rect">
            <a:avLst/>
          </a:prstGeom>
        </p:spPr>
        <p:txBody>
          <a:bodyPr wrap="square">
            <a:spAutoFit/>
          </a:bodyPr>
          <a:lstStyle/>
          <a:p>
            <a:pPr marL="342900" indent="-342900" algn="just">
              <a:lnSpc>
                <a:spcPct val="150000"/>
              </a:lnSpc>
              <a:buFont typeface="+mj-lt"/>
              <a:buAutoNum type="arabicPeriod" startAt="5"/>
            </a:pPr>
            <a:r>
              <a:rPr lang="tr-TR" b="1" dirty="0"/>
              <a:t>İnşaat sektöründe;</a:t>
            </a:r>
            <a:r>
              <a:rPr lang="tr-TR" dirty="0"/>
              <a:t> çatlakların ve oyukların doldurulmasında, </a:t>
            </a:r>
            <a:r>
              <a:rPr lang="tr-TR" dirty="0">
                <a:hlinkClick r:id="rId2" tooltip="Çelik">
                  <a:extLst>
                    <a:ext uri="{A12FA001-AC4F-418D-AE19-62706E023703}">
                      <ahyp:hlinkClr xmlns:ahyp="http://schemas.microsoft.com/office/drawing/2018/hyperlinkcolor" val="tx"/>
                    </a:ext>
                  </a:extLst>
                </a:hlinkClick>
              </a:rPr>
              <a:t>çelik</a:t>
            </a:r>
            <a:r>
              <a:rPr lang="tr-TR" dirty="0"/>
              <a:t> donatıların yerleştirilmesinde ve yapıştırıcı olarak yapı elemanlarında kullanılır.</a:t>
            </a:r>
          </a:p>
          <a:p>
            <a:pPr marL="342900" indent="-342900" algn="just">
              <a:lnSpc>
                <a:spcPct val="150000"/>
              </a:lnSpc>
              <a:buFont typeface="+mj-lt"/>
              <a:buAutoNum type="arabicPeriod" startAt="5"/>
            </a:pPr>
            <a:r>
              <a:rPr lang="tr-TR" dirty="0"/>
              <a:t>Taze betonu, eski sertleşmiş betona bağlamak için yapıştırıcı olarak ayrıca prefabrik beton elemanların montajında, çatlak ve kırıkların tamiratında kullanılır.</a:t>
            </a:r>
          </a:p>
        </p:txBody>
      </p:sp>
      <p:sp>
        <p:nvSpPr>
          <p:cNvPr id="20" name="Başlık 1">
            <a:extLst>
              <a:ext uri="{FF2B5EF4-FFF2-40B4-BE49-F238E27FC236}">
                <a16:creationId xmlns:a16="http://schemas.microsoft.com/office/drawing/2014/main" id="{2F3876E2-4073-4ADB-A3E6-662E8E48B895}"/>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21" name="Dikdörtgen 20">
            <a:extLst>
              <a:ext uri="{FF2B5EF4-FFF2-40B4-BE49-F238E27FC236}">
                <a16:creationId xmlns:a16="http://schemas.microsoft.com/office/drawing/2014/main" id="{D4F7843B-E450-4309-9B2E-D7DA9FBEF143}"/>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Tree>
    <p:extLst>
      <p:ext uri="{BB962C8B-B14F-4D97-AF65-F5344CB8AC3E}">
        <p14:creationId xmlns:p14="http://schemas.microsoft.com/office/powerpoint/2010/main" val="31534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up)">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wipe(up)">
                                      <p:cBhvr>
                                        <p:cTn id="17"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80624" y="642260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103</a:t>
            </a:fld>
            <a:endParaRPr lang="tr-TR"/>
          </a:p>
        </p:txBody>
      </p:sp>
      <p:sp>
        <p:nvSpPr>
          <p:cNvPr id="6" name="Veri Yer Tutucusu 5"/>
          <p:cNvSpPr>
            <a:spLocks noGrp="1"/>
          </p:cNvSpPr>
          <p:nvPr>
            <p:ph type="dt" sz="half" idx="10"/>
          </p:nvPr>
        </p:nvSpPr>
        <p:spPr/>
        <p:txBody>
          <a:bodyPr/>
          <a:lstStyle/>
          <a:p>
            <a:r>
              <a:rPr lang="tr-TR" dirty="0"/>
              <a:t>....</a:t>
            </a:r>
          </a:p>
        </p:txBody>
      </p:sp>
      <p:sp>
        <p:nvSpPr>
          <p:cNvPr id="13" name="Dikdörtgen 12">
            <a:extLst>
              <a:ext uri="{FF2B5EF4-FFF2-40B4-BE49-F238E27FC236}">
                <a16:creationId xmlns:a16="http://schemas.microsoft.com/office/drawing/2014/main" id="{51B77960-99BE-44DE-A530-144C64B57E10}"/>
              </a:ext>
            </a:extLst>
          </p:cNvPr>
          <p:cNvSpPr/>
          <p:nvPr/>
        </p:nvSpPr>
        <p:spPr>
          <a:xfrm>
            <a:off x="1336401" y="2197055"/>
            <a:ext cx="1901483" cy="369332"/>
          </a:xfrm>
          <a:prstGeom prst="rect">
            <a:avLst/>
          </a:prstGeom>
        </p:spPr>
        <p:txBody>
          <a:bodyPr wrap="none">
            <a:spAutoFit/>
          </a:bodyPr>
          <a:lstStyle/>
          <a:p>
            <a:r>
              <a:rPr lang="tr-TR" dirty="0">
                <a:solidFill>
                  <a:schemeClr val="tx1">
                    <a:lumMod val="50000"/>
                    <a:lumOff val="50000"/>
                  </a:schemeClr>
                </a:solidFill>
              </a:rPr>
              <a:t>10.2.1.a.2 </a:t>
            </a:r>
            <a:r>
              <a:rPr lang="tr-TR" dirty="0" err="1">
                <a:solidFill>
                  <a:srgbClr val="FF0000"/>
                </a:solidFill>
              </a:rPr>
              <a:t>Epoksi</a:t>
            </a:r>
            <a:endParaRPr lang="tr-TR" dirty="0">
              <a:solidFill>
                <a:srgbClr val="FF0000"/>
              </a:solidFill>
            </a:endParaRPr>
          </a:p>
        </p:txBody>
      </p:sp>
      <p:sp>
        <p:nvSpPr>
          <p:cNvPr id="14" name="Dikdörtgen 13">
            <a:extLst>
              <a:ext uri="{FF2B5EF4-FFF2-40B4-BE49-F238E27FC236}">
                <a16:creationId xmlns:a16="http://schemas.microsoft.com/office/drawing/2014/main" id="{AF49E416-B897-489F-942B-648A11AFF4C5}"/>
              </a:ext>
            </a:extLst>
          </p:cNvPr>
          <p:cNvSpPr/>
          <p:nvPr/>
        </p:nvSpPr>
        <p:spPr>
          <a:xfrm>
            <a:off x="185224" y="1495021"/>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5" name="Dikdörtgen 14">
            <a:extLst>
              <a:ext uri="{FF2B5EF4-FFF2-40B4-BE49-F238E27FC236}">
                <a16:creationId xmlns:a16="http://schemas.microsoft.com/office/drawing/2014/main" id="{CBEB1CF5-36D0-4232-99B1-0E3F49B9EEF5}"/>
              </a:ext>
            </a:extLst>
          </p:cNvPr>
          <p:cNvSpPr/>
          <p:nvPr/>
        </p:nvSpPr>
        <p:spPr>
          <a:xfrm>
            <a:off x="827584" y="1823321"/>
            <a:ext cx="2311851"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Termosetler</a:t>
            </a:r>
            <a:endParaRPr lang="tr-TR" dirty="0">
              <a:solidFill>
                <a:schemeClr val="bg1">
                  <a:lumMod val="50000"/>
                </a:schemeClr>
              </a:solidFill>
            </a:endParaRPr>
          </a:p>
        </p:txBody>
      </p:sp>
      <p:sp>
        <p:nvSpPr>
          <p:cNvPr id="16" name="Metin kutusu 15">
            <a:extLst>
              <a:ext uri="{FF2B5EF4-FFF2-40B4-BE49-F238E27FC236}">
                <a16:creationId xmlns:a16="http://schemas.microsoft.com/office/drawing/2014/main" id="{BA35EFC6-69F7-45F0-93EF-666E5DE1B6D6}"/>
              </a:ext>
            </a:extLst>
          </p:cNvPr>
          <p:cNvSpPr txBox="1"/>
          <p:nvPr/>
        </p:nvSpPr>
        <p:spPr>
          <a:xfrm>
            <a:off x="1863531" y="2566387"/>
            <a:ext cx="4522950" cy="369332"/>
          </a:xfrm>
          <a:prstGeom prst="rect">
            <a:avLst/>
          </a:prstGeom>
          <a:noFill/>
        </p:spPr>
        <p:txBody>
          <a:bodyPr wrap="square" rtlCol="0">
            <a:spAutoFit/>
          </a:bodyPr>
          <a:lstStyle/>
          <a:p>
            <a:r>
              <a:rPr lang="tr-TR" dirty="0">
                <a:solidFill>
                  <a:schemeClr val="bg1">
                    <a:lumMod val="50000"/>
                  </a:schemeClr>
                </a:solidFill>
              </a:rPr>
              <a:t>10.2.1.a.2.3 Kullanım Alanları-devam</a:t>
            </a:r>
            <a:r>
              <a:rPr lang="tr-TR" dirty="0">
                <a:solidFill>
                  <a:srgbClr val="FF0000"/>
                </a:solidFill>
              </a:rPr>
              <a:t>: </a:t>
            </a:r>
          </a:p>
        </p:txBody>
      </p:sp>
      <p:sp>
        <p:nvSpPr>
          <p:cNvPr id="20" name="Başlık 1">
            <a:extLst>
              <a:ext uri="{FF2B5EF4-FFF2-40B4-BE49-F238E27FC236}">
                <a16:creationId xmlns:a16="http://schemas.microsoft.com/office/drawing/2014/main" id="{2F3876E2-4073-4ADB-A3E6-662E8E48B895}"/>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21" name="Dikdörtgen 20">
            <a:extLst>
              <a:ext uri="{FF2B5EF4-FFF2-40B4-BE49-F238E27FC236}">
                <a16:creationId xmlns:a16="http://schemas.microsoft.com/office/drawing/2014/main" id="{D4F7843B-E450-4309-9B2E-D7DA9FBEF143}"/>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8" name="Dikdörtgen 17">
            <a:extLst>
              <a:ext uri="{FF2B5EF4-FFF2-40B4-BE49-F238E27FC236}">
                <a16:creationId xmlns:a16="http://schemas.microsoft.com/office/drawing/2014/main" id="{7704630F-0681-4CED-95A9-90F5CFC2053E}"/>
              </a:ext>
            </a:extLst>
          </p:cNvPr>
          <p:cNvSpPr/>
          <p:nvPr/>
        </p:nvSpPr>
        <p:spPr>
          <a:xfrm>
            <a:off x="299958" y="3280216"/>
            <a:ext cx="8734744" cy="3184013"/>
          </a:xfrm>
          <a:prstGeom prst="rect">
            <a:avLst/>
          </a:prstGeom>
        </p:spPr>
        <p:txBody>
          <a:bodyPr wrap="square">
            <a:spAutoFit/>
          </a:bodyPr>
          <a:lstStyle/>
          <a:p>
            <a:pPr marL="342900" indent="-342900" algn="just">
              <a:lnSpc>
                <a:spcPct val="150000"/>
              </a:lnSpc>
              <a:buFont typeface="+mj-lt"/>
              <a:buAutoNum type="arabicPeriod" startAt="7"/>
            </a:pPr>
            <a:r>
              <a:rPr lang="tr-TR" sz="1700" dirty="0" err="1"/>
              <a:t>Epoksi</a:t>
            </a:r>
            <a:r>
              <a:rPr lang="tr-TR" sz="1700" dirty="0"/>
              <a:t> ayrıca ahşap malzemelerdeki imalat hatalarının onarılmasında ve giderilmesinde, </a:t>
            </a:r>
          </a:p>
          <a:p>
            <a:pPr marL="342900" indent="-342900" algn="just">
              <a:lnSpc>
                <a:spcPct val="150000"/>
              </a:lnSpc>
              <a:buFont typeface="+mj-lt"/>
              <a:buAutoNum type="arabicPeriod" startAt="7"/>
            </a:pPr>
            <a:r>
              <a:rPr lang="tr-TR" sz="1700" dirty="0"/>
              <a:t>ahşap, metal (çelik, alüminyum gibi) ve taş malzemelerin yapıştırılmasında, </a:t>
            </a:r>
          </a:p>
          <a:p>
            <a:pPr marL="342900" indent="-342900" algn="just">
              <a:lnSpc>
                <a:spcPct val="150000"/>
              </a:lnSpc>
              <a:buFont typeface="+mj-lt"/>
              <a:buAutoNum type="arabicPeriod" startAt="7"/>
            </a:pPr>
            <a:r>
              <a:rPr lang="tr-TR" sz="1700" dirty="0"/>
              <a:t>yüksek mukavemetli zemin ve duvar boyası olarak ve su altı imalatında; </a:t>
            </a:r>
          </a:p>
          <a:p>
            <a:pPr marL="342900" indent="-342900" algn="just">
              <a:lnSpc>
                <a:spcPct val="150000"/>
              </a:lnSpc>
              <a:buFont typeface="+mj-lt"/>
              <a:buAutoNum type="arabicPeriod" startAt="7"/>
            </a:pPr>
            <a:r>
              <a:rPr lang="tr-TR" sz="1700" dirty="0"/>
              <a:t>Elektrikli ve elektronik cihaz imalatında; </a:t>
            </a:r>
          </a:p>
          <a:p>
            <a:pPr marL="342900" indent="-342900" algn="just">
              <a:lnSpc>
                <a:spcPct val="150000"/>
              </a:lnSpc>
              <a:buFont typeface="+mj-lt"/>
              <a:buAutoNum type="arabicPeriod" startAt="7"/>
            </a:pPr>
            <a:r>
              <a:rPr lang="tr-TR" sz="1700" dirty="0"/>
              <a:t>Kimyasallara karşı dayanıklılık, sertlik ve yapışma özellikleri nedeniyle otomotiv endüstrisinde </a:t>
            </a:r>
          </a:p>
          <a:p>
            <a:pPr algn="just">
              <a:lnSpc>
                <a:spcPct val="150000"/>
              </a:lnSpc>
            </a:pPr>
            <a:r>
              <a:rPr lang="tr-TR" sz="1700" dirty="0"/>
              <a:t>	kullanılır.</a:t>
            </a:r>
          </a:p>
        </p:txBody>
      </p:sp>
      <p:sp>
        <p:nvSpPr>
          <p:cNvPr id="12" name="Dikdörtgen 11">
            <a:extLst>
              <a:ext uri="{FF2B5EF4-FFF2-40B4-BE49-F238E27FC236}">
                <a16:creationId xmlns:a16="http://schemas.microsoft.com/office/drawing/2014/main" id="{E3DB9CF2-DF2D-4FA3-BA39-517459D45711}"/>
              </a:ext>
            </a:extLst>
          </p:cNvPr>
          <p:cNvSpPr/>
          <p:nvPr/>
        </p:nvSpPr>
        <p:spPr>
          <a:xfrm>
            <a:off x="529129" y="3014980"/>
            <a:ext cx="1614545" cy="369332"/>
          </a:xfrm>
          <a:prstGeom prst="rect">
            <a:avLst/>
          </a:prstGeom>
        </p:spPr>
        <p:txBody>
          <a:bodyPr wrap="none">
            <a:spAutoFit/>
          </a:bodyPr>
          <a:lstStyle/>
          <a:p>
            <a:r>
              <a:rPr lang="tr-TR" dirty="0" err="1"/>
              <a:t>Epoksi</a:t>
            </a:r>
            <a:r>
              <a:rPr lang="tr-TR" dirty="0"/>
              <a:t> ayrıca,</a:t>
            </a:r>
          </a:p>
        </p:txBody>
      </p:sp>
    </p:spTree>
    <p:extLst>
      <p:ext uri="{BB962C8B-B14F-4D97-AF65-F5344CB8AC3E}">
        <p14:creationId xmlns:p14="http://schemas.microsoft.com/office/powerpoint/2010/main" val="426739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up)">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wipe(up)">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wipe(up)">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wipe(up)">
                                      <p:cBhvr>
                                        <p:cTn id="27" dur="500"/>
                                        <p:tgtEl>
                                          <p:spTgt spid="1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8">
                                            <p:txEl>
                                              <p:pRg st="4" end="4"/>
                                            </p:txEl>
                                          </p:spTgt>
                                        </p:tgtEl>
                                        <p:attrNameLst>
                                          <p:attrName>style.visibility</p:attrName>
                                        </p:attrNameLst>
                                      </p:cBhvr>
                                      <p:to>
                                        <p:strVal val="visible"/>
                                      </p:to>
                                    </p:set>
                                    <p:animEffect transition="in" filter="wipe(up)">
                                      <p:cBhvr>
                                        <p:cTn id="32" dur="500"/>
                                        <p:tgtEl>
                                          <p:spTgt spid="1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8">
                                            <p:txEl>
                                              <p:pRg st="5" end="5"/>
                                            </p:txEl>
                                          </p:spTgt>
                                        </p:tgtEl>
                                        <p:attrNameLst>
                                          <p:attrName>style.visibility</p:attrName>
                                        </p:attrNameLst>
                                      </p:cBhvr>
                                      <p:to>
                                        <p:strVal val="visible"/>
                                      </p:to>
                                    </p:set>
                                    <p:animEffect transition="in" filter="wipe(up)">
                                      <p:cBhvr>
                                        <p:cTn id="37"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2"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50683" y="6409967"/>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104</a:t>
            </a:fld>
            <a:endParaRPr lang="tr-TR"/>
          </a:p>
        </p:txBody>
      </p:sp>
      <p:sp>
        <p:nvSpPr>
          <p:cNvPr id="6" name="Veri Yer Tutucusu 5"/>
          <p:cNvSpPr>
            <a:spLocks noGrp="1"/>
          </p:cNvSpPr>
          <p:nvPr>
            <p:ph type="dt" sz="half" idx="10"/>
          </p:nvPr>
        </p:nvSpPr>
        <p:spPr/>
        <p:txBody>
          <a:bodyPr/>
          <a:lstStyle/>
          <a:p>
            <a:r>
              <a:rPr lang="tr-TR" dirty="0"/>
              <a:t>....</a:t>
            </a:r>
          </a:p>
        </p:txBody>
      </p:sp>
      <p:sp>
        <p:nvSpPr>
          <p:cNvPr id="13" name="Dikdörtgen 12">
            <a:extLst>
              <a:ext uri="{FF2B5EF4-FFF2-40B4-BE49-F238E27FC236}">
                <a16:creationId xmlns:a16="http://schemas.microsoft.com/office/drawing/2014/main" id="{51B77960-99BE-44DE-A530-144C64B57E10}"/>
              </a:ext>
            </a:extLst>
          </p:cNvPr>
          <p:cNvSpPr/>
          <p:nvPr/>
        </p:nvSpPr>
        <p:spPr>
          <a:xfrm>
            <a:off x="1115616" y="2270597"/>
            <a:ext cx="1901483" cy="369332"/>
          </a:xfrm>
          <a:prstGeom prst="rect">
            <a:avLst/>
          </a:prstGeom>
        </p:spPr>
        <p:txBody>
          <a:bodyPr wrap="none">
            <a:spAutoFit/>
          </a:bodyPr>
          <a:lstStyle/>
          <a:p>
            <a:r>
              <a:rPr lang="tr-TR" dirty="0">
                <a:solidFill>
                  <a:schemeClr val="tx1">
                    <a:lumMod val="50000"/>
                    <a:lumOff val="50000"/>
                  </a:schemeClr>
                </a:solidFill>
              </a:rPr>
              <a:t>10.2.1.a.2 </a:t>
            </a:r>
            <a:r>
              <a:rPr lang="tr-TR" dirty="0" err="1">
                <a:solidFill>
                  <a:srgbClr val="FF0000"/>
                </a:solidFill>
              </a:rPr>
              <a:t>Epoksi</a:t>
            </a:r>
            <a:endParaRPr lang="tr-TR" dirty="0">
              <a:solidFill>
                <a:srgbClr val="FF0000"/>
              </a:solidFill>
            </a:endParaRPr>
          </a:p>
        </p:txBody>
      </p:sp>
      <p:sp>
        <p:nvSpPr>
          <p:cNvPr id="14" name="Dikdörtgen 13">
            <a:extLst>
              <a:ext uri="{FF2B5EF4-FFF2-40B4-BE49-F238E27FC236}">
                <a16:creationId xmlns:a16="http://schemas.microsoft.com/office/drawing/2014/main" id="{AF49E416-B897-489F-942B-648A11AFF4C5}"/>
              </a:ext>
            </a:extLst>
          </p:cNvPr>
          <p:cNvSpPr/>
          <p:nvPr/>
        </p:nvSpPr>
        <p:spPr>
          <a:xfrm>
            <a:off x="164080" y="1534906"/>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5" name="Dikdörtgen 14">
            <a:extLst>
              <a:ext uri="{FF2B5EF4-FFF2-40B4-BE49-F238E27FC236}">
                <a16:creationId xmlns:a16="http://schemas.microsoft.com/office/drawing/2014/main" id="{CBEB1CF5-36D0-4232-99B1-0E3F49B9EEF5}"/>
              </a:ext>
            </a:extLst>
          </p:cNvPr>
          <p:cNvSpPr/>
          <p:nvPr/>
        </p:nvSpPr>
        <p:spPr>
          <a:xfrm>
            <a:off x="611560" y="1903247"/>
            <a:ext cx="2311851"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Termosetler</a:t>
            </a:r>
            <a:endParaRPr lang="tr-TR" dirty="0">
              <a:solidFill>
                <a:schemeClr val="bg1">
                  <a:lumMod val="50000"/>
                </a:schemeClr>
              </a:solidFill>
            </a:endParaRPr>
          </a:p>
        </p:txBody>
      </p:sp>
      <p:sp>
        <p:nvSpPr>
          <p:cNvPr id="16" name="Metin kutusu 15">
            <a:extLst>
              <a:ext uri="{FF2B5EF4-FFF2-40B4-BE49-F238E27FC236}">
                <a16:creationId xmlns:a16="http://schemas.microsoft.com/office/drawing/2014/main" id="{BA35EFC6-69F7-45F0-93EF-666E5DE1B6D6}"/>
              </a:ext>
            </a:extLst>
          </p:cNvPr>
          <p:cNvSpPr txBox="1"/>
          <p:nvPr/>
        </p:nvSpPr>
        <p:spPr>
          <a:xfrm>
            <a:off x="1655705" y="2677162"/>
            <a:ext cx="4522950" cy="369332"/>
          </a:xfrm>
          <a:prstGeom prst="rect">
            <a:avLst/>
          </a:prstGeom>
          <a:noFill/>
        </p:spPr>
        <p:txBody>
          <a:bodyPr wrap="square" rtlCol="0">
            <a:spAutoFit/>
          </a:bodyPr>
          <a:lstStyle/>
          <a:p>
            <a:r>
              <a:rPr lang="tr-TR" dirty="0">
                <a:solidFill>
                  <a:schemeClr val="bg1">
                    <a:lumMod val="50000"/>
                  </a:schemeClr>
                </a:solidFill>
              </a:rPr>
              <a:t>10.2.1.a.2.3 Kullanım Alanları-devam</a:t>
            </a:r>
            <a:r>
              <a:rPr lang="tr-TR" dirty="0">
                <a:solidFill>
                  <a:srgbClr val="FF0000"/>
                </a:solidFill>
              </a:rPr>
              <a:t>: </a:t>
            </a:r>
          </a:p>
        </p:txBody>
      </p:sp>
      <p:sp>
        <p:nvSpPr>
          <p:cNvPr id="20" name="Başlık 1">
            <a:extLst>
              <a:ext uri="{FF2B5EF4-FFF2-40B4-BE49-F238E27FC236}">
                <a16:creationId xmlns:a16="http://schemas.microsoft.com/office/drawing/2014/main" id="{2F3876E2-4073-4ADB-A3E6-662E8E48B895}"/>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21" name="Dikdörtgen 20">
            <a:extLst>
              <a:ext uri="{FF2B5EF4-FFF2-40B4-BE49-F238E27FC236}">
                <a16:creationId xmlns:a16="http://schemas.microsoft.com/office/drawing/2014/main" id="{D4F7843B-E450-4309-9B2E-D7DA9FBEF143}"/>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2" name="Text Box 5">
            <a:extLst>
              <a:ext uri="{FF2B5EF4-FFF2-40B4-BE49-F238E27FC236}">
                <a16:creationId xmlns:a16="http://schemas.microsoft.com/office/drawing/2014/main" id="{3AF136C1-60E0-4839-B083-4EFA7811BF69}"/>
              </a:ext>
            </a:extLst>
          </p:cNvPr>
          <p:cNvSpPr txBox="1">
            <a:spLocks noChangeArrowheads="1"/>
          </p:cNvSpPr>
          <p:nvPr/>
        </p:nvSpPr>
        <p:spPr bwMode="auto">
          <a:xfrm>
            <a:off x="200656" y="3083727"/>
            <a:ext cx="8779264" cy="3184013"/>
          </a:xfrm>
          <a:prstGeom prst="rect">
            <a:avLst/>
          </a:prstGeom>
          <a:noFill/>
          <a:ln>
            <a:noFill/>
          </a:ln>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342900" indent="-342900" eaLnBrk="1" hangingPunct="1">
              <a:lnSpc>
                <a:spcPct val="150000"/>
              </a:lnSpc>
              <a:spcBef>
                <a:spcPct val="50000"/>
              </a:spcBef>
              <a:buFont typeface="+mj-lt"/>
              <a:buAutoNum type="arabicPeriod" startAt="12"/>
            </a:pPr>
            <a:r>
              <a:rPr lang="tr-TR" sz="1700" dirty="0">
                <a:latin typeface="+mj-lt"/>
              </a:rPr>
              <a:t>Dünyadaki petrol rezervlerinin tükenmesi ve mevcut enerji kaynaklarının çevre </a:t>
            </a:r>
            <a:r>
              <a:rPr lang="tr-TR" sz="1700" dirty="0" err="1">
                <a:latin typeface="+mj-lt"/>
              </a:rPr>
              <a:t>kirleliliğine</a:t>
            </a:r>
            <a:r>
              <a:rPr lang="tr-TR" sz="1700" dirty="0">
                <a:latin typeface="+mj-lt"/>
              </a:rPr>
              <a:t> yol açması, alternatif enerji kaynaklarının kullanımını kaçınılmaz bir hale getirmiştir. İlk büyük petrol krizi ile ivme kazanan rüzgar enerjisi de bu alternatif kaynaklardan bir tanesidir. 1970'li yılların başlarındaki teknolojiler ile azami 25 kW mertebelerinde rüzgar türbinleri imal edilebilirken, </a:t>
            </a:r>
            <a:r>
              <a:rPr lang="tr-TR" sz="1700" dirty="0" err="1">
                <a:latin typeface="+mj-lt"/>
              </a:rPr>
              <a:t>kompozit</a:t>
            </a:r>
            <a:r>
              <a:rPr lang="tr-TR" sz="1700" dirty="0">
                <a:latin typeface="+mj-lt"/>
              </a:rPr>
              <a:t> ve elektrik-elektronik teknolojilerindeki gelişmeler sayesinde günümüzde 5000 kW gücünde makinalar daha ekonomik bir şekilde üretilebilmektedir. Bu türbinlerin kanatları 60 metre boyuna kadar cam-karbon-</a:t>
            </a:r>
            <a:r>
              <a:rPr lang="tr-TR" sz="1700" dirty="0" err="1">
                <a:latin typeface="+mj-lt"/>
              </a:rPr>
              <a:t>epoksi</a:t>
            </a:r>
            <a:r>
              <a:rPr lang="tr-TR" sz="1700" dirty="0">
                <a:latin typeface="+mj-lt"/>
              </a:rPr>
              <a:t> </a:t>
            </a:r>
            <a:r>
              <a:rPr lang="tr-TR" sz="1700" dirty="0" err="1">
                <a:latin typeface="+mj-lt"/>
              </a:rPr>
              <a:t>kompozit</a:t>
            </a:r>
            <a:r>
              <a:rPr lang="tr-TR" sz="1700" dirty="0">
                <a:latin typeface="+mj-lt"/>
              </a:rPr>
              <a:t> malzemelerden üretilebilmektedir.</a:t>
            </a:r>
            <a:endParaRPr lang="tr-TR" sz="1700" dirty="0">
              <a:solidFill>
                <a:srgbClr val="C00000"/>
              </a:solidFill>
              <a:latin typeface="+mj-lt"/>
            </a:endParaRPr>
          </a:p>
        </p:txBody>
      </p:sp>
      <p:pic>
        <p:nvPicPr>
          <p:cNvPr id="18" name="Picture 2" descr="Wind Turbine Gif - Colaboratory">
            <a:extLst>
              <a:ext uri="{FF2B5EF4-FFF2-40B4-BE49-F238E27FC236}">
                <a16:creationId xmlns:a16="http://schemas.microsoft.com/office/drawing/2014/main" id="{AF1FC0B2-1B3D-4F1F-A48E-2DA7A76D505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29893" y="1433727"/>
            <a:ext cx="2002502" cy="1770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3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51720" y="6410748"/>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105</a:t>
            </a:fld>
            <a:endParaRPr lang="tr-TR"/>
          </a:p>
        </p:txBody>
      </p:sp>
      <p:sp>
        <p:nvSpPr>
          <p:cNvPr id="6" name="Veri Yer Tutucusu 5"/>
          <p:cNvSpPr>
            <a:spLocks noGrp="1"/>
          </p:cNvSpPr>
          <p:nvPr>
            <p:ph type="dt" sz="half" idx="10"/>
          </p:nvPr>
        </p:nvSpPr>
        <p:spPr/>
        <p:txBody>
          <a:bodyPr/>
          <a:lstStyle/>
          <a:p>
            <a:r>
              <a:rPr lang="tr-TR" dirty="0"/>
              <a:t>....</a:t>
            </a:r>
          </a:p>
        </p:txBody>
      </p:sp>
      <p:sp>
        <p:nvSpPr>
          <p:cNvPr id="13" name="Dikdörtgen 12">
            <a:extLst>
              <a:ext uri="{FF2B5EF4-FFF2-40B4-BE49-F238E27FC236}">
                <a16:creationId xmlns:a16="http://schemas.microsoft.com/office/drawing/2014/main" id="{51B77960-99BE-44DE-A530-144C64B57E10}"/>
              </a:ext>
            </a:extLst>
          </p:cNvPr>
          <p:cNvSpPr/>
          <p:nvPr/>
        </p:nvSpPr>
        <p:spPr>
          <a:xfrm>
            <a:off x="971600" y="2635085"/>
            <a:ext cx="2959465" cy="353943"/>
          </a:xfrm>
          <a:prstGeom prst="rect">
            <a:avLst/>
          </a:prstGeom>
        </p:spPr>
        <p:txBody>
          <a:bodyPr wrap="none">
            <a:spAutoFit/>
          </a:bodyPr>
          <a:lstStyle/>
          <a:p>
            <a:r>
              <a:rPr lang="tr-TR" sz="1700" dirty="0">
                <a:solidFill>
                  <a:srgbClr val="FF0000"/>
                </a:solidFill>
              </a:rPr>
              <a:t>10.2.1.a.3 </a:t>
            </a:r>
            <a:r>
              <a:rPr lang="tr-TR" sz="1700" dirty="0" err="1">
                <a:solidFill>
                  <a:srgbClr val="FF0000"/>
                </a:solidFill>
              </a:rPr>
              <a:t>Fenolik</a:t>
            </a:r>
            <a:r>
              <a:rPr lang="tr-TR" sz="1700" dirty="0">
                <a:solidFill>
                  <a:srgbClr val="FF0000"/>
                </a:solidFill>
              </a:rPr>
              <a:t> Reçineler: </a:t>
            </a:r>
          </a:p>
        </p:txBody>
      </p:sp>
      <p:sp>
        <p:nvSpPr>
          <p:cNvPr id="14" name="Dikdörtgen 13">
            <a:extLst>
              <a:ext uri="{FF2B5EF4-FFF2-40B4-BE49-F238E27FC236}">
                <a16:creationId xmlns:a16="http://schemas.microsoft.com/office/drawing/2014/main" id="{AF49E416-B897-489F-942B-648A11AFF4C5}"/>
              </a:ext>
            </a:extLst>
          </p:cNvPr>
          <p:cNvSpPr/>
          <p:nvPr/>
        </p:nvSpPr>
        <p:spPr>
          <a:xfrm>
            <a:off x="185224" y="1515805"/>
            <a:ext cx="8352928" cy="353943"/>
          </a:xfrm>
          <a:prstGeom prst="rect">
            <a:avLst/>
          </a:prstGeom>
        </p:spPr>
        <p:txBody>
          <a:bodyPr wrap="square">
            <a:spAutoFit/>
          </a:bodyPr>
          <a:lstStyle/>
          <a:p>
            <a:r>
              <a:rPr lang="tr-TR" sz="1700" dirty="0">
                <a:solidFill>
                  <a:schemeClr val="bg1">
                    <a:lumMod val="50000"/>
                  </a:schemeClr>
                </a:solidFill>
              </a:rPr>
              <a:t>10.2.1 Plastik Matris Malzemeleri (Reçineler/Polimerler)</a:t>
            </a:r>
          </a:p>
        </p:txBody>
      </p:sp>
      <p:sp>
        <p:nvSpPr>
          <p:cNvPr id="15" name="Dikdörtgen 14">
            <a:extLst>
              <a:ext uri="{FF2B5EF4-FFF2-40B4-BE49-F238E27FC236}">
                <a16:creationId xmlns:a16="http://schemas.microsoft.com/office/drawing/2014/main" id="{CBEB1CF5-36D0-4232-99B1-0E3F49B9EEF5}"/>
              </a:ext>
            </a:extLst>
          </p:cNvPr>
          <p:cNvSpPr/>
          <p:nvPr/>
        </p:nvSpPr>
        <p:spPr>
          <a:xfrm>
            <a:off x="683568" y="2104388"/>
            <a:ext cx="2140330" cy="353943"/>
          </a:xfrm>
          <a:prstGeom prst="rect">
            <a:avLst/>
          </a:prstGeom>
        </p:spPr>
        <p:txBody>
          <a:bodyPr wrap="none">
            <a:spAutoFit/>
          </a:bodyPr>
          <a:lstStyle/>
          <a:p>
            <a:r>
              <a:rPr lang="tr-TR" sz="1700" dirty="0">
                <a:solidFill>
                  <a:schemeClr val="bg1">
                    <a:lumMod val="50000"/>
                  </a:schemeClr>
                </a:solidFill>
              </a:rPr>
              <a:t>10.2.1.a </a:t>
            </a:r>
            <a:r>
              <a:rPr lang="tr-TR" sz="1700" dirty="0" err="1">
                <a:solidFill>
                  <a:schemeClr val="bg1">
                    <a:lumMod val="50000"/>
                  </a:schemeClr>
                </a:solidFill>
              </a:rPr>
              <a:t>Termosetler</a:t>
            </a:r>
            <a:endParaRPr lang="tr-TR" sz="1700" dirty="0">
              <a:solidFill>
                <a:schemeClr val="bg1">
                  <a:lumMod val="50000"/>
                </a:schemeClr>
              </a:solidFill>
            </a:endParaRPr>
          </a:p>
        </p:txBody>
      </p:sp>
      <p:sp>
        <p:nvSpPr>
          <p:cNvPr id="20" name="Başlık 1">
            <a:extLst>
              <a:ext uri="{FF2B5EF4-FFF2-40B4-BE49-F238E27FC236}">
                <a16:creationId xmlns:a16="http://schemas.microsoft.com/office/drawing/2014/main" id="{2F3876E2-4073-4ADB-A3E6-662E8E48B895}"/>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21" name="Dikdörtgen 20">
            <a:extLst>
              <a:ext uri="{FF2B5EF4-FFF2-40B4-BE49-F238E27FC236}">
                <a16:creationId xmlns:a16="http://schemas.microsoft.com/office/drawing/2014/main" id="{D4F7843B-E450-4309-9B2E-D7DA9FBEF143}"/>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8" name="Metin kutusu 17">
            <a:extLst>
              <a:ext uri="{FF2B5EF4-FFF2-40B4-BE49-F238E27FC236}">
                <a16:creationId xmlns:a16="http://schemas.microsoft.com/office/drawing/2014/main" id="{6CD2BA37-915F-41BC-A010-A43847250EA5}"/>
              </a:ext>
            </a:extLst>
          </p:cNvPr>
          <p:cNvSpPr txBox="1"/>
          <p:nvPr/>
        </p:nvSpPr>
        <p:spPr>
          <a:xfrm>
            <a:off x="365543" y="3048077"/>
            <a:ext cx="8906689" cy="437107"/>
          </a:xfrm>
          <a:prstGeom prst="rect">
            <a:avLst/>
          </a:prstGeom>
          <a:noFill/>
        </p:spPr>
        <p:txBody>
          <a:bodyPr wrap="square" rtlCol="0">
            <a:spAutoFit/>
          </a:bodyPr>
          <a:lstStyle/>
          <a:p>
            <a:pPr>
              <a:lnSpc>
                <a:spcPct val="150000"/>
              </a:lnSpc>
            </a:pPr>
            <a:r>
              <a:rPr lang="tr-TR" sz="1700" dirty="0"/>
              <a:t>Fenol-formaldehit, </a:t>
            </a:r>
            <a:r>
              <a:rPr lang="tr-TR" sz="1700" dirty="0" err="1"/>
              <a:t>kondenzasyon</a:t>
            </a:r>
            <a:r>
              <a:rPr lang="tr-TR" sz="1700" dirty="0"/>
              <a:t> ürünü olup, katı ve sıvı türleri olan bir reçinedir.</a:t>
            </a:r>
          </a:p>
        </p:txBody>
      </p:sp>
      <p:sp>
        <p:nvSpPr>
          <p:cNvPr id="22" name="Rectangle 2" descr="Rectangle: Click to edit Master text styles&#10;Second level&#10;Third level&#10;Fourth level&#10;Fifth level">
            <a:extLst>
              <a:ext uri="{FF2B5EF4-FFF2-40B4-BE49-F238E27FC236}">
                <a16:creationId xmlns:a16="http://schemas.microsoft.com/office/drawing/2014/main" id="{EB2007F9-3749-4E49-B7DE-AA01E18D28F3}"/>
              </a:ext>
            </a:extLst>
          </p:cNvPr>
          <p:cNvSpPr>
            <a:spLocks noChangeArrowheads="1"/>
          </p:cNvSpPr>
          <p:nvPr/>
        </p:nvSpPr>
        <p:spPr bwMode="auto">
          <a:xfrm>
            <a:off x="326053" y="4128414"/>
            <a:ext cx="8632723" cy="2232248"/>
          </a:xfrm>
          <a:prstGeom prst="rect">
            <a:avLst/>
          </a:prstGeom>
          <a:noFill/>
          <a:ln>
            <a:noFill/>
          </a:ln>
          <a:extLst/>
        </p:spPr>
        <p:txBody>
          <a:bodyPr/>
          <a:lstStyle/>
          <a:p>
            <a:pPr marL="342900" indent="-342900">
              <a:spcBef>
                <a:spcPct val="20000"/>
              </a:spcBef>
              <a:buSzPct val="110000"/>
              <a:buFont typeface="+mj-lt"/>
              <a:buAutoNum type="arabicPeriod"/>
            </a:pPr>
            <a:r>
              <a:rPr lang="tr-TR" sz="1700" dirty="0"/>
              <a:t>300 ºC ye kadar sürekli, eğer asbest elyafla takviye edilirse 1000 ºC ye kadar kısa süreli olarak kullanılabilirler. </a:t>
            </a:r>
          </a:p>
          <a:p>
            <a:pPr marL="342900" indent="-342900">
              <a:spcBef>
                <a:spcPct val="20000"/>
              </a:spcBef>
              <a:buSzPct val="110000"/>
              <a:buFont typeface="+mj-lt"/>
              <a:buAutoNum type="arabicPeriod"/>
            </a:pPr>
            <a:r>
              <a:rPr lang="tr-TR" sz="1700" dirty="0"/>
              <a:t>Viskoziteleri yüksektir.</a:t>
            </a:r>
          </a:p>
          <a:p>
            <a:pPr marL="342900" indent="-342900">
              <a:spcBef>
                <a:spcPct val="20000"/>
              </a:spcBef>
              <a:buSzPct val="110000"/>
              <a:buFont typeface="+mj-lt"/>
              <a:buAutoNum type="arabicPeriod"/>
            </a:pPr>
            <a:r>
              <a:rPr lang="tr-TR" sz="1700" dirty="0"/>
              <a:t>Gözenek oluşma tehlikesi yüksektir. Bu nedenle yüksek kalıplama basınçları gerekir.</a:t>
            </a:r>
          </a:p>
          <a:p>
            <a:pPr marL="342900" indent="-342900">
              <a:spcBef>
                <a:spcPct val="20000"/>
              </a:spcBef>
              <a:buSzPct val="110000"/>
              <a:buFont typeface="+mj-lt"/>
              <a:buAutoNum type="arabicPeriod"/>
            </a:pPr>
            <a:r>
              <a:rPr lang="tr-TR" sz="1700" dirty="0"/>
              <a:t>Sertleşme sonrası 250 ºC ye kadar ısıl işlem uygulanması gerekir.</a:t>
            </a:r>
          </a:p>
          <a:p>
            <a:pPr marL="342900" indent="-342900">
              <a:spcBef>
                <a:spcPct val="20000"/>
              </a:spcBef>
              <a:buSzPct val="110000"/>
              <a:buFont typeface="+mj-lt"/>
              <a:buAutoNum type="arabicPeriod"/>
            </a:pPr>
            <a:r>
              <a:rPr lang="tr-TR" sz="1700" dirty="0"/>
              <a:t>Suya ve bir çok aside karşı dayanıklıdırlar. Ancak alkalilere duyarlıdırlar.</a:t>
            </a:r>
          </a:p>
          <a:p>
            <a:pPr marL="342900" indent="-342900">
              <a:spcBef>
                <a:spcPct val="20000"/>
              </a:spcBef>
              <a:buSzPct val="110000"/>
              <a:buFont typeface="+mj-lt"/>
              <a:buAutoNum type="arabicPeriod"/>
            </a:pPr>
            <a:r>
              <a:rPr lang="tr-TR" sz="1700" dirty="0"/>
              <a:t>Kırılgan yapılı </a:t>
            </a:r>
            <a:r>
              <a:rPr lang="tr-TR" sz="1700" dirty="0" err="1"/>
              <a:t>fenolik</a:t>
            </a:r>
            <a:r>
              <a:rPr lang="tr-TR" sz="1700" dirty="0"/>
              <a:t> reçinelerde yüzey kalitesi düşüktür.</a:t>
            </a:r>
          </a:p>
        </p:txBody>
      </p:sp>
      <p:sp>
        <p:nvSpPr>
          <p:cNvPr id="2" name="Dikdörtgen 1">
            <a:extLst>
              <a:ext uri="{FF2B5EF4-FFF2-40B4-BE49-F238E27FC236}">
                <a16:creationId xmlns:a16="http://schemas.microsoft.com/office/drawing/2014/main" id="{A360FCBF-F2B6-4FD0-8B1A-EC19661A350D}"/>
              </a:ext>
            </a:extLst>
          </p:cNvPr>
          <p:cNvSpPr/>
          <p:nvPr/>
        </p:nvSpPr>
        <p:spPr>
          <a:xfrm>
            <a:off x="301752" y="3487818"/>
            <a:ext cx="8632723" cy="615553"/>
          </a:xfrm>
          <a:prstGeom prst="rect">
            <a:avLst/>
          </a:prstGeom>
        </p:spPr>
        <p:txBody>
          <a:bodyPr wrap="square">
            <a:spAutoFit/>
          </a:bodyPr>
          <a:lstStyle/>
          <a:p>
            <a:r>
              <a:rPr lang="tr-TR" sz="1700" b="1" i="1" dirty="0">
                <a:solidFill>
                  <a:srgbClr val="040C28"/>
                </a:solidFill>
                <a:latin typeface="+mj-lt"/>
              </a:rPr>
              <a:t>(</a:t>
            </a:r>
            <a:r>
              <a:rPr lang="tr-TR" sz="1700" b="1" i="1" dirty="0" err="1">
                <a:solidFill>
                  <a:srgbClr val="040C28"/>
                </a:solidFill>
                <a:latin typeface="+mj-lt"/>
              </a:rPr>
              <a:t>Kondenzasyon</a:t>
            </a:r>
            <a:r>
              <a:rPr lang="tr-TR" sz="1700" b="1" i="1" dirty="0">
                <a:solidFill>
                  <a:srgbClr val="040C28"/>
                </a:solidFill>
                <a:latin typeface="+mj-lt"/>
              </a:rPr>
              <a:t> reaksiyonu</a:t>
            </a:r>
            <a:r>
              <a:rPr lang="tr-TR" sz="1700" i="1" dirty="0">
                <a:solidFill>
                  <a:srgbClr val="040C28"/>
                </a:solidFill>
                <a:latin typeface="+mj-lt"/>
              </a:rPr>
              <a:t>: Birisi organik molekül olmak üzere iki molekül arasından küçük ve polar bir molekül ayrılarak yeni bir molekül meydana gelmesidir.)</a:t>
            </a:r>
            <a:endParaRPr lang="tr-TR" sz="1700" i="1" dirty="0">
              <a:latin typeface="+mj-lt"/>
            </a:endParaRPr>
          </a:p>
        </p:txBody>
      </p:sp>
      <p:pic>
        <p:nvPicPr>
          <p:cNvPr id="5" name="Resim 4">
            <a:extLst>
              <a:ext uri="{FF2B5EF4-FFF2-40B4-BE49-F238E27FC236}">
                <a16:creationId xmlns:a16="http://schemas.microsoft.com/office/drawing/2014/main" id="{7C27D0DA-AFE3-4E66-840A-E4342801A6EF}"/>
              </a:ext>
            </a:extLst>
          </p:cNvPr>
          <p:cNvPicPr>
            <a:picLocks noChangeAspect="1"/>
          </p:cNvPicPr>
          <p:nvPr/>
        </p:nvPicPr>
        <p:blipFill>
          <a:blip r:embed="rId2"/>
          <a:stretch>
            <a:fillRect/>
          </a:stretch>
        </p:blipFill>
        <p:spPr>
          <a:xfrm>
            <a:off x="4870730" y="1845123"/>
            <a:ext cx="3965422" cy="1257117"/>
          </a:xfrm>
          <a:prstGeom prst="rect">
            <a:avLst/>
          </a:prstGeom>
        </p:spPr>
      </p:pic>
    </p:spTree>
    <p:extLst>
      <p:ext uri="{BB962C8B-B14F-4D97-AF65-F5344CB8AC3E}">
        <p14:creationId xmlns:p14="http://schemas.microsoft.com/office/powerpoint/2010/main" val="117312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wipe(up)">
                                      <p:cBhvr>
                                        <p:cTn id="24" dur="500"/>
                                        <p:tgtEl>
                                          <p:spTgt spid="2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2">
                                            <p:txEl>
                                              <p:pRg st="1" end="1"/>
                                            </p:txEl>
                                          </p:spTgt>
                                        </p:tgtEl>
                                        <p:attrNameLst>
                                          <p:attrName>style.visibility</p:attrName>
                                        </p:attrNameLst>
                                      </p:cBhvr>
                                      <p:to>
                                        <p:strVal val="visible"/>
                                      </p:to>
                                    </p:set>
                                    <p:animEffect transition="in" filter="wipe(up)">
                                      <p:cBhvr>
                                        <p:cTn id="29" dur="500"/>
                                        <p:tgtEl>
                                          <p:spTgt spid="2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2">
                                            <p:txEl>
                                              <p:pRg st="2" end="2"/>
                                            </p:txEl>
                                          </p:spTgt>
                                        </p:tgtEl>
                                        <p:attrNameLst>
                                          <p:attrName>style.visibility</p:attrName>
                                        </p:attrNameLst>
                                      </p:cBhvr>
                                      <p:to>
                                        <p:strVal val="visible"/>
                                      </p:to>
                                    </p:set>
                                    <p:animEffect transition="in" filter="wipe(up)">
                                      <p:cBhvr>
                                        <p:cTn id="34" dur="500"/>
                                        <p:tgtEl>
                                          <p:spTgt spid="2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2">
                                            <p:txEl>
                                              <p:pRg st="3" end="3"/>
                                            </p:txEl>
                                          </p:spTgt>
                                        </p:tgtEl>
                                        <p:attrNameLst>
                                          <p:attrName>style.visibility</p:attrName>
                                        </p:attrNameLst>
                                      </p:cBhvr>
                                      <p:to>
                                        <p:strVal val="visible"/>
                                      </p:to>
                                    </p:set>
                                    <p:animEffect transition="in" filter="wipe(up)">
                                      <p:cBhvr>
                                        <p:cTn id="39" dur="500"/>
                                        <p:tgtEl>
                                          <p:spTgt spid="22">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2">
                                            <p:txEl>
                                              <p:pRg st="4" end="4"/>
                                            </p:txEl>
                                          </p:spTgt>
                                        </p:tgtEl>
                                        <p:attrNameLst>
                                          <p:attrName>style.visibility</p:attrName>
                                        </p:attrNameLst>
                                      </p:cBhvr>
                                      <p:to>
                                        <p:strVal val="visible"/>
                                      </p:to>
                                    </p:set>
                                    <p:animEffect transition="in" filter="wipe(up)">
                                      <p:cBhvr>
                                        <p:cTn id="44" dur="500"/>
                                        <p:tgtEl>
                                          <p:spTgt spid="22">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2">
                                            <p:txEl>
                                              <p:pRg st="5" end="5"/>
                                            </p:txEl>
                                          </p:spTgt>
                                        </p:tgtEl>
                                        <p:attrNameLst>
                                          <p:attrName>style.visibility</p:attrName>
                                        </p:attrNameLst>
                                      </p:cBhvr>
                                      <p:to>
                                        <p:strVal val="visible"/>
                                      </p:to>
                                    </p:set>
                                    <p:animEffect transition="in" filter="wipe(up)">
                                      <p:cBhvr>
                                        <p:cTn id="49"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2" grpId="0" build="p"/>
      <p:bldP spid="2"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28416" y="642260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106</a:t>
            </a:fld>
            <a:endParaRPr lang="tr-TR"/>
          </a:p>
        </p:txBody>
      </p:sp>
      <p:sp>
        <p:nvSpPr>
          <p:cNvPr id="6" name="Veri Yer Tutucusu 5"/>
          <p:cNvSpPr>
            <a:spLocks noGrp="1"/>
          </p:cNvSpPr>
          <p:nvPr>
            <p:ph type="dt" sz="half" idx="10"/>
          </p:nvPr>
        </p:nvSpPr>
        <p:spPr/>
        <p:txBody>
          <a:bodyPr/>
          <a:lstStyle/>
          <a:p>
            <a:r>
              <a:rPr lang="tr-TR" dirty="0"/>
              <a:t>....</a:t>
            </a:r>
          </a:p>
        </p:txBody>
      </p:sp>
      <p:sp>
        <p:nvSpPr>
          <p:cNvPr id="13" name="Dikdörtgen 12">
            <a:extLst>
              <a:ext uri="{FF2B5EF4-FFF2-40B4-BE49-F238E27FC236}">
                <a16:creationId xmlns:a16="http://schemas.microsoft.com/office/drawing/2014/main" id="{51B77960-99BE-44DE-A530-144C64B57E10}"/>
              </a:ext>
            </a:extLst>
          </p:cNvPr>
          <p:cNvSpPr/>
          <p:nvPr/>
        </p:nvSpPr>
        <p:spPr>
          <a:xfrm>
            <a:off x="1748586" y="2434388"/>
            <a:ext cx="2048959" cy="369332"/>
          </a:xfrm>
          <a:prstGeom prst="rect">
            <a:avLst/>
          </a:prstGeom>
        </p:spPr>
        <p:txBody>
          <a:bodyPr wrap="none">
            <a:spAutoFit/>
          </a:bodyPr>
          <a:lstStyle/>
          <a:p>
            <a:r>
              <a:rPr lang="tr-TR" dirty="0">
                <a:solidFill>
                  <a:srgbClr val="FF0000"/>
                </a:solidFill>
              </a:rPr>
              <a:t>10.2.1.a.4 Silikon: </a:t>
            </a:r>
          </a:p>
        </p:txBody>
      </p:sp>
      <p:sp>
        <p:nvSpPr>
          <p:cNvPr id="14" name="Dikdörtgen 13">
            <a:extLst>
              <a:ext uri="{FF2B5EF4-FFF2-40B4-BE49-F238E27FC236}">
                <a16:creationId xmlns:a16="http://schemas.microsoft.com/office/drawing/2014/main" id="{AF49E416-B897-489F-942B-648A11AFF4C5}"/>
              </a:ext>
            </a:extLst>
          </p:cNvPr>
          <p:cNvSpPr/>
          <p:nvPr/>
        </p:nvSpPr>
        <p:spPr>
          <a:xfrm>
            <a:off x="107504" y="1497083"/>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5" name="Dikdörtgen 14">
            <a:extLst>
              <a:ext uri="{FF2B5EF4-FFF2-40B4-BE49-F238E27FC236}">
                <a16:creationId xmlns:a16="http://schemas.microsoft.com/office/drawing/2014/main" id="{CBEB1CF5-36D0-4232-99B1-0E3F49B9EEF5}"/>
              </a:ext>
            </a:extLst>
          </p:cNvPr>
          <p:cNvSpPr/>
          <p:nvPr/>
        </p:nvSpPr>
        <p:spPr>
          <a:xfrm>
            <a:off x="683568" y="1964099"/>
            <a:ext cx="2311851"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Termosetler</a:t>
            </a:r>
            <a:endParaRPr lang="tr-TR" dirty="0">
              <a:solidFill>
                <a:schemeClr val="bg1">
                  <a:lumMod val="50000"/>
                </a:schemeClr>
              </a:solidFill>
            </a:endParaRPr>
          </a:p>
        </p:txBody>
      </p:sp>
      <p:sp>
        <p:nvSpPr>
          <p:cNvPr id="20" name="Başlık 1">
            <a:extLst>
              <a:ext uri="{FF2B5EF4-FFF2-40B4-BE49-F238E27FC236}">
                <a16:creationId xmlns:a16="http://schemas.microsoft.com/office/drawing/2014/main" id="{2F3876E2-4073-4ADB-A3E6-662E8E48B895}"/>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21" name="Dikdörtgen 20">
            <a:extLst>
              <a:ext uri="{FF2B5EF4-FFF2-40B4-BE49-F238E27FC236}">
                <a16:creationId xmlns:a16="http://schemas.microsoft.com/office/drawing/2014/main" id="{D4F7843B-E450-4309-9B2E-D7DA9FBEF143}"/>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6" name="Dikdörtgen 15">
            <a:extLst>
              <a:ext uri="{FF2B5EF4-FFF2-40B4-BE49-F238E27FC236}">
                <a16:creationId xmlns:a16="http://schemas.microsoft.com/office/drawing/2014/main" id="{11E6A864-C240-4937-B3C5-768835FBA45F}"/>
              </a:ext>
            </a:extLst>
          </p:cNvPr>
          <p:cNvSpPr/>
          <p:nvPr/>
        </p:nvSpPr>
        <p:spPr>
          <a:xfrm>
            <a:off x="539552" y="2823466"/>
            <a:ext cx="6048672" cy="872868"/>
          </a:xfrm>
          <a:prstGeom prst="rect">
            <a:avLst/>
          </a:prstGeom>
        </p:spPr>
        <p:txBody>
          <a:bodyPr wrap="square">
            <a:spAutoFit/>
          </a:bodyPr>
          <a:lstStyle/>
          <a:p>
            <a:pPr>
              <a:lnSpc>
                <a:spcPct val="150000"/>
              </a:lnSpc>
            </a:pPr>
            <a:r>
              <a:rPr lang="tr-TR" dirty="0"/>
              <a:t>Silisyum, oksijen ve muhtelif hidrokarbonlar ihtiva eden, çok sayıdaki sentetik (sun’i) polimerlerden birisidir.</a:t>
            </a:r>
          </a:p>
        </p:txBody>
      </p:sp>
      <p:pic>
        <p:nvPicPr>
          <p:cNvPr id="23" name="Picture 2">
            <a:extLst>
              <a:ext uri="{FF2B5EF4-FFF2-40B4-BE49-F238E27FC236}">
                <a16:creationId xmlns:a16="http://schemas.microsoft.com/office/drawing/2014/main" id="{ED4AD9F9-7710-41E3-95B8-7E9E5F52F9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5452" y="2228628"/>
            <a:ext cx="1790700"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a:extLst>
              <a:ext uri="{FF2B5EF4-FFF2-40B4-BE49-F238E27FC236}">
                <a16:creationId xmlns:a16="http://schemas.microsoft.com/office/drawing/2014/main" id="{B3401A30-2730-4D97-9A61-B82F1AF6B211}"/>
              </a:ext>
            </a:extLst>
          </p:cNvPr>
          <p:cNvSpPr/>
          <p:nvPr/>
        </p:nvSpPr>
        <p:spPr>
          <a:xfrm>
            <a:off x="683568" y="3793639"/>
            <a:ext cx="6264696" cy="1911614"/>
          </a:xfrm>
          <a:prstGeom prst="rect">
            <a:avLst/>
          </a:prstGeom>
        </p:spPr>
        <p:txBody>
          <a:bodyPr wrap="square">
            <a:spAutoFit/>
          </a:bodyPr>
          <a:lstStyle/>
          <a:p>
            <a:pPr marL="514350" indent="-514350">
              <a:lnSpc>
                <a:spcPct val="170000"/>
              </a:lnSpc>
              <a:buFont typeface="+mj-lt"/>
              <a:buAutoNum type="arabicPeriod"/>
            </a:pPr>
            <a:r>
              <a:rPr lang="tr-TR" dirty="0"/>
              <a:t>Mekanik özellikleri düşük olmasına rağmen 250 ºC ye kadar sürekli olarak çalışabilir.</a:t>
            </a:r>
          </a:p>
          <a:p>
            <a:pPr marL="514350" indent="-514350">
              <a:lnSpc>
                <a:spcPct val="170000"/>
              </a:lnSpc>
              <a:buFont typeface="+mj-lt"/>
              <a:buAutoNum type="arabicPeriod"/>
            </a:pPr>
            <a:r>
              <a:rPr lang="tr-TR" dirty="0"/>
              <a:t>Suya, ısıya ve korozyona karşı dayanımları çok iyidir.</a:t>
            </a:r>
          </a:p>
          <a:p>
            <a:pPr marL="514350" indent="-514350">
              <a:lnSpc>
                <a:spcPct val="170000"/>
              </a:lnSpc>
              <a:buFont typeface="+mj-lt"/>
              <a:buAutoNum type="arabicPeriod"/>
            </a:pPr>
            <a:r>
              <a:rPr lang="tr-TR" dirty="0"/>
              <a:t>Maliyetleri yüksektir.</a:t>
            </a:r>
          </a:p>
        </p:txBody>
      </p:sp>
    </p:spTree>
    <p:extLst>
      <p:ext uri="{BB962C8B-B14F-4D97-AF65-F5344CB8AC3E}">
        <p14:creationId xmlns:p14="http://schemas.microsoft.com/office/powerpoint/2010/main" val="407909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59288" y="642260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107</a:t>
            </a:fld>
            <a:endParaRPr lang="tr-TR"/>
          </a:p>
        </p:txBody>
      </p:sp>
      <p:sp>
        <p:nvSpPr>
          <p:cNvPr id="6" name="Veri Yer Tutucusu 5"/>
          <p:cNvSpPr>
            <a:spLocks noGrp="1"/>
          </p:cNvSpPr>
          <p:nvPr>
            <p:ph type="dt" sz="half" idx="10"/>
          </p:nvPr>
        </p:nvSpPr>
        <p:spPr/>
        <p:txBody>
          <a:bodyPr/>
          <a:lstStyle/>
          <a:p>
            <a:r>
              <a:rPr lang="tr-TR" dirty="0"/>
              <a:t>....</a:t>
            </a:r>
          </a:p>
        </p:txBody>
      </p:sp>
      <p:sp>
        <p:nvSpPr>
          <p:cNvPr id="13" name="Dikdörtgen 12">
            <a:extLst>
              <a:ext uri="{FF2B5EF4-FFF2-40B4-BE49-F238E27FC236}">
                <a16:creationId xmlns:a16="http://schemas.microsoft.com/office/drawing/2014/main" id="{51B77960-99BE-44DE-A530-144C64B57E10}"/>
              </a:ext>
            </a:extLst>
          </p:cNvPr>
          <p:cNvSpPr/>
          <p:nvPr/>
        </p:nvSpPr>
        <p:spPr>
          <a:xfrm>
            <a:off x="1115616" y="2541864"/>
            <a:ext cx="3592650" cy="369332"/>
          </a:xfrm>
          <a:prstGeom prst="rect">
            <a:avLst/>
          </a:prstGeom>
        </p:spPr>
        <p:txBody>
          <a:bodyPr wrap="none">
            <a:spAutoFit/>
          </a:bodyPr>
          <a:lstStyle/>
          <a:p>
            <a:r>
              <a:rPr lang="tr-TR" b="1" dirty="0">
                <a:solidFill>
                  <a:srgbClr val="FF0000"/>
                </a:solidFill>
              </a:rPr>
              <a:t>10.2.1.a.5 </a:t>
            </a:r>
            <a:r>
              <a:rPr lang="tr-TR" b="1" dirty="0" err="1">
                <a:solidFill>
                  <a:srgbClr val="FF0000"/>
                </a:solidFill>
              </a:rPr>
              <a:t>Polimit</a:t>
            </a:r>
            <a:r>
              <a:rPr lang="tr-TR" b="1" dirty="0">
                <a:solidFill>
                  <a:srgbClr val="FF0000"/>
                </a:solidFill>
              </a:rPr>
              <a:t> Reçineler: </a:t>
            </a:r>
          </a:p>
        </p:txBody>
      </p:sp>
      <p:sp>
        <p:nvSpPr>
          <p:cNvPr id="14" name="Dikdörtgen 13">
            <a:extLst>
              <a:ext uri="{FF2B5EF4-FFF2-40B4-BE49-F238E27FC236}">
                <a16:creationId xmlns:a16="http://schemas.microsoft.com/office/drawing/2014/main" id="{AF49E416-B897-489F-942B-648A11AFF4C5}"/>
              </a:ext>
            </a:extLst>
          </p:cNvPr>
          <p:cNvSpPr/>
          <p:nvPr/>
        </p:nvSpPr>
        <p:spPr>
          <a:xfrm>
            <a:off x="185224" y="1493565"/>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5" name="Dikdörtgen 14">
            <a:extLst>
              <a:ext uri="{FF2B5EF4-FFF2-40B4-BE49-F238E27FC236}">
                <a16:creationId xmlns:a16="http://schemas.microsoft.com/office/drawing/2014/main" id="{CBEB1CF5-36D0-4232-99B1-0E3F49B9EEF5}"/>
              </a:ext>
            </a:extLst>
          </p:cNvPr>
          <p:cNvSpPr/>
          <p:nvPr/>
        </p:nvSpPr>
        <p:spPr>
          <a:xfrm>
            <a:off x="781169" y="2043962"/>
            <a:ext cx="2311851"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Termosetler</a:t>
            </a:r>
            <a:endParaRPr lang="tr-TR" dirty="0">
              <a:solidFill>
                <a:schemeClr val="bg1">
                  <a:lumMod val="50000"/>
                </a:schemeClr>
              </a:solidFill>
            </a:endParaRPr>
          </a:p>
        </p:txBody>
      </p:sp>
      <p:sp>
        <p:nvSpPr>
          <p:cNvPr id="20" name="Başlık 1">
            <a:extLst>
              <a:ext uri="{FF2B5EF4-FFF2-40B4-BE49-F238E27FC236}">
                <a16:creationId xmlns:a16="http://schemas.microsoft.com/office/drawing/2014/main" id="{2F3876E2-4073-4ADB-A3E6-662E8E48B895}"/>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21" name="Dikdörtgen 20">
            <a:extLst>
              <a:ext uri="{FF2B5EF4-FFF2-40B4-BE49-F238E27FC236}">
                <a16:creationId xmlns:a16="http://schemas.microsoft.com/office/drawing/2014/main" id="{D4F7843B-E450-4309-9B2E-D7DA9FBEF143}"/>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7" name="Rectangle 3" descr="Rectangle: Click to edit Master text styles&#10;Second level&#10;Third level&#10;Fourth level&#10;Fifth level">
            <a:extLst>
              <a:ext uri="{FF2B5EF4-FFF2-40B4-BE49-F238E27FC236}">
                <a16:creationId xmlns:a16="http://schemas.microsoft.com/office/drawing/2014/main" id="{ED308F3A-98D3-4900-B24D-A9671F1AF602}"/>
              </a:ext>
            </a:extLst>
          </p:cNvPr>
          <p:cNvSpPr txBox="1">
            <a:spLocks noChangeArrowheads="1"/>
          </p:cNvSpPr>
          <p:nvPr/>
        </p:nvSpPr>
        <p:spPr>
          <a:xfrm>
            <a:off x="334963" y="3157141"/>
            <a:ext cx="5198859" cy="1952271"/>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457200" indent="-457200">
              <a:lnSpc>
                <a:spcPct val="150000"/>
              </a:lnSpc>
              <a:buFont typeface="+mj-lt"/>
              <a:buAutoNum type="arabicPeriod"/>
            </a:pPr>
            <a:r>
              <a:rPr lang="tr-TR" sz="1800" dirty="0"/>
              <a:t>Yüksek sıcaklık reçinesidir.</a:t>
            </a:r>
          </a:p>
          <a:p>
            <a:pPr marL="457200" indent="-457200">
              <a:lnSpc>
                <a:spcPct val="150000"/>
              </a:lnSpc>
              <a:buFont typeface="+mj-lt"/>
              <a:buAutoNum type="arabicPeriod"/>
            </a:pPr>
            <a:r>
              <a:rPr lang="tr-TR" sz="1800" dirty="0"/>
              <a:t>127-316 ºC sıcaklığa kadar kullanılabilirler.</a:t>
            </a:r>
          </a:p>
          <a:p>
            <a:pPr marL="457200" indent="-457200">
              <a:lnSpc>
                <a:spcPct val="150000"/>
              </a:lnSpc>
              <a:buFont typeface="+mj-lt"/>
              <a:buAutoNum type="arabicPeriod"/>
            </a:pPr>
            <a:r>
              <a:rPr lang="tr-TR" sz="1800" dirty="0"/>
              <a:t>Üretimleri zordur. </a:t>
            </a:r>
          </a:p>
          <a:p>
            <a:pPr marL="457200" indent="-457200">
              <a:lnSpc>
                <a:spcPct val="150000"/>
              </a:lnSpc>
              <a:buFont typeface="+mj-lt"/>
              <a:buAutoNum type="arabicPeriod"/>
            </a:pPr>
            <a:r>
              <a:rPr lang="tr-TR" sz="1800" dirty="0"/>
              <a:t>Maliyetleri yüksek reçinelerdir.</a:t>
            </a:r>
          </a:p>
        </p:txBody>
      </p:sp>
      <p:pic>
        <p:nvPicPr>
          <p:cNvPr id="18" name="Picture 2" descr="Renegade Materials (Springboro, Ohio) now produces commercial quantities of polyimide-based products, such as this 60-inch wide AFR-PE-4/carbon fiber woven fabric prepreg.&#10;Source: Renegade Materials">
            <a:extLst>
              <a:ext uri="{FF2B5EF4-FFF2-40B4-BE49-F238E27FC236}">
                <a16:creationId xmlns:a16="http://schemas.microsoft.com/office/drawing/2014/main" id="{C47F8A04-F7D2-485C-8FFB-9C77B1382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8454" y="2413294"/>
            <a:ext cx="3470443" cy="2602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91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wipe(up)">
                                      <p:cBhvr>
                                        <p:cTn id="14" dur="500"/>
                                        <p:tgtEl>
                                          <p:spTgt spid="1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wipe(up)">
                                      <p:cBhvr>
                                        <p:cTn id="19" dur="500"/>
                                        <p:tgtEl>
                                          <p:spTgt spid="1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7">
                                            <p:txEl>
                                              <p:pRg st="2" end="2"/>
                                            </p:txEl>
                                          </p:spTgt>
                                        </p:tgtEl>
                                        <p:attrNameLst>
                                          <p:attrName>style.visibility</p:attrName>
                                        </p:attrNameLst>
                                      </p:cBhvr>
                                      <p:to>
                                        <p:strVal val="visible"/>
                                      </p:to>
                                    </p:set>
                                    <p:animEffect transition="in" filter="wipe(up)">
                                      <p:cBhvr>
                                        <p:cTn id="24" dur="500"/>
                                        <p:tgtEl>
                                          <p:spTgt spid="1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7">
                                            <p:txEl>
                                              <p:pRg st="3" end="3"/>
                                            </p:txEl>
                                          </p:spTgt>
                                        </p:tgtEl>
                                        <p:attrNameLst>
                                          <p:attrName>style.visibility</p:attrName>
                                        </p:attrNameLst>
                                      </p:cBhvr>
                                      <p:to>
                                        <p:strVal val="visible"/>
                                      </p:to>
                                    </p:set>
                                    <p:animEffect transition="in" filter="wipe(up)">
                                      <p:cBhvr>
                                        <p:cTn id="29"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51720" y="6397255"/>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108</a:t>
            </a:fld>
            <a:endParaRPr lang="tr-TR"/>
          </a:p>
        </p:txBody>
      </p:sp>
      <p:sp>
        <p:nvSpPr>
          <p:cNvPr id="6" name="Veri Yer Tutucusu 5"/>
          <p:cNvSpPr>
            <a:spLocks noGrp="1"/>
          </p:cNvSpPr>
          <p:nvPr>
            <p:ph type="dt" sz="half" idx="10"/>
          </p:nvPr>
        </p:nvSpPr>
        <p:spPr/>
        <p:txBody>
          <a:bodyPr/>
          <a:lstStyle/>
          <a:p>
            <a:r>
              <a:rPr lang="tr-TR" dirty="0"/>
              <a:t>....</a:t>
            </a:r>
          </a:p>
        </p:txBody>
      </p:sp>
      <p:sp>
        <p:nvSpPr>
          <p:cNvPr id="13" name="Dikdörtgen 12">
            <a:extLst>
              <a:ext uri="{FF2B5EF4-FFF2-40B4-BE49-F238E27FC236}">
                <a16:creationId xmlns:a16="http://schemas.microsoft.com/office/drawing/2014/main" id="{51B77960-99BE-44DE-A530-144C64B57E10}"/>
              </a:ext>
            </a:extLst>
          </p:cNvPr>
          <p:cNvSpPr/>
          <p:nvPr/>
        </p:nvSpPr>
        <p:spPr>
          <a:xfrm>
            <a:off x="1348220" y="2499363"/>
            <a:ext cx="3659976" cy="369332"/>
          </a:xfrm>
          <a:prstGeom prst="rect">
            <a:avLst/>
          </a:prstGeom>
        </p:spPr>
        <p:txBody>
          <a:bodyPr wrap="none">
            <a:spAutoFit/>
          </a:bodyPr>
          <a:lstStyle/>
          <a:p>
            <a:r>
              <a:rPr lang="tr-TR" b="1" dirty="0">
                <a:solidFill>
                  <a:srgbClr val="0070C0"/>
                </a:solidFill>
              </a:rPr>
              <a:t>10.2.1.a.6 Poliüretan/</a:t>
            </a:r>
            <a:r>
              <a:rPr lang="tr-TR" b="1" dirty="0" err="1">
                <a:solidFill>
                  <a:srgbClr val="0070C0"/>
                </a:solidFill>
              </a:rPr>
              <a:t>Üretan</a:t>
            </a:r>
            <a:r>
              <a:rPr lang="tr-TR" b="1" dirty="0">
                <a:solidFill>
                  <a:srgbClr val="0070C0"/>
                </a:solidFill>
              </a:rPr>
              <a:t>:</a:t>
            </a:r>
            <a:endParaRPr lang="tr-TR" dirty="0">
              <a:solidFill>
                <a:srgbClr val="0070C0"/>
              </a:solidFill>
            </a:endParaRPr>
          </a:p>
        </p:txBody>
      </p:sp>
      <p:sp>
        <p:nvSpPr>
          <p:cNvPr id="14" name="Dikdörtgen 13">
            <a:extLst>
              <a:ext uri="{FF2B5EF4-FFF2-40B4-BE49-F238E27FC236}">
                <a16:creationId xmlns:a16="http://schemas.microsoft.com/office/drawing/2014/main" id="{AF49E416-B897-489F-942B-648A11AFF4C5}"/>
              </a:ext>
            </a:extLst>
          </p:cNvPr>
          <p:cNvSpPr/>
          <p:nvPr/>
        </p:nvSpPr>
        <p:spPr>
          <a:xfrm>
            <a:off x="124121" y="1606682"/>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5" name="Dikdörtgen 14">
            <a:extLst>
              <a:ext uri="{FF2B5EF4-FFF2-40B4-BE49-F238E27FC236}">
                <a16:creationId xmlns:a16="http://schemas.microsoft.com/office/drawing/2014/main" id="{CBEB1CF5-36D0-4232-99B1-0E3F49B9EEF5}"/>
              </a:ext>
            </a:extLst>
          </p:cNvPr>
          <p:cNvSpPr/>
          <p:nvPr/>
        </p:nvSpPr>
        <p:spPr>
          <a:xfrm>
            <a:off x="755576" y="2049107"/>
            <a:ext cx="2311851"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Termosetler</a:t>
            </a:r>
            <a:endParaRPr lang="tr-TR" dirty="0">
              <a:solidFill>
                <a:schemeClr val="bg1">
                  <a:lumMod val="50000"/>
                </a:schemeClr>
              </a:solidFill>
            </a:endParaRPr>
          </a:p>
        </p:txBody>
      </p:sp>
      <p:sp>
        <p:nvSpPr>
          <p:cNvPr id="20" name="Başlık 1">
            <a:extLst>
              <a:ext uri="{FF2B5EF4-FFF2-40B4-BE49-F238E27FC236}">
                <a16:creationId xmlns:a16="http://schemas.microsoft.com/office/drawing/2014/main" id="{2F3876E2-4073-4ADB-A3E6-662E8E48B895}"/>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21" name="Dikdörtgen 20">
            <a:extLst>
              <a:ext uri="{FF2B5EF4-FFF2-40B4-BE49-F238E27FC236}">
                <a16:creationId xmlns:a16="http://schemas.microsoft.com/office/drawing/2014/main" id="{D4F7843B-E450-4309-9B2E-D7DA9FBEF143}"/>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2" name="Dikdörtgen 11">
            <a:extLst>
              <a:ext uri="{FF2B5EF4-FFF2-40B4-BE49-F238E27FC236}">
                <a16:creationId xmlns:a16="http://schemas.microsoft.com/office/drawing/2014/main" id="{4A4BE3A9-2A66-492F-BE21-5360AA9ACAF4}"/>
              </a:ext>
            </a:extLst>
          </p:cNvPr>
          <p:cNvSpPr/>
          <p:nvPr/>
        </p:nvSpPr>
        <p:spPr>
          <a:xfrm>
            <a:off x="160139" y="3016861"/>
            <a:ext cx="5852021" cy="2006768"/>
          </a:xfrm>
          <a:prstGeom prst="rect">
            <a:avLst/>
          </a:prstGeom>
        </p:spPr>
        <p:txBody>
          <a:bodyPr wrap="square">
            <a:spAutoFit/>
          </a:bodyPr>
          <a:lstStyle/>
          <a:p>
            <a:pPr marL="342900" indent="-342900">
              <a:lnSpc>
                <a:spcPct val="150000"/>
              </a:lnSpc>
              <a:buFont typeface="+mj-lt"/>
              <a:buAutoNum type="arabicPeriod"/>
            </a:pPr>
            <a:r>
              <a:rPr lang="tr-TR" sz="1700" dirty="0" err="1"/>
              <a:t>Karbamat</a:t>
            </a:r>
            <a:r>
              <a:rPr lang="tr-TR" sz="1700" dirty="0"/>
              <a:t> bağlantıları ile birleştirilen organik üniteler zincirinden oluşan bir </a:t>
            </a:r>
            <a:r>
              <a:rPr lang="tr-TR" sz="1700" dirty="0">
                <a:hlinkClick r:id="rId2" action="ppaction://hlinkfile" tooltip="Polimer">
                  <a:extLst>
                    <a:ext uri="{A12FA001-AC4F-418D-AE19-62706E023703}">
                      <ahyp:hlinkClr xmlns:ahyp="http://schemas.microsoft.com/office/drawing/2018/hyperlinkcolor" val="tx"/>
                    </a:ext>
                  </a:extLst>
                </a:hlinkClick>
              </a:rPr>
              <a:t>polimerdir</a:t>
            </a:r>
            <a:r>
              <a:rPr lang="tr-TR" sz="1700" dirty="0"/>
              <a:t>.  </a:t>
            </a:r>
            <a:r>
              <a:rPr lang="tr-TR" sz="1700" dirty="0">
                <a:hlinkClick r:id="rId3" action="ppaction://hlinkfile" tooltip="Köpük (sayfa mevcut değil)">
                  <a:extLst>
                    <a:ext uri="{A12FA001-AC4F-418D-AE19-62706E023703}">
                      <ahyp:hlinkClr xmlns:ahyp="http://schemas.microsoft.com/office/drawing/2018/hyperlinkcolor" val="tx"/>
                    </a:ext>
                  </a:extLst>
                </a:hlinkClick>
              </a:rPr>
              <a:t>Köpükler</a:t>
            </a:r>
            <a:r>
              <a:rPr lang="tr-TR" sz="1700" dirty="0"/>
              <a:t>,  yüksek performanslı </a:t>
            </a:r>
            <a:r>
              <a:rPr lang="tr-TR" sz="1700" dirty="0">
                <a:hlinkClick r:id="rId4" action="ppaction://hlinkfile" tooltip="Yapıştırıcı (sayfa mevcut değil)">
                  <a:extLst>
                    <a:ext uri="{A12FA001-AC4F-418D-AE19-62706E023703}">
                      <ahyp:hlinkClr xmlns:ahyp="http://schemas.microsoft.com/office/drawing/2018/hyperlinkcolor" val="tx"/>
                    </a:ext>
                  </a:extLst>
                </a:hlinkClick>
              </a:rPr>
              <a:t>yapıştırıcılar</a:t>
            </a:r>
            <a:r>
              <a:rPr lang="tr-TR" sz="1700" dirty="0"/>
              <a:t>, sentetik elyaflar, </a:t>
            </a:r>
            <a:r>
              <a:rPr lang="tr-TR" sz="1700" dirty="0">
                <a:hlinkClick r:id="rId5" action="ppaction://hlinkfile" tooltip="Conta">
                  <a:extLst>
                    <a:ext uri="{A12FA001-AC4F-418D-AE19-62706E023703}">
                      <ahyp:hlinkClr xmlns:ahyp="http://schemas.microsoft.com/office/drawing/2018/hyperlinkcolor" val="tx"/>
                    </a:ext>
                  </a:extLst>
                </a:hlinkClick>
              </a:rPr>
              <a:t>contalar</a:t>
            </a:r>
            <a:r>
              <a:rPr lang="tr-TR" sz="1700" dirty="0"/>
              <a:t>, </a:t>
            </a:r>
            <a:r>
              <a:rPr lang="tr-TR" sz="1700" dirty="0">
                <a:hlinkClick r:id="rId6" action="ppaction://hlinkfile" tooltip="Halı">
                  <a:extLst>
                    <a:ext uri="{A12FA001-AC4F-418D-AE19-62706E023703}">
                      <ahyp:hlinkClr xmlns:ahyp="http://schemas.microsoft.com/office/drawing/2018/hyperlinkcolor" val="tx"/>
                    </a:ext>
                  </a:extLst>
                </a:hlinkClick>
              </a:rPr>
              <a:t>halıların</a:t>
            </a:r>
            <a:r>
              <a:rPr lang="tr-TR" sz="1700" dirty="0"/>
              <a:t> alt kısımları, sert plastik gibi malzemelerin imalatında kullanılırlar.</a:t>
            </a:r>
          </a:p>
        </p:txBody>
      </p:sp>
      <p:sp>
        <p:nvSpPr>
          <p:cNvPr id="2" name="Dikdörtgen 1">
            <a:extLst>
              <a:ext uri="{FF2B5EF4-FFF2-40B4-BE49-F238E27FC236}">
                <a16:creationId xmlns:a16="http://schemas.microsoft.com/office/drawing/2014/main" id="{0AB8F0A0-0DEF-42DA-B718-0D8311328D5A}"/>
              </a:ext>
            </a:extLst>
          </p:cNvPr>
          <p:cNvSpPr/>
          <p:nvPr/>
        </p:nvSpPr>
        <p:spPr>
          <a:xfrm>
            <a:off x="124121" y="4904274"/>
            <a:ext cx="8552335" cy="1288366"/>
          </a:xfrm>
          <a:prstGeom prst="rect">
            <a:avLst/>
          </a:prstGeom>
        </p:spPr>
        <p:txBody>
          <a:bodyPr wrap="square">
            <a:spAutoFit/>
          </a:bodyPr>
          <a:lstStyle/>
          <a:p>
            <a:pPr marL="342900" indent="-342900">
              <a:lnSpc>
                <a:spcPct val="150000"/>
              </a:lnSpc>
              <a:buFont typeface="+mj-lt"/>
              <a:buAutoNum type="arabicPeriod" startAt="2"/>
            </a:pPr>
            <a:r>
              <a:rPr lang="tr-TR" dirty="0"/>
              <a:t>Esnek poliüretan köpükler, poliüretan süngerler olarak da bilinirler ve yataklarda, mobilyalarda konfor malzemesi olarak kullanılırlar. Esnemeyen poliüretan köpükler ise, daha çok ısı ve ses izolasyonunda kullanılırlar.</a:t>
            </a:r>
          </a:p>
        </p:txBody>
      </p:sp>
      <p:pic>
        <p:nvPicPr>
          <p:cNvPr id="16" name="Picture 2" descr="http://v3.arkitera.com/uruntanitimi/maris/maris1.jpg">
            <a:extLst>
              <a:ext uri="{FF2B5EF4-FFF2-40B4-BE49-F238E27FC236}">
                <a16:creationId xmlns:a16="http://schemas.microsoft.com/office/drawing/2014/main" id="{4D032DAA-F336-4C42-A10F-CC152DA9D9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8184" y="1394762"/>
            <a:ext cx="2657580" cy="1504951"/>
          </a:xfrm>
          <a:prstGeom prst="rect">
            <a:avLst/>
          </a:prstGeom>
          <a:noFill/>
          <a:extLst>
            <a:ext uri="{909E8E84-426E-40DD-AFC4-6F175D3DCCD1}">
              <a14:hiddenFill xmlns:a14="http://schemas.microsoft.com/office/drawing/2010/main">
                <a:solidFill>
                  <a:srgbClr val="FFFFFF"/>
                </a:solidFill>
              </a14:hiddenFill>
            </a:ext>
          </a:extLst>
        </p:spPr>
      </p:pic>
      <p:sp>
        <p:nvSpPr>
          <p:cNvPr id="19" name="Dikdörtgen 18">
            <a:extLst>
              <a:ext uri="{FF2B5EF4-FFF2-40B4-BE49-F238E27FC236}">
                <a16:creationId xmlns:a16="http://schemas.microsoft.com/office/drawing/2014/main" id="{09F65955-F8F5-4B52-9DE1-ADE9AF1D8576}"/>
              </a:ext>
            </a:extLst>
          </p:cNvPr>
          <p:cNvSpPr/>
          <p:nvPr/>
        </p:nvSpPr>
        <p:spPr>
          <a:xfrm>
            <a:off x="6084168" y="2836836"/>
            <a:ext cx="3457695" cy="276999"/>
          </a:xfrm>
          <a:prstGeom prst="rect">
            <a:avLst/>
          </a:prstGeom>
        </p:spPr>
        <p:txBody>
          <a:bodyPr wrap="square">
            <a:spAutoFit/>
          </a:bodyPr>
          <a:lstStyle/>
          <a:p>
            <a:r>
              <a:rPr lang="es-ES" sz="1200" dirty="0"/>
              <a:t>Poliüretan Su Yalıtım ve Zemin Kaplama </a:t>
            </a:r>
            <a:endParaRPr lang="tr-TR" sz="1200" dirty="0"/>
          </a:p>
        </p:txBody>
      </p:sp>
      <p:pic>
        <p:nvPicPr>
          <p:cNvPr id="22" name="Picture 4" descr="http://1000ayapitasarim.com/wp-content/uploads/2013/02/poliuretan-kopuk01.jpg">
            <a:hlinkClick r:id="rId8"/>
            <a:extLst>
              <a:ext uri="{FF2B5EF4-FFF2-40B4-BE49-F238E27FC236}">
                <a16:creationId xmlns:a16="http://schemas.microsoft.com/office/drawing/2014/main" id="{59EC1898-7C05-4682-83C1-A2D8C0073E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8178" y="3380075"/>
            <a:ext cx="1573418" cy="1258734"/>
          </a:xfrm>
          <a:prstGeom prst="rect">
            <a:avLst/>
          </a:prstGeom>
          <a:noFill/>
          <a:extLst>
            <a:ext uri="{909E8E84-426E-40DD-AFC4-6F175D3DCCD1}">
              <a14:hiddenFill xmlns:a14="http://schemas.microsoft.com/office/drawing/2010/main">
                <a:solidFill>
                  <a:srgbClr val="FFFFFF"/>
                </a:solidFill>
              </a14:hiddenFill>
            </a:ext>
          </a:extLst>
        </p:spPr>
      </p:pic>
      <p:sp>
        <p:nvSpPr>
          <p:cNvPr id="23" name="Metin kutusu 22">
            <a:extLst>
              <a:ext uri="{FF2B5EF4-FFF2-40B4-BE49-F238E27FC236}">
                <a16:creationId xmlns:a16="http://schemas.microsoft.com/office/drawing/2014/main" id="{4D2ABA6D-8D3C-4181-82AF-E97EBE0B9EC9}"/>
              </a:ext>
            </a:extLst>
          </p:cNvPr>
          <p:cNvSpPr txBox="1"/>
          <p:nvPr/>
        </p:nvSpPr>
        <p:spPr>
          <a:xfrm>
            <a:off x="7657614" y="3653929"/>
            <a:ext cx="1287571" cy="584775"/>
          </a:xfrm>
          <a:prstGeom prst="rect">
            <a:avLst/>
          </a:prstGeom>
          <a:noFill/>
        </p:spPr>
        <p:txBody>
          <a:bodyPr wrap="square" rtlCol="0">
            <a:spAutoFit/>
          </a:bodyPr>
          <a:lstStyle/>
          <a:p>
            <a:r>
              <a:rPr lang="tr-TR" sz="1600" dirty="0"/>
              <a:t>Poliüretan köpük</a:t>
            </a:r>
          </a:p>
        </p:txBody>
      </p:sp>
    </p:spTree>
    <p:extLst>
      <p:ext uri="{BB962C8B-B14F-4D97-AF65-F5344CB8AC3E}">
        <p14:creationId xmlns:p14="http://schemas.microsoft.com/office/powerpoint/2010/main" val="57529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wipe(up)">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build="p"/>
      <p:bldP spid="2" grpId="0" build="p"/>
      <p:bldP spid="19" grpId="0"/>
      <p:bldP spid="23"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08108" y="6429216"/>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109</a:t>
            </a:fld>
            <a:endParaRPr lang="tr-TR"/>
          </a:p>
        </p:txBody>
      </p:sp>
      <p:sp>
        <p:nvSpPr>
          <p:cNvPr id="6" name="Veri Yer Tutucusu 5"/>
          <p:cNvSpPr>
            <a:spLocks noGrp="1"/>
          </p:cNvSpPr>
          <p:nvPr>
            <p:ph type="dt" sz="half" idx="10"/>
          </p:nvPr>
        </p:nvSpPr>
        <p:spPr/>
        <p:txBody>
          <a:bodyPr/>
          <a:lstStyle/>
          <a:p>
            <a:r>
              <a:rPr lang="tr-TR" dirty="0"/>
              <a:t>....</a:t>
            </a:r>
          </a:p>
        </p:txBody>
      </p:sp>
      <p:sp>
        <p:nvSpPr>
          <p:cNvPr id="13" name="Dikdörtgen 12">
            <a:extLst>
              <a:ext uri="{FF2B5EF4-FFF2-40B4-BE49-F238E27FC236}">
                <a16:creationId xmlns:a16="http://schemas.microsoft.com/office/drawing/2014/main" id="{51B77960-99BE-44DE-A530-144C64B57E10}"/>
              </a:ext>
            </a:extLst>
          </p:cNvPr>
          <p:cNvSpPr/>
          <p:nvPr/>
        </p:nvSpPr>
        <p:spPr>
          <a:xfrm>
            <a:off x="1741693" y="2111795"/>
            <a:ext cx="4049507" cy="369332"/>
          </a:xfrm>
          <a:prstGeom prst="rect">
            <a:avLst/>
          </a:prstGeom>
        </p:spPr>
        <p:txBody>
          <a:bodyPr wrap="none">
            <a:spAutoFit/>
          </a:bodyPr>
          <a:lstStyle/>
          <a:p>
            <a:r>
              <a:rPr lang="tr-TR" dirty="0">
                <a:solidFill>
                  <a:schemeClr val="bg1">
                    <a:lumMod val="50000"/>
                  </a:schemeClr>
                </a:solidFill>
              </a:rPr>
              <a:t>10.2.1.a.6 Poliüretan/</a:t>
            </a:r>
            <a:r>
              <a:rPr lang="tr-TR" dirty="0" err="1">
                <a:solidFill>
                  <a:schemeClr val="bg1">
                    <a:lumMod val="50000"/>
                  </a:schemeClr>
                </a:solidFill>
              </a:rPr>
              <a:t>Üretan</a:t>
            </a:r>
            <a:r>
              <a:rPr lang="tr-TR" dirty="0">
                <a:solidFill>
                  <a:schemeClr val="bg1">
                    <a:lumMod val="50000"/>
                  </a:schemeClr>
                </a:solidFill>
              </a:rPr>
              <a:t>-Devamı:</a:t>
            </a:r>
          </a:p>
        </p:txBody>
      </p:sp>
      <p:sp>
        <p:nvSpPr>
          <p:cNvPr id="14" name="Dikdörtgen 13">
            <a:extLst>
              <a:ext uri="{FF2B5EF4-FFF2-40B4-BE49-F238E27FC236}">
                <a16:creationId xmlns:a16="http://schemas.microsoft.com/office/drawing/2014/main" id="{AF49E416-B897-489F-942B-648A11AFF4C5}"/>
              </a:ext>
            </a:extLst>
          </p:cNvPr>
          <p:cNvSpPr/>
          <p:nvPr/>
        </p:nvSpPr>
        <p:spPr>
          <a:xfrm>
            <a:off x="121685" y="1517110"/>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5" name="Dikdörtgen 14">
            <a:extLst>
              <a:ext uri="{FF2B5EF4-FFF2-40B4-BE49-F238E27FC236}">
                <a16:creationId xmlns:a16="http://schemas.microsoft.com/office/drawing/2014/main" id="{CBEB1CF5-36D0-4232-99B1-0E3F49B9EEF5}"/>
              </a:ext>
            </a:extLst>
          </p:cNvPr>
          <p:cNvSpPr/>
          <p:nvPr/>
        </p:nvSpPr>
        <p:spPr>
          <a:xfrm>
            <a:off x="710297" y="1859296"/>
            <a:ext cx="2311851"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Termosetler</a:t>
            </a:r>
            <a:endParaRPr lang="tr-TR" dirty="0">
              <a:solidFill>
                <a:schemeClr val="bg1">
                  <a:lumMod val="50000"/>
                </a:schemeClr>
              </a:solidFill>
            </a:endParaRPr>
          </a:p>
        </p:txBody>
      </p:sp>
      <p:sp>
        <p:nvSpPr>
          <p:cNvPr id="20" name="Başlık 1">
            <a:extLst>
              <a:ext uri="{FF2B5EF4-FFF2-40B4-BE49-F238E27FC236}">
                <a16:creationId xmlns:a16="http://schemas.microsoft.com/office/drawing/2014/main" id="{2F3876E2-4073-4ADB-A3E6-662E8E48B895}"/>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21" name="Dikdörtgen 20">
            <a:extLst>
              <a:ext uri="{FF2B5EF4-FFF2-40B4-BE49-F238E27FC236}">
                <a16:creationId xmlns:a16="http://schemas.microsoft.com/office/drawing/2014/main" id="{D4F7843B-E450-4309-9B2E-D7DA9FBEF143}"/>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7" name="Dikdörtgen 16">
            <a:extLst>
              <a:ext uri="{FF2B5EF4-FFF2-40B4-BE49-F238E27FC236}">
                <a16:creationId xmlns:a16="http://schemas.microsoft.com/office/drawing/2014/main" id="{C5B9D628-C0CF-4B50-90C5-C11E2DF9FA64}"/>
              </a:ext>
            </a:extLst>
          </p:cNvPr>
          <p:cNvSpPr/>
          <p:nvPr/>
        </p:nvSpPr>
        <p:spPr>
          <a:xfrm>
            <a:off x="156647" y="3982402"/>
            <a:ext cx="6048672" cy="829522"/>
          </a:xfrm>
          <a:prstGeom prst="rect">
            <a:avLst/>
          </a:prstGeom>
        </p:spPr>
        <p:txBody>
          <a:bodyPr wrap="square">
            <a:spAutoFit/>
          </a:bodyPr>
          <a:lstStyle/>
          <a:p>
            <a:pPr marL="342900" indent="-342900">
              <a:lnSpc>
                <a:spcPct val="150000"/>
              </a:lnSpc>
              <a:buFont typeface="+mj-lt"/>
              <a:buAutoNum type="arabicPeriod" startAt="4"/>
            </a:pPr>
            <a:r>
              <a:rPr lang="tr-TR" sz="1700" dirty="0"/>
              <a:t>Poliüretanlar ilk kez Alman bilim adamı </a:t>
            </a:r>
            <a:r>
              <a:rPr lang="tr-TR" sz="1700" dirty="0" err="1">
                <a:hlinkClick r:id="rId2" action="ppaction://hlinkfile" tooltip="Otto Bayer (sayfa mevcut değil)">
                  <a:extLst>
                    <a:ext uri="{A12FA001-AC4F-418D-AE19-62706E023703}">
                      <ahyp:hlinkClr xmlns:ahyp="http://schemas.microsoft.com/office/drawing/2018/hyperlinkcolor" val="tx"/>
                    </a:ext>
                  </a:extLst>
                </a:hlinkClick>
              </a:rPr>
              <a:t>Otto</a:t>
            </a:r>
            <a:r>
              <a:rPr lang="tr-TR" sz="1700" dirty="0">
                <a:hlinkClick r:id="rId2" action="ppaction://hlinkfile" tooltip="Otto Bayer (sayfa mevcut değil)">
                  <a:extLst>
                    <a:ext uri="{A12FA001-AC4F-418D-AE19-62706E023703}">
                      <ahyp:hlinkClr xmlns:ahyp="http://schemas.microsoft.com/office/drawing/2018/hyperlinkcolor" val="tx"/>
                    </a:ext>
                  </a:extLst>
                </a:hlinkClick>
              </a:rPr>
              <a:t> Bayer</a:t>
            </a:r>
            <a:r>
              <a:rPr lang="tr-TR" sz="1700" dirty="0"/>
              <a:t> tarafından 1937 yılında bulunmuştur.</a:t>
            </a:r>
          </a:p>
        </p:txBody>
      </p:sp>
      <p:sp>
        <p:nvSpPr>
          <p:cNvPr id="18" name="Dikdörtgen 17">
            <a:extLst>
              <a:ext uri="{FF2B5EF4-FFF2-40B4-BE49-F238E27FC236}">
                <a16:creationId xmlns:a16="http://schemas.microsoft.com/office/drawing/2014/main" id="{0D5FFDEB-D80E-4DB8-894D-58EAA9ED8502}"/>
              </a:ext>
            </a:extLst>
          </p:cNvPr>
          <p:cNvSpPr/>
          <p:nvPr/>
        </p:nvSpPr>
        <p:spPr>
          <a:xfrm>
            <a:off x="184469" y="4807853"/>
            <a:ext cx="6264696" cy="1614353"/>
          </a:xfrm>
          <a:prstGeom prst="rect">
            <a:avLst/>
          </a:prstGeom>
        </p:spPr>
        <p:txBody>
          <a:bodyPr wrap="square">
            <a:spAutoFit/>
          </a:bodyPr>
          <a:lstStyle/>
          <a:p>
            <a:pPr marL="342900" indent="-342900" algn="just">
              <a:lnSpc>
                <a:spcPct val="150000"/>
              </a:lnSpc>
              <a:buFont typeface="+mj-lt"/>
              <a:buAutoNum type="arabicPeriod" startAt="5"/>
            </a:pPr>
            <a:r>
              <a:rPr lang="tr-TR" sz="1700" dirty="0"/>
              <a:t>Poliüretan  otomotiv, sünger, ayakkabı, taşıma, soğutma, yalıtım, mobilya, tekstil, gıda, elektronik, boya ve </a:t>
            </a:r>
            <a:r>
              <a:rPr lang="tr-TR" sz="1700" dirty="0" err="1"/>
              <a:t>biyouyumluğu</a:t>
            </a:r>
            <a:r>
              <a:rPr lang="tr-TR" sz="1700" dirty="0"/>
              <a:t> sebebiyle sağlık sektörünün değişmez malzemesidir. </a:t>
            </a:r>
          </a:p>
        </p:txBody>
      </p:sp>
      <p:pic>
        <p:nvPicPr>
          <p:cNvPr id="24" name="Picture 4" descr="https://encrypted-tbn1.gstatic.com/images?q=tbn:ANd9GcSuMYvqVosgL3-9kFGWfinBqBhfUwFzMUyJqipILOTOMHvutU3sbGoNgw9-">
            <a:extLst>
              <a:ext uri="{FF2B5EF4-FFF2-40B4-BE49-F238E27FC236}">
                <a16:creationId xmlns:a16="http://schemas.microsoft.com/office/drawing/2014/main" id="{8ADBC105-975C-4FE5-ADDD-83E353802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1948" y="3550994"/>
            <a:ext cx="1462306" cy="12568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Alternativtext eingeben (optional) ...">
            <a:extLst>
              <a:ext uri="{FF2B5EF4-FFF2-40B4-BE49-F238E27FC236}">
                <a16:creationId xmlns:a16="http://schemas.microsoft.com/office/drawing/2014/main" id="{92AF704E-B1BB-49DF-97BD-2083C1945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1948" y="1404940"/>
            <a:ext cx="1329141" cy="2106290"/>
          </a:xfrm>
          <a:prstGeom prst="rect">
            <a:avLst/>
          </a:prstGeom>
          <a:noFill/>
          <a:extLst>
            <a:ext uri="{909E8E84-426E-40DD-AFC4-6F175D3DCCD1}">
              <a14:hiddenFill xmlns:a14="http://schemas.microsoft.com/office/drawing/2010/main">
                <a:solidFill>
                  <a:srgbClr val="FFFFFF"/>
                </a:solidFill>
              </a14:hiddenFill>
            </a:ext>
          </a:extLst>
        </p:spPr>
      </p:pic>
      <p:sp>
        <p:nvSpPr>
          <p:cNvPr id="26" name="Dikdörtgen 25">
            <a:extLst>
              <a:ext uri="{FF2B5EF4-FFF2-40B4-BE49-F238E27FC236}">
                <a16:creationId xmlns:a16="http://schemas.microsoft.com/office/drawing/2014/main" id="{DF0305D8-17CE-487E-A99B-ED7764F39A0B}"/>
              </a:ext>
            </a:extLst>
          </p:cNvPr>
          <p:cNvSpPr/>
          <p:nvPr/>
        </p:nvSpPr>
        <p:spPr>
          <a:xfrm>
            <a:off x="7894563" y="1712504"/>
            <a:ext cx="1208239" cy="1384995"/>
          </a:xfrm>
          <a:prstGeom prst="rect">
            <a:avLst/>
          </a:prstGeom>
        </p:spPr>
        <p:txBody>
          <a:bodyPr wrap="square">
            <a:spAutoFit/>
          </a:bodyPr>
          <a:lstStyle/>
          <a:p>
            <a:r>
              <a:rPr lang="en-US" sz="1400" dirty="0"/>
              <a:t>Otto Bayer (1902-1982) </a:t>
            </a:r>
            <a:r>
              <a:rPr lang="tr-TR" sz="1400" dirty="0"/>
              <a:t>ürettiği </a:t>
            </a:r>
            <a:r>
              <a:rPr lang="tr-TR" sz="1400" dirty="0" err="1"/>
              <a:t>poliüreten</a:t>
            </a:r>
            <a:r>
              <a:rPr lang="tr-TR" sz="1400" dirty="0"/>
              <a:t> köpüklü mantarla</a:t>
            </a:r>
          </a:p>
        </p:txBody>
      </p:sp>
      <p:sp>
        <p:nvSpPr>
          <p:cNvPr id="27" name="Metin kutusu 26">
            <a:extLst>
              <a:ext uri="{FF2B5EF4-FFF2-40B4-BE49-F238E27FC236}">
                <a16:creationId xmlns:a16="http://schemas.microsoft.com/office/drawing/2014/main" id="{13BD0913-DC3E-44D7-881C-33CD38D8FA68}"/>
              </a:ext>
            </a:extLst>
          </p:cNvPr>
          <p:cNvSpPr txBox="1"/>
          <p:nvPr/>
        </p:nvSpPr>
        <p:spPr>
          <a:xfrm>
            <a:off x="8048882" y="3698294"/>
            <a:ext cx="1095118" cy="954107"/>
          </a:xfrm>
          <a:prstGeom prst="rect">
            <a:avLst/>
          </a:prstGeom>
          <a:noFill/>
        </p:spPr>
        <p:txBody>
          <a:bodyPr wrap="square" rtlCol="0">
            <a:spAutoFit/>
          </a:bodyPr>
          <a:lstStyle/>
          <a:p>
            <a:r>
              <a:rPr lang="tr-TR" sz="1400" dirty="0"/>
              <a:t>Poliüretan kumaş kaplı koltuk</a:t>
            </a:r>
          </a:p>
        </p:txBody>
      </p:sp>
      <p:pic>
        <p:nvPicPr>
          <p:cNvPr id="28" name="Picture 2" descr="http://www.akbabagiyim.com/Resim/Galeri/590-20120905173646-a14_k.jpg">
            <a:extLst>
              <a:ext uri="{FF2B5EF4-FFF2-40B4-BE49-F238E27FC236}">
                <a16:creationId xmlns:a16="http://schemas.microsoft.com/office/drawing/2014/main" id="{20619BCA-AD97-4060-9E4E-497134118B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9799" y="4887382"/>
            <a:ext cx="1462305" cy="1462305"/>
          </a:xfrm>
          <a:prstGeom prst="rect">
            <a:avLst/>
          </a:prstGeom>
          <a:noFill/>
          <a:extLst>
            <a:ext uri="{909E8E84-426E-40DD-AFC4-6F175D3DCCD1}">
              <a14:hiddenFill xmlns:a14="http://schemas.microsoft.com/office/drawing/2010/main">
                <a:solidFill>
                  <a:srgbClr val="FFFFFF"/>
                </a:solidFill>
              </a14:hiddenFill>
            </a:ext>
          </a:extLst>
        </p:spPr>
      </p:pic>
      <p:sp>
        <p:nvSpPr>
          <p:cNvPr id="29" name="Metin kutusu 28">
            <a:extLst>
              <a:ext uri="{FF2B5EF4-FFF2-40B4-BE49-F238E27FC236}">
                <a16:creationId xmlns:a16="http://schemas.microsoft.com/office/drawing/2014/main" id="{8E04A334-EF98-4C3A-A11E-6AD6A733184F}"/>
              </a:ext>
            </a:extLst>
          </p:cNvPr>
          <p:cNvSpPr txBox="1"/>
          <p:nvPr/>
        </p:nvSpPr>
        <p:spPr>
          <a:xfrm>
            <a:off x="8012317" y="5190988"/>
            <a:ext cx="1120176" cy="738664"/>
          </a:xfrm>
          <a:prstGeom prst="rect">
            <a:avLst/>
          </a:prstGeom>
          <a:noFill/>
        </p:spPr>
        <p:txBody>
          <a:bodyPr wrap="square" rtlCol="0">
            <a:spAutoFit/>
          </a:bodyPr>
          <a:lstStyle/>
          <a:p>
            <a:r>
              <a:rPr lang="tr-TR" sz="1400" dirty="0"/>
              <a:t>%100 Poliüretan deri ceket</a:t>
            </a:r>
          </a:p>
        </p:txBody>
      </p:sp>
      <p:sp>
        <p:nvSpPr>
          <p:cNvPr id="2" name="Dikdörtgen 1">
            <a:extLst>
              <a:ext uri="{FF2B5EF4-FFF2-40B4-BE49-F238E27FC236}">
                <a16:creationId xmlns:a16="http://schemas.microsoft.com/office/drawing/2014/main" id="{B8A6BA43-812A-43BE-B468-7032F9A11BDA}"/>
              </a:ext>
            </a:extLst>
          </p:cNvPr>
          <p:cNvSpPr/>
          <p:nvPr/>
        </p:nvSpPr>
        <p:spPr>
          <a:xfrm>
            <a:off x="121686" y="2372958"/>
            <a:ext cx="6264696" cy="1614353"/>
          </a:xfrm>
          <a:prstGeom prst="rect">
            <a:avLst/>
          </a:prstGeom>
        </p:spPr>
        <p:txBody>
          <a:bodyPr wrap="square">
            <a:spAutoFit/>
          </a:bodyPr>
          <a:lstStyle/>
          <a:p>
            <a:pPr marL="342900" indent="-342900">
              <a:lnSpc>
                <a:spcPct val="150000"/>
              </a:lnSpc>
              <a:buFont typeface="+mj-lt"/>
              <a:buAutoNum type="arabicPeriod" startAt="3"/>
            </a:pPr>
            <a:r>
              <a:rPr lang="tr-TR" sz="1700" dirty="0"/>
              <a:t>Poliüretan ürünlere çoğu zamanlar  </a:t>
            </a:r>
            <a:r>
              <a:rPr lang="tr-TR" sz="1700" dirty="0" err="1"/>
              <a:t>üretan</a:t>
            </a:r>
            <a:r>
              <a:rPr lang="tr-TR" sz="1700" dirty="0"/>
              <a:t> da denir. Ancak etil </a:t>
            </a:r>
            <a:r>
              <a:rPr lang="tr-TR" sz="1700" dirty="0" err="1"/>
              <a:t>karbamat</a:t>
            </a:r>
            <a:r>
              <a:rPr lang="tr-TR" sz="1700" dirty="0"/>
              <a:t> olarak da bilinen özel </a:t>
            </a:r>
            <a:r>
              <a:rPr lang="tr-TR" sz="1700" dirty="0" err="1">
                <a:hlinkClick r:id="rId6" action="ppaction://hlinkfile" tooltip="Üretan (sayfa mevcut değil)">
                  <a:extLst>
                    <a:ext uri="{A12FA001-AC4F-418D-AE19-62706E023703}">
                      <ahyp:hlinkClr xmlns:ahyp="http://schemas.microsoft.com/office/drawing/2018/hyperlinkcolor" val="tx"/>
                    </a:ext>
                  </a:extLst>
                </a:hlinkClick>
              </a:rPr>
              <a:t>üretan</a:t>
            </a:r>
            <a:r>
              <a:rPr lang="tr-TR" sz="1700" dirty="0"/>
              <a:t> maddesi ile karıştırılmamalıdır. Poliüretanlar </a:t>
            </a:r>
            <a:r>
              <a:rPr lang="tr-TR" sz="1700" dirty="0">
                <a:hlinkClick r:id="rId7" action="ppaction://hlinkfile" tooltip="Etil karbamat (sayfa mevcut değil)">
                  <a:extLst>
                    <a:ext uri="{A12FA001-AC4F-418D-AE19-62706E023703}">
                      <ahyp:hlinkClr xmlns:ahyp="http://schemas.microsoft.com/office/drawing/2018/hyperlinkcolor" val="tx"/>
                    </a:ext>
                  </a:extLst>
                </a:hlinkClick>
              </a:rPr>
              <a:t>etil </a:t>
            </a:r>
            <a:r>
              <a:rPr lang="tr-TR" sz="1700" dirty="0" err="1">
                <a:hlinkClick r:id="rId7" action="ppaction://hlinkfile" tooltip="Etil karbamat (sayfa mevcut değil)">
                  <a:extLst>
                    <a:ext uri="{A12FA001-AC4F-418D-AE19-62706E023703}">
                      <ahyp:hlinkClr xmlns:ahyp="http://schemas.microsoft.com/office/drawing/2018/hyperlinkcolor" val="tx"/>
                    </a:ext>
                  </a:extLst>
                </a:hlinkClick>
              </a:rPr>
              <a:t>karbamatdan</a:t>
            </a:r>
            <a:r>
              <a:rPr lang="tr-TR" sz="1700" dirty="0"/>
              <a:t> yapılmaz ve onu içermezler.</a:t>
            </a:r>
          </a:p>
        </p:txBody>
      </p:sp>
    </p:spTree>
    <p:extLst>
      <p:ext uri="{BB962C8B-B14F-4D97-AF65-F5344CB8AC3E}">
        <p14:creationId xmlns:p14="http://schemas.microsoft.com/office/powerpoint/2010/main" val="168550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6" grpId="0"/>
      <p:bldP spid="27" grpId="0"/>
      <p:bldP spid="29"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Altbilgi Yer Tutucusu 2"/>
          <p:cNvSpPr>
            <a:spLocks noGrp="1"/>
          </p:cNvSpPr>
          <p:nvPr>
            <p:ph type="ftr" sz="quarter" idx="11"/>
          </p:nvPr>
        </p:nvSpPr>
        <p:spPr>
          <a:xfrm>
            <a:off x="2146085" y="6370930"/>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3" name="Slayt Numarası Yer Tutucusu 2"/>
          <p:cNvSpPr>
            <a:spLocks noGrp="1"/>
          </p:cNvSpPr>
          <p:nvPr>
            <p:ph type="sldNum" sz="quarter" idx="12"/>
          </p:nvPr>
        </p:nvSpPr>
        <p:spPr/>
        <p:txBody>
          <a:bodyPr/>
          <a:lstStyle/>
          <a:p>
            <a:fld id="{B7840E83-AC17-4BB5-BC43-751DE1ADA5B1}" type="slidenum">
              <a:rPr lang="tr-TR" smtClean="0"/>
              <a:t>11</a:t>
            </a:fld>
            <a:endParaRPr lang="tr-TR"/>
          </a:p>
        </p:txBody>
      </p:sp>
      <p:sp>
        <p:nvSpPr>
          <p:cNvPr id="2" name="Dikdörtgen 1"/>
          <p:cNvSpPr/>
          <p:nvPr/>
        </p:nvSpPr>
        <p:spPr>
          <a:xfrm>
            <a:off x="976866" y="5766765"/>
            <a:ext cx="7632848" cy="369332"/>
          </a:xfrm>
          <a:prstGeom prst="rect">
            <a:avLst/>
          </a:prstGeom>
        </p:spPr>
        <p:txBody>
          <a:bodyPr wrap="square">
            <a:spAutoFit/>
          </a:bodyPr>
          <a:lstStyle/>
          <a:p>
            <a:pPr algn="ctr">
              <a:spcBef>
                <a:spcPct val="50000"/>
              </a:spcBef>
            </a:pPr>
            <a:r>
              <a:rPr lang="tr-TR" dirty="0"/>
              <a:t>Cam takviyeli Polyester (CTP)  ile yapılmış pencere  nüveleri</a:t>
            </a:r>
          </a:p>
        </p:txBody>
      </p:sp>
      <p:pic>
        <p:nvPicPr>
          <p:cNvPr id="12" name="Picture 2" descr="a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8650" y="2436539"/>
            <a:ext cx="2447925"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a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233" y="2492896"/>
            <a:ext cx="240347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a9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3072324"/>
            <a:ext cx="24384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p:txBody>
          <a:bodyPr/>
          <a:lstStyle/>
          <a:p>
            <a:r>
              <a:rPr lang="tr-TR" dirty="0"/>
              <a:t>....</a:t>
            </a:r>
          </a:p>
        </p:txBody>
      </p:sp>
      <p:sp>
        <p:nvSpPr>
          <p:cNvPr id="15" name="Rectangle 2">
            <a:extLst>
              <a:ext uri="{FF2B5EF4-FFF2-40B4-BE49-F238E27FC236}">
                <a16:creationId xmlns:a16="http://schemas.microsoft.com/office/drawing/2014/main" id="{48BF2033-605C-44D0-90E3-8AC0DB542E0B}"/>
              </a:ext>
            </a:extLst>
          </p:cNvPr>
          <p:cNvSpPr>
            <a:spLocks noGrp="1" noChangeArrowheads="1"/>
          </p:cNvSpPr>
          <p:nvPr>
            <p:ph type="title"/>
          </p:nvPr>
        </p:nvSpPr>
        <p:spPr>
          <a:xfrm>
            <a:off x="1079612" y="274166"/>
            <a:ext cx="6984776" cy="591103"/>
          </a:xfrm>
          <a:noFill/>
        </p:spPr>
        <p:txBody>
          <a:bodyPr>
            <a:normAutofit/>
          </a:bodyPr>
          <a:lstStyle/>
          <a:p>
            <a:pPr eaLnBrk="1" hangingPunct="1"/>
            <a:r>
              <a:rPr lang="tr-TR" sz="3200" dirty="0"/>
              <a:t>3-Kompozitlerin Uygulama Alanları</a:t>
            </a:r>
          </a:p>
        </p:txBody>
      </p:sp>
      <p:sp>
        <p:nvSpPr>
          <p:cNvPr id="16" name="Başlık 1">
            <a:extLst>
              <a:ext uri="{FF2B5EF4-FFF2-40B4-BE49-F238E27FC236}">
                <a16:creationId xmlns:a16="http://schemas.microsoft.com/office/drawing/2014/main" id="{7C5F3EEA-30EC-49AF-9C30-00D1EB9B4EFC}"/>
              </a:ext>
            </a:extLst>
          </p:cNvPr>
          <p:cNvSpPr txBox="1">
            <a:spLocks/>
          </p:cNvSpPr>
          <p:nvPr/>
        </p:nvSpPr>
        <p:spPr>
          <a:xfrm>
            <a:off x="7466651" y="843492"/>
            <a:ext cx="1369501" cy="365760"/>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000" dirty="0"/>
              <a:t>(Devamı)</a:t>
            </a:r>
          </a:p>
        </p:txBody>
      </p:sp>
      <p:sp>
        <p:nvSpPr>
          <p:cNvPr id="17" name="Rectangle 3" descr="Rectangle: Click to edit Master text styles&#10;Second level&#10;Third level&#10;Fourth level&#10;Fifth level">
            <a:extLst>
              <a:ext uri="{FF2B5EF4-FFF2-40B4-BE49-F238E27FC236}">
                <a16:creationId xmlns:a16="http://schemas.microsoft.com/office/drawing/2014/main" id="{4C9F9224-BED3-4A2C-AF1D-D6C685CA8498}"/>
              </a:ext>
            </a:extLst>
          </p:cNvPr>
          <p:cNvSpPr>
            <a:spLocks noGrp="1" noChangeArrowheads="1"/>
          </p:cNvSpPr>
          <p:nvPr>
            <p:ph sz="quarter" idx="1"/>
          </p:nvPr>
        </p:nvSpPr>
        <p:spPr>
          <a:xfrm>
            <a:off x="304799" y="1580810"/>
            <a:ext cx="3619129" cy="456954"/>
          </a:xfrm>
          <a:noFill/>
        </p:spPr>
        <p:txBody>
          <a:bodyPr>
            <a:normAutofit/>
          </a:bodyPr>
          <a:lstStyle/>
          <a:p>
            <a:pPr marL="0" indent="0">
              <a:lnSpc>
                <a:spcPct val="150000"/>
              </a:lnSpc>
              <a:buNone/>
            </a:pPr>
            <a:r>
              <a:rPr lang="tr-TR" sz="1800" b="1" dirty="0"/>
              <a:t>3.1 İnşaat ve Yapı Sektörü</a:t>
            </a:r>
            <a:r>
              <a:rPr lang="tr-TR" sz="1800" dirty="0"/>
              <a:t> :</a:t>
            </a:r>
            <a:endParaRPr lang="tr-TR" sz="1800" dirty="0">
              <a:solidFill>
                <a:schemeClr val="bg1">
                  <a:lumMod val="65000"/>
                </a:schemeClr>
              </a:solidFill>
            </a:endParaRPr>
          </a:p>
        </p:txBody>
      </p:sp>
    </p:spTree>
    <p:extLst>
      <p:ext uri="{BB962C8B-B14F-4D97-AF65-F5344CB8AC3E}">
        <p14:creationId xmlns:p14="http://schemas.microsoft.com/office/powerpoint/2010/main" val="300729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up)">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768552" y="6410748"/>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110</a:t>
            </a:fld>
            <a:endParaRPr lang="tr-TR"/>
          </a:p>
        </p:txBody>
      </p:sp>
      <p:sp>
        <p:nvSpPr>
          <p:cNvPr id="6" name="Veri Yer Tutucusu 5"/>
          <p:cNvSpPr>
            <a:spLocks noGrp="1"/>
          </p:cNvSpPr>
          <p:nvPr>
            <p:ph type="dt" sz="half" idx="10"/>
          </p:nvPr>
        </p:nvSpPr>
        <p:spPr/>
        <p:txBody>
          <a:bodyPr/>
          <a:lstStyle/>
          <a:p>
            <a:r>
              <a:rPr lang="tr-TR" dirty="0"/>
              <a:t>....</a:t>
            </a:r>
          </a:p>
        </p:txBody>
      </p:sp>
      <p:sp>
        <p:nvSpPr>
          <p:cNvPr id="13" name="Dikdörtgen 12">
            <a:extLst>
              <a:ext uri="{FF2B5EF4-FFF2-40B4-BE49-F238E27FC236}">
                <a16:creationId xmlns:a16="http://schemas.microsoft.com/office/drawing/2014/main" id="{51B77960-99BE-44DE-A530-144C64B57E10}"/>
              </a:ext>
            </a:extLst>
          </p:cNvPr>
          <p:cNvSpPr/>
          <p:nvPr/>
        </p:nvSpPr>
        <p:spPr>
          <a:xfrm>
            <a:off x="1437369" y="2063520"/>
            <a:ext cx="3384376" cy="369332"/>
          </a:xfrm>
          <a:prstGeom prst="rect">
            <a:avLst/>
          </a:prstGeom>
        </p:spPr>
        <p:txBody>
          <a:bodyPr wrap="square">
            <a:spAutoFit/>
          </a:bodyPr>
          <a:lstStyle/>
          <a:p>
            <a:r>
              <a:rPr lang="tr-TR" b="1" dirty="0">
                <a:solidFill>
                  <a:srgbClr val="FF0000"/>
                </a:solidFill>
              </a:rPr>
              <a:t>10.2.1.a.7 </a:t>
            </a:r>
            <a:r>
              <a:rPr lang="tr-TR" b="1" dirty="0" err="1">
                <a:solidFill>
                  <a:srgbClr val="FF0000"/>
                </a:solidFill>
              </a:rPr>
              <a:t>Siyanat</a:t>
            </a:r>
            <a:r>
              <a:rPr lang="tr-TR" b="1" dirty="0">
                <a:solidFill>
                  <a:srgbClr val="FF0000"/>
                </a:solidFill>
              </a:rPr>
              <a:t> Ester</a:t>
            </a:r>
            <a:endParaRPr lang="tr-TR" dirty="0">
              <a:solidFill>
                <a:srgbClr val="FF0000"/>
              </a:solidFill>
            </a:endParaRPr>
          </a:p>
        </p:txBody>
      </p:sp>
      <p:sp>
        <p:nvSpPr>
          <p:cNvPr id="14" name="Dikdörtgen 13">
            <a:extLst>
              <a:ext uri="{FF2B5EF4-FFF2-40B4-BE49-F238E27FC236}">
                <a16:creationId xmlns:a16="http://schemas.microsoft.com/office/drawing/2014/main" id="{AF49E416-B897-489F-942B-648A11AFF4C5}"/>
              </a:ext>
            </a:extLst>
          </p:cNvPr>
          <p:cNvSpPr/>
          <p:nvPr/>
        </p:nvSpPr>
        <p:spPr>
          <a:xfrm>
            <a:off x="107504" y="1497083"/>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5" name="Dikdörtgen 14">
            <a:extLst>
              <a:ext uri="{FF2B5EF4-FFF2-40B4-BE49-F238E27FC236}">
                <a16:creationId xmlns:a16="http://schemas.microsoft.com/office/drawing/2014/main" id="{CBEB1CF5-36D0-4232-99B1-0E3F49B9EEF5}"/>
              </a:ext>
            </a:extLst>
          </p:cNvPr>
          <p:cNvSpPr/>
          <p:nvPr/>
        </p:nvSpPr>
        <p:spPr>
          <a:xfrm>
            <a:off x="874207" y="1795263"/>
            <a:ext cx="2311851"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Termosetler</a:t>
            </a:r>
            <a:endParaRPr lang="tr-TR" dirty="0">
              <a:solidFill>
                <a:schemeClr val="bg1">
                  <a:lumMod val="50000"/>
                </a:schemeClr>
              </a:solidFill>
            </a:endParaRPr>
          </a:p>
        </p:txBody>
      </p:sp>
      <p:sp>
        <p:nvSpPr>
          <p:cNvPr id="20" name="Başlık 1">
            <a:extLst>
              <a:ext uri="{FF2B5EF4-FFF2-40B4-BE49-F238E27FC236}">
                <a16:creationId xmlns:a16="http://schemas.microsoft.com/office/drawing/2014/main" id="{2F3876E2-4073-4ADB-A3E6-662E8E48B895}"/>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21" name="Dikdörtgen 20">
            <a:extLst>
              <a:ext uri="{FF2B5EF4-FFF2-40B4-BE49-F238E27FC236}">
                <a16:creationId xmlns:a16="http://schemas.microsoft.com/office/drawing/2014/main" id="{D4F7843B-E450-4309-9B2E-D7DA9FBEF143}"/>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pic>
        <p:nvPicPr>
          <p:cNvPr id="20482" name="Picture 2" descr="Cyanate ester - Wikipedia">
            <a:extLst>
              <a:ext uri="{FF2B5EF4-FFF2-40B4-BE49-F238E27FC236}">
                <a16:creationId xmlns:a16="http://schemas.microsoft.com/office/drawing/2014/main" id="{5D181AF4-D83E-40B5-AD22-5A9468FE6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4536" y="1915612"/>
            <a:ext cx="1985943" cy="1034479"/>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a:extLst>
              <a:ext uri="{FF2B5EF4-FFF2-40B4-BE49-F238E27FC236}">
                <a16:creationId xmlns:a16="http://schemas.microsoft.com/office/drawing/2014/main" id="{B523D585-477C-4A4C-867B-D2CDFB615E5C}"/>
              </a:ext>
            </a:extLst>
          </p:cNvPr>
          <p:cNvSpPr/>
          <p:nvPr/>
        </p:nvSpPr>
        <p:spPr>
          <a:xfrm>
            <a:off x="316723" y="2265576"/>
            <a:ext cx="6844310" cy="4197559"/>
          </a:xfrm>
          <a:prstGeom prst="rect">
            <a:avLst/>
          </a:prstGeom>
        </p:spPr>
        <p:txBody>
          <a:bodyPr wrap="square">
            <a:spAutoFit/>
          </a:bodyPr>
          <a:lstStyle/>
          <a:p>
            <a:pPr>
              <a:lnSpc>
                <a:spcPct val="150000"/>
              </a:lnSpc>
            </a:pPr>
            <a:r>
              <a:rPr lang="tr-TR" dirty="0">
                <a:solidFill>
                  <a:srgbClr val="000000"/>
                </a:solidFill>
                <a:latin typeface="Times New Roman" panose="02020603050405020304" pitchFamily="18" charset="0"/>
              </a:rPr>
              <a:t>Yüksek performanslı </a:t>
            </a:r>
            <a:r>
              <a:rPr lang="tr-TR" dirty="0" err="1">
                <a:solidFill>
                  <a:srgbClr val="000000"/>
                </a:solidFill>
                <a:latin typeface="Times New Roman" panose="02020603050405020304" pitchFamily="18" charset="0"/>
              </a:rPr>
              <a:t>termoset</a:t>
            </a:r>
            <a:r>
              <a:rPr lang="tr-TR" dirty="0">
                <a:solidFill>
                  <a:srgbClr val="000000"/>
                </a:solidFill>
                <a:latin typeface="Times New Roman" panose="02020603050405020304" pitchFamily="18" charset="0"/>
              </a:rPr>
              <a:t> reçineler olan </a:t>
            </a:r>
            <a:r>
              <a:rPr lang="tr-TR" dirty="0" err="1">
                <a:solidFill>
                  <a:srgbClr val="000000"/>
                </a:solidFill>
                <a:latin typeface="Times New Roman" panose="02020603050405020304" pitchFamily="18" charset="0"/>
              </a:rPr>
              <a:t>siyanat</a:t>
            </a:r>
            <a:r>
              <a:rPr lang="tr-TR" dirty="0">
                <a:solidFill>
                  <a:srgbClr val="000000"/>
                </a:solidFill>
                <a:latin typeface="Times New Roman" panose="02020603050405020304" pitchFamily="18" charset="0"/>
              </a:rPr>
              <a:t> esterler, </a:t>
            </a:r>
          </a:p>
          <a:p>
            <a:pPr>
              <a:lnSpc>
                <a:spcPct val="150000"/>
              </a:lnSpc>
            </a:pPr>
            <a:r>
              <a:rPr lang="tr-TR" dirty="0"/>
              <a:t>genellikle uçak ve Elektronik endüstrisinde kullanılırlar.</a:t>
            </a:r>
          </a:p>
          <a:p>
            <a:pPr>
              <a:lnSpc>
                <a:spcPct val="150000"/>
              </a:lnSpc>
            </a:pPr>
            <a:r>
              <a:rPr lang="tr-TR" dirty="0"/>
              <a:t>Yaş durumda 200ºC’ ye kadar kullanılabilirler. Başlıca özellikleri:</a:t>
            </a:r>
          </a:p>
          <a:p>
            <a:pPr marL="342900" indent="-342900">
              <a:lnSpc>
                <a:spcPct val="150000"/>
              </a:lnSpc>
              <a:buFont typeface="+mj-lt"/>
              <a:buAutoNum type="arabicPeriod"/>
            </a:pPr>
            <a:r>
              <a:rPr lang="tr-TR" dirty="0">
                <a:solidFill>
                  <a:srgbClr val="000000"/>
                </a:solidFill>
                <a:latin typeface="Times New Roman" panose="02020603050405020304" pitchFamily="18" charset="0"/>
              </a:rPr>
              <a:t>yüksek termal kararlılık, </a:t>
            </a:r>
          </a:p>
          <a:p>
            <a:pPr marL="342900" indent="-342900">
              <a:lnSpc>
                <a:spcPct val="150000"/>
              </a:lnSpc>
              <a:buFont typeface="+mj-lt"/>
              <a:buAutoNum type="arabicPeriod"/>
            </a:pPr>
            <a:r>
              <a:rPr lang="tr-TR" dirty="0">
                <a:solidFill>
                  <a:srgbClr val="000000"/>
                </a:solidFill>
                <a:latin typeface="Times New Roman" panose="02020603050405020304" pitchFamily="18" charset="0"/>
              </a:rPr>
              <a:t>mükemmel mekanik özellikler, </a:t>
            </a:r>
          </a:p>
          <a:p>
            <a:pPr marL="342900" indent="-342900">
              <a:lnSpc>
                <a:spcPct val="150000"/>
              </a:lnSpc>
              <a:buFont typeface="+mj-lt"/>
              <a:buAutoNum type="arabicPeriod"/>
            </a:pPr>
            <a:r>
              <a:rPr lang="tr-TR" dirty="0">
                <a:solidFill>
                  <a:srgbClr val="000000"/>
                </a:solidFill>
                <a:latin typeface="Times New Roman" panose="02020603050405020304" pitchFamily="18" charset="0"/>
              </a:rPr>
              <a:t>iyi derecede radyasyon ve alev direnci, </a:t>
            </a:r>
          </a:p>
          <a:p>
            <a:pPr marL="342900" indent="-342900">
              <a:lnSpc>
                <a:spcPct val="150000"/>
              </a:lnSpc>
              <a:buFont typeface="+mj-lt"/>
              <a:buAutoNum type="arabicPeriod"/>
            </a:pPr>
            <a:r>
              <a:rPr lang="tr-TR" dirty="0">
                <a:solidFill>
                  <a:srgbClr val="000000"/>
                </a:solidFill>
                <a:latin typeface="Times New Roman" panose="02020603050405020304" pitchFamily="18" charset="0"/>
              </a:rPr>
              <a:t>son derece düşük </a:t>
            </a:r>
            <a:r>
              <a:rPr lang="tr-TR" dirty="0" err="1">
                <a:solidFill>
                  <a:srgbClr val="000000"/>
                </a:solidFill>
                <a:latin typeface="Times New Roman" panose="02020603050405020304" pitchFamily="18" charset="0"/>
              </a:rPr>
              <a:t>dielektrik</a:t>
            </a:r>
            <a:r>
              <a:rPr lang="tr-TR" dirty="0">
                <a:solidFill>
                  <a:srgbClr val="000000"/>
                </a:solidFill>
                <a:latin typeface="Times New Roman" panose="02020603050405020304" pitchFamily="18" charset="0"/>
              </a:rPr>
              <a:t> sabiti, </a:t>
            </a:r>
          </a:p>
          <a:p>
            <a:pPr marL="342900" indent="-342900">
              <a:lnSpc>
                <a:spcPct val="150000"/>
              </a:lnSpc>
              <a:buFont typeface="+mj-lt"/>
              <a:buAutoNum type="arabicPeriod"/>
            </a:pPr>
            <a:r>
              <a:rPr lang="tr-TR" dirty="0">
                <a:solidFill>
                  <a:srgbClr val="000000"/>
                </a:solidFill>
                <a:latin typeface="Times New Roman" panose="02020603050405020304" pitchFamily="18" charset="0"/>
              </a:rPr>
              <a:t>minimum gaz çıkışı </a:t>
            </a:r>
          </a:p>
          <a:p>
            <a:pPr marL="342900" indent="-342900">
              <a:lnSpc>
                <a:spcPct val="150000"/>
              </a:lnSpc>
              <a:buFont typeface="+mj-lt"/>
              <a:buAutoNum type="arabicPeriod"/>
            </a:pPr>
            <a:r>
              <a:rPr lang="tr-TR" dirty="0">
                <a:solidFill>
                  <a:srgbClr val="000000"/>
                </a:solidFill>
                <a:latin typeface="Times New Roman" panose="02020603050405020304" pitchFamily="18" charset="0"/>
              </a:rPr>
              <a:t>minimum su </a:t>
            </a:r>
            <a:r>
              <a:rPr lang="tr-TR" dirty="0" err="1">
                <a:solidFill>
                  <a:srgbClr val="000000"/>
                </a:solidFill>
                <a:latin typeface="Times New Roman" panose="02020603050405020304" pitchFamily="18" charset="0"/>
              </a:rPr>
              <a:t>absorblama</a:t>
            </a:r>
            <a:r>
              <a:rPr lang="tr-TR" dirty="0">
                <a:solidFill>
                  <a:srgbClr val="000000"/>
                </a:solidFill>
                <a:latin typeface="Times New Roman" panose="02020603050405020304" pitchFamily="18" charset="0"/>
              </a:rPr>
              <a:t> kapasitesi</a:t>
            </a:r>
          </a:p>
          <a:p>
            <a:pPr marL="342900" indent="-342900">
              <a:lnSpc>
                <a:spcPct val="150000"/>
              </a:lnSpc>
              <a:buFont typeface="+mj-lt"/>
              <a:buAutoNum type="arabicPeriod"/>
            </a:pPr>
            <a:r>
              <a:rPr lang="tr-TR" dirty="0">
                <a:solidFill>
                  <a:srgbClr val="000000"/>
                </a:solidFill>
                <a:latin typeface="Times New Roman" panose="02020603050405020304" pitchFamily="18" charset="0"/>
              </a:rPr>
              <a:t>Çok iyi </a:t>
            </a:r>
            <a:r>
              <a:rPr lang="tr-TR" dirty="0" err="1">
                <a:solidFill>
                  <a:srgbClr val="000000"/>
                </a:solidFill>
                <a:latin typeface="Times New Roman" panose="02020603050405020304" pitchFamily="18" charset="0"/>
              </a:rPr>
              <a:t>yalıtkanlık</a:t>
            </a:r>
            <a:r>
              <a:rPr lang="tr-TR" dirty="0">
                <a:solidFill>
                  <a:srgbClr val="000000"/>
                </a:solidFill>
                <a:latin typeface="Times New Roman" panose="02020603050405020304" pitchFamily="18" charset="0"/>
              </a:rPr>
              <a:t> </a:t>
            </a:r>
          </a:p>
        </p:txBody>
      </p:sp>
      <p:pic>
        <p:nvPicPr>
          <p:cNvPr id="8" name="Resim 7">
            <a:extLst>
              <a:ext uri="{FF2B5EF4-FFF2-40B4-BE49-F238E27FC236}">
                <a16:creationId xmlns:a16="http://schemas.microsoft.com/office/drawing/2014/main" id="{ABA74170-2482-4AA0-BDDB-CC31D06D4036}"/>
              </a:ext>
            </a:extLst>
          </p:cNvPr>
          <p:cNvPicPr>
            <a:picLocks noChangeAspect="1"/>
          </p:cNvPicPr>
          <p:nvPr/>
        </p:nvPicPr>
        <p:blipFill>
          <a:blip r:embed="rId3"/>
          <a:stretch>
            <a:fillRect/>
          </a:stretch>
        </p:blipFill>
        <p:spPr>
          <a:xfrm>
            <a:off x="6372200" y="3667440"/>
            <a:ext cx="2196390" cy="2455398"/>
          </a:xfrm>
          <a:prstGeom prst="rect">
            <a:avLst/>
          </a:prstGeom>
        </p:spPr>
      </p:pic>
    </p:spTree>
    <p:extLst>
      <p:ext uri="{BB962C8B-B14F-4D97-AF65-F5344CB8AC3E}">
        <p14:creationId xmlns:p14="http://schemas.microsoft.com/office/powerpoint/2010/main" val="187248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fade">
                                      <p:cBhvr>
                                        <p:cTn id="34" dur="500"/>
                                        <p:tgtEl>
                                          <p:spTgt spid="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fade">
                                      <p:cBhvr>
                                        <p:cTn id="39" dur="500"/>
                                        <p:tgtEl>
                                          <p:spTgt spid="5">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xEl>
                                              <p:pRg st="6" end="6"/>
                                            </p:txEl>
                                          </p:spTgt>
                                        </p:tgtEl>
                                        <p:attrNameLst>
                                          <p:attrName>style.visibility</p:attrName>
                                        </p:attrNameLst>
                                      </p:cBhvr>
                                      <p:to>
                                        <p:strVal val="visible"/>
                                      </p:to>
                                    </p:set>
                                    <p:animEffect transition="in" filter="fade">
                                      <p:cBhvr>
                                        <p:cTn id="44" dur="500"/>
                                        <p:tgtEl>
                                          <p:spTgt spid="5">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Effect transition="in" filter="fade">
                                      <p:cBhvr>
                                        <p:cTn id="49" dur="500"/>
                                        <p:tgtEl>
                                          <p:spTgt spid="5">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
                                            <p:txEl>
                                              <p:pRg st="8" end="8"/>
                                            </p:txEl>
                                          </p:spTgt>
                                        </p:tgtEl>
                                        <p:attrNameLst>
                                          <p:attrName>style.visibility</p:attrName>
                                        </p:attrNameLst>
                                      </p:cBhvr>
                                      <p:to>
                                        <p:strVal val="visible"/>
                                      </p:to>
                                    </p:set>
                                    <p:animEffect transition="in" filter="fade">
                                      <p:cBhvr>
                                        <p:cTn id="54" dur="500"/>
                                        <p:tgtEl>
                                          <p:spTgt spid="5">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xEl>
                                              <p:pRg st="9" end="9"/>
                                            </p:txEl>
                                          </p:spTgt>
                                        </p:tgtEl>
                                        <p:attrNameLst>
                                          <p:attrName>style.visibility</p:attrName>
                                        </p:attrNameLst>
                                      </p:cBhvr>
                                      <p:to>
                                        <p:strVal val="visible"/>
                                      </p:to>
                                    </p:set>
                                    <p:animEffect transition="in" filter="fade">
                                      <p:cBhvr>
                                        <p:cTn id="59"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15639" y="6446416"/>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111</a:t>
            </a:fld>
            <a:endParaRPr lang="tr-TR"/>
          </a:p>
        </p:txBody>
      </p:sp>
      <p:sp>
        <p:nvSpPr>
          <p:cNvPr id="8" name="Dikdörtgen 7"/>
          <p:cNvSpPr/>
          <p:nvPr/>
        </p:nvSpPr>
        <p:spPr>
          <a:xfrm>
            <a:off x="2106002" y="2220147"/>
            <a:ext cx="5801589" cy="369332"/>
          </a:xfrm>
          <a:prstGeom prst="rect">
            <a:avLst/>
          </a:prstGeom>
        </p:spPr>
        <p:txBody>
          <a:bodyPr wrap="none">
            <a:spAutoFit/>
          </a:bodyPr>
          <a:lstStyle/>
          <a:p>
            <a:pPr algn="ctr">
              <a:spcBef>
                <a:spcPct val="50000"/>
              </a:spcBef>
            </a:pPr>
            <a:r>
              <a:rPr lang="tr-TR" b="1" dirty="0">
                <a:solidFill>
                  <a:srgbClr val="C81B04"/>
                </a:solidFill>
              </a:rPr>
              <a:t>10.2.1.a.8 Bazı </a:t>
            </a:r>
            <a:r>
              <a:rPr lang="tr-TR" b="1" dirty="0" err="1">
                <a:solidFill>
                  <a:srgbClr val="C81B04"/>
                </a:solidFill>
              </a:rPr>
              <a:t>Termoset</a:t>
            </a:r>
            <a:r>
              <a:rPr lang="tr-TR" b="1" dirty="0">
                <a:solidFill>
                  <a:srgbClr val="C81B04"/>
                </a:solidFill>
              </a:rPr>
              <a:t> Matrislerin Özellikleri</a:t>
            </a:r>
          </a:p>
        </p:txBody>
      </p:sp>
      <p:graphicFrame>
        <p:nvGraphicFramePr>
          <p:cNvPr id="10" name="Group 97"/>
          <p:cNvGraphicFramePr>
            <a:graphicFrameLocks noGrp="1"/>
          </p:cNvGraphicFramePr>
          <p:nvPr>
            <p:extLst>
              <p:ext uri="{D42A27DB-BD31-4B8C-83A1-F6EECF244321}">
                <p14:modId xmlns:p14="http://schemas.microsoft.com/office/powerpoint/2010/main" val="2557797783"/>
              </p:ext>
            </p:extLst>
          </p:nvPr>
        </p:nvGraphicFramePr>
        <p:xfrm>
          <a:off x="251521" y="2648165"/>
          <a:ext cx="8581376" cy="1798638"/>
        </p:xfrm>
        <a:graphic>
          <a:graphicData uri="http://schemas.openxmlformats.org/drawingml/2006/table">
            <a:tbl>
              <a:tblPr/>
              <a:tblGrid>
                <a:gridCol w="2622087">
                  <a:extLst>
                    <a:ext uri="{9D8B030D-6E8A-4147-A177-3AD203B41FA5}">
                      <a16:colId xmlns:a16="http://schemas.microsoft.com/office/drawing/2014/main" val="20000"/>
                    </a:ext>
                  </a:extLst>
                </a:gridCol>
                <a:gridCol w="2061914">
                  <a:extLst>
                    <a:ext uri="{9D8B030D-6E8A-4147-A177-3AD203B41FA5}">
                      <a16:colId xmlns:a16="http://schemas.microsoft.com/office/drawing/2014/main" val="20001"/>
                    </a:ext>
                  </a:extLst>
                </a:gridCol>
                <a:gridCol w="2188549">
                  <a:extLst>
                    <a:ext uri="{9D8B030D-6E8A-4147-A177-3AD203B41FA5}">
                      <a16:colId xmlns:a16="http://schemas.microsoft.com/office/drawing/2014/main" val="20002"/>
                    </a:ext>
                  </a:extLst>
                </a:gridCol>
                <a:gridCol w="1708826">
                  <a:extLst>
                    <a:ext uri="{9D8B030D-6E8A-4147-A177-3AD203B41FA5}">
                      <a16:colId xmlns:a16="http://schemas.microsoft.com/office/drawing/2014/main" val="20003"/>
                    </a:ext>
                  </a:extLst>
                </a:gridCol>
              </a:tblGrid>
              <a:tr h="42679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200" b="1" i="0" u="none" strike="noStrike" cap="none" normalizeH="0" baseline="0" dirty="0">
                          <a:ln>
                            <a:noFill/>
                          </a:ln>
                          <a:solidFill>
                            <a:schemeClr val="tx2"/>
                          </a:solidFill>
                          <a:effectLst/>
                          <a:latin typeface="Tahoma" pitchFamily="34" charset="0"/>
                        </a:rPr>
                        <a:t>Özellik</a:t>
                      </a:r>
                    </a:p>
                  </a:txBody>
                  <a:tcPr marT="45728" marB="4572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200" b="1" i="0" u="none" strike="noStrike" cap="none" normalizeH="0" baseline="0" dirty="0">
                          <a:ln>
                            <a:noFill/>
                          </a:ln>
                          <a:solidFill>
                            <a:schemeClr val="tx2"/>
                          </a:solidFill>
                          <a:effectLst/>
                          <a:latin typeface="Tahoma" pitchFamily="34" charset="0"/>
                        </a:rPr>
                        <a:t>Polyester</a:t>
                      </a:r>
                    </a:p>
                  </a:txBody>
                  <a:tcPr marT="45728" marB="4572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200" b="1" i="0" u="none" strike="noStrike" cap="none" normalizeH="0" baseline="0">
                          <a:ln>
                            <a:noFill/>
                          </a:ln>
                          <a:solidFill>
                            <a:schemeClr val="tx2"/>
                          </a:solidFill>
                          <a:effectLst/>
                          <a:latin typeface="Tahoma" pitchFamily="34" charset="0"/>
                        </a:rPr>
                        <a:t>Epoksi</a:t>
                      </a:r>
                    </a:p>
                  </a:txBody>
                  <a:tcPr marT="45728" marB="4572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200" b="1" i="0" u="none" strike="noStrike" cap="none" normalizeH="0" baseline="0">
                          <a:ln>
                            <a:noFill/>
                          </a:ln>
                          <a:solidFill>
                            <a:schemeClr val="tx2"/>
                          </a:solidFill>
                          <a:effectLst/>
                          <a:latin typeface="Tahoma" pitchFamily="34" charset="0"/>
                        </a:rPr>
                        <a:t>Polimit</a:t>
                      </a:r>
                    </a:p>
                  </a:txBody>
                  <a:tcPr marT="45728" marB="4572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457281">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Yoğunluk(gr/cm</a:t>
                      </a:r>
                      <a:r>
                        <a:rPr kumimoji="0" lang="tr-TR" sz="2000" b="0" i="0" u="none" strike="noStrike" cap="none" normalizeH="0" baseline="30000">
                          <a:ln>
                            <a:noFill/>
                          </a:ln>
                          <a:solidFill>
                            <a:schemeClr val="tx1"/>
                          </a:solidFill>
                          <a:effectLst/>
                          <a:latin typeface="Tahoma" pitchFamily="34" charset="0"/>
                        </a:rPr>
                        <a:t>3</a:t>
                      </a:r>
                      <a:r>
                        <a:rPr kumimoji="0" lang="tr-TR" sz="2000" b="0" i="0" u="none" strike="noStrike" cap="none" normalizeH="0" baseline="0">
                          <a:ln>
                            <a:noFill/>
                          </a:ln>
                          <a:solidFill>
                            <a:schemeClr val="tx1"/>
                          </a:solidFill>
                          <a:effectLst/>
                          <a:latin typeface="Tahoma" pitchFamily="34" charset="0"/>
                        </a:rPr>
                        <a:t>)</a:t>
                      </a:r>
                    </a:p>
                  </a:txBody>
                  <a:tcPr marT="45728" marB="4572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1.1 - 1.4</a:t>
                      </a:r>
                    </a:p>
                  </a:txBody>
                  <a:tcPr marT="45728" marB="4572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1.1 - 1.2</a:t>
                      </a:r>
                    </a:p>
                  </a:txBody>
                  <a:tcPr marT="45728" marB="4572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1.43 - 1.9</a:t>
                      </a:r>
                    </a:p>
                  </a:txBody>
                  <a:tcPr marT="45728" marB="4572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457281">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Çekme Mod.(GPa)</a:t>
                      </a:r>
                    </a:p>
                  </a:txBody>
                  <a:tcPr marT="45728" marB="4572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dirty="0">
                          <a:ln>
                            <a:noFill/>
                          </a:ln>
                          <a:solidFill>
                            <a:schemeClr val="tx1"/>
                          </a:solidFill>
                          <a:effectLst/>
                          <a:latin typeface="Tahoma" pitchFamily="34" charset="0"/>
                        </a:rPr>
                        <a:t>1.2 - 4</a:t>
                      </a:r>
                    </a:p>
                  </a:txBody>
                  <a:tcPr marT="45728" marB="4572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2 - 5</a:t>
                      </a:r>
                    </a:p>
                  </a:txBody>
                  <a:tcPr marT="45728" marB="4572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3.1 - 4.9</a:t>
                      </a:r>
                    </a:p>
                  </a:txBody>
                  <a:tcPr marT="45728" marB="4572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457281">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Kayma </a:t>
                      </a:r>
                      <a:r>
                        <a:rPr kumimoji="0" lang="tr-TR" sz="2000" b="0" i="0" u="none" strike="noStrike" cap="none" normalizeH="0" baseline="0" dirty="0" err="1">
                          <a:ln>
                            <a:noFill/>
                          </a:ln>
                          <a:solidFill>
                            <a:schemeClr val="tx1"/>
                          </a:solidFill>
                          <a:effectLst/>
                          <a:latin typeface="Tahoma" pitchFamily="34" charset="0"/>
                        </a:rPr>
                        <a:t>Mod</a:t>
                      </a:r>
                      <a:r>
                        <a:rPr kumimoji="0" lang="tr-TR" sz="2000" b="0" i="0" u="none" strike="noStrike" cap="none" normalizeH="0" baseline="0" dirty="0">
                          <a:ln>
                            <a:noFill/>
                          </a:ln>
                          <a:solidFill>
                            <a:schemeClr val="tx1"/>
                          </a:solidFill>
                          <a:effectLst/>
                          <a:latin typeface="Tahoma" pitchFamily="34" charset="0"/>
                        </a:rPr>
                        <a:t>.(</a:t>
                      </a:r>
                      <a:r>
                        <a:rPr kumimoji="0" lang="tr-TR" sz="2000" b="0" i="0" u="none" strike="noStrike" cap="none" normalizeH="0" baseline="0" dirty="0" err="1">
                          <a:ln>
                            <a:noFill/>
                          </a:ln>
                          <a:solidFill>
                            <a:schemeClr val="tx1"/>
                          </a:solidFill>
                          <a:effectLst/>
                          <a:latin typeface="Tahoma" pitchFamily="34" charset="0"/>
                        </a:rPr>
                        <a:t>GPa</a:t>
                      </a:r>
                      <a:r>
                        <a:rPr kumimoji="0" lang="tr-TR" sz="2000" b="0" i="0" u="none" strike="noStrike" cap="none" normalizeH="0" baseline="0" dirty="0">
                          <a:ln>
                            <a:noFill/>
                          </a:ln>
                          <a:solidFill>
                            <a:schemeClr val="tx1"/>
                          </a:solidFill>
                          <a:effectLst/>
                          <a:latin typeface="Tahoma" pitchFamily="34" charset="0"/>
                        </a:rPr>
                        <a:t>)</a:t>
                      </a:r>
                    </a:p>
                  </a:txBody>
                  <a:tcPr marT="45728" marB="4572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dirty="0">
                          <a:ln>
                            <a:noFill/>
                          </a:ln>
                          <a:solidFill>
                            <a:schemeClr val="tx1"/>
                          </a:solidFill>
                          <a:effectLst/>
                          <a:latin typeface="Tahoma" pitchFamily="34" charset="0"/>
                        </a:rPr>
                        <a:t>1 - 2</a:t>
                      </a:r>
                    </a:p>
                  </a:txBody>
                  <a:tcPr marT="45728" marB="4572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1.5</a:t>
                      </a:r>
                    </a:p>
                  </a:txBody>
                  <a:tcPr marT="45728" marB="4572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dirty="0">
                          <a:ln>
                            <a:noFill/>
                          </a:ln>
                          <a:solidFill>
                            <a:schemeClr val="tx1"/>
                          </a:solidFill>
                          <a:effectLst/>
                          <a:latin typeface="Tahoma" pitchFamily="34" charset="0"/>
                        </a:rPr>
                        <a:t>-</a:t>
                      </a:r>
                    </a:p>
                  </a:txBody>
                  <a:tcPr marT="45728" marB="4572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graphicFrame>
        <p:nvGraphicFramePr>
          <p:cNvPr id="11" name="Group 96"/>
          <p:cNvGraphicFramePr>
            <a:graphicFrameLocks noGrp="1"/>
          </p:cNvGraphicFramePr>
          <p:nvPr>
            <p:extLst>
              <p:ext uri="{D42A27DB-BD31-4B8C-83A1-F6EECF244321}">
                <p14:modId xmlns:p14="http://schemas.microsoft.com/office/powerpoint/2010/main" val="2994318719"/>
              </p:ext>
            </p:extLst>
          </p:nvPr>
        </p:nvGraphicFramePr>
        <p:xfrm>
          <a:off x="251519" y="4499984"/>
          <a:ext cx="8581378" cy="1905000"/>
        </p:xfrm>
        <a:graphic>
          <a:graphicData uri="http://schemas.openxmlformats.org/drawingml/2006/table">
            <a:tbl>
              <a:tblPr/>
              <a:tblGrid>
                <a:gridCol w="2634006">
                  <a:extLst>
                    <a:ext uri="{9D8B030D-6E8A-4147-A177-3AD203B41FA5}">
                      <a16:colId xmlns:a16="http://schemas.microsoft.com/office/drawing/2014/main" val="20000"/>
                    </a:ext>
                  </a:extLst>
                </a:gridCol>
                <a:gridCol w="2014240">
                  <a:extLst>
                    <a:ext uri="{9D8B030D-6E8A-4147-A177-3AD203B41FA5}">
                      <a16:colId xmlns:a16="http://schemas.microsoft.com/office/drawing/2014/main" val="20001"/>
                    </a:ext>
                  </a:extLst>
                </a:gridCol>
                <a:gridCol w="2184080">
                  <a:extLst>
                    <a:ext uri="{9D8B030D-6E8A-4147-A177-3AD203B41FA5}">
                      <a16:colId xmlns:a16="http://schemas.microsoft.com/office/drawing/2014/main" val="20002"/>
                    </a:ext>
                  </a:extLst>
                </a:gridCol>
                <a:gridCol w="1749052">
                  <a:extLst>
                    <a:ext uri="{9D8B030D-6E8A-4147-A177-3AD203B41FA5}">
                      <a16:colId xmlns:a16="http://schemas.microsoft.com/office/drawing/2014/main" val="20003"/>
                    </a:ext>
                  </a:extLst>
                </a:gridCol>
              </a:tblGrid>
              <a:tr h="4572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Çekme </a:t>
                      </a:r>
                      <a:r>
                        <a:rPr kumimoji="0" lang="tr-TR" sz="2000" b="0" i="0" u="none" strike="noStrike" cap="none" normalizeH="0" baseline="0" dirty="0" err="1">
                          <a:ln>
                            <a:noFill/>
                          </a:ln>
                          <a:solidFill>
                            <a:schemeClr val="tx1"/>
                          </a:solidFill>
                          <a:effectLst/>
                          <a:latin typeface="Tahoma" pitchFamily="34" charset="0"/>
                        </a:rPr>
                        <a:t>Muk</a:t>
                      </a:r>
                      <a:r>
                        <a:rPr kumimoji="0" lang="tr-TR" sz="2000" b="0" i="0" u="none" strike="noStrike" cap="none" normalizeH="0" baseline="0" dirty="0">
                          <a:ln>
                            <a:noFill/>
                          </a:ln>
                          <a:solidFill>
                            <a:schemeClr val="tx1"/>
                          </a:solidFill>
                          <a:effectLst/>
                          <a:latin typeface="Tahoma" pitchFamily="34" charset="0"/>
                        </a:rPr>
                        <a:t>.(</a:t>
                      </a:r>
                      <a:r>
                        <a:rPr kumimoji="0" lang="tr-TR" sz="2000" b="0" i="0" u="none" strike="noStrike" cap="none" normalizeH="0" baseline="0" dirty="0" err="1">
                          <a:ln>
                            <a:noFill/>
                          </a:ln>
                          <a:solidFill>
                            <a:schemeClr val="tx1"/>
                          </a:solidFill>
                          <a:effectLst/>
                          <a:latin typeface="Tahoma" pitchFamily="34" charset="0"/>
                        </a:rPr>
                        <a:t>MPa</a:t>
                      </a:r>
                      <a:r>
                        <a:rPr kumimoji="0" lang="tr-TR" sz="2000" b="0" i="0" u="none" strike="noStrike" cap="none" normalizeH="0" baseline="0" dirty="0">
                          <a:ln>
                            <a:noFill/>
                          </a:ln>
                          <a:solidFill>
                            <a:schemeClr val="tx1"/>
                          </a:solidFill>
                          <a:effectLst/>
                          <a:latin typeface="Tahoma" pitchFamily="34" charset="0"/>
                        </a:rPr>
                        <a: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dirty="0">
                          <a:ln>
                            <a:noFill/>
                          </a:ln>
                          <a:solidFill>
                            <a:schemeClr val="tx1"/>
                          </a:solidFill>
                          <a:effectLst/>
                          <a:latin typeface="Tahoma" pitchFamily="34" charset="0"/>
                        </a:rPr>
                        <a:t>45 - 95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55 - 120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70 - 110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4159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Basma Muk.(MPa)</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140 - 90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288</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4953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Poisson Oranı</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dirty="0">
                          <a:ln>
                            <a:noFill/>
                          </a:ln>
                          <a:solidFill>
                            <a:schemeClr val="tx1"/>
                          </a:solidFill>
                          <a:effectLst/>
                          <a:latin typeface="Tahoma" pitchFamily="34" charset="0"/>
                        </a:rPr>
                        <a:t>0.35 -0.36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dirty="0">
                          <a:ln>
                            <a:noFill/>
                          </a:ln>
                          <a:solidFill>
                            <a:schemeClr val="tx1"/>
                          </a:solidFill>
                          <a:effectLst/>
                          <a:latin typeface="Tahoma" pitchFamily="34" charset="0"/>
                        </a:rPr>
                        <a:t>0.25 – .39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4953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Kopma uzaması(%)</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2 - 6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1.5 – 8.5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dirty="0">
                          <a:ln>
                            <a:noFill/>
                          </a:ln>
                          <a:solidFill>
                            <a:schemeClr val="tx1"/>
                          </a:solidFill>
                          <a:effectLst/>
                          <a:latin typeface="Tahoma" pitchFamily="34" charset="0"/>
                        </a:rPr>
                        <a:t>1.5 - 3</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4" name="Dikdörtgen 13">
            <a:extLst>
              <a:ext uri="{FF2B5EF4-FFF2-40B4-BE49-F238E27FC236}">
                <a16:creationId xmlns:a16="http://schemas.microsoft.com/office/drawing/2014/main" id="{61726C7A-C34E-49BE-AC16-EF9482838BC6}"/>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7" name="Dikdörtgen 16">
            <a:extLst>
              <a:ext uri="{FF2B5EF4-FFF2-40B4-BE49-F238E27FC236}">
                <a16:creationId xmlns:a16="http://schemas.microsoft.com/office/drawing/2014/main" id="{F57C18A6-465F-4D91-914C-4C33C534DB80}"/>
              </a:ext>
            </a:extLst>
          </p:cNvPr>
          <p:cNvSpPr/>
          <p:nvPr/>
        </p:nvSpPr>
        <p:spPr>
          <a:xfrm>
            <a:off x="235854" y="1524747"/>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8" name="Dikdörtgen 17">
            <a:extLst>
              <a:ext uri="{FF2B5EF4-FFF2-40B4-BE49-F238E27FC236}">
                <a16:creationId xmlns:a16="http://schemas.microsoft.com/office/drawing/2014/main" id="{EEF161D5-60E0-43BC-9AE2-547E8EB3CC33}"/>
              </a:ext>
            </a:extLst>
          </p:cNvPr>
          <p:cNvSpPr/>
          <p:nvPr/>
        </p:nvSpPr>
        <p:spPr>
          <a:xfrm>
            <a:off x="1506890" y="1844951"/>
            <a:ext cx="2311851"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Termosetler</a:t>
            </a:r>
            <a:endParaRPr lang="tr-TR" dirty="0">
              <a:solidFill>
                <a:schemeClr val="bg1">
                  <a:lumMod val="50000"/>
                </a:schemeClr>
              </a:solidFill>
            </a:endParaRPr>
          </a:p>
        </p:txBody>
      </p:sp>
    </p:spTree>
    <p:extLst>
      <p:ext uri="{BB962C8B-B14F-4D97-AF65-F5344CB8AC3E}">
        <p14:creationId xmlns:p14="http://schemas.microsoft.com/office/powerpoint/2010/main" val="40819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79712" y="642260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112</a:t>
            </a:fld>
            <a:endParaRPr lang="tr-TR"/>
          </a:p>
        </p:txBody>
      </p:sp>
      <p:sp>
        <p:nvSpPr>
          <p:cNvPr id="8" name="Dikdörtgen 7"/>
          <p:cNvSpPr/>
          <p:nvPr/>
        </p:nvSpPr>
        <p:spPr>
          <a:xfrm>
            <a:off x="1046524" y="2159609"/>
            <a:ext cx="4288353" cy="369332"/>
          </a:xfrm>
          <a:prstGeom prst="rect">
            <a:avLst/>
          </a:prstGeom>
        </p:spPr>
        <p:txBody>
          <a:bodyPr wrap="none">
            <a:spAutoFit/>
          </a:bodyPr>
          <a:lstStyle/>
          <a:p>
            <a:pPr algn="ctr">
              <a:spcBef>
                <a:spcPct val="50000"/>
              </a:spcBef>
            </a:pPr>
            <a:r>
              <a:rPr lang="tr-TR" b="1" dirty="0">
                <a:solidFill>
                  <a:srgbClr val="C81B04"/>
                </a:solidFill>
              </a:rPr>
              <a:t>10.2.1.a.9 </a:t>
            </a:r>
            <a:r>
              <a:rPr lang="tr-TR" b="1" dirty="0" err="1">
                <a:solidFill>
                  <a:srgbClr val="C81B04"/>
                </a:solidFill>
              </a:rPr>
              <a:t>Termosetlerin</a:t>
            </a:r>
            <a:r>
              <a:rPr lang="tr-TR" b="1" dirty="0">
                <a:solidFill>
                  <a:srgbClr val="C81B04"/>
                </a:solidFill>
              </a:rPr>
              <a:t> İşlenmesi</a:t>
            </a: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4" name="Dikdörtgen 13">
            <a:extLst>
              <a:ext uri="{FF2B5EF4-FFF2-40B4-BE49-F238E27FC236}">
                <a16:creationId xmlns:a16="http://schemas.microsoft.com/office/drawing/2014/main" id="{61726C7A-C34E-49BE-AC16-EF9482838BC6}"/>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7" name="Dikdörtgen 16">
            <a:extLst>
              <a:ext uri="{FF2B5EF4-FFF2-40B4-BE49-F238E27FC236}">
                <a16:creationId xmlns:a16="http://schemas.microsoft.com/office/drawing/2014/main" id="{F57C18A6-465F-4D91-914C-4C33C534DB80}"/>
              </a:ext>
            </a:extLst>
          </p:cNvPr>
          <p:cNvSpPr/>
          <p:nvPr/>
        </p:nvSpPr>
        <p:spPr>
          <a:xfrm>
            <a:off x="244465" y="1475619"/>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8" name="Dikdörtgen 17">
            <a:extLst>
              <a:ext uri="{FF2B5EF4-FFF2-40B4-BE49-F238E27FC236}">
                <a16:creationId xmlns:a16="http://schemas.microsoft.com/office/drawing/2014/main" id="{EEF161D5-60E0-43BC-9AE2-547E8EB3CC33}"/>
              </a:ext>
            </a:extLst>
          </p:cNvPr>
          <p:cNvSpPr/>
          <p:nvPr/>
        </p:nvSpPr>
        <p:spPr>
          <a:xfrm>
            <a:off x="883111" y="1833683"/>
            <a:ext cx="2311851"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Termosetler</a:t>
            </a:r>
            <a:endParaRPr lang="tr-TR" dirty="0">
              <a:solidFill>
                <a:schemeClr val="bg1">
                  <a:lumMod val="50000"/>
                </a:schemeClr>
              </a:solidFill>
            </a:endParaRPr>
          </a:p>
        </p:txBody>
      </p:sp>
      <p:sp>
        <p:nvSpPr>
          <p:cNvPr id="12" name="Dikdörtgen 11">
            <a:extLst>
              <a:ext uri="{FF2B5EF4-FFF2-40B4-BE49-F238E27FC236}">
                <a16:creationId xmlns:a16="http://schemas.microsoft.com/office/drawing/2014/main" id="{FBD0DCE1-DF9E-4063-B528-C446F10A6BF4}"/>
              </a:ext>
            </a:extLst>
          </p:cNvPr>
          <p:cNvSpPr/>
          <p:nvPr/>
        </p:nvSpPr>
        <p:spPr>
          <a:xfrm>
            <a:off x="273108" y="2504725"/>
            <a:ext cx="8591687" cy="2862322"/>
          </a:xfrm>
          <a:prstGeom prst="rect">
            <a:avLst/>
          </a:prstGeom>
        </p:spPr>
        <p:txBody>
          <a:bodyPr wrap="square">
            <a:spAutoFit/>
          </a:bodyPr>
          <a:lstStyle/>
          <a:p>
            <a:pPr algn="just"/>
            <a:r>
              <a:rPr lang="tr-TR" dirty="0" err="1"/>
              <a:t>Termoset</a:t>
            </a:r>
            <a:r>
              <a:rPr lang="tr-TR" dirty="0"/>
              <a:t> polimerler düşük </a:t>
            </a:r>
            <a:r>
              <a:rPr lang="tr-TR" dirty="0" err="1"/>
              <a:t>mol</a:t>
            </a:r>
            <a:r>
              <a:rPr lang="tr-TR" dirty="0"/>
              <a:t> kütleli bir ön polimer içerisine, çapraz bağlayıcılar, katkılar ve dolgu maddelerinin karıştırılmasıyla kalıplamaya hazırlanırlar. Kalıplanmadan önce viskoz sıvı veya toz halindedirler. Bazı uygulamalarda toz reçineler yeniden granül, palet, tablet veya benzeri geometrilerde sıkıştırılarak şekillendirilirler ve depolanırlar.</a:t>
            </a:r>
          </a:p>
          <a:p>
            <a:pPr algn="just"/>
            <a:r>
              <a:rPr lang="tr-TR" dirty="0"/>
              <a:t>İçerisine sertleştirici ve hızlandırıcı maddeler katılarak depolanan </a:t>
            </a:r>
            <a:r>
              <a:rPr lang="tr-TR" dirty="0" err="1"/>
              <a:t>termosetler</a:t>
            </a:r>
            <a:r>
              <a:rPr lang="tr-TR" dirty="0"/>
              <a:t>, depolama sırasında çapraz bağlanma tepkimeleri vermeye yatkındırlar. Bu nedenle uygun bir süre içerisinde şekillendirilmeleri gerekir. </a:t>
            </a:r>
          </a:p>
          <a:p>
            <a:pPr algn="just"/>
            <a:r>
              <a:rPr lang="tr-TR" dirty="0"/>
              <a:t>Depolanma süresi, önleyici katılmamış </a:t>
            </a:r>
            <a:r>
              <a:rPr lang="tr-TR" dirty="0" err="1"/>
              <a:t>alkit</a:t>
            </a:r>
            <a:r>
              <a:rPr lang="tr-TR" dirty="0"/>
              <a:t> reçineleri ve doymamış </a:t>
            </a:r>
            <a:r>
              <a:rPr lang="tr-TR" dirty="0" err="1"/>
              <a:t>poliesterler</a:t>
            </a:r>
            <a:r>
              <a:rPr lang="tr-TR" dirty="0"/>
              <a:t> için birkaç hafta olmasına rağmen, </a:t>
            </a:r>
            <a:r>
              <a:rPr lang="tr-TR" dirty="0" err="1"/>
              <a:t>fenolik</a:t>
            </a:r>
            <a:r>
              <a:rPr lang="tr-TR" dirty="0"/>
              <a:t> reçinelerde yaklaşık iki yıldır.</a:t>
            </a:r>
          </a:p>
        </p:txBody>
      </p:sp>
      <p:sp>
        <p:nvSpPr>
          <p:cNvPr id="15" name="Rectangle 2">
            <a:extLst>
              <a:ext uri="{FF2B5EF4-FFF2-40B4-BE49-F238E27FC236}">
                <a16:creationId xmlns:a16="http://schemas.microsoft.com/office/drawing/2014/main" id="{736D9E41-F364-4B8E-A929-29407DEDFA42}"/>
              </a:ext>
            </a:extLst>
          </p:cNvPr>
          <p:cNvSpPr txBox="1">
            <a:spLocks noChangeArrowheads="1"/>
          </p:cNvSpPr>
          <p:nvPr/>
        </p:nvSpPr>
        <p:spPr>
          <a:xfrm>
            <a:off x="1707452" y="5223579"/>
            <a:ext cx="6222872" cy="412750"/>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rgbClr val="FF0000"/>
                </a:solidFill>
              </a:rPr>
              <a:t>10.2.1.a.10 </a:t>
            </a:r>
            <a:r>
              <a:rPr lang="tr-TR" sz="1800" dirty="0" err="1">
                <a:solidFill>
                  <a:srgbClr val="FF0000"/>
                </a:solidFill>
              </a:rPr>
              <a:t>Termosetlerin</a:t>
            </a:r>
            <a:r>
              <a:rPr lang="tr-TR" sz="1800" dirty="0">
                <a:solidFill>
                  <a:srgbClr val="FF0000"/>
                </a:solidFill>
              </a:rPr>
              <a:t> kalıplama yöntemleri</a:t>
            </a:r>
          </a:p>
        </p:txBody>
      </p:sp>
      <p:sp>
        <p:nvSpPr>
          <p:cNvPr id="16" name="Rectangle 3" descr="Rectangle: Click to edit Master text styles&#10;Second level&#10;Third level&#10;Fourth level&#10;Fifth level">
            <a:extLst>
              <a:ext uri="{FF2B5EF4-FFF2-40B4-BE49-F238E27FC236}">
                <a16:creationId xmlns:a16="http://schemas.microsoft.com/office/drawing/2014/main" id="{EFDDA3B8-AAE0-4919-9CF9-EF25181D4A8F}"/>
              </a:ext>
            </a:extLst>
          </p:cNvPr>
          <p:cNvSpPr txBox="1">
            <a:spLocks noChangeArrowheads="1"/>
          </p:cNvSpPr>
          <p:nvPr/>
        </p:nvSpPr>
        <p:spPr>
          <a:xfrm>
            <a:off x="523044" y="5725111"/>
            <a:ext cx="6425220" cy="616966"/>
          </a:xfrm>
          <a:prstGeom prst="rect">
            <a:avLst/>
          </a:prstGeom>
          <a:noFill/>
        </p:spPr>
        <p:txBody>
          <a:bodyPr vert="horz">
            <a:normAutofit fontScale="92500" lnSpcReduction="1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None/>
            </a:pPr>
            <a:r>
              <a:rPr lang="tr-TR" sz="1800" i="1" dirty="0"/>
              <a:t>1- Sıkıştırarak kalıplama 		3- Enjeksiyon kalıplama</a:t>
            </a:r>
          </a:p>
          <a:p>
            <a:pPr marL="0" indent="0">
              <a:buNone/>
            </a:pPr>
            <a:r>
              <a:rPr lang="tr-TR" sz="1800" i="1" dirty="0"/>
              <a:t>2- Transfer kalıplama 		4-Döküm</a:t>
            </a:r>
          </a:p>
        </p:txBody>
      </p:sp>
    </p:spTree>
    <p:extLst>
      <p:ext uri="{BB962C8B-B14F-4D97-AF65-F5344CB8AC3E}">
        <p14:creationId xmlns:p14="http://schemas.microsoft.com/office/powerpoint/2010/main" val="427692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build="p"/>
      <p:bldP spid="15" grpId="0"/>
      <p:bldP spid="16"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547664" y="642260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113</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4" name="Dikdörtgen 13">
            <a:extLst>
              <a:ext uri="{FF2B5EF4-FFF2-40B4-BE49-F238E27FC236}">
                <a16:creationId xmlns:a16="http://schemas.microsoft.com/office/drawing/2014/main" id="{61726C7A-C34E-49BE-AC16-EF9482838BC6}"/>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7" name="Dikdörtgen 16">
            <a:extLst>
              <a:ext uri="{FF2B5EF4-FFF2-40B4-BE49-F238E27FC236}">
                <a16:creationId xmlns:a16="http://schemas.microsoft.com/office/drawing/2014/main" id="{F57C18A6-465F-4D91-914C-4C33C534DB80}"/>
              </a:ext>
            </a:extLst>
          </p:cNvPr>
          <p:cNvSpPr/>
          <p:nvPr/>
        </p:nvSpPr>
        <p:spPr>
          <a:xfrm>
            <a:off x="244465" y="1475619"/>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8" name="Dikdörtgen 17">
            <a:extLst>
              <a:ext uri="{FF2B5EF4-FFF2-40B4-BE49-F238E27FC236}">
                <a16:creationId xmlns:a16="http://schemas.microsoft.com/office/drawing/2014/main" id="{EEF161D5-60E0-43BC-9AE2-547E8EB3CC33}"/>
              </a:ext>
            </a:extLst>
          </p:cNvPr>
          <p:cNvSpPr/>
          <p:nvPr/>
        </p:nvSpPr>
        <p:spPr>
          <a:xfrm>
            <a:off x="971600" y="1816649"/>
            <a:ext cx="3084499" cy="369332"/>
          </a:xfrm>
          <a:prstGeom prst="rect">
            <a:avLst/>
          </a:prstGeom>
        </p:spPr>
        <p:txBody>
          <a:bodyPr wrap="none">
            <a:spAutoFit/>
          </a:bodyPr>
          <a:lstStyle/>
          <a:p>
            <a:r>
              <a:rPr lang="tr-TR" b="1" dirty="0">
                <a:solidFill>
                  <a:srgbClr val="FF0000"/>
                </a:solidFill>
              </a:rPr>
              <a:t>10.2.1.b </a:t>
            </a:r>
            <a:r>
              <a:rPr lang="tr-TR" b="1" dirty="0" err="1">
                <a:solidFill>
                  <a:srgbClr val="FF0000"/>
                </a:solidFill>
              </a:rPr>
              <a:t>Termoplastikler</a:t>
            </a:r>
            <a:endParaRPr lang="tr-TR" b="1" dirty="0">
              <a:solidFill>
                <a:srgbClr val="FF0000"/>
              </a:solidFill>
            </a:endParaRPr>
          </a:p>
        </p:txBody>
      </p:sp>
      <p:sp>
        <p:nvSpPr>
          <p:cNvPr id="19" name="Rectangle 2" descr="Rectangle: Click to edit Master text styles&#10;Second level&#10;Third level&#10;Fourth level&#10;Fifth level">
            <a:extLst>
              <a:ext uri="{FF2B5EF4-FFF2-40B4-BE49-F238E27FC236}">
                <a16:creationId xmlns:a16="http://schemas.microsoft.com/office/drawing/2014/main" id="{37764FD3-F00D-40A7-A4AD-4CEDE01BFD7D}"/>
              </a:ext>
            </a:extLst>
          </p:cNvPr>
          <p:cNvSpPr>
            <a:spLocks noChangeArrowheads="1"/>
          </p:cNvSpPr>
          <p:nvPr/>
        </p:nvSpPr>
        <p:spPr bwMode="auto">
          <a:xfrm>
            <a:off x="198738" y="2527011"/>
            <a:ext cx="6821534" cy="871373"/>
          </a:xfrm>
          <a:prstGeom prst="rect">
            <a:avLst/>
          </a:prstGeom>
          <a:noFill/>
          <a:ln>
            <a:noFill/>
          </a:ln>
        </p:spPr>
        <p:txBody>
          <a:bodyPr/>
          <a:lstStyle/>
          <a:p>
            <a:pPr marL="342900" indent="-342900">
              <a:lnSpc>
                <a:spcPct val="150000"/>
              </a:lnSpc>
              <a:spcBef>
                <a:spcPct val="20000"/>
              </a:spcBef>
              <a:buSzPct val="110000"/>
              <a:buFont typeface="+mj-lt"/>
              <a:buAutoNum type="arabicPeriod"/>
            </a:pPr>
            <a:r>
              <a:rPr lang="tr-TR" sz="1700" dirty="0"/>
              <a:t>Hem otomotiv sektöründe hem de uçak sanayisinde yaygın olarak kullanılan </a:t>
            </a:r>
            <a:r>
              <a:rPr lang="tr-TR" sz="1700" b="1" dirty="0" err="1"/>
              <a:t>Termoplastiklere</a:t>
            </a:r>
            <a:r>
              <a:rPr lang="tr-TR" sz="1700" b="1" dirty="0"/>
              <a:t>,</a:t>
            </a:r>
            <a:r>
              <a:rPr lang="tr-TR" sz="1700" dirty="0"/>
              <a:t> </a:t>
            </a:r>
            <a:r>
              <a:rPr lang="tr-TR" sz="1700" u="sng" dirty="0"/>
              <a:t>ısıl yumuşar reçineler</a:t>
            </a:r>
            <a:r>
              <a:rPr lang="tr-TR" sz="1700" dirty="0"/>
              <a:t> de denir. </a:t>
            </a:r>
          </a:p>
        </p:txBody>
      </p:sp>
      <p:sp>
        <p:nvSpPr>
          <p:cNvPr id="20" name="Metin kutusu 19">
            <a:extLst>
              <a:ext uri="{FF2B5EF4-FFF2-40B4-BE49-F238E27FC236}">
                <a16:creationId xmlns:a16="http://schemas.microsoft.com/office/drawing/2014/main" id="{C5E8B59B-DCCB-41BC-A429-9D5F087CC83C}"/>
              </a:ext>
            </a:extLst>
          </p:cNvPr>
          <p:cNvSpPr txBox="1"/>
          <p:nvPr/>
        </p:nvSpPr>
        <p:spPr>
          <a:xfrm>
            <a:off x="2051720" y="2224098"/>
            <a:ext cx="3394446" cy="369332"/>
          </a:xfrm>
          <a:prstGeom prst="rect">
            <a:avLst/>
          </a:prstGeom>
          <a:noFill/>
        </p:spPr>
        <p:txBody>
          <a:bodyPr wrap="square" rtlCol="0">
            <a:spAutoFit/>
          </a:bodyPr>
          <a:lstStyle/>
          <a:p>
            <a:r>
              <a:rPr lang="tr-TR" dirty="0"/>
              <a:t>10.2.1.b.1 Genel Özellikler: </a:t>
            </a:r>
          </a:p>
        </p:txBody>
      </p:sp>
      <p:pic>
        <p:nvPicPr>
          <p:cNvPr id="21" name="Picture 2" descr="http://www.starthermoplastics.com/STARPet1662-3.jpg">
            <a:hlinkClick r:id="rId2"/>
            <a:extLst>
              <a:ext uri="{FF2B5EF4-FFF2-40B4-BE49-F238E27FC236}">
                <a16:creationId xmlns:a16="http://schemas.microsoft.com/office/drawing/2014/main" id="{3DA23748-F9AD-45B2-8821-20169FE2E5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3676" y="1435828"/>
            <a:ext cx="1668361" cy="1755960"/>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8DF8CB7D-3D0C-4C0B-81FE-D68E0ABA6B93}"/>
              </a:ext>
            </a:extLst>
          </p:cNvPr>
          <p:cNvSpPr/>
          <p:nvPr/>
        </p:nvSpPr>
        <p:spPr>
          <a:xfrm>
            <a:off x="198738" y="4108108"/>
            <a:ext cx="6173462" cy="829522"/>
          </a:xfrm>
          <a:prstGeom prst="rect">
            <a:avLst/>
          </a:prstGeom>
        </p:spPr>
        <p:txBody>
          <a:bodyPr wrap="square">
            <a:spAutoFit/>
          </a:bodyPr>
          <a:lstStyle/>
          <a:p>
            <a:pPr marL="342900" indent="-342900">
              <a:lnSpc>
                <a:spcPct val="150000"/>
              </a:lnSpc>
              <a:buFont typeface="+mj-lt"/>
              <a:buAutoNum type="arabicPeriod" startAt="3"/>
            </a:pPr>
            <a:r>
              <a:rPr lang="tr-TR" sz="1700" dirty="0"/>
              <a:t>Özgül ısıları metallerin 2 katı seramiklerin 4 katıdır, Termal iletkenlikleri ise metallerden 3 kat düşüktür.</a:t>
            </a:r>
          </a:p>
        </p:txBody>
      </p:sp>
      <p:sp>
        <p:nvSpPr>
          <p:cNvPr id="5" name="Dikdörtgen 4">
            <a:extLst>
              <a:ext uri="{FF2B5EF4-FFF2-40B4-BE49-F238E27FC236}">
                <a16:creationId xmlns:a16="http://schemas.microsoft.com/office/drawing/2014/main" id="{543DDE44-482E-4013-B033-6740614F5C40}"/>
              </a:ext>
            </a:extLst>
          </p:cNvPr>
          <p:cNvSpPr/>
          <p:nvPr/>
        </p:nvSpPr>
        <p:spPr>
          <a:xfrm>
            <a:off x="171500" y="4927739"/>
            <a:ext cx="7112354" cy="1274260"/>
          </a:xfrm>
          <a:prstGeom prst="rect">
            <a:avLst/>
          </a:prstGeom>
        </p:spPr>
        <p:txBody>
          <a:bodyPr wrap="square">
            <a:spAutoFit/>
          </a:bodyPr>
          <a:lstStyle/>
          <a:p>
            <a:pPr marL="457200" indent="-457200">
              <a:lnSpc>
                <a:spcPct val="150000"/>
              </a:lnSpc>
              <a:spcBef>
                <a:spcPct val="20000"/>
              </a:spcBef>
              <a:buSzPct val="110000"/>
              <a:buFont typeface="+mj-lt"/>
              <a:buAutoNum type="arabicPeriod" startAt="4"/>
            </a:pPr>
            <a:r>
              <a:rPr lang="tr-TR" sz="1700" dirty="0"/>
              <a:t>Çoğunlukla enjeksiyon ve </a:t>
            </a:r>
            <a:r>
              <a:rPr lang="tr-TR" sz="1700" dirty="0" err="1"/>
              <a:t>ekstrüzyon</a:t>
            </a:r>
            <a:r>
              <a:rPr lang="tr-TR" sz="1700" dirty="0"/>
              <a:t> kalıplama yöntemleri ile </a:t>
            </a:r>
          </a:p>
          <a:p>
            <a:pPr>
              <a:lnSpc>
                <a:spcPct val="150000"/>
              </a:lnSpc>
              <a:spcBef>
                <a:spcPct val="20000"/>
              </a:spcBef>
              <a:buClr>
                <a:schemeClr val="hlink"/>
              </a:buClr>
              <a:buSzPct val="110000"/>
            </a:pPr>
            <a:r>
              <a:rPr lang="tr-TR" sz="1700" dirty="0"/>
              <a:t>üretilen </a:t>
            </a:r>
            <a:r>
              <a:rPr lang="tr-TR" sz="1700" dirty="0" err="1"/>
              <a:t>termoplastikler</a:t>
            </a:r>
            <a:r>
              <a:rPr lang="tr-TR" sz="1700" dirty="0"/>
              <a:t>, GMT (</a:t>
            </a:r>
            <a:r>
              <a:rPr lang="tr-TR" sz="1700" dirty="0" err="1"/>
              <a:t>Glass</a:t>
            </a:r>
            <a:r>
              <a:rPr lang="tr-TR" sz="1700" dirty="0"/>
              <a:t> Mat </a:t>
            </a:r>
            <a:r>
              <a:rPr lang="tr-TR" sz="1700" dirty="0" err="1"/>
              <a:t>Reinforced</a:t>
            </a:r>
            <a:r>
              <a:rPr lang="tr-TR" sz="1700" dirty="0"/>
              <a:t> </a:t>
            </a:r>
            <a:r>
              <a:rPr lang="tr-TR" sz="1700" dirty="0" err="1"/>
              <a:t>Thermoplastics</a:t>
            </a:r>
            <a:r>
              <a:rPr lang="tr-TR" sz="1700" dirty="0"/>
              <a:t> / Preslenebilir Takviyeli </a:t>
            </a:r>
            <a:r>
              <a:rPr lang="tr-TR" sz="1700" dirty="0" err="1"/>
              <a:t>Termoplastik</a:t>
            </a:r>
            <a:r>
              <a:rPr lang="tr-TR" sz="1700" dirty="0"/>
              <a:t>) üretim tekniklerinde kullanılırlar.</a:t>
            </a:r>
          </a:p>
        </p:txBody>
      </p:sp>
      <p:sp>
        <p:nvSpPr>
          <p:cNvPr id="7" name="Dikdörtgen 6">
            <a:extLst>
              <a:ext uri="{FF2B5EF4-FFF2-40B4-BE49-F238E27FC236}">
                <a16:creationId xmlns:a16="http://schemas.microsoft.com/office/drawing/2014/main" id="{E88C7480-BF15-461F-A51C-93F7FB17B20D}"/>
              </a:ext>
            </a:extLst>
          </p:cNvPr>
          <p:cNvSpPr/>
          <p:nvPr/>
        </p:nvSpPr>
        <p:spPr>
          <a:xfrm>
            <a:off x="148075" y="3303154"/>
            <a:ext cx="8561552" cy="829522"/>
          </a:xfrm>
          <a:prstGeom prst="rect">
            <a:avLst/>
          </a:prstGeom>
        </p:spPr>
        <p:txBody>
          <a:bodyPr wrap="square">
            <a:spAutoFit/>
          </a:bodyPr>
          <a:lstStyle/>
          <a:p>
            <a:pPr marL="342900" indent="-342900">
              <a:lnSpc>
                <a:spcPct val="150000"/>
              </a:lnSpc>
              <a:spcBef>
                <a:spcPct val="20000"/>
              </a:spcBef>
              <a:buSzPct val="110000"/>
              <a:buFont typeface="+mj-lt"/>
              <a:buAutoNum type="arabicPeriod" startAt="2"/>
            </a:pPr>
            <a:r>
              <a:rPr lang="tr-TR" sz="1700" dirty="0" err="1"/>
              <a:t>Termoplastikler</a:t>
            </a:r>
            <a:r>
              <a:rPr lang="tr-TR" sz="1700" dirty="0"/>
              <a:t>  ısıtıldıklarında yumuşar, soğutulduklarında tekrar sertleşirler. Metallerin yaklaşık 5 katı termal genleşme katsayılarına sahiptirler.</a:t>
            </a:r>
          </a:p>
        </p:txBody>
      </p:sp>
      <p:pic>
        <p:nvPicPr>
          <p:cNvPr id="22" name="Picture 2" descr="Click to enlarge - Durable and very flexible thermoplastic elastomer hose with a high degree of flexibility. Good resistance to oils, greases and solvents. Standard wall thickness is 0.4mm.">
            <a:extLst>
              <a:ext uri="{FF2B5EF4-FFF2-40B4-BE49-F238E27FC236}">
                <a16:creationId xmlns:a16="http://schemas.microsoft.com/office/drawing/2014/main" id="{486A9ECC-765D-45F2-A723-0D17733EAD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6077" y="3887372"/>
            <a:ext cx="1755960" cy="1755960"/>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8">
            <a:extLst>
              <a:ext uri="{FF2B5EF4-FFF2-40B4-BE49-F238E27FC236}">
                <a16:creationId xmlns:a16="http://schemas.microsoft.com/office/drawing/2014/main" id="{1274E596-9A7B-4D97-8273-BC5E60726101}"/>
              </a:ext>
            </a:extLst>
          </p:cNvPr>
          <p:cNvSpPr/>
          <p:nvPr/>
        </p:nvSpPr>
        <p:spPr>
          <a:xfrm>
            <a:off x="7283854" y="5578156"/>
            <a:ext cx="1792735" cy="738664"/>
          </a:xfrm>
          <a:prstGeom prst="rect">
            <a:avLst/>
          </a:prstGeom>
        </p:spPr>
        <p:txBody>
          <a:bodyPr wrap="square">
            <a:spAutoFit/>
          </a:bodyPr>
          <a:lstStyle/>
          <a:p>
            <a:r>
              <a:rPr lang="tr-TR" sz="1400" i="1" dirty="0"/>
              <a:t>Dayanıklı ve çok esnek </a:t>
            </a:r>
            <a:r>
              <a:rPr lang="tr-TR" sz="1400" i="1" dirty="0" err="1"/>
              <a:t>termoplastik</a:t>
            </a:r>
            <a:r>
              <a:rPr lang="tr-TR" sz="1400" i="1" dirty="0"/>
              <a:t> </a:t>
            </a:r>
            <a:r>
              <a:rPr lang="tr-TR" sz="1400" i="1" dirty="0" err="1"/>
              <a:t>elastomer</a:t>
            </a:r>
            <a:r>
              <a:rPr lang="tr-TR" sz="1400" i="1" dirty="0"/>
              <a:t> hortum</a:t>
            </a:r>
          </a:p>
        </p:txBody>
      </p:sp>
    </p:spTree>
    <p:extLst>
      <p:ext uri="{BB962C8B-B14F-4D97-AF65-F5344CB8AC3E}">
        <p14:creationId xmlns:p14="http://schemas.microsoft.com/office/powerpoint/2010/main" val="92132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left)">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p:bldP spid="2" grpId="0"/>
      <p:bldP spid="5" grpId="0"/>
      <p:bldP spid="7" grpId="0"/>
      <p:bldP spid="9"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78526"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114</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4" name="Dikdörtgen 13">
            <a:extLst>
              <a:ext uri="{FF2B5EF4-FFF2-40B4-BE49-F238E27FC236}">
                <a16:creationId xmlns:a16="http://schemas.microsoft.com/office/drawing/2014/main" id="{61726C7A-C34E-49BE-AC16-EF9482838BC6}"/>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7" name="Dikdörtgen 16">
            <a:extLst>
              <a:ext uri="{FF2B5EF4-FFF2-40B4-BE49-F238E27FC236}">
                <a16:creationId xmlns:a16="http://schemas.microsoft.com/office/drawing/2014/main" id="{F57C18A6-465F-4D91-914C-4C33C534DB80}"/>
              </a:ext>
            </a:extLst>
          </p:cNvPr>
          <p:cNvSpPr/>
          <p:nvPr/>
        </p:nvSpPr>
        <p:spPr>
          <a:xfrm>
            <a:off x="278294" y="1464138"/>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8" name="Dikdörtgen 17">
            <a:extLst>
              <a:ext uri="{FF2B5EF4-FFF2-40B4-BE49-F238E27FC236}">
                <a16:creationId xmlns:a16="http://schemas.microsoft.com/office/drawing/2014/main" id="{EEF161D5-60E0-43BC-9AE2-547E8EB3CC33}"/>
              </a:ext>
            </a:extLst>
          </p:cNvPr>
          <p:cNvSpPr/>
          <p:nvPr/>
        </p:nvSpPr>
        <p:spPr>
          <a:xfrm>
            <a:off x="683568" y="1790539"/>
            <a:ext cx="2661306" cy="369332"/>
          </a:xfrm>
          <a:prstGeom prst="rect">
            <a:avLst/>
          </a:prstGeom>
        </p:spPr>
        <p:txBody>
          <a:bodyPr wrap="none">
            <a:spAutoFit/>
          </a:bodyPr>
          <a:lstStyle/>
          <a:p>
            <a:r>
              <a:rPr lang="tr-TR" dirty="0">
                <a:solidFill>
                  <a:schemeClr val="bg1">
                    <a:lumMod val="50000"/>
                  </a:schemeClr>
                </a:solidFill>
              </a:rPr>
              <a:t>10.2.1.b </a:t>
            </a:r>
            <a:r>
              <a:rPr lang="tr-TR" dirty="0" err="1">
                <a:solidFill>
                  <a:schemeClr val="bg1">
                    <a:lumMod val="50000"/>
                  </a:schemeClr>
                </a:solidFill>
              </a:rPr>
              <a:t>Termoplastikler</a:t>
            </a:r>
            <a:endParaRPr lang="tr-TR" dirty="0">
              <a:solidFill>
                <a:schemeClr val="bg1">
                  <a:lumMod val="50000"/>
                </a:schemeClr>
              </a:solidFill>
            </a:endParaRPr>
          </a:p>
        </p:txBody>
      </p:sp>
      <p:sp>
        <p:nvSpPr>
          <p:cNvPr id="23" name="Metin kutusu 22">
            <a:extLst>
              <a:ext uri="{FF2B5EF4-FFF2-40B4-BE49-F238E27FC236}">
                <a16:creationId xmlns:a16="http://schemas.microsoft.com/office/drawing/2014/main" id="{15E94613-98B8-4AF2-834B-CFFC2E6A6B6D}"/>
              </a:ext>
            </a:extLst>
          </p:cNvPr>
          <p:cNvSpPr txBox="1"/>
          <p:nvPr/>
        </p:nvSpPr>
        <p:spPr>
          <a:xfrm>
            <a:off x="1114084" y="2102610"/>
            <a:ext cx="3394446" cy="369332"/>
          </a:xfrm>
          <a:prstGeom prst="rect">
            <a:avLst/>
          </a:prstGeom>
          <a:noFill/>
        </p:spPr>
        <p:txBody>
          <a:bodyPr wrap="square" rtlCol="0">
            <a:spAutoFit/>
          </a:bodyPr>
          <a:lstStyle/>
          <a:p>
            <a:r>
              <a:rPr lang="tr-TR" dirty="0">
                <a:solidFill>
                  <a:srgbClr val="FF0000"/>
                </a:solidFill>
              </a:rPr>
              <a:t>10.2.1.b.2 Avantajları: </a:t>
            </a:r>
          </a:p>
        </p:txBody>
      </p:sp>
      <p:sp>
        <p:nvSpPr>
          <p:cNvPr id="24" name="Dikdörtgen 23">
            <a:extLst>
              <a:ext uri="{FF2B5EF4-FFF2-40B4-BE49-F238E27FC236}">
                <a16:creationId xmlns:a16="http://schemas.microsoft.com/office/drawing/2014/main" id="{8576AF61-1D56-419D-AEFD-AE557932E2F4}"/>
              </a:ext>
            </a:extLst>
          </p:cNvPr>
          <p:cNvSpPr/>
          <p:nvPr/>
        </p:nvSpPr>
        <p:spPr>
          <a:xfrm>
            <a:off x="211016" y="2417019"/>
            <a:ext cx="8510197" cy="3919856"/>
          </a:xfrm>
          <a:prstGeom prst="rect">
            <a:avLst/>
          </a:prstGeom>
        </p:spPr>
        <p:txBody>
          <a:bodyPr wrap="square">
            <a:spAutoFit/>
          </a:bodyPr>
          <a:lstStyle/>
          <a:p>
            <a:pPr marL="342900" indent="-342900">
              <a:buFont typeface="+mj-lt"/>
              <a:buAutoNum type="arabicPeriod"/>
            </a:pPr>
            <a:r>
              <a:rPr lang="tr-TR" dirty="0"/>
              <a:t>Hammadde olarak raf ömürleri uzundur. </a:t>
            </a:r>
          </a:p>
          <a:p>
            <a:r>
              <a:rPr lang="tr-TR" dirty="0"/>
              <a:t>	</a:t>
            </a:r>
            <a:r>
              <a:rPr lang="tr-TR" sz="1600" i="1" dirty="0"/>
              <a:t>(raf ömrü: rafa kaldırıldığında dayanabileceği ömür)</a:t>
            </a:r>
          </a:p>
          <a:p>
            <a:pPr marL="342900" indent="-342900">
              <a:lnSpc>
                <a:spcPct val="150000"/>
              </a:lnSpc>
              <a:buFont typeface="+mj-lt"/>
              <a:buAutoNum type="arabicPeriod"/>
            </a:pPr>
            <a:r>
              <a:rPr lang="tr-TR" dirty="0"/>
              <a:t>Geri dönüşüm kabiliyetleri bulunmaktadır. </a:t>
            </a:r>
          </a:p>
          <a:p>
            <a:pPr marL="342900" indent="-342900">
              <a:lnSpc>
                <a:spcPct val="150000"/>
              </a:lnSpc>
              <a:buFont typeface="+mj-lt"/>
              <a:buAutoNum type="arabicPeriod"/>
            </a:pPr>
            <a:r>
              <a:rPr lang="tr-TR" dirty="0"/>
              <a:t>Yüksek </a:t>
            </a:r>
            <a:r>
              <a:rPr lang="tr-TR" dirty="0" err="1"/>
              <a:t>süneklik</a:t>
            </a:r>
            <a:r>
              <a:rPr lang="tr-TR" dirty="0"/>
              <a:t> oranına (%1-500) sahiptirler.</a:t>
            </a:r>
          </a:p>
          <a:p>
            <a:pPr marL="342900" indent="-342900">
              <a:lnSpc>
                <a:spcPct val="150000"/>
              </a:lnSpc>
              <a:buFont typeface="+mj-lt"/>
              <a:buAutoNum type="arabicPeriod"/>
            </a:pPr>
            <a:r>
              <a:rPr lang="tr-TR" dirty="0" err="1"/>
              <a:t>Termoplastik</a:t>
            </a:r>
            <a:r>
              <a:rPr lang="tr-TR" dirty="0"/>
              <a:t> mamuller, işlem sonrası ısıtılarak yeniden şekillendirilebilirler.</a:t>
            </a:r>
          </a:p>
          <a:p>
            <a:pPr marL="342900" indent="-342900">
              <a:lnSpc>
                <a:spcPct val="150000"/>
              </a:lnSpc>
              <a:buFont typeface="+mj-lt"/>
              <a:buAutoNum type="arabicPeriod"/>
            </a:pPr>
            <a:r>
              <a:rPr lang="tr-TR" dirty="0"/>
              <a:t>Oda sıcaklığında katı halde bulunan </a:t>
            </a:r>
            <a:r>
              <a:rPr lang="tr-TR" dirty="0" err="1"/>
              <a:t>termoplastikler</a:t>
            </a:r>
            <a:r>
              <a:rPr lang="tr-TR" dirty="0"/>
              <a:t>, soğutucu olmaksızın depolanabilirler. </a:t>
            </a:r>
          </a:p>
          <a:p>
            <a:pPr marL="342900" indent="-342900">
              <a:lnSpc>
                <a:spcPct val="150000"/>
              </a:lnSpc>
              <a:buFont typeface="+mj-lt"/>
              <a:buAutoNum type="arabicPeriod"/>
            </a:pPr>
            <a:r>
              <a:rPr lang="tr-TR" dirty="0"/>
              <a:t>Sertleşmeleri için organik çözücülere ihtiyaç duyulmaz.</a:t>
            </a:r>
          </a:p>
          <a:p>
            <a:pPr marL="342900" indent="-342900">
              <a:lnSpc>
                <a:spcPct val="150000"/>
              </a:lnSpc>
              <a:buFont typeface="+mj-lt"/>
              <a:buAutoNum type="arabicPeriod"/>
            </a:pPr>
            <a:r>
              <a:rPr lang="tr-TR" dirty="0"/>
              <a:t>Üstün kırılma toklukları nedeniyle darbe dayanımları da yüksektir.</a:t>
            </a:r>
          </a:p>
          <a:p>
            <a:pPr marL="342900" indent="-342900">
              <a:lnSpc>
                <a:spcPct val="150000"/>
              </a:lnSpc>
              <a:buFont typeface="+mj-lt"/>
              <a:buAutoNum type="arabicPeriod"/>
            </a:pPr>
            <a:r>
              <a:rPr lang="tr-TR" dirty="0"/>
              <a:t>Elektrik </a:t>
            </a:r>
            <a:r>
              <a:rPr lang="tr-TR" dirty="0" err="1"/>
              <a:t>yalıtkanlık</a:t>
            </a:r>
            <a:r>
              <a:rPr lang="tr-TR" dirty="0"/>
              <a:t> özellikleri çok iyidir.</a:t>
            </a:r>
          </a:p>
        </p:txBody>
      </p:sp>
      <p:pic>
        <p:nvPicPr>
          <p:cNvPr id="25" name="Picture 2" descr="http://www.chemtrend.com/sites/default/files/imagecache/width173/thermoplastic_products.jpg">
            <a:extLst>
              <a:ext uri="{FF2B5EF4-FFF2-40B4-BE49-F238E27FC236}">
                <a16:creationId xmlns:a16="http://schemas.microsoft.com/office/drawing/2014/main" id="{DC03CD62-8415-4744-A818-B3AF64E97D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3614" y="1648804"/>
            <a:ext cx="1777380" cy="113347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felixcompounds.com/images/left_plan.jpg">
            <a:extLst>
              <a:ext uri="{FF2B5EF4-FFF2-40B4-BE49-F238E27FC236}">
                <a16:creationId xmlns:a16="http://schemas.microsoft.com/office/drawing/2014/main" id="{D4F8B609-33F5-4185-8255-8BA83E6E3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3532" y="4619737"/>
            <a:ext cx="1140323" cy="1611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63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left)">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wipe(left)">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wipe(left)">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wipe(left)">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wipe(left)">
                                      <p:cBhvr>
                                        <p:cTn id="32" dur="500"/>
                                        <p:tgtEl>
                                          <p:spTgt spid="2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4">
                                            <p:txEl>
                                              <p:pRg st="5" end="5"/>
                                            </p:txEl>
                                          </p:spTgt>
                                        </p:tgtEl>
                                        <p:attrNameLst>
                                          <p:attrName>style.visibility</p:attrName>
                                        </p:attrNameLst>
                                      </p:cBhvr>
                                      <p:to>
                                        <p:strVal val="visible"/>
                                      </p:to>
                                    </p:set>
                                    <p:animEffect transition="in" filter="wipe(left)">
                                      <p:cBhvr>
                                        <p:cTn id="37" dur="500"/>
                                        <p:tgtEl>
                                          <p:spTgt spid="2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4">
                                            <p:txEl>
                                              <p:pRg st="6" end="6"/>
                                            </p:txEl>
                                          </p:spTgt>
                                        </p:tgtEl>
                                        <p:attrNameLst>
                                          <p:attrName>style.visibility</p:attrName>
                                        </p:attrNameLst>
                                      </p:cBhvr>
                                      <p:to>
                                        <p:strVal val="visible"/>
                                      </p:to>
                                    </p:set>
                                    <p:animEffect transition="in" filter="wipe(left)">
                                      <p:cBhvr>
                                        <p:cTn id="42" dur="500"/>
                                        <p:tgtEl>
                                          <p:spTgt spid="2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4">
                                            <p:txEl>
                                              <p:pRg st="7" end="7"/>
                                            </p:txEl>
                                          </p:spTgt>
                                        </p:tgtEl>
                                        <p:attrNameLst>
                                          <p:attrName>style.visibility</p:attrName>
                                        </p:attrNameLst>
                                      </p:cBhvr>
                                      <p:to>
                                        <p:strVal val="visible"/>
                                      </p:to>
                                    </p:set>
                                    <p:animEffect transition="in" filter="wipe(left)">
                                      <p:cBhvr>
                                        <p:cTn id="47" dur="500"/>
                                        <p:tgtEl>
                                          <p:spTgt spid="24">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xEl>
                                              <p:pRg st="8" end="8"/>
                                            </p:txEl>
                                          </p:spTgt>
                                        </p:tgtEl>
                                        <p:attrNameLst>
                                          <p:attrName>style.visibility</p:attrName>
                                        </p:attrNameLst>
                                      </p:cBhvr>
                                      <p:to>
                                        <p:strVal val="visible"/>
                                      </p:to>
                                    </p:set>
                                    <p:animEffect transition="in" filter="wipe(left)">
                                      <p:cBhvr>
                                        <p:cTn id="52" dur="500"/>
                                        <p:tgtEl>
                                          <p:spTgt spid="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36687" y="6410748"/>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115</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4" name="Dikdörtgen 13">
            <a:extLst>
              <a:ext uri="{FF2B5EF4-FFF2-40B4-BE49-F238E27FC236}">
                <a16:creationId xmlns:a16="http://schemas.microsoft.com/office/drawing/2014/main" id="{61726C7A-C34E-49BE-AC16-EF9482838BC6}"/>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7" name="Dikdörtgen 16">
            <a:extLst>
              <a:ext uri="{FF2B5EF4-FFF2-40B4-BE49-F238E27FC236}">
                <a16:creationId xmlns:a16="http://schemas.microsoft.com/office/drawing/2014/main" id="{F57C18A6-465F-4D91-914C-4C33C534DB80}"/>
              </a:ext>
            </a:extLst>
          </p:cNvPr>
          <p:cNvSpPr/>
          <p:nvPr/>
        </p:nvSpPr>
        <p:spPr>
          <a:xfrm>
            <a:off x="278294" y="1464138"/>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8" name="Dikdörtgen 17">
            <a:extLst>
              <a:ext uri="{FF2B5EF4-FFF2-40B4-BE49-F238E27FC236}">
                <a16:creationId xmlns:a16="http://schemas.microsoft.com/office/drawing/2014/main" id="{EEF161D5-60E0-43BC-9AE2-547E8EB3CC33}"/>
              </a:ext>
            </a:extLst>
          </p:cNvPr>
          <p:cNvSpPr/>
          <p:nvPr/>
        </p:nvSpPr>
        <p:spPr>
          <a:xfrm>
            <a:off x="683568" y="1790539"/>
            <a:ext cx="2661306" cy="369332"/>
          </a:xfrm>
          <a:prstGeom prst="rect">
            <a:avLst/>
          </a:prstGeom>
        </p:spPr>
        <p:txBody>
          <a:bodyPr wrap="none">
            <a:spAutoFit/>
          </a:bodyPr>
          <a:lstStyle/>
          <a:p>
            <a:r>
              <a:rPr lang="tr-TR" dirty="0">
                <a:solidFill>
                  <a:schemeClr val="bg1">
                    <a:lumMod val="50000"/>
                  </a:schemeClr>
                </a:solidFill>
              </a:rPr>
              <a:t>10.2.1.b </a:t>
            </a:r>
            <a:r>
              <a:rPr lang="tr-TR" dirty="0" err="1">
                <a:solidFill>
                  <a:schemeClr val="bg1">
                    <a:lumMod val="50000"/>
                  </a:schemeClr>
                </a:solidFill>
              </a:rPr>
              <a:t>Termoplastikler</a:t>
            </a:r>
            <a:endParaRPr lang="tr-TR" dirty="0">
              <a:solidFill>
                <a:schemeClr val="bg1">
                  <a:lumMod val="50000"/>
                </a:schemeClr>
              </a:solidFill>
            </a:endParaRPr>
          </a:p>
        </p:txBody>
      </p:sp>
      <p:sp>
        <p:nvSpPr>
          <p:cNvPr id="23" name="Metin kutusu 22">
            <a:extLst>
              <a:ext uri="{FF2B5EF4-FFF2-40B4-BE49-F238E27FC236}">
                <a16:creationId xmlns:a16="http://schemas.microsoft.com/office/drawing/2014/main" id="{15E94613-98B8-4AF2-834B-CFFC2E6A6B6D}"/>
              </a:ext>
            </a:extLst>
          </p:cNvPr>
          <p:cNvSpPr txBox="1"/>
          <p:nvPr/>
        </p:nvSpPr>
        <p:spPr>
          <a:xfrm>
            <a:off x="1151905" y="2190753"/>
            <a:ext cx="3394446" cy="369332"/>
          </a:xfrm>
          <a:prstGeom prst="rect">
            <a:avLst/>
          </a:prstGeom>
          <a:noFill/>
        </p:spPr>
        <p:txBody>
          <a:bodyPr wrap="square" rtlCol="0">
            <a:spAutoFit/>
          </a:bodyPr>
          <a:lstStyle/>
          <a:p>
            <a:r>
              <a:rPr lang="tr-TR" dirty="0">
                <a:solidFill>
                  <a:srgbClr val="FF0000"/>
                </a:solidFill>
              </a:rPr>
              <a:t>10.2.1.b.3 Dezavantajları: </a:t>
            </a:r>
          </a:p>
        </p:txBody>
      </p:sp>
      <p:pic>
        <p:nvPicPr>
          <p:cNvPr id="27" name="Picture 6" descr="http://www.plactic.com/Upload/Product/529790.jpg">
            <a:extLst>
              <a:ext uri="{FF2B5EF4-FFF2-40B4-BE49-F238E27FC236}">
                <a16:creationId xmlns:a16="http://schemas.microsoft.com/office/drawing/2014/main" id="{4947C13F-E50D-4893-BBC2-3A2FB8B7C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3159" y="1522660"/>
            <a:ext cx="2108901" cy="158167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descr="Rectangle: Click to edit Master text styles&#10;Second level&#10;Third level&#10;Fourth level&#10;Fifth level">
            <a:extLst>
              <a:ext uri="{FF2B5EF4-FFF2-40B4-BE49-F238E27FC236}">
                <a16:creationId xmlns:a16="http://schemas.microsoft.com/office/drawing/2014/main" id="{0B65E967-5097-48B7-B4CB-2505C5F7D907}"/>
              </a:ext>
            </a:extLst>
          </p:cNvPr>
          <p:cNvSpPr txBox="1">
            <a:spLocks noChangeArrowheads="1"/>
          </p:cNvSpPr>
          <p:nvPr/>
        </p:nvSpPr>
        <p:spPr>
          <a:xfrm>
            <a:off x="213733" y="2514485"/>
            <a:ext cx="5873271" cy="592316"/>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342900" indent="-342900">
              <a:lnSpc>
                <a:spcPct val="170000"/>
              </a:lnSpc>
              <a:buClrTx/>
              <a:buFont typeface="+mj-lt"/>
              <a:buAutoNum type="arabicPeriod"/>
            </a:pPr>
            <a:r>
              <a:rPr lang="tr-TR" sz="1800" dirty="0"/>
              <a:t>Çok düşük mukavemete (bilhassa çekme) düşük sertliğe ve düşük </a:t>
            </a:r>
            <a:r>
              <a:rPr lang="tr-TR" sz="1800" dirty="0" err="1"/>
              <a:t>rijitliğe</a:t>
            </a:r>
            <a:r>
              <a:rPr lang="tr-TR" sz="1800" dirty="0"/>
              <a:t> sahiptirler.</a:t>
            </a:r>
          </a:p>
          <a:p>
            <a:pPr marL="0" indent="0">
              <a:lnSpc>
                <a:spcPct val="170000"/>
              </a:lnSpc>
              <a:buClrTx/>
              <a:buNone/>
            </a:pPr>
            <a:endParaRPr lang="tr-TR" sz="1800" dirty="0"/>
          </a:p>
        </p:txBody>
      </p:sp>
      <p:sp>
        <p:nvSpPr>
          <p:cNvPr id="2" name="Dikdörtgen 1">
            <a:extLst>
              <a:ext uri="{FF2B5EF4-FFF2-40B4-BE49-F238E27FC236}">
                <a16:creationId xmlns:a16="http://schemas.microsoft.com/office/drawing/2014/main" id="{55BFE721-AF09-432A-B91F-A969B420DF1C}"/>
              </a:ext>
            </a:extLst>
          </p:cNvPr>
          <p:cNvSpPr/>
          <p:nvPr/>
        </p:nvSpPr>
        <p:spPr>
          <a:xfrm>
            <a:off x="244107" y="3461416"/>
            <a:ext cx="7590021" cy="969817"/>
          </a:xfrm>
          <a:prstGeom prst="rect">
            <a:avLst/>
          </a:prstGeom>
        </p:spPr>
        <p:txBody>
          <a:bodyPr wrap="square">
            <a:spAutoFit/>
          </a:bodyPr>
          <a:lstStyle/>
          <a:p>
            <a:pPr marL="342900" indent="-342900">
              <a:lnSpc>
                <a:spcPct val="170000"/>
              </a:lnSpc>
              <a:buFont typeface="+mj-lt"/>
              <a:buAutoNum type="arabicPeriod" startAt="2"/>
            </a:pPr>
            <a:r>
              <a:rPr lang="tr-TR" dirty="0"/>
              <a:t>Matris olarak kullanılmaları zor ve </a:t>
            </a:r>
            <a:r>
              <a:rPr lang="tr-TR" dirty="0">
                <a:solidFill>
                  <a:schemeClr val="tx2"/>
                </a:solidFill>
              </a:rPr>
              <a:t>maliyetler</a:t>
            </a:r>
            <a:r>
              <a:rPr lang="tr-TR" dirty="0"/>
              <a:t>i de yüksektir. </a:t>
            </a:r>
          </a:p>
          <a:p>
            <a:pPr marL="342900" indent="-342900">
              <a:lnSpc>
                <a:spcPct val="170000"/>
              </a:lnSpc>
              <a:buFont typeface="+mj-lt"/>
              <a:buAutoNum type="arabicPeriod" startAt="2"/>
            </a:pPr>
            <a:r>
              <a:rPr lang="tr-TR" dirty="0"/>
              <a:t>Oda sıcaklığında işlenmeleri zordur. </a:t>
            </a:r>
          </a:p>
        </p:txBody>
      </p:sp>
      <p:sp>
        <p:nvSpPr>
          <p:cNvPr id="5" name="Dikdörtgen 4">
            <a:extLst>
              <a:ext uri="{FF2B5EF4-FFF2-40B4-BE49-F238E27FC236}">
                <a16:creationId xmlns:a16="http://schemas.microsoft.com/office/drawing/2014/main" id="{47A7E7FD-2E77-4256-8985-015764626C08}"/>
              </a:ext>
            </a:extLst>
          </p:cNvPr>
          <p:cNvSpPr/>
          <p:nvPr/>
        </p:nvSpPr>
        <p:spPr>
          <a:xfrm>
            <a:off x="229242" y="4379533"/>
            <a:ext cx="8914758" cy="1911614"/>
          </a:xfrm>
          <a:prstGeom prst="rect">
            <a:avLst/>
          </a:prstGeom>
        </p:spPr>
        <p:txBody>
          <a:bodyPr wrap="square">
            <a:spAutoFit/>
          </a:bodyPr>
          <a:lstStyle/>
          <a:p>
            <a:pPr marL="342900" indent="-342900">
              <a:lnSpc>
                <a:spcPct val="170000"/>
              </a:lnSpc>
              <a:buFont typeface="+mj-lt"/>
              <a:buAutoNum type="arabicPeriod" startAt="4"/>
            </a:pPr>
            <a:r>
              <a:rPr lang="tr-TR" dirty="0"/>
              <a:t>Bazı </a:t>
            </a:r>
            <a:r>
              <a:rPr lang="tr-TR" dirty="0" err="1"/>
              <a:t>termoplastikleri</a:t>
            </a:r>
            <a:r>
              <a:rPr lang="tr-TR" dirty="0"/>
              <a:t> istenilen şekillere sokmak için çözücülere ihtiyaç duyulur. </a:t>
            </a:r>
          </a:p>
          <a:p>
            <a:pPr marL="342900" indent="-342900">
              <a:lnSpc>
                <a:spcPct val="170000"/>
              </a:lnSpc>
              <a:buFont typeface="+mj-lt"/>
              <a:buAutoNum type="arabicPeriod" startAt="4"/>
            </a:pPr>
            <a:r>
              <a:rPr lang="tr-TR" dirty="0" err="1"/>
              <a:t>Termoplastik</a:t>
            </a:r>
            <a:r>
              <a:rPr lang="tr-TR" dirty="0"/>
              <a:t> hammaddeleri, </a:t>
            </a:r>
            <a:r>
              <a:rPr lang="tr-TR" dirty="0" err="1"/>
              <a:t>termoset</a:t>
            </a:r>
            <a:r>
              <a:rPr lang="tr-TR" dirty="0"/>
              <a:t> malzemelere göre daha pahalıdır. </a:t>
            </a:r>
          </a:p>
          <a:p>
            <a:pPr marL="342900" indent="-342900">
              <a:lnSpc>
                <a:spcPct val="170000"/>
              </a:lnSpc>
              <a:buFont typeface="+mj-lt"/>
              <a:buAutoNum type="arabicPeriod" startAt="4"/>
            </a:pPr>
            <a:r>
              <a:rPr lang="tr-TR" dirty="0"/>
              <a:t>Oda sıcaklığında bile sünme (sabit yük </a:t>
            </a:r>
            <a:r>
              <a:rPr lang="tr-TR" dirty="0" err="1"/>
              <a:t>altındazamana</a:t>
            </a:r>
            <a:r>
              <a:rPr lang="tr-TR" dirty="0"/>
              <a:t> bağlı şekil değişimi) olabilir.</a:t>
            </a:r>
          </a:p>
          <a:p>
            <a:pPr marL="342900" indent="-342900">
              <a:lnSpc>
                <a:spcPct val="170000"/>
              </a:lnSpc>
              <a:buFont typeface="+mj-lt"/>
              <a:buAutoNum type="arabicPeriod" startAt="4"/>
            </a:pPr>
            <a:r>
              <a:rPr lang="tr-TR" dirty="0"/>
              <a:t>Düşük ergime sıcaklığına sahiptirler.</a:t>
            </a:r>
          </a:p>
        </p:txBody>
      </p:sp>
    </p:spTree>
    <p:extLst>
      <p:ext uri="{BB962C8B-B14F-4D97-AF65-F5344CB8AC3E}">
        <p14:creationId xmlns:p14="http://schemas.microsoft.com/office/powerpoint/2010/main" val="91037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up)">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fade">
                                      <p:cBhvr>
                                        <p:cTn id="37" dur="500"/>
                                        <p:tgtEl>
                                          <p:spTgt spid="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fade">
                                      <p:cBhvr>
                                        <p:cTn id="42" dur="500"/>
                                        <p:tgtEl>
                                          <p:spTgt spid="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Effect transition="in" filter="fade">
                                      <p:cBhvr>
                                        <p:cTn id="4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5" grpId="0" build="p"/>
      <p:bldP spid="2" grpId="0" build="p"/>
      <p:bldP spid="5"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9224" y="6410748"/>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116</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4" name="Dikdörtgen 13">
            <a:extLst>
              <a:ext uri="{FF2B5EF4-FFF2-40B4-BE49-F238E27FC236}">
                <a16:creationId xmlns:a16="http://schemas.microsoft.com/office/drawing/2014/main" id="{61726C7A-C34E-49BE-AC16-EF9482838BC6}"/>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7" name="Dikdörtgen 16">
            <a:extLst>
              <a:ext uri="{FF2B5EF4-FFF2-40B4-BE49-F238E27FC236}">
                <a16:creationId xmlns:a16="http://schemas.microsoft.com/office/drawing/2014/main" id="{F57C18A6-465F-4D91-914C-4C33C534DB80}"/>
              </a:ext>
            </a:extLst>
          </p:cNvPr>
          <p:cNvSpPr/>
          <p:nvPr/>
        </p:nvSpPr>
        <p:spPr>
          <a:xfrm>
            <a:off x="278294" y="1464138"/>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8" name="Dikdörtgen 17">
            <a:extLst>
              <a:ext uri="{FF2B5EF4-FFF2-40B4-BE49-F238E27FC236}">
                <a16:creationId xmlns:a16="http://schemas.microsoft.com/office/drawing/2014/main" id="{EEF161D5-60E0-43BC-9AE2-547E8EB3CC33}"/>
              </a:ext>
            </a:extLst>
          </p:cNvPr>
          <p:cNvSpPr/>
          <p:nvPr/>
        </p:nvSpPr>
        <p:spPr>
          <a:xfrm>
            <a:off x="585666" y="1745117"/>
            <a:ext cx="2661306" cy="369332"/>
          </a:xfrm>
          <a:prstGeom prst="rect">
            <a:avLst/>
          </a:prstGeom>
        </p:spPr>
        <p:txBody>
          <a:bodyPr wrap="none">
            <a:spAutoFit/>
          </a:bodyPr>
          <a:lstStyle/>
          <a:p>
            <a:r>
              <a:rPr lang="tr-TR" dirty="0">
                <a:solidFill>
                  <a:schemeClr val="bg1">
                    <a:lumMod val="50000"/>
                  </a:schemeClr>
                </a:solidFill>
              </a:rPr>
              <a:t>10.2.1.b </a:t>
            </a:r>
            <a:r>
              <a:rPr lang="tr-TR" dirty="0" err="1">
                <a:solidFill>
                  <a:schemeClr val="bg1">
                    <a:lumMod val="50000"/>
                  </a:schemeClr>
                </a:solidFill>
              </a:rPr>
              <a:t>Termoplastikler</a:t>
            </a:r>
            <a:endParaRPr lang="tr-TR" dirty="0">
              <a:solidFill>
                <a:schemeClr val="bg1">
                  <a:lumMod val="50000"/>
                </a:schemeClr>
              </a:solidFill>
            </a:endParaRPr>
          </a:p>
        </p:txBody>
      </p:sp>
      <p:sp>
        <p:nvSpPr>
          <p:cNvPr id="23" name="Metin kutusu 22">
            <a:extLst>
              <a:ext uri="{FF2B5EF4-FFF2-40B4-BE49-F238E27FC236}">
                <a16:creationId xmlns:a16="http://schemas.microsoft.com/office/drawing/2014/main" id="{15E94613-98B8-4AF2-834B-CFFC2E6A6B6D}"/>
              </a:ext>
            </a:extLst>
          </p:cNvPr>
          <p:cNvSpPr txBox="1"/>
          <p:nvPr/>
        </p:nvSpPr>
        <p:spPr>
          <a:xfrm>
            <a:off x="1151294" y="2065334"/>
            <a:ext cx="5553844" cy="369332"/>
          </a:xfrm>
          <a:prstGeom prst="rect">
            <a:avLst/>
          </a:prstGeom>
          <a:noFill/>
        </p:spPr>
        <p:txBody>
          <a:bodyPr wrap="square" rtlCol="0">
            <a:spAutoFit/>
          </a:bodyPr>
          <a:lstStyle/>
          <a:p>
            <a:r>
              <a:rPr lang="tr-TR" dirty="0">
                <a:solidFill>
                  <a:srgbClr val="FF0000"/>
                </a:solidFill>
              </a:rPr>
              <a:t>10.2.1.b.4 Bazı </a:t>
            </a:r>
            <a:r>
              <a:rPr lang="tr-TR" dirty="0" err="1">
                <a:solidFill>
                  <a:srgbClr val="FF0000"/>
                </a:solidFill>
              </a:rPr>
              <a:t>Termoplastik</a:t>
            </a:r>
            <a:r>
              <a:rPr lang="tr-TR" dirty="0">
                <a:solidFill>
                  <a:srgbClr val="FF0000"/>
                </a:solidFill>
              </a:rPr>
              <a:t> Malzemeler: </a:t>
            </a:r>
          </a:p>
        </p:txBody>
      </p:sp>
      <p:sp>
        <p:nvSpPr>
          <p:cNvPr id="16" name="Metin kutusu 15">
            <a:extLst>
              <a:ext uri="{FF2B5EF4-FFF2-40B4-BE49-F238E27FC236}">
                <a16:creationId xmlns:a16="http://schemas.microsoft.com/office/drawing/2014/main" id="{5745C92F-B5D9-43C5-B1B3-2FB2B9CEFAEF}"/>
              </a:ext>
            </a:extLst>
          </p:cNvPr>
          <p:cNvSpPr txBox="1"/>
          <p:nvPr/>
        </p:nvSpPr>
        <p:spPr>
          <a:xfrm>
            <a:off x="737489" y="2434666"/>
            <a:ext cx="4770615" cy="3970318"/>
          </a:xfrm>
          <a:prstGeom prst="rect">
            <a:avLst/>
          </a:prstGeom>
          <a:noFill/>
        </p:spPr>
        <p:txBody>
          <a:bodyPr wrap="square" rtlCol="0">
            <a:spAutoFit/>
          </a:bodyPr>
          <a:lstStyle/>
          <a:p>
            <a:pPr marL="342900" indent="-342900">
              <a:buFont typeface="+mj-lt"/>
              <a:buAutoNum type="arabicPeriod"/>
            </a:pPr>
            <a:r>
              <a:rPr lang="tr-TR" dirty="0" err="1"/>
              <a:t>Asetal</a:t>
            </a:r>
            <a:r>
              <a:rPr lang="tr-TR" dirty="0"/>
              <a:t> / </a:t>
            </a:r>
            <a:r>
              <a:rPr lang="tr-TR" dirty="0" err="1"/>
              <a:t>Poli</a:t>
            </a:r>
            <a:r>
              <a:rPr lang="tr-TR" dirty="0"/>
              <a:t>-</a:t>
            </a:r>
            <a:r>
              <a:rPr lang="tr-TR" dirty="0" err="1"/>
              <a:t>Methelene</a:t>
            </a:r>
            <a:r>
              <a:rPr lang="tr-TR" dirty="0"/>
              <a:t>-Metilen (POM) </a:t>
            </a:r>
          </a:p>
          <a:p>
            <a:pPr marL="342900" indent="-342900">
              <a:buFont typeface="+mj-lt"/>
              <a:buAutoNum type="arabicPeriod"/>
            </a:pPr>
            <a:r>
              <a:rPr lang="tr-TR" dirty="0" err="1"/>
              <a:t>Polimet</a:t>
            </a:r>
            <a:r>
              <a:rPr lang="tr-TR" dirty="0"/>
              <a:t> </a:t>
            </a:r>
            <a:r>
              <a:rPr lang="tr-TR" dirty="0" err="1"/>
              <a:t>metha</a:t>
            </a:r>
            <a:r>
              <a:rPr lang="tr-TR" dirty="0"/>
              <a:t> </a:t>
            </a:r>
            <a:r>
              <a:rPr lang="tr-TR" dirty="0" err="1"/>
              <a:t>arkilik</a:t>
            </a:r>
            <a:r>
              <a:rPr lang="tr-TR" dirty="0"/>
              <a:t> (Akrilik) (PMMA)  </a:t>
            </a:r>
          </a:p>
          <a:p>
            <a:pPr marL="342900" indent="-342900">
              <a:buFont typeface="+mj-lt"/>
              <a:buAutoNum type="arabicPeriod"/>
            </a:pPr>
            <a:r>
              <a:rPr lang="tr-TR" dirty="0" err="1"/>
              <a:t>Akronitril-Butadiene-Streyn</a:t>
            </a:r>
            <a:r>
              <a:rPr lang="tr-TR" dirty="0"/>
              <a:t>(ABS)  </a:t>
            </a:r>
          </a:p>
          <a:p>
            <a:pPr marL="342900" indent="-342900">
              <a:buFont typeface="+mj-lt"/>
              <a:buAutoNum type="arabicPeriod"/>
            </a:pPr>
            <a:r>
              <a:rPr lang="tr-TR" dirty="0" err="1"/>
              <a:t>Poli-Tetra-Fluor-Ethylene</a:t>
            </a:r>
            <a:r>
              <a:rPr lang="tr-TR" dirty="0"/>
              <a:t> (PTFE)  </a:t>
            </a:r>
          </a:p>
          <a:p>
            <a:pPr marL="342900" indent="-342900">
              <a:buFont typeface="+mj-lt"/>
              <a:buAutoNum type="arabicPeriod"/>
            </a:pPr>
            <a:r>
              <a:rPr lang="tr-TR" dirty="0" err="1"/>
              <a:t>Poli-Amids</a:t>
            </a:r>
            <a:r>
              <a:rPr lang="tr-TR" dirty="0"/>
              <a:t> (PA) / Naylon </a:t>
            </a:r>
          </a:p>
          <a:p>
            <a:pPr marL="342900" indent="-342900">
              <a:buFont typeface="+mj-lt"/>
              <a:buAutoNum type="arabicPeriod"/>
            </a:pPr>
            <a:r>
              <a:rPr lang="tr-TR" dirty="0" err="1"/>
              <a:t>Poli</a:t>
            </a:r>
            <a:r>
              <a:rPr lang="tr-TR" dirty="0"/>
              <a:t>-Etilen (PE)</a:t>
            </a:r>
            <a:r>
              <a:rPr lang="tr-TR" dirty="0">
                <a:solidFill>
                  <a:srgbClr val="C81B04"/>
                </a:solidFill>
              </a:rPr>
              <a:t> </a:t>
            </a:r>
            <a:endParaRPr lang="tr-TR" dirty="0"/>
          </a:p>
          <a:p>
            <a:pPr marL="342900" indent="-342900">
              <a:buFont typeface="+mj-lt"/>
              <a:buAutoNum type="arabicPeriod"/>
            </a:pPr>
            <a:r>
              <a:rPr lang="tr-TR" dirty="0" err="1"/>
              <a:t>Poli-Propilen</a:t>
            </a:r>
            <a:r>
              <a:rPr lang="tr-TR" dirty="0"/>
              <a:t> (PP) </a:t>
            </a:r>
          </a:p>
          <a:p>
            <a:pPr marL="342900" indent="-342900">
              <a:buFont typeface="+mj-lt"/>
              <a:buAutoNum type="arabicPeriod"/>
            </a:pPr>
            <a:r>
              <a:rPr lang="tr-TR" dirty="0" err="1"/>
              <a:t>Poli</a:t>
            </a:r>
            <a:r>
              <a:rPr lang="tr-TR" dirty="0"/>
              <a:t>-</a:t>
            </a:r>
            <a:r>
              <a:rPr lang="tr-TR" dirty="0" err="1"/>
              <a:t>Vinil</a:t>
            </a:r>
            <a:r>
              <a:rPr lang="tr-TR" dirty="0"/>
              <a:t>-Klorür (PVC) </a:t>
            </a:r>
          </a:p>
          <a:p>
            <a:pPr marL="342900" indent="-342900">
              <a:buFont typeface="+mj-lt"/>
              <a:buAutoNum type="arabicPeriod"/>
            </a:pPr>
            <a:r>
              <a:rPr lang="tr-TR" dirty="0" err="1">
                <a:solidFill>
                  <a:srgbClr val="030305"/>
                </a:solidFill>
              </a:rPr>
              <a:t>Poli</a:t>
            </a:r>
            <a:r>
              <a:rPr lang="tr-TR" dirty="0">
                <a:solidFill>
                  <a:srgbClr val="030305"/>
                </a:solidFill>
              </a:rPr>
              <a:t>-Eter-</a:t>
            </a:r>
            <a:r>
              <a:rPr lang="tr-TR" dirty="0" err="1">
                <a:solidFill>
                  <a:srgbClr val="030305"/>
                </a:solidFill>
              </a:rPr>
              <a:t>Sülfon</a:t>
            </a:r>
            <a:r>
              <a:rPr lang="tr-TR" dirty="0">
                <a:solidFill>
                  <a:srgbClr val="030305"/>
                </a:solidFill>
              </a:rPr>
              <a:t> (PES) </a:t>
            </a:r>
          </a:p>
          <a:p>
            <a:pPr marL="342900" indent="-342900">
              <a:buFont typeface="+mj-lt"/>
              <a:buAutoNum type="arabicPeriod"/>
            </a:pPr>
            <a:r>
              <a:rPr lang="tr-TR" dirty="0"/>
              <a:t> </a:t>
            </a:r>
            <a:r>
              <a:rPr lang="tr-TR" dirty="0" err="1">
                <a:solidFill>
                  <a:srgbClr val="030305"/>
                </a:solidFill>
              </a:rPr>
              <a:t>Poli</a:t>
            </a:r>
            <a:r>
              <a:rPr lang="tr-TR" dirty="0">
                <a:solidFill>
                  <a:srgbClr val="030305"/>
                </a:solidFill>
              </a:rPr>
              <a:t>-Eter-</a:t>
            </a:r>
            <a:r>
              <a:rPr lang="tr-TR" dirty="0" err="1">
                <a:solidFill>
                  <a:srgbClr val="030305"/>
                </a:solidFill>
              </a:rPr>
              <a:t>Imid</a:t>
            </a:r>
            <a:r>
              <a:rPr lang="tr-TR" dirty="0">
                <a:solidFill>
                  <a:srgbClr val="030305"/>
                </a:solidFill>
              </a:rPr>
              <a:t> (PEI) </a:t>
            </a:r>
            <a:endParaRPr lang="tr-TR" dirty="0"/>
          </a:p>
          <a:p>
            <a:pPr marL="342900" indent="-342900">
              <a:buFont typeface="+mj-lt"/>
              <a:buAutoNum type="arabicPeriod"/>
            </a:pPr>
            <a:r>
              <a:rPr lang="tr-TR" dirty="0" err="1">
                <a:solidFill>
                  <a:srgbClr val="030305"/>
                </a:solidFill>
              </a:rPr>
              <a:t>Poli-Amid-Imid</a:t>
            </a:r>
            <a:r>
              <a:rPr lang="tr-TR" dirty="0">
                <a:solidFill>
                  <a:srgbClr val="030305"/>
                </a:solidFill>
              </a:rPr>
              <a:t> (PAI) </a:t>
            </a:r>
          </a:p>
          <a:p>
            <a:pPr marL="342900" indent="-342900">
              <a:buFont typeface="+mj-lt"/>
              <a:buAutoNum type="arabicPeriod"/>
            </a:pPr>
            <a:r>
              <a:rPr lang="tr-TR" dirty="0" err="1">
                <a:solidFill>
                  <a:srgbClr val="030305"/>
                </a:solidFill>
              </a:rPr>
              <a:t>Poli-Phenilen-Sulfid</a:t>
            </a:r>
            <a:r>
              <a:rPr lang="tr-TR" dirty="0">
                <a:solidFill>
                  <a:srgbClr val="030305"/>
                </a:solidFill>
              </a:rPr>
              <a:t> (PPS) </a:t>
            </a:r>
            <a:endParaRPr lang="tr-TR" dirty="0"/>
          </a:p>
          <a:p>
            <a:pPr marL="342900" indent="-342900">
              <a:buFont typeface="+mj-lt"/>
              <a:buAutoNum type="arabicPeriod"/>
            </a:pPr>
            <a:r>
              <a:rPr lang="tr-TR" dirty="0" err="1">
                <a:solidFill>
                  <a:srgbClr val="030305"/>
                </a:solidFill>
              </a:rPr>
              <a:t>Poli</a:t>
            </a:r>
            <a:r>
              <a:rPr lang="tr-TR" dirty="0">
                <a:solidFill>
                  <a:srgbClr val="030305"/>
                </a:solidFill>
              </a:rPr>
              <a:t>-Eter-Eter-Keton (PEEK) </a:t>
            </a:r>
          </a:p>
          <a:p>
            <a:pPr marL="342900" indent="-342900">
              <a:buFont typeface="+mj-lt"/>
              <a:buAutoNum type="arabicPeriod"/>
            </a:pPr>
            <a:r>
              <a:rPr lang="tr-TR" dirty="0" err="1">
                <a:solidFill>
                  <a:srgbClr val="030305"/>
                </a:solidFill>
              </a:rPr>
              <a:t>Poli-Stiren</a:t>
            </a:r>
            <a:r>
              <a:rPr lang="tr-TR" dirty="0">
                <a:solidFill>
                  <a:srgbClr val="030305"/>
                </a:solidFill>
              </a:rPr>
              <a:t> (PS)</a:t>
            </a:r>
            <a:endParaRPr lang="tr-TR" dirty="0"/>
          </a:p>
        </p:txBody>
      </p:sp>
      <p:pic>
        <p:nvPicPr>
          <p:cNvPr id="19" name="Picture 2" descr="Acetal (Delrin®)">
            <a:extLst>
              <a:ext uri="{FF2B5EF4-FFF2-40B4-BE49-F238E27FC236}">
                <a16:creationId xmlns:a16="http://schemas.microsoft.com/office/drawing/2014/main" id="{39DABF17-3F67-4371-A18F-B52895989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4887" y="2408050"/>
            <a:ext cx="2664296" cy="265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98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up)">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up)">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wipe(up)">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wipe(up)">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Effect transition="in" filter="wipe(up)">
                                      <p:cBhvr>
                                        <p:cTn id="32" dur="500"/>
                                        <p:tgtEl>
                                          <p:spTgt spid="1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6">
                                            <p:txEl>
                                              <p:pRg st="5" end="5"/>
                                            </p:txEl>
                                          </p:spTgt>
                                        </p:tgtEl>
                                        <p:attrNameLst>
                                          <p:attrName>style.visibility</p:attrName>
                                        </p:attrNameLst>
                                      </p:cBhvr>
                                      <p:to>
                                        <p:strVal val="visible"/>
                                      </p:to>
                                    </p:set>
                                    <p:animEffect transition="in" filter="wipe(up)">
                                      <p:cBhvr>
                                        <p:cTn id="37" dur="500"/>
                                        <p:tgtEl>
                                          <p:spTgt spid="1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6">
                                            <p:txEl>
                                              <p:pRg st="6" end="6"/>
                                            </p:txEl>
                                          </p:spTgt>
                                        </p:tgtEl>
                                        <p:attrNameLst>
                                          <p:attrName>style.visibility</p:attrName>
                                        </p:attrNameLst>
                                      </p:cBhvr>
                                      <p:to>
                                        <p:strVal val="visible"/>
                                      </p:to>
                                    </p:set>
                                    <p:animEffect transition="in" filter="wipe(up)">
                                      <p:cBhvr>
                                        <p:cTn id="42" dur="500"/>
                                        <p:tgtEl>
                                          <p:spTgt spid="1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6">
                                            <p:txEl>
                                              <p:pRg st="7" end="7"/>
                                            </p:txEl>
                                          </p:spTgt>
                                        </p:tgtEl>
                                        <p:attrNameLst>
                                          <p:attrName>style.visibility</p:attrName>
                                        </p:attrNameLst>
                                      </p:cBhvr>
                                      <p:to>
                                        <p:strVal val="visible"/>
                                      </p:to>
                                    </p:set>
                                    <p:animEffect transition="in" filter="wipe(up)">
                                      <p:cBhvr>
                                        <p:cTn id="47" dur="500"/>
                                        <p:tgtEl>
                                          <p:spTgt spid="1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6">
                                            <p:txEl>
                                              <p:pRg st="8" end="8"/>
                                            </p:txEl>
                                          </p:spTgt>
                                        </p:tgtEl>
                                        <p:attrNameLst>
                                          <p:attrName>style.visibility</p:attrName>
                                        </p:attrNameLst>
                                      </p:cBhvr>
                                      <p:to>
                                        <p:strVal val="visible"/>
                                      </p:to>
                                    </p:set>
                                    <p:animEffect transition="in" filter="wipe(up)">
                                      <p:cBhvr>
                                        <p:cTn id="52" dur="500"/>
                                        <p:tgtEl>
                                          <p:spTgt spid="16">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6">
                                            <p:txEl>
                                              <p:pRg st="9" end="9"/>
                                            </p:txEl>
                                          </p:spTgt>
                                        </p:tgtEl>
                                        <p:attrNameLst>
                                          <p:attrName>style.visibility</p:attrName>
                                        </p:attrNameLst>
                                      </p:cBhvr>
                                      <p:to>
                                        <p:strVal val="visible"/>
                                      </p:to>
                                    </p:set>
                                    <p:animEffect transition="in" filter="wipe(up)">
                                      <p:cBhvr>
                                        <p:cTn id="57" dur="500"/>
                                        <p:tgtEl>
                                          <p:spTgt spid="16">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6">
                                            <p:txEl>
                                              <p:pRg st="10" end="10"/>
                                            </p:txEl>
                                          </p:spTgt>
                                        </p:tgtEl>
                                        <p:attrNameLst>
                                          <p:attrName>style.visibility</p:attrName>
                                        </p:attrNameLst>
                                      </p:cBhvr>
                                      <p:to>
                                        <p:strVal val="visible"/>
                                      </p:to>
                                    </p:set>
                                    <p:animEffect transition="in" filter="wipe(up)">
                                      <p:cBhvr>
                                        <p:cTn id="62" dur="500"/>
                                        <p:tgtEl>
                                          <p:spTgt spid="16">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
                                            <p:txEl>
                                              <p:pRg st="11" end="11"/>
                                            </p:txEl>
                                          </p:spTgt>
                                        </p:tgtEl>
                                        <p:attrNameLst>
                                          <p:attrName>style.visibility</p:attrName>
                                        </p:attrNameLst>
                                      </p:cBhvr>
                                      <p:to>
                                        <p:strVal val="visible"/>
                                      </p:to>
                                    </p:set>
                                    <p:animEffect transition="in" filter="wipe(up)">
                                      <p:cBhvr>
                                        <p:cTn id="67" dur="500"/>
                                        <p:tgtEl>
                                          <p:spTgt spid="16">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16">
                                            <p:txEl>
                                              <p:pRg st="12" end="12"/>
                                            </p:txEl>
                                          </p:spTgt>
                                        </p:tgtEl>
                                        <p:attrNameLst>
                                          <p:attrName>style.visibility</p:attrName>
                                        </p:attrNameLst>
                                      </p:cBhvr>
                                      <p:to>
                                        <p:strVal val="visible"/>
                                      </p:to>
                                    </p:set>
                                    <p:animEffect transition="in" filter="wipe(up)">
                                      <p:cBhvr>
                                        <p:cTn id="72" dur="500"/>
                                        <p:tgtEl>
                                          <p:spTgt spid="16">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16">
                                            <p:txEl>
                                              <p:pRg st="13" end="13"/>
                                            </p:txEl>
                                          </p:spTgt>
                                        </p:tgtEl>
                                        <p:attrNameLst>
                                          <p:attrName>style.visibility</p:attrName>
                                        </p:attrNameLst>
                                      </p:cBhvr>
                                      <p:to>
                                        <p:strVal val="visible"/>
                                      </p:to>
                                    </p:set>
                                    <p:animEffect transition="in" filter="wipe(up)">
                                      <p:cBhvr>
                                        <p:cTn id="77" dur="500"/>
                                        <p:tgtEl>
                                          <p:spTgt spid="1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6"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641696" y="642260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117</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4" name="Dikdörtgen 13">
            <a:extLst>
              <a:ext uri="{FF2B5EF4-FFF2-40B4-BE49-F238E27FC236}">
                <a16:creationId xmlns:a16="http://schemas.microsoft.com/office/drawing/2014/main" id="{61726C7A-C34E-49BE-AC16-EF9482838BC6}"/>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7" name="Dikdörtgen 16">
            <a:extLst>
              <a:ext uri="{FF2B5EF4-FFF2-40B4-BE49-F238E27FC236}">
                <a16:creationId xmlns:a16="http://schemas.microsoft.com/office/drawing/2014/main" id="{F57C18A6-465F-4D91-914C-4C33C534DB80}"/>
              </a:ext>
            </a:extLst>
          </p:cNvPr>
          <p:cNvSpPr/>
          <p:nvPr/>
        </p:nvSpPr>
        <p:spPr>
          <a:xfrm>
            <a:off x="278294" y="1464138"/>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8" name="Dikdörtgen 17">
            <a:extLst>
              <a:ext uri="{FF2B5EF4-FFF2-40B4-BE49-F238E27FC236}">
                <a16:creationId xmlns:a16="http://schemas.microsoft.com/office/drawing/2014/main" id="{EEF161D5-60E0-43BC-9AE2-547E8EB3CC33}"/>
              </a:ext>
            </a:extLst>
          </p:cNvPr>
          <p:cNvSpPr/>
          <p:nvPr/>
        </p:nvSpPr>
        <p:spPr>
          <a:xfrm>
            <a:off x="585666" y="1802875"/>
            <a:ext cx="2661306" cy="369332"/>
          </a:xfrm>
          <a:prstGeom prst="rect">
            <a:avLst/>
          </a:prstGeom>
        </p:spPr>
        <p:txBody>
          <a:bodyPr wrap="none">
            <a:spAutoFit/>
          </a:bodyPr>
          <a:lstStyle/>
          <a:p>
            <a:r>
              <a:rPr lang="tr-TR" dirty="0">
                <a:solidFill>
                  <a:schemeClr val="bg1">
                    <a:lumMod val="50000"/>
                  </a:schemeClr>
                </a:solidFill>
              </a:rPr>
              <a:t>10.2.1.b </a:t>
            </a:r>
            <a:r>
              <a:rPr lang="tr-TR" dirty="0" err="1">
                <a:solidFill>
                  <a:schemeClr val="bg1">
                    <a:lumMod val="50000"/>
                  </a:schemeClr>
                </a:solidFill>
              </a:rPr>
              <a:t>Termoplastikler</a:t>
            </a:r>
            <a:endParaRPr lang="tr-TR" dirty="0">
              <a:solidFill>
                <a:schemeClr val="bg1">
                  <a:lumMod val="50000"/>
                </a:schemeClr>
              </a:solidFill>
            </a:endParaRPr>
          </a:p>
        </p:txBody>
      </p:sp>
      <p:sp>
        <p:nvSpPr>
          <p:cNvPr id="23" name="Metin kutusu 22">
            <a:extLst>
              <a:ext uri="{FF2B5EF4-FFF2-40B4-BE49-F238E27FC236}">
                <a16:creationId xmlns:a16="http://schemas.microsoft.com/office/drawing/2014/main" id="{15E94613-98B8-4AF2-834B-CFFC2E6A6B6D}"/>
              </a:ext>
            </a:extLst>
          </p:cNvPr>
          <p:cNvSpPr txBox="1"/>
          <p:nvPr/>
        </p:nvSpPr>
        <p:spPr>
          <a:xfrm>
            <a:off x="998875" y="2136470"/>
            <a:ext cx="5553844" cy="369332"/>
          </a:xfrm>
          <a:prstGeom prst="rect">
            <a:avLst/>
          </a:prstGeom>
          <a:noFill/>
        </p:spPr>
        <p:txBody>
          <a:bodyPr wrap="square" rtlCol="0">
            <a:spAutoFit/>
          </a:bodyPr>
          <a:lstStyle/>
          <a:p>
            <a:r>
              <a:rPr lang="tr-TR" dirty="0">
                <a:solidFill>
                  <a:schemeClr val="bg1">
                    <a:lumMod val="50000"/>
                  </a:schemeClr>
                </a:solidFill>
              </a:rPr>
              <a:t>10.2.1.b.4 Bazı </a:t>
            </a:r>
            <a:r>
              <a:rPr lang="tr-TR" dirty="0" err="1">
                <a:solidFill>
                  <a:schemeClr val="bg1">
                    <a:lumMod val="50000"/>
                  </a:schemeClr>
                </a:solidFill>
              </a:rPr>
              <a:t>Termoplastik</a:t>
            </a:r>
            <a:r>
              <a:rPr lang="tr-TR" dirty="0">
                <a:solidFill>
                  <a:schemeClr val="bg1">
                    <a:lumMod val="50000"/>
                  </a:schemeClr>
                </a:solidFill>
              </a:rPr>
              <a:t> Malzemeler: </a:t>
            </a:r>
          </a:p>
        </p:txBody>
      </p:sp>
      <p:sp>
        <p:nvSpPr>
          <p:cNvPr id="12" name="Metin kutusu 11">
            <a:extLst>
              <a:ext uri="{FF2B5EF4-FFF2-40B4-BE49-F238E27FC236}">
                <a16:creationId xmlns:a16="http://schemas.microsoft.com/office/drawing/2014/main" id="{0345A3D0-D52C-4B74-B6F6-437A019F379E}"/>
              </a:ext>
            </a:extLst>
          </p:cNvPr>
          <p:cNvSpPr txBox="1"/>
          <p:nvPr/>
        </p:nvSpPr>
        <p:spPr>
          <a:xfrm>
            <a:off x="1396520" y="2546523"/>
            <a:ext cx="5795546" cy="369332"/>
          </a:xfrm>
          <a:prstGeom prst="rect">
            <a:avLst/>
          </a:prstGeom>
          <a:noFill/>
        </p:spPr>
        <p:txBody>
          <a:bodyPr wrap="square" rtlCol="0">
            <a:spAutoFit/>
          </a:bodyPr>
          <a:lstStyle/>
          <a:p>
            <a:r>
              <a:rPr lang="tr-TR" dirty="0">
                <a:solidFill>
                  <a:srgbClr val="C00000"/>
                </a:solidFill>
              </a:rPr>
              <a:t>10.2.1.b.4.1 </a:t>
            </a:r>
            <a:r>
              <a:rPr lang="tr-TR" dirty="0" err="1">
                <a:solidFill>
                  <a:srgbClr val="C00000"/>
                </a:solidFill>
              </a:rPr>
              <a:t>Asetal</a:t>
            </a:r>
            <a:r>
              <a:rPr lang="tr-TR" dirty="0">
                <a:solidFill>
                  <a:srgbClr val="C00000"/>
                </a:solidFill>
              </a:rPr>
              <a:t> / </a:t>
            </a:r>
            <a:r>
              <a:rPr lang="tr-TR" dirty="0" err="1">
                <a:solidFill>
                  <a:srgbClr val="C00000"/>
                </a:solidFill>
              </a:rPr>
              <a:t>Poli</a:t>
            </a:r>
            <a:r>
              <a:rPr lang="tr-TR" dirty="0">
                <a:solidFill>
                  <a:srgbClr val="C00000"/>
                </a:solidFill>
              </a:rPr>
              <a:t>-</a:t>
            </a:r>
            <a:r>
              <a:rPr lang="tr-TR" dirty="0" err="1">
                <a:solidFill>
                  <a:srgbClr val="C00000"/>
                </a:solidFill>
              </a:rPr>
              <a:t>Methelene</a:t>
            </a:r>
            <a:r>
              <a:rPr lang="tr-TR" dirty="0">
                <a:solidFill>
                  <a:srgbClr val="C00000"/>
                </a:solidFill>
              </a:rPr>
              <a:t>-Metilen (POM) :</a:t>
            </a:r>
          </a:p>
        </p:txBody>
      </p:sp>
      <p:sp>
        <p:nvSpPr>
          <p:cNvPr id="15" name="Metin kutusu 14">
            <a:extLst>
              <a:ext uri="{FF2B5EF4-FFF2-40B4-BE49-F238E27FC236}">
                <a16:creationId xmlns:a16="http://schemas.microsoft.com/office/drawing/2014/main" id="{395D03F9-B717-401C-B367-762ECA30F7E8}"/>
              </a:ext>
            </a:extLst>
          </p:cNvPr>
          <p:cNvSpPr txBox="1"/>
          <p:nvPr/>
        </p:nvSpPr>
        <p:spPr>
          <a:xfrm>
            <a:off x="348995" y="3021470"/>
            <a:ext cx="6712029" cy="2950359"/>
          </a:xfrm>
          <a:prstGeom prst="rect">
            <a:avLst/>
          </a:prstGeom>
          <a:noFill/>
        </p:spPr>
        <p:txBody>
          <a:bodyPr wrap="square" rtlCol="0">
            <a:spAutoFit/>
          </a:bodyPr>
          <a:lstStyle/>
          <a:p>
            <a:pPr marL="342900" indent="-342900">
              <a:lnSpc>
                <a:spcPct val="150000"/>
              </a:lnSpc>
              <a:buFont typeface="+mj-lt"/>
              <a:buAutoNum type="arabicPeriod"/>
            </a:pPr>
            <a:r>
              <a:rPr lang="tr-TR" dirty="0"/>
              <a:t>Temel malzemesi formaldehit olup ticari olarak </a:t>
            </a:r>
            <a:r>
              <a:rPr lang="tr-TR" dirty="0" err="1"/>
              <a:t>Poli</a:t>
            </a:r>
            <a:r>
              <a:rPr lang="tr-TR" dirty="0"/>
              <a:t>-</a:t>
            </a:r>
            <a:r>
              <a:rPr lang="tr-TR" dirty="0" err="1"/>
              <a:t>Methelene</a:t>
            </a:r>
            <a:r>
              <a:rPr lang="tr-TR" dirty="0"/>
              <a:t>-Metilen (POM) bilinir. </a:t>
            </a:r>
          </a:p>
          <a:p>
            <a:pPr marL="342900" indent="-342900">
              <a:lnSpc>
                <a:spcPct val="150000"/>
              </a:lnSpc>
              <a:buFont typeface="+mj-lt"/>
              <a:buAutoNum type="arabicPeriod"/>
            </a:pPr>
            <a:r>
              <a:rPr lang="tr-TR" dirty="0"/>
              <a:t>Yüksek </a:t>
            </a:r>
            <a:r>
              <a:rPr lang="tr-TR" dirty="0" err="1"/>
              <a:t>rijitlik</a:t>
            </a:r>
            <a:r>
              <a:rPr lang="tr-TR" dirty="0"/>
              <a:t>, dayanım, tokluk ve aşınma direncine sahiptir.</a:t>
            </a:r>
          </a:p>
          <a:p>
            <a:pPr marL="342900" indent="-342900">
              <a:lnSpc>
                <a:spcPct val="150000"/>
              </a:lnSpc>
              <a:buFont typeface="+mj-lt"/>
              <a:buAutoNum type="arabicPeriod"/>
            </a:pPr>
            <a:r>
              <a:rPr lang="tr-TR" dirty="0"/>
              <a:t>Ergime noktası (180</a:t>
            </a:r>
            <a:r>
              <a:rPr lang="tr-TR" baseline="30000" dirty="0"/>
              <a:t>o</a:t>
            </a:r>
            <a:r>
              <a:rPr lang="tr-TR" dirty="0"/>
              <a:t>C) olup nem alma kapasitesi düşüktür. </a:t>
            </a:r>
          </a:p>
          <a:p>
            <a:pPr marL="342900" indent="-342900">
              <a:lnSpc>
                <a:spcPct val="150000"/>
              </a:lnSpc>
              <a:buFont typeface="+mj-lt"/>
              <a:buAutoNum type="arabicPeriod"/>
            </a:pPr>
            <a:r>
              <a:rPr lang="tr-TR" dirty="0"/>
              <a:t>Bu özellikleri ile çinko ve pirince yakındır. </a:t>
            </a:r>
          </a:p>
          <a:p>
            <a:pPr marL="342900" indent="-342900">
              <a:lnSpc>
                <a:spcPct val="150000"/>
              </a:lnSpc>
              <a:buFont typeface="+mj-lt"/>
              <a:buAutoNum type="arabicPeriod"/>
            </a:pPr>
            <a:r>
              <a:rPr lang="tr-TR" dirty="0"/>
              <a:t>Bazı otomobil parçaları, kapı kolları, pompa parçaları gibi elemanların imalatında kullanılır. </a:t>
            </a:r>
          </a:p>
        </p:txBody>
      </p:sp>
      <p:pic>
        <p:nvPicPr>
          <p:cNvPr id="20" name="Picture 2" descr="http://ecx.images-amazon.com/images/I/617PfCMc1wL.jpg">
            <a:extLst>
              <a:ext uri="{FF2B5EF4-FFF2-40B4-BE49-F238E27FC236}">
                <a16:creationId xmlns:a16="http://schemas.microsoft.com/office/drawing/2014/main" id="{819ABCA8-04B8-461C-BDD9-70AC6DDC8D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6650938" y="3458824"/>
            <a:ext cx="2857384" cy="1513044"/>
          </a:xfrm>
          <a:prstGeom prst="rect">
            <a:avLst/>
          </a:prstGeom>
          <a:noFill/>
          <a:extLst>
            <a:ext uri="{909E8E84-426E-40DD-AFC4-6F175D3DCCD1}">
              <a14:hiddenFill xmlns:a14="http://schemas.microsoft.com/office/drawing/2010/main">
                <a:solidFill>
                  <a:srgbClr val="FFFFFF"/>
                </a:solidFill>
              </a14:hiddenFill>
            </a:ext>
          </a:extLst>
        </p:spPr>
      </p:pic>
      <p:sp>
        <p:nvSpPr>
          <p:cNvPr id="21" name="Metin kutusu 20">
            <a:extLst>
              <a:ext uri="{FF2B5EF4-FFF2-40B4-BE49-F238E27FC236}">
                <a16:creationId xmlns:a16="http://schemas.microsoft.com/office/drawing/2014/main" id="{FBAF9DD6-3BC1-4F8D-9CAF-4D53445826BD}"/>
              </a:ext>
            </a:extLst>
          </p:cNvPr>
          <p:cNvSpPr txBox="1"/>
          <p:nvPr/>
        </p:nvSpPr>
        <p:spPr>
          <a:xfrm>
            <a:off x="7061024" y="5641412"/>
            <a:ext cx="2168080" cy="584775"/>
          </a:xfrm>
          <a:prstGeom prst="rect">
            <a:avLst/>
          </a:prstGeom>
          <a:noFill/>
        </p:spPr>
        <p:txBody>
          <a:bodyPr wrap="square" rtlCol="0">
            <a:spAutoFit/>
          </a:bodyPr>
          <a:lstStyle/>
          <a:p>
            <a:r>
              <a:rPr lang="tr-TR" sz="1600" i="1" dirty="0" err="1"/>
              <a:t>Asetal</a:t>
            </a:r>
            <a:r>
              <a:rPr lang="tr-TR" sz="1600" i="1" dirty="0"/>
              <a:t> den yapılmış bir bağlantı elemanı</a:t>
            </a:r>
          </a:p>
        </p:txBody>
      </p:sp>
    </p:spTree>
    <p:extLst>
      <p:ext uri="{BB962C8B-B14F-4D97-AF65-F5344CB8AC3E}">
        <p14:creationId xmlns:p14="http://schemas.microsoft.com/office/powerpoint/2010/main" val="361188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up)">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up)">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wipe(up)">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wipe(up)">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wipe(up)">
                                      <p:cBhvr>
                                        <p:cTn id="32" dur="500"/>
                                        <p:tgtEl>
                                          <p:spTgt spid="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build="p"/>
      <p:bldP spid="21"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652024" y="6418452"/>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118</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4" name="Dikdörtgen 13">
            <a:extLst>
              <a:ext uri="{FF2B5EF4-FFF2-40B4-BE49-F238E27FC236}">
                <a16:creationId xmlns:a16="http://schemas.microsoft.com/office/drawing/2014/main" id="{61726C7A-C34E-49BE-AC16-EF9482838BC6}"/>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7" name="Dikdörtgen 16">
            <a:extLst>
              <a:ext uri="{FF2B5EF4-FFF2-40B4-BE49-F238E27FC236}">
                <a16:creationId xmlns:a16="http://schemas.microsoft.com/office/drawing/2014/main" id="{F57C18A6-465F-4D91-914C-4C33C534DB80}"/>
              </a:ext>
            </a:extLst>
          </p:cNvPr>
          <p:cNvSpPr/>
          <p:nvPr/>
        </p:nvSpPr>
        <p:spPr>
          <a:xfrm>
            <a:off x="278294" y="1464138"/>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8" name="Dikdörtgen 17">
            <a:extLst>
              <a:ext uri="{FF2B5EF4-FFF2-40B4-BE49-F238E27FC236}">
                <a16:creationId xmlns:a16="http://schemas.microsoft.com/office/drawing/2014/main" id="{EEF161D5-60E0-43BC-9AE2-547E8EB3CC33}"/>
              </a:ext>
            </a:extLst>
          </p:cNvPr>
          <p:cNvSpPr/>
          <p:nvPr/>
        </p:nvSpPr>
        <p:spPr>
          <a:xfrm>
            <a:off x="378405" y="1811978"/>
            <a:ext cx="2661306" cy="369332"/>
          </a:xfrm>
          <a:prstGeom prst="rect">
            <a:avLst/>
          </a:prstGeom>
        </p:spPr>
        <p:txBody>
          <a:bodyPr wrap="none">
            <a:spAutoFit/>
          </a:bodyPr>
          <a:lstStyle/>
          <a:p>
            <a:r>
              <a:rPr lang="tr-TR" dirty="0">
                <a:solidFill>
                  <a:schemeClr val="bg1">
                    <a:lumMod val="50000"/>
                  </a:schemeClr>
                </a:solidFill>
              </a:rPr>
              <a:t>10.2.1.b </a:t>
            </a:r>
            <a:r>
              <a:rPr lang="tr-TR" dirty="0" err="1">
                <a:solidFill>
                  <a:schemeClr val="bg1">
                    <a:lumMod val="50000"/>
                  </a:schemeClr>
                </a:solidFill>
              </a:rPr>
              <a:t>Termoplastikler</a:t>
            </a:r>
            <a:endParaRPr lang="tr-TR" dirty="0">
              <a:solidFill>
                <a:schemeClr val="bg1">
                  <a:lumMod val="50000"/>
                </a:schemeClr>
              </a:solidFill>
            </a:endParaRPr>
          </a:p>
        </p:txBody>
      </p:sp>
      <p:sp>
        <p:nvSpPr>
          <p:cNvPr id="23" name="Metin kutusu 22">
            <a:extLst>
              <a:ext uri="{FF2B5EF4-FFF2-40B4-BE49-F238E27FC236}">
                <a16:creationId xmlns:a16="http://schemas.microsoft.com/office/drawing/2014/main" id="{15E94613-98B8-4AF2-834B-CFFC2E6A6B6D}"/>
              </a:ext>
            </a:extLst>
          </p:cNvPr>
          <p:cNvSpPr txBox="1"/>
          <p:nvPr/>
        </p:nvSpPr>
        <p:spPr>
          <a:xfrm>
            <a:off x="602966" y="2206411"/>
            <a:ext cx="5553844" cy="369332"/>
          </a:xfrm>
          <a:prstGeom prst="rect">
            <a:avLst/>
          </a:prstGeom>
          <a:noFill/>
        </p:spPr>
        <p:txBody>
          <a:bodyPr wrap="square" rtlCol="0">
            <a:spAutoFit/>
          </a:bodyPr>
          <a:lstStyle/>
          <a:p>
            <a:r>
              <a:rPr lang="tr-TR" dirty="0">
                <a:solidFill>
                  <a:schemeClr val="bg1">
                    <a:lumMod val="50000"/>
                  </a:schemeClr>
                </a:solidFill>
              </a:rPr>
              <a:t>10.2.1.b.4 Bazı </a:t>
            </a:r>
            <a:r>
              <a:rPr lang="tr-TR" dirty="0" err="1">
                <a:solidFill>
                  <a:schemeClr val="bg1">
                    <a:lumMod val="50000"/>
                  </a:schemeClr>
                </a:solidFill>
              </a:rPr>
              <a:t>Termoplastik</a:t>
            </a:r>
            <a:r>
              <a:rPr lang="tr-TR" dirty="0">
                <a:solidFill>
                  <a:schemeClr val="bg1">
                    <a:lumMod val="50000"/>
                  </a:schemeClr>
                </a:solidFill>
              </a:rPr>
              <a:t> Malzemeler: </a:t>
            </a:r>
          </a:p>
        </p:txBody>
      </p:sp>
      <p:sp>
        <p:nvSpPr>
          <p:cNvPr id="12" name="Metin kutusu 11">
            <a:extLst>
              <a:ext uri="{FF2B5EF4-FFF2-40B4-BE49-F238E27FC236}">
                <a16:creationId xmlns:a16="http://schemas.microsoft.com/office/drawing/2014/main" id="{0345A3D0-D52C-4B74-B6F6-437A019F379E}"/>
              </a:ext>
            </a:extLst>
          </p:cNvPr>
          <p:cNvSpPr txBox="1"/>
          <p:nvPr/>
        </p:nvSpPr>
        <p:spPr>
          <a:xfrm>
            <a:off x="755576" y="2607680"/>
            <a:ext cx="6218002" cy="369332"/>
          </a:xfrm>
          <a:prstGeom prst="rect">
            <a:avLst/>
          </a:prstGeom>
          <a:noFill/>
        </p:spPr>
        <p:txBody>
          <a:bodyPr wrap="square" rtlCol="0">
            <a:spAutoFit/>
          </a:bodyPr>
          <a:lstStyle/>
          <a:p>
            <a:r>
              <a:rPr lang="tr-TR" dirty="0">
                <a:solidFill>
                  <a:srgbClr val="0070C0"/>
                </a:solidFill>
              </a:rPr>
              <a:t>10.2.1.b.4.2 </a:t>
            </a:r>
            <a:r>
              <a:rPr lang="tr-TR" dirty="0" err="1">
                <a:solidFill>
                  <a:srgbClr val="0070C0"/>
                </a:solidFill>
              </a:rPr>
              <a:t>Polimet</a:t>
            </a:r>
            <a:r>
              <a:rPr lang="tr-TR" dirty="0">
                <a:solidFill>
                  <a:srgbClr val="0070C0"/>
                </a:solidFill>
              </a:rPr>
              <a:t> </a:t>
            </a:r>
            <a:r>
              <a:rPr lang="tr-TR" dirty="0" err="1">
                <a:solidFill>
                  <a:srgbClr val="0070C0"/>
                </a:solidFill>
              </a:rPr>
              <a:t>metha</a:t>
            </a:r>
            <a:r>
              <a:rPr lang="tr-TR" dirty="0">
                <a:solidFill>
                  <a:srgbClr val="0070C0"/>
                </a:solidFill>
              </a:rPr>
              <a:t> akrilik (Akrilik) PMMA:</a:t>
            </a:r>
            <a:endParaRPr lang="tr-TR" dirty="0">
              <a:solidFill>
                <a:srgbClr val="C00000"/>
              </a:solidFill>
            </a:endParaRPr>
          </a:p>
        </p:txBody>
      </p:sp>
      <p:sp>
        <p:nvSpPr>
          <p:cNvPr id="16" name="Rectangle 2" descr="Rectangle: Click to edit Master text styles&#10;Second level&#10;Third level&#10;Fourth level&#10;Fifth level">
            <a:extLst>
              <a:ext uri="{FF2B5EF4-FFF2-40B4-BE49-F238E27FC236}">
                <a16:creationId xmlns:a16="http://schemas.microsoft.com/office/drawing/2014/main" id="{412A7AFE-7DA7-433B-B524-D6E816345179}"/>
              </a:ext>
            </a:extLst>
          </p:cNvPr>
          <p:cNvSpPr txBox="1">
            <a:spLocks noChangeArrowheads="1"/>
          </p:cNvSpPr>
          <p:nvPr/>
        </p:nvSpPr>
        <p:spPr>
          <a:xfrm>
            <a:off x="243307" y="3036084"/>
            <a:ext cx="6624736" cy="3488556"/>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265113" indent="-265113">
              <a:lnSpc>
                <a:spcPct val="170000"/>
              </a:lnSpc>
              <a:buFont typeface="+mj-lt"/>
              <a:buAutoNum type="arabicPeriod"/>
            </a:pPr>
            <a:r>
              <a:rPr lang="tr-TR" sz="1700" dirty="0"/>
              <a:t>Akrilik veya </a:t>
            </a:r>
            <a:r>
              <a:rPr lang="tr-TR" sz="1700" dirty="0" err="1"/>
              <a:t>Poli</a:t>
            </a:r>
            <a:r>
              <a:rPr lang="tr-TR" sz="1700" dirty="0"/>
              <a:t>-Met-</a:t>
            </a:r>
            <a:r>
              <a:rPr lang="tr-TR" sz="1700" dirty="0" err="1"/>
              <a:t>Metha</a:t>
            </a:r>
            <a:r>
              <a:rPr lang="tr-TR" sz="1700" dirty="0"/>
              <a:t>-Akrilik (PMMA), lineer polimer olduğundan şekilsizdir. </a:t>
            </a:r>
          </a:p>
          <a:p>
            <a:pPr marL="265113" indent="-265113">
              <a:lnSpc>
                <a:spcPct val="170000"/>
              </a:lnSpc>
              <a:buFont typeface="+mj-lt"/>
              <a:buAutoNum type="arabicPeriod"/>
            </a:pPr>
            <a:r>
              <a:rPr lang="tr-TR" sz="1700" dirty="0"/>
              <a:t>Saydamlığı nedeniyle optik uygulamalarda cama alternatif olarak kullanılır. (</a:t>
            </a:r>
            <a:r>
              <a:rPr lang="tr-TR" sz="1700" dirty="0" err="1"/>
              <a:t>Örn</a:t>
            </a:r>
            <a:r>
              <a:rPr lang="tr-TR" sz="1700" b="1" dirty="0"/>
              <a:t>: </a:t>
            </a:r>
            <a:r>
              <a:rPr lang="tr-TR" sz="1700" dirty="0"/>
              <a:t>oto kuyruk ışığı lensleri ve uçak camları) </a:t>
            </a:r>
          </a:p>
          <a:p>
            <a:pPr marL="265113" indent="-265113">
              <a:lnSpc>
                <a:spcPct val="170000"/>
              </a:lnSpc>
              <a:buFont typeface="+mj-lt"/>
              <a:buAutoNum type="arabicPeriod"/>
            </a:pPr>
            <a:r>
              <a:rPr lang="tr-TR" sz="1700" dirty="0"/>
              <a:t>Çizilme dirençlerinin düşük olması camlara göre dezavantajdır. </a:t>
            </a:r>
          </a:p>
          <a:p>
            <a:pPr marL="265113" indent="-265113">
              <a:lnSpc>
                <a:spcPct val="170000"/>
              </a:lnSpc>
              <a:buFont typeface="+mj-lt"/>
              <a:buAutoNum type="arabicPeriod"/>
            </a:pPr>
            <a:r>
              <a:rPr lang="tr-TR" sz="1700" dirty="0"/>
              <a:t>Tekstilde ve </a:t>
            </a:r>
            <a:r>
              <a:rPr lang="tr-TR" sz="1700" dirty="0" err="1"/>
              <a:t>Poli-Akro-Nitril</a:t>
            </a:r>
            <a:r>
              <a:rPr lang="tr-TR" sz="1700" dirty="0"/>
              <a:t> (PAN) üretiminde yaygın olarak kullanılır. </a:t>
            </a:r>
          </a:p>
        </p:txBody>
      </p:sp>
      <p:pic>
        <p:nvPicPr>
          <p:cNvPr id="19" name="Picture 2" descr="http://pslc.ws/macrog/kidsmac/images/pmma02.gif">
            <a:extLst>
              <a:ext uri="{FF2B5EF4-FFF2-40B4-BE49-F238E27FC236}">
                <a16:creationId xmlns:a16="http://schemas.microsoft.com/office/drawing/2014/main" id="{BECC4508-0F97-4B54-B6B3-56CA97EF80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2078" y="1736469"/>
            <a:ext cx="2751708" cy="991337"/>
          </a:xfrm>
          <a:prstGeom prst="rect">
            <a:avLst/>
          </a:prstGeom>
          <a:solidFill>
            <a:schemeClr val="bg1"/>
          </a:solidFill>
        </p:spPr>
      </p:pic>
      <p:pic>
        <p:nvPicPr>
          <p:cNvPr id="22" name="Picture 4" descr="https://encrypted-tbn3.gstatic.com/images?q=tbn:ANd9GcRKfhzo_Q7Rwj6yEaDTHe-MF3tfv4vFfDDHzwraqY3nl4aK90k7PieswRoa">
            <a:extLst>
              <a:ext uri="{FF2B5EF4-FFF2-40B4-BE49-F238E27FC236}">
                <a16:creationId xmlns:a16="http://schemas.microsoft.com/office/drawing/2014/main" id="{D3649B54-66B4-4BA5-9313-260BF9850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7490" y="3010491"/>
            <a:ext cx="1155402" cy="8665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https://encrypted-tbn3.gstatic.com/images?q=tbn:ANd9GcTHhfAk0u3qUZZWUPeuRrU5TFUlfwWNDhfNOvgZdJix7Pwakcd8UcLghbsi">
            <a:extLst>
              <a:ext uri="{FF2B5EF4-FFF2-40B4-BE49-F238E27FC236}">
                <a16:creationId xmlns:a16="http://schemas.microsoft.com/office/drawing/2014/main" id="{5DE3919F-4910-45F9-9605-B0518F5F1E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8259" y="4478282"/>
            <a:ext cx="1726303" cy="1293062"/>
          </a:xfrm>
          <a:prstGeom prst="rect">
            <a:avLst/>
          </a:prstGeom>
          <a:noFill/>
          <a:extLst>
            <a:ext uri="{909E8E84-426E-40DD-AFC4-6F175D3DCCD1}">
              <a14:hiddenFill xmlns:a14="http://schemas.microsoft.com/office/drawing/2010/main">
                <a:solidFill>
                  <a:srgbClr val="FFFFFF"/>
                </a:solidFill>
              </a14:hiddenFill>
            </a:ext>
          </a:extLst>
        </p:spPr>
      </p:pic>
      <p:sp>
        <p:nvSpPr>
          <p:cNvPr id="25" name="Metin kutusu 24">
            <a:extLst>
              <a:ext uri="{FF2B5EF4-FFF2-40B4-BE49-F238E27FC236}">
                <a16:creationId xmlns:a16="http://schemas.microsoft.com/office/drawing/2014/main" id="{11BAABCC-FDCC-4AB9-A6E5-ADFB944DB636}"/>
              </a:ext>
            </a:extLst>
          </p:cNvPr>
          <p:cNvSpPr txBox="1"/>
          <p:nvPr/>
        </p:nvSpPr>
        <p:spPr>
          <a:xfrm>
            <a:off x="7562615" y="3875524"/>
            <a:ext cx="1032062" cy="338554"/>
          </a:xfrm>
          <a:prstGeom prst="rect">
            <a:avLst/>
          </a:prstGeom>
          <a:noFill/>
        </p:spPr>
        <p:txBody>
          <a:bodyPr wrap="square" rtlCol="0">
            <a:spAutoFit/>
          </a:bodyPr>
          <a:lstStyle/>
          <a:p>
            <a:r>
              <a:rPr lang="tr-TR" sz="1600" dirty="0"/>
              <a:t>Akrilik ip</a:t>
            </a:r>
          </a:p>
        </p:txBody>
      </p:sp>
      <p:sp>
        <p:nvSpPr>
          <p:cNvPr id="26" name="Metin kutusu 25">
            <a:extLst>
              <a:ext uri="{FF2B5EF4-FFF2-40B4-BE49-F238E27FC236}">
                <a16:creationId xmlns:a16="http://schemas.microsoft.com/office/drawing/2014/main" id="{DFEA6749-4C31-46AA-A149-7C68BD48D7BE}"/>
              </a:ext>
            </a:extLst>
          </p:cNvPr>
          <p:cNvSpPr txBox="1"/>
          <p:nvPr/>
        </p:nvSpPr>
        <p:spPr>
          <a:xfrm>
            <a:off x="7348692" y="5773156"/>
            <a:ext cx="1487460" cy="338554"/>
          </a:xfrm>
          <a:prstGeom prst="rect">
            <a:avLst/>
          </a:prstGeom>
          <a:noFill/>
        </p:spPr>
        <p:txBody>
          <a:bodyPr wrap="square" rtlCol="0">
            <a:spAutoFit/>
          </a:bodyPr>
          <a:lstStyle/>
          <a:p>
            <a:r>
              <a:rPr lang="tr-TR" sz="1600" dirty="0"/>
              <a:t>Akrilik kazak</a:t>
            </a:r>
          </a:p>
        </p:txBody>
      </p:sp>
    </p:spTree>
    <p:extLst>
      <p:ext uri="{BB962C8B-B14F-4D97-AF65-F5344CB8AC3E}">
        <p14:creationId xmlns:p14="http://schemas.microsoft.com/office/powerpoint/2010/main" val="37554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up)">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up)">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wipe(up)">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wipe(up)">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build="p"/>
      <p:bldP spid="25" grpId="0"/>
      <p:bldP spid="26"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10791" y="6410748"/>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119</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4" name="Dikdörtgen 13">
            <a:extLst>
              <a:ext uri="{FF2B5EF4-FFF2-40B4-BE49-F238E27FC236}">
                <a16:creationId xmlns:a16="http://schemas.microsoft.com/office/drawing/2014/main" id="{61726C7A-C34E-49BE-AC16-EF9482838BC6}"/>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7" name="Dikdörtgen 16">
            <a:extLst>
              <a:ext uri="{FF2B5EF4-FFF2-40B4-BE49-F238E27FC236}">
                <a16:creationId xmlns:a16="http://schemas.microsoft.com/office/drawing/2014/main" id="{F57C18A6-465F-4D91-914C-4C33C534DB80}"/>
              </a:ext>
            </a:extLst>
          </p:cNvPr>
          <p:cNvSpPr/>
          <p:nvPr/>
        </p:nvSpPr>
        <p:spPr>
          <a:xfrm>
            <a:off x="278294" y="1464138"/>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8" name="Dikdörtgen 17">
            <a:extLst>
              <a:ext uri="{FF2B5EF4-FFF2-40B4-BE49-F238E27FC236}">
                <a16:creationId xmlns:a16="http://schemas.microsoft.com/office/drawing/2014/main" id="{EEF161D5-60E0-43BC-9AE2-547E8EB3CC33}"/>
              </a:ext>
            </a:extLst>
          </p:cNvPr>
          <p:cNvSpPr/>
          <p:nvPr/>
        </p:nvSpPr>
        <p:spPr>
          <a:xfrm>
            <a:off x="378405" y="1811978"/>
            <a:ext cx="2661306" cy="369332"/>
          </a:xfrm>
          <a:prstGeom prst="rect">
            <a:avLst/>
          </a:prstGeom>
        </p:spPr>
        <p:txBody>
          <a:bodyPr wrap="none">
            <a:spAutoFit/>
          </a:bodyPr>
          <a:lstStyle/>
          <a:p>
            <a:r>
              <a:rPr lang="tr-TR" dirty="0">
                <a:solidFill>
                  <a:schemeClr val="bg1">
                    <a:lumMod val="50000"/>
                  </a:schemeClr>
                </a:solidFill>
              </a:rPr>
              <a:t>10.2.1.b </a:t>
            </a:r>
            <a:r>
              <a:rPr lang="tr-TR" dirty="0" err="1">
                <a:solidFill>
                  <a:schemeClr val="bg1">
                    <a:lumMod val="50000"/>
                  </a:schemeClr>
                </a:solidFill>
              </a:rPr>
              <a:t>Termoplastikler</a:t>
            </a:r>
            <a:endParaRPr lang="tr-TR" dirty="0">
              <a:solidFill>
                <a:schemeClr val="bg1">
                  <a:lumMod val="50000"/>
                </a:schemeClr>
              </a:solidFill>
            </a:endParaRPr>
          </a:p>
        </p:txBody>
      </p:sp>
      <p:sp>
        <p:nvSpPr>
          <p:cNvPr id="23" name="Metin kutusu 22">
            <a:extLst>
              <a:ext uri="{FF2B5EF4-FFF2-40B4-BE49-F238E27FC236}">
                <a16:creationId xmlns:a16="http://schemas.microsoft.com/office/drawing/2014/main" id="{15E94613-98B8-4AF2-834B-CFFC2E6A6B6D}"/>
              </a:ext>
            </a:extLst>
          </p:cNvPr>
          <p:cNvSpPr txBox="1"/>
          <p:nvPr/>
        </p:nvSpPr>
        <p:spPr>
          <a:xfrm>
            <a:off x="611560" y="2239434"/>
            <a:ext cx="5553844" cy="369332"/>
          </a:xfrm>
          <a:prstGeom prst="rect">
            <a:avLst/>
          </a:prstGeom>
          <a:noFill/>
        </p:spPr>
        <p:txBody>
          <a:bodyPr wrap="square" rtlCol="0">
            <a:spAutoFit/>
          </a:bodyPr>
          <a:lstStyle/>
          <a:p>
            <a:r>
              <a:rPr lang="tr-TR" dirty="0">
                <a:solidFill>
                  <a:schemeClr val="bg1">
                    <a:lumMod val="50000"/>
                  </a:schemeClr>
                </a:solidFill>
              </a:rPr>
              <a:t>10.2.1.b.4 Bazı </a:t>
            </a:r>
            <a:r>
              <a:rPr lang="tr-TR" dirty="0" err="1">
                <a:solidFill>
                  <a:schemeClr val="bg1">
                    <a:lumMod val="50000"/>
                  </a:schemeClr>
                </a:solidFill>
              </a:rPr>
              <a:t>Termoplastik</a:t>
            </a:r>
            <a:r>
              <a:rPr lang="tr-TR" dirty="0">
                <a:solidFill>
                  <a:schemeClr val="bg1">
                    <a:lumMod val="50000"/>
                  </a:schemeClr>
                </a:solidFill>
              </a:rPr>
              <a:t> Malzemeler: </a:t>
            </a:r>
          </a:p>
        </p:txBody>
      </p:sp>
      <p:sp>
        <p:nvSpPr>
          <p:cNvPr id="12" name="Metin kutusu 11">
            <a:extLst>
              <a:ext uri="{FF2B5EF4-FFF2-40B4-BE49-F238E27FC236}">
                <a16:creationId xmlns:a16="http://schemas.microsoft.com/office/drawing/2014/main" id="{0345A3D0-D52C-4B74-B6F6-437A019F379E}"/>
              </a:ext>
            </a:extLst>
          </p:cNvPr>
          <p:cNvSpPr txBox="1"/>
          <p:nvPr/>
        </p:nvSpPr>
        <p:spPr>
          <a:xfrm>
            <a:off x="827584" y="2645398"/>
            <a:ext cx="6370612" cy="369332"/>
          </a:xfrm>
          <a:prstGeom prst="rect">
            <a:avLst/>
          </a:prstGeom>
          <a:noFill/>
        </p:spPr>
        <p:txBody>
          <a:bodyPr wrap="square" rtlCol="0">
            <a:spAutoFit/>
          </a:bodyPr>
          <a:lstStyle/>
          <a:p>
            <a:r>
              <a:rPr lang="tr-TR" dirty="0">
                <a:solidFill>
                  <a:srgbClr val="0070C0"/>
                </a:solidFill>
              </a:rPr>
              <a:t>10.2.1.b.4.3 </a:t>
            </a:r>
            <a:r>
              <a:rPr lang="tr-TR" dirty="0" err="1">
                <a:solidFill>
                  <a:srgbClr val="0070C0"/>
                </a:solidFill>
              </a:rPr>
              <a:t>Akronitril-Butadiene-Streyn</a:t>
            </a:r>
            <a:r>
              <a:rPr lang="tr-TR" dirty="0">
                <a:solidFill>
                  <a:srgbClr val="0070C0"/>
                </a:solidFill>
              </a:rPr>
              <a:t> (ABS)</a:t>
            </a:r>
            <a:endParaRPr lang="tr-TR" dirty="0">
              <a:solidFill>
                <a:srgbClr val="C00000"/>
              </a:solidFill>
            </a:endParaRPr>
          </a:p>
        </p:txBody>
      </p:sp>
      <p:sp>
        <p:nvSpPr>
          <p:cNvPr id="20" name="Rectangle 2" descr="Rectangle: Click to edit Master text styles&#10;Second level&#10;Third level&#10;Fourth level&#10;Fifth level">
            <a:extLst>
              <a:ext uri="{FF2B5EF4-FFF2-40B4-BE49-F238E27FC236}">
                <a16:creationId xmlns:a16="http://schemas.microsoft.com/office/drawing/2014/main" id="{D6C44694-952C-4CA6-B5D0-58CEB186F0F5}"/>
              </a:ext>
            </a:extLst>
          </p:cNvPr>
          <p:cNvSpPr txBox="1">
            <a:spLocks noChangeArrowheads="1"/>
          </p:cNvSpPr>
          <p:nvPr/>
        </p:nvSpPr>
        <p:spPr>
          <a:xfrm>
            <a:off x="395705" y="3124834"/>
            <a:ext cx="6030394" cy="2298796"/>
          </a:xfrm>
          <a:prstGeom prst="rect">
            <a:avLst/>
          </a:prstGeom>
          <a:noFill/>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nSpc>
                <a:spcPct val="150000"/>
              </a:lnSpc>
            </a:pPr>
            <a:r>
              <a:rPr lang="tr-TR" sz="1800" dirty="0"/>
              <a:t>Üstün özelliklere sahip olan ABS iki fazlı olup </a:t>
            </a:r>
          </a:p>
          <a:p>
            <a:pPr marL="265113" indent="0">
              <a:lnSpc>
                <a:spcPct val="150000"/>
              </a:lnSpc>
              <a:buNone/>
            </a:pPr>
            <a:r>
              <a:rPr lang="tr-TR" sz="1800" b="1" dirty="0"/>
              <a:t>1. fazı: </a:t>
            </a:r>
            <a:r>
              <a:rPr lang="tr-TR" sz="1800" dirty="0"/>
              <a:t>sert</a:t>
            </a:r>
            <a:r>
              <a:rPr lang="tr-TR" sz="1800" b="1" dirty="0"/>
              <a:t> </a:t>
            </a:r>
            <a:r>
              <a:rPr lang="tr-TR" sz="1800" dirty="0" err="1"/>
              <a:t>Streyn-Acrylonitrile</a:t>
            </a:r>
            <a:r>
              <a:rPr lang="tr-TR" sz="1800" dirty="0"/>
              <a:t> kopolimeri iken, </a:t>
            </a:r>
          </a:p>
          <a:p>
            <a:pPr marL="265113" indent="0">
              <a:lnSpc>
                <a:spcPct val="150000"/>
              </a:lnSpc>
              <a:buNone/>
            </a:pPr>
            <a:r>
              <a:rPr lang="tr-TR" sz="1800" b="1" dirty="0"/>
              <a:t>2. fazı: </a:t>
            </a:r>
            <a:r>
              <a:rPr lang="tr-TR" sz="1800" dirty="0" err="1"/>
              <a:t>Streyn-Butadiene</a:t>
            </a:r>
            <a:r>
              <a:rPr lang="tr-TR" sz="1800" dirty="0"/>
              <a:t> kopolimeri olup kauçuktur. </a:t>
            </a:r>
          </a:p>
          <a:p>
            <a:pPr>
              <a:lnSpc>
                <a:spcPct val="150000"/>
              </a:lnSpc>
            </a:pPr>
            <a:r>
              <a:rPr lang="tr-TR" sz="1800" dirty="0"/>
              <a:t>Üç farklı temel hammaddesi değişik oranlarda karıştırılarak elde edilir. </a:t>
            </a:r>
          </a:p>
        </p:txBody>
      </p:sp>
      <p:pic>
        <p:nvPicPr>
          <p:cNvPr id="21" name="Picture 2" descr="http://eu.redeyeondemand.com/images/mABS.jpg">
            <a:extLst>
              <a:ext uri="{FF2B5EF4-FFF2-40B4-BE49-F238E27FC236}">
                <a16:creationId xmlns:a16="http://schemas.microsoft.com/office/drawing/2014/main" id="{DB845715-A549-41F8-94DE-2FB043FB8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7477" y="2325177"/>
            <a:ext cx="2546648" cy="1909986"/>
          </a:xfrm>
          <a:prstGeom prst="rect">
            <a:avLst/>
          </a:prstGeom>
          <a:noFill/>
          <a:extLst>
            <a:ext uri="{909E8E84-426E-40DD-AFC4-6F175D3DCCD1}">
              <a14:hiddenFill xmlns:a14="http://schemas.microsoft.com/office/drawing/2010/main">
                <a:solidFill>
                  <a:srgbClr val="FFFFFF"/>
                </a:solidFill>
              </a14:hiddenFill>
            </a:ext>
          </a:extLst>
        </p:spPr>
      </p:pic>
      <p:sp>
        <p:nvSpPr>
          <p:cNvPr id="27" name="Metin kutusu 26">
            <a:extLst>
              <a:ext uri="{FF2B5EF4-FFF2-40B4-BE49-F238E27FC236}">
                <a16:creationId xmlns:a16="http://schemas.microsoft.com/office/drawing/2014/main" id="{2D9379DF-6E4F-4BD7-A626-AA59B5EC6666}"/>
              </a:ext>
            </a:extLst>
          </p:cNvPr>
          <p:cNvSpPr txBox="1"/>
          <p:nvPr/>
        </p:nvSpPr>
        <p:spPr>
          <a:xfrm>
            <a:off x="6772789" y="4244621"/>
            <a:ext cx="1975506" cy="584775"/>
          </a:xfrm>
          <a:prstGeom prst="rect">
            <a:avLst/>
          </a:prstGeom>
          <a:noFill/>
        </p:spPr>
        <p:txBody>
          <a:bodyPr wrap="square" rtlCol="0">
            <a:spAutoFit/>
          </a:bodyPr>
          <a:lstStyle/>
          <a:p>
            <a:r>
              <a:rPr lang="tr-TR" sz="1600" i="1" dirty="0"/>
              <a:t>ABS den yapılmış bir alet çantası</a:t>
            </a:r>
          </a:p>
        </p:txBody>
      </p:sp>
    </p:spTree>
    <p:extLst>
      <p:ext uri="{BB962C8B-B14F-4D97-AF65-F5344CB8AC3E}">
        <p14:creationId xmlns:p14="http://schemas.microsoft.com/office/powerpoint/2010/main" val="232152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up)">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up)">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wipe(up)">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wipe(up)">
                                      <p:cBhvr>
                                        <p:cTn id="27" dur="500"/>
                                        <p:tgtEl>
                                          <p:spTgt spid="2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build="p"/>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Altbilgi Yer Tutucusu 2"/>
          <p:cNvSpPr>
            <a:spLocks noGrp="1"/>
          </p:cNvSpPr>
          <p:nvPr>
            <p:ph type="ftr" sz="quarter" idx="11"/>
          </p:nvPr>
        </p:nvSpPr>
        <p:spPr>
          <a:xfrm>
            <a:off x="2483768" y="6410848"/>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3" name="Slayt Numarası Yer Tutucusu 2"/>
          <p:cNvSpPr>
            <a:spLocks noGrp="1"/>
          </p:cNvSpPr>
          <p:nvPr>
            <p:ph type="sldNum" sz="quarter" idx="12"/>
          </p:nvPr>
        </p:nvSpPr>
        <p:spPr/>
        <p:txBody>
          <a:bodyPr/>
          <a:lstStyle/>
          <a:p>
            <a:fld id="{B7840E83-AC17-4BB5-BC43-751DE1ADA5B1}" type="slidenum">
              <a:rPr lang="tr-TR" smtClean="0"/>
              <a:t>12</a:t>
            </a:fld>
            <a:endParaRPr lang="tr-TR"/>
          </a:p>
        </p:txBody>
      </p:sp>
      <p:pic>
        <p:nvPicPr>
          <p:cNvPr id="10" name="Picture 2" descr="106_m2_konu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728" y="1972252"/>
            <a:ext cx="723423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627784" y="5877272"/>
            <a:ext cx="4392488" cy="369332"/>
          </a:xfrm>
          <a:prstGeom prst="rect">
            <a:avLst/>
          </a:prstGeom>
          <a:noFill/>
        </p:spPr>
        <p:txBody>
          <a:bodyPr wrap="square" rtlCol="0">
            <a:spAutoFit/>
          </a:bodyPr>
          <a:lstStyle/>
          <a:p>
            <a:pPr algn="ctr"/>
            <a:r>
              <a:rPr lang="tr-TR" dirty="0"/>
              <a:t>Prefabrik Binalar</a:t>
            </a:r>
          </a:p>
        </p:txBody>
      </p:sp>
      <p:sp>
        <p:nvSpPr>
          <p:cNvPr id="2" name="Veri Yer Tutucusu 1"/>
          <p:cNvSpPr>
            <a:spLocks noGrp="1"/>
          </p:cNvSpPr>
          <p:nvPr>
            <p:ph type="dt" sz="half" idx="10"/>
          </p:nvPr>
        </p:nvSpPr>
        <p:spPr/>
        <p:txBody>
          <a:bodyPr/>
          <a:lstStyle/>
          <a:p>
            <a:r>
              <a:rPr lang="tr-TR" dirty="0"/>
              <a:t>....</a:t>
            </a:r>
          </a:p>
        </p:txBody>
      </p:sp>
      <p:sp>
        <p:nvSpPr>
          <p:cNvPr id="11" name="Rectangle 2">
            <a:extLst>
              <a:ext uri="{FF2B5EF4-FFF2-40B4-BE49-F238E27FC236}">
                <a16:creationId xmlns:a16="http://schemas.microsoft.com/office/drawing/2014/main" id="{D018B1F4-8CC6-4119-916C-95E89FB13AA5}"/>
              </a:ext>
            </a:extLst>
          </p:cNvPr>
          <p:cNvSpPr>
            <a:spLocks noGrp="1" noChangeArrowheads="1"/>
          </p:cNvSpPr>
          <p:nvPr>
            <p:ph type="title"/>
          </p:nvPr>
        </p:nvSpPr>
        <p:spPr>
          <a:xfrm>
            <a:off x="1079612" y="274166"/>
            <a:ext cx="6984776" cy="591103"/>
          </a:xfrm>
          <a:noFill/>
        </p:spPr>
        <p:txBody>
          <a:bodyPr>
            <a:normAutofit/>
          </a:bodyPr>
          <a:lstStyle/>
          <a:p>
            <a:pPr eaLnBrk="1" hangingPunct="1"/>
            <a:r>
              <a:rPr lang="tr-TR" sz="3200" dirty="0"/>
              <a:t>3-Kompozitlerin Uygulama Alanları</a:t>
            </a:r>
          </a:p>
        </p:txBody>
      </p:sp>
      <p:sp>
        <p:nvSpPr>
          <p:cNvPr id="12" name="Başlık 1">
            <a:extLst>
              <a:ext uri="{FF2B5EF4-FFF2-40B4-BE49-F238E27FC236}">
                <a16:creationId xmlns:a16="http://schemas.microsoft.com/office/drawing/2014/main" id="{A07503A3-7453-469D-BB5F-04350C557AA0}"/>
              </a:ext>
            </a:extLst>
          </p:cNvPr>
          <p:cNvSpPr txBox="1">
            <a:spLocks/>
          </p:cNvSpPr>
          <p:nvPr/>
        </p:nvSpPr>
        <p:spPr>
          <a:xfrm>
            <a:off x="7466651" y="843492"/>
            <a:ext cx="1369501" cy="365760"/>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000" dirty="0"/>
              <a:t>(Devamı)</a:t>
            </a:r>
          </a:p>
        </p:txBody>
      </p:sp>
      <p:sp>
        <p:nvSpPr>
          <p:cNvPr id="15" name="Rectangle 3" descr="Rectangle: Click to edit Master text styles&#10;Second level&#10;Third level&#10;Fourth level&#10;Fifth level">
            <a:extLst>
              <a:ext uri="{FF2B5EF4-FFF2-40B4-BE49-F238E27FC236}">
                <a16:creationId xmlns:a16="http://schemas.microsoft.com/office/drawing/2014/main" id="{42C94CFA-16D5-40C7-86E6-9A96129EC96A}"/>
              </a:ext>
            </a:extLst>
          </p:cNvPr>
          <p:cNvSpPr>
            <a:spLocks noGrp="1" noChangeArrowheads="1"/>
          </p:cNvSpPr>
          <p:nvPr>
            <p:ph sz="quarter" idx="1"/>
          </p:nvPr>
        </p:nvSpPr>
        <p:spPr>
          <a:xfrm>
            <a:off x="304799" y="1505205"/>
            <a:ext cx="8503920" cy="456954"/>
          </a:xfrm>
          <a:noFill/>
        </p:spPr>
        <p:txBody>
          <a:bodyPr>
            <a:normAutofit/>
          </a:bodyPr>
          <a:lstStyle/>
          <a:p>
            <a:pPr marL="0" indent="0">
              <a:lnSpc>
                <a:spcPct val="150000"/>
              </a:lnSpc>
              <a:buNone/>
            </a:pPr>
            <a:r>
              <a:rPr lang="tr-TR" sz="1800" b="1" dirty="0"/>
              <a:t>3.1 İnşaat ve Yapı Sektörü</a:t>
            </a:r>
            <a:r>
              <a:rPr lang="tr-TR" sz="1800" dirty="0"/>
              <a:t> -</a:t>
            </a:r>
            <a:r>
              <a:rPr lang="tr-TR" sz="1800" dirty="0">
                <a:solidFill>
                  <a:schemeClr val="bg1">
                    <a:lumMod val="65000"/>
                  </a:schemeClr>
                </a:solidFill>
              </a:rPr>
              <a:t>(Devamı):</a:t>
            </a:r>
          </a:p>
        </p:txBody>
      </p:sp>
    </p:spTree>
    <p:extLst>
      <p:ext uri="{BB962C8B-B14F-4D97-AF65-F5344CB8AC3E}">
        <p14:creationId xmlns:p14="http://schemas.microsoft.com/office/powerpoint/2010/main" val="162185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59288" y="6410748"/>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120</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4" name="Dikdörtgen 13">
            <a:extLst>
              <a:ext uri="{FF2B5EF4-FFF2-40B4-BE49-F238E27FC236}">
                <a16:creationId xmlns:a16="http://schemas.microsoft.com/office/drawing/2014/main" id="{61726C7A-C34E-49BE-AC16-EF9482838BC6}"/>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7" name="Dikdörtgen 16">
            <a:extLst>
              <a:ext uri="{FF2B5EF4-FFF2-40B4-BE49-F238E27FC236}">
                <a16:creationId xmlns:a16="http://schemas.microsoft.com/office/drawing/2014/main" id="{F57C18A6-465F-4D91-914C-4C33C534DB80}"/>
              </a:ext>
            </a:extLst>
          </p:cNvPr>
          <p:cNvSpPr/>
          <p:nvPr/>
        </p:nvSpPr>
        <p:spPr>
          <a:xfrm>
            <a:off x="278294" y="1464138"/>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8" name="Dikdörtgen 17">
            <a:extLst>
              <a:ext uri="{FF2B5EF4-FFF2-40B4-BE49-F238E27FC236}">
                <a16:creationId xmlns:a16="http://schemas.microsoft.com/office/drawing/2014/main" id="{EEF161D5-60E0-43BC-9AE2-547E8EB3CC33}"/>
              </a:ext>
            </a:extLst>
          </p:cNvPr>
          <p:cNvSpPr/>
          <p:nvPr/>
        </p:nvSpPr>
        <p:spPr>
          <a:xfrm>
            <a:off x="378405" y="1811978"/>
            <a:ext cx="2661306" cy="369332"/>
          </a:xfrm>
          <a:prstGeom prst="rect">
            <a:avLst/>
          </a:prstGeom>
        </p:spPr>
        <p:txBody>
          <a:bodyPr wrap="none">
            <a:spAutoFit/>
          </a:bodyPr>
          <a:lstStyle/>
          <a:p>
            <a:r>
              <a:rPr lang="tr-TR" dirty="0">
                <a:solidFill>
                  <a:schemeClr val="bg1">
                    <a:lumMod val="50000"/>
                  </a:schemeClr>
                </a:solidFill>
              </a:rPr>
              <a:t>10.2.1.b </a:t>
            </a:r>
            <a:r>
              <a:rPr lang="tr-TR" dirty="0" err="1">
                <a:solidFill>
                  <a:schemeClr val="bg1">
                    <a:lumMod val="50000"/>
                  </a:schemeClr>
                </a:solidFill>
              </a:rPr>
              <a:t>Termoplastikler</a:t>
            </a:r>
            <a:endParaRPr lang="tr-TR" dirty="0">
              <a:solidFill>
                <a:schemeClr val="bg1">
                  <a:lumMod val="50000"/>
                </a:schemeClr>
              </a:solidFill>
            </a:endParaRPr>
          </a:p>
        </p:txBody>
      </p:sp>
      <p:sp>
        <p:nvSpPr>
          <p:cNvPr id="23" name="Metin kutusu 22">
            <a:extLst>
              <a:ext uri="{FF2B5EF4-FFF2-40B4-BE49-F238E27FC236}">
                <a16:creationId xmlns:a16="http://schemas.microsoft.com/office/drawing/2014/main" id="{15E94613-98B8-4AF2-834B-CFFC2E6A6B6D}"/>
              </a:ext>
            </a:extLst>
          </p:cNvPr>
          <p:cNvSpPr txBox="1"/>
          <p:nvPr/>
        </p:nvSpPr>
        <p:spPr>
          <a:xfrm>
            <a:off x="611560" y="2239434"/>
            <a:ext cx="5553844" cy="369332"/>
          </a:xfrm>
          <a:prstGeom prst="rect">
            <a:avLst/>
          </a:prstGeom>
          <a:noFill/>
        </p:spPr>
        <p:txBody>
          <a:bodyPr wrap="square" rtlCol="0">
            <a:spAutoFit/>
          </a:bodyPr>
          <a:lstStyle/>
          <a:p>
            <a:r>
              <a:rPr lang="tr-TR" dirty="0">
                <a:solidFill>
                  <a:schemeClr val="bg1">
                    <a:lumMod val="50000"/>
                  </a:schemeClr>
                </a:solidFill>
              </a:rPr>
              <a:t>10.2.1.b.4 Bazı </a:t>
            </a:r>
            <a:r>
              <a:rPr lang="tr-TR" dirty="0" err="1">
                <a:solidFill>
                  <a:schemeClr val="bg1">
                    <a:lumMod val="50000"/>
                  </a:schemeClr>
                </a:solidFill>
              </a:rPr>
              <a:t>Termoplastik</a:t>
            </a:r>
            <a:r>
              <a:rPr lang="tr-TR" dirty="0">
                <a:solidFill>
                  <a:schemeClr val="bg1">
                    <a:lumMod val="50000"/>
                  </a:schemeClr>
                </a:solidFill>
              </a:rPr>
              <a:t> Malzemeler: </a:t>
            </a:r>
          </a:p>
        </p:txBody>
      </p:sp>
      <p:sp>
        <p:nvSpPr>
          <p:cNvPr id="12" name="Metin kutusu 11">
            <a:extLst>
              <a:ext uri="{FF2B5EF4-FFF2-40B4-BE49-F238E27FC236}">
                <a16:creationId xmlns:a16="http://schemas.microsoft.com/office/drawing/2014/main" id="{0345A3D0-D52C-4B74-B6F6-437A019F379E}"/>
              </a:ext>
            </a:extLst>
          </p:cNvPr>
          <p:cNvSpPr txBox="1"/>
          <p:nvPr/>
        </p:nvSpPr>
        <p:spPr>
          <a:xfrm>
            <a:off x="943064" y="2634115"/>
            <a:ext cx="6370612" cy="369332"/>
          </a:xfrm>
          <a:prstGeom prst="rect">
            <a:avLst/>
          </a:prstGeom>
          <a:noFill/>
        </p:spPr>
        <p:txBody>
          <a:bodyPr wrap="square" rtlCol="0">
            <a:spAutoFit/>
          </a:bodyPr>
          <a:lstStyle/>
          <a:p>
            <a:r>
              <a:rPr lang="tr-TR" dirty="0">
                <a:solidFill>
                  <a:srgbClr val="C00000"/>
                </a:solidFill>
              </a:rPr>
              <a:t>10.2.1.b.4.4  </a:t>
            </a:r>
            <a:r>
              <a:rPr lang="tr-TR" dirty="0" err="1">
                <a:solidFill>
                  <a:srgbClr val="C00000"/>
                </a:solidFill>
              </a:rPr>
              <a:t>Poli-Tetra-Fluor-Ethylene</a:t>
            </a:r>
            <a:r>
              <a:rPr lang="tr-TR" dirty="0">
                <a:solidFill>
                  <a:srgbClr val="C00000"/>
                </a:solidFill>
              </a:rPr>
              <a:t> (PTFE)</a:t>
            </a:r>
          </a:p>
        </p:txBody>
      </p:sp>
      <p:sp>
        <p:nvSpPr>
          <p:cNvPr id="15" name="Metin kutusu 14">
            <a:extLst>
              <a:ext uri="{FF2B5EF4-FFF2-40B4-BE49-F238E27FC236}">
                <a16:creationId xmlns:a16="http://schemas.microsoft.com/office/drawing/2014/main" id="{05D41BD2-8526-49DE-9423-5AF37A4F15AB}"/>
              </a:ext>
            </a:extLst>
          </p:cNvPr>
          <p:cNvSpPr txBox="1"/>
          <p:nvPr/>
        </p:nvSpPr>
        <p:spPr>
          <a:xfrm>
            <a:off x="301752" y="3073318"/>
            <a:ext cx="6768752" cy="2585323"/>
          </a:xfrm>
          <a:prstGeom prst="rect">
            <a:avLst/>
          </a:prstGeom>
          <a:noFill/>
        </p:spPr>
        <p:txBody>
          <a:bodyPr wrap="square" rtlCol="0">
            <a:spAutoFit/>
          </a:bodyPr>
          <a:lstStyle/>
          <a:p>
            <a:pPr marL="457200" indent="-457200">
              <a:lnSpc>
                <a:spcPct val="150000"/>
              </a:lnSpc>
              <a:buFont typeface="+mj-lt"/>
              <a:buAutoNum type="arabicPeriod"/>
            </a:pPr>
            <a:r>
              <a:rPr lang="tr-TR" dirty="0"/>
              <a:t>Teflon olarak ta bilinen bu malzemenin, çevresel ve kimyasal etkilere karşı direnci oldukça iyidir. </a:t>
            </a:r>
          </a:p>
          <a:p>
            <a:pPr marL="457200" indent="-457200">
              <a:lnSpc>
                <a:spcPct val="150000"/>
              </a:lnSpc>
              <a:buFont typeface="+mj-lt"/>
              <a:buAutoNum type="arabicPeriod"/>
            </a:pPr>
            <a:r>
              <a:rPr lang="tr-TR" dirty="0"/>
              <a:t>Sudan etkilenmez ayrıca  elektrik ve ısıl direnci iyidir. </a:t>
            </a:r>
          </a:p>
          <a:p>
            <a:pPr marL="457200" indent="-457200">
              <a:lnSpc>
                <a:spcPct val="150000"/>
              </a:lnSpc>
              <a:buFont typeface="+mj-lt"/>
              <a:buAutoNum type="arabicPeriod"/>
            </a:pPr>
            <a:r>
              <a:rPr lang="tr-TR" dirty="0"/>
              <a:t>Düşük sürtünme direncinden dolayı yağlanamayan parçaların imalatında kullanılır. </a:t>
            </a:r>
          </a:p>
          <a:p>
            <a:pPr marL="457200" indent="-457200">
              <a:lnSpc>
                <a:spcPct val="150000"/>
              </a:lnSpc>
              <a:buFont typeface="+mj-lt"/>
              <a:buAutoNum type="arabicPeriod"/>
            </a:pPr>
            <a:r>
              <a:rPr lang="tr-TR" dirty="0"/>
              <a:t>Kimya sanayisinde ve gıda sektöründe de kullanılmaktadır.</a:t>
            </a:r>
          </a:p>
        </p:txBody>
      </p:sp>
      <p:pic>
        <p:nvPicPr>
          <p:cNvPr id="16" name="Picture 2" descr="http://hardiepolymers.files.wordpress.com/2013/03/pan.jpg?w=628">
            <a:extLst>
              <a:ext uri="{FF2B5EF4-FFF2-40B4-BE49-F238E27FC236}">
                <a16:creationId xmlns:a16="http://schemas.microsoft.com/office/drawing/2014/main" id="{620DD84F-D0D7-4D4B-8503-E433BFF150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9149" y="2634115"/>
            <a:ext cx="2232248" cy="1687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72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up)">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up)">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wipe(up)">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wipe(up)">
                                      <p:cBhvr>
                                        <p:cTn id="27"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59288" y="642260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121</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4" name="Dikdörtgen 13">
            <a:extLst>
              <a:ext uri="{FF2B5EF4-FFF2-40B4-BE49-F238E27FC236}">
                <a16:creationId xmlns:a16="http://schemas.microsoft.com/office/drawing/2014/main" id="{61726C7A-C34E-49BE-AC16-EF9482838BC6}"/>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7" name="Dikdörtgen 16">
            <a:extLst>
              <a:ext uri="{FF2B5EF4-FFF2-40B4-BE49-F238E27FC236}">
                <a16:creationId xmlns:a16="http://schemas.microsoft.com/office/drawing/2014/main" id="{F57C18A6-465F-4D91-914C-4C33C534DB80}"/>
              </a:ext>
            </a:extLst>
          </p:cNvPr>
          <p:cNvSpPr/>
          <p:nvPr/>
        </p:nvSpPr>
        <p:spPr>
          <a:xfrm>
            <a:off x="278294" y="1464138"/>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8" name="Dikdörtgen 17">
            <a:extLst>
              <a:ext uri="{FF2B5EF4-FFF2-40B4-BE49-F238E27FC236}">
                <a16:creationId xmlns:a16="http://schemas.microsoft.com/office/drawing/2014/main" id="{EEF161D5-60E0-43BC-9AE2-547E8EB3CC33}"/>
              </a:ext>
            </a:extLst>
          </p:cNvPr>
          <p:cNvSpPr/>
          <p:nvPr/>
        </p:nvSpPr>
        <p:spPr>
          <a:xfrm>
            <a:off x="473594" y="1763931"/>
            <a:ext cx="2661306" cy="369332"/>
          </a:xfrm>
          <a:prstGeom prst="rect">
            <a:avLst/>
          </a:prstGeom>
        </p:spPr>
        <p:txBody>
          <a:bodyPr wrap="none">
            <a:spAutoFit/>
          </a:bodyPr>
          <a:lstStyle/>
          <a:p>
            <a:r>
              <a:rPr lang="tr-TR" dirty="0">
                <a:solidFill>
                  <a:schemeClr val="bg1">
                    <a:lumMod val="50000"/>
                  </a:schemeClr>
                </a:solidFill>
              </a:rPr>
              <a:t>10.2.1.b </a:t>
            </a:r>
            <a:r>
              <a:rPr lang="tr-TR" dirty="0" err="1">
                <a:solidFill>
                  <a:schemeClr val="bg1">
                    <a:lumMod val="50000"/>
                  </a:schemeClr>
                </a:solidFill>
              </a:rPr>
              <a:t>Termoplastikler</a:t>
            </a:r>
            <a:endParaRPr lang="tr-TR" dirty="0">
              <a:solidFill>
                <a:schemeClr val="bg1">
                  <a:lumMod val="50000"/>
                </a:schemeClr>
              </a:solidFill>
            </a:endParaRPr>
          </a:p>
        </p:txBody>
      </p:sp>
      <p:sp>
        <p:nvSpPr>
          <p:cNvPr id="23" name="Metin kutusu 22">
            <a:extLst>
              <a:ext uri="{FF2B5EF4-FFF2-40B4-BE49-F238E27FC236}">
                <a16:creationId xmlns:a16="http://schemas.microsoft.com/office/drawing/2014/main" id="{15E94613-98B8-4AF2-834B-CFFC2E6A6B6D}"/>
              </a:ext>
            </a:extLst>
          </p:cNvPr>
          <p:cNvSpPr txBox="1"/>
          <p:nvPr/>
        </p:nvSpPr>
        <p:spPr>
          <a:xfrm>
            <a:off x="755576" y="2132404"/>
            <a:ext cx="5553844" cy="369332"/>
          </a:xfrm>
          <a:prstGeom prst="rect">
            <a:avLst/>
          </a:prstGeom>
          <a:noFill/>
        </p:spPr>
        <p:txBody>
          <a:bodyPr wrap="square" rtlCol="0">
            <a:spAutoFit/>
          </a:bodyPr>
          <a:lstStyle/>
          <a:p>
            <a:r>
              <a:rPr lang="tr-TR" dirty="0">
                <a:solidFill>
                  <a:schemeClr val="bg1">
                    <a:lumMod val="50000"/>
                  </a:schemeClr>
                </a:solidFill>
              </a:rPr>
              <a:t>10.2.1.b.4 Bazı </a:t>
            </a:r>
            <a:r>
              <a:rPr lang="tr-TR" dirty="0" err="1">
                <a:solidFill>
                  <a:schemeClr val="bg1">
                    <a:lumMod val="50000"/>
                  </a:schemeClr>
                </a:solidFill>
              </a:rPr>
              <a:t>Termoplastik</a:t>
            </a:r>
            <a:r>
              <a:rPr lang="tr-TR" dirty="0">
                <a:solidFill>
                  <a:schemeClr val="bg1">
                    <a:lumMod val="50000"/>
                  </a:schemeClr>
                </a:solidFill>
              </a:rPr>
              <a:t> Malzemeler: </a:t>
            </a:r>
          </a:p>
        </p:txBody>
      </p:sp>
      <p:sp>
        <p:nvSpPr>
          <p:cNvPr id="12" name="Metin kutusu 11">
            <a:extLst>
              <a:ext uri="{FF2B5EF4-FFF2-40B4-BE49-F238E27FC236}">
                <a16:creationId xmlns:a16="http://schemas.microsoft.com/office/drawing/2014/main" id="{0345A3D0-D52C-4B74-B6F6-437A019F379E}"/>
              </a:ext>
            </a:extLst>
          </p:cNvPr>
          <p:cNvSpPr txBox="1"/>
          <p:nvPr/>
        </p:nvSpPr>
        <p:spPr>
          <a:xfrm>
            <a:off x="1433582" y="2504335"/>
            <a:ext cx="3413906" cy="369332"/>
          </a:xfrm>
          <a:prstGeom prst="rect">
            <a:avLst/>
          </a:prstGeom>
          <a:noFill/>
        </p:spPr>
        <p:txBody>
          <a:bodyPr wrap="square" rtlCol="0">
            <a:spAutoFit/>
          </a:bodyPr>
          <a:lstStyle/>
          <a:p>
            <a:r>
              <a:rPr lang="tr-TR" dirty="0">
                <a:solidFill>
                  <a:srgbClr val="0070C0"/>
                </a:solidFill>
              </a:rPr>
              <a:t>10.2.1.b.4.5  </a:t>
            </a:r>
            <a:r>
              <a:rPr lang="tr-TR" dirty="0" err="1">
                <a:solidFill>
                  <a:srgbClr val="0070C0"/>
                </a:solidFill>
              </a:rPr>
              <a:t>Poli-Amids</a:t>
            </a:r>
            <a:r>
              <a:rPr lang="tr-TR" dirty="0">
                <a:solidFill>
                  <a:srgbClr val="0070C0"/>
                </a:solidFill>
              </a:rPr>
              <a:t> (PA)</a:t>
            </a:r>
          </a:p>
        </p:txBody>
      </p:sp>
      <p:sp>
        <p:nvSpPr>
          <p:cNvPr id="19" name="Metin kutusu 18">
            <a:extLst>
              <a:ext uri="{FF2B5EF4-FFF2-40B4-BE49-F238E27FC236}">
                <a16:creationId xmlns:a16="http://schemas.microsoft.com/office/drawing/2014/main" id="{33C917E1-3A31-476D-83D1-111F053202FD}"/>
              </a:ext>
            </a:extLst>
          </p:cNvPr>
          <p:cNvSpPr txBox="1"/>
          <p:nvPr/>
        </p:nvSpPr>
        <p:spPr>
          <a:xfrm>
            <a:off x="301752" y="2851186"/>
            <a:ext cx="8652588" cy="3576428"/>
          </a:xfrm>
          <a:prstGeom prst="rect">
            <a:avLst/>
          </a:prstGeom>
          <a:noFill/>
        </p:spPr>
        <p:txBody>
          <a:bodyPr wrap="square" rtlCol="0">
            <a:spAutoFit/>
          </a:bodyPr>
          <a:lstStyle/>
          <a:p>
            <a:pPr marL="342900" indent="-342900">
              <a:lnSpc>
                <a:spcPct val="150000"/>
              </a:lnSpc>
              <a:buFont typeface="+mj-lt"/>
              <a:buAutoNum type="arabicPeriod"/>
            </a:pPr>
            <a:r>
              <a:rPr lang="tr-TR" sz="1700" dirty="0"/>
              <a:t>En önemli PA ailesi Naylon (Naylon 6 ve Naylon 6.6) olup mukavemeti, elastiklik modülü ve aşınma direnci eşdeğerlerine göre daha iyidir.</a:t>
            </a:r>
          </a:p>
          <a:p>
            <a:pPr marL="342900" indent="-342900">
              <a:lnSpc>
                <a:spcPct val="150000"/>
              </a:lnSpc>
              <a:buFont typeface="+mj-lt"/>
              <a:buAutoNum type="arabicPeriod"/>
            </a:pPr>
            <a:r>
              <a:rPr lang="tr-TR" sz="1700" dirty="0"/>
              <a:t>Kendi kendini yağlama özelliğine sahiptir. 125</a:t>
            </a:r>
            <a:r>
              <a:rPr lang="tr-TR" sz="1700" baseline="30000" dirty="0"/>
              <a:t>o</a:t>
            </a:r>
            <a:r>
              <a:rPr lang="tr-TR" sz="1700" dirty="0"/>
              <a:t>C ye kadar mekanik özelliklerini koruyabilir.</a:t>
            </a:r>
          </a:p>
          <a:p>
            <a:pPr marL="342900" indent="-342900">
              <a:lnSpc>
                <a:spcPct val="150000"/>
              </a:lnSpc>
              <a:buFont typeface="+mj-lt"/>
              <a:buAutoNum type="arabicPeriod"/>
            </a:pPr>
            <a:r>
              <a:rPr lang="tr-TR" sz="1700" dirty="0"/>
              <a:t>Su emmesi en önemli dezavantajıdır. </a:t>
            </a:r>
          </a:p>
          <a:p>
            <a:pPr>
              <a:lnSpc>
                <a:spcPct val="150000"/>
              </a:lnSpc>
            </a:pPr>
            <a:r>
              <a:rPr lang="tr-TR" sz="1700" dirty="0"/>
              <a:t>4.  Düşük sürtünmenin gerekli olduğu ve yüksek mukavemetin gerekli olmadığı yerlerde  </a:t>
            </a:r>
          </a:p>
          <a:p>
            <a:pPr>
              <a:lnSpc>
                <a:spcPct val="150000"/>
              </a:lnSpc>
            </a:pPr>
            <a:r>
              <a:rPr lang="tr-TR" sz="1700" dirty="0"/>
              <a:t>      (Dişli, yatak gibi) metal yerine kullanılabilir. </a:t>
            </a:r>
          </a:p>
          <a:p>
            <a:pPr>
              <a:lnSpc>
                <a:spcPct val="150000"/>
              </a:lnSpc>
            </a:pPr>
            <a:r>
              <a:rPr lang="tr-TR" sz="1700" dirty="0"/>
              <a:t>5.  İkinci gurup </a:t>
            </a:r>
            <a:r>
              <a:rPr lang="tr-TR" sz="1700" b="1" dirty="0"/>
              <a:t>PA</a:t>
            </a:r>
            <a:r>
              <a:rPr lang="tr-TR" sz="1700" dirty="0"/>
              <a:t> </a:t>
            </a:r>
            <a:r>
              <a:rPr lang="tr-TR" sz="1700" b="1" dirty="0" err="1"/>
              <a:t>Aramidler</a:t>
            </a:r>
            <a:r>
              <a:rPr lang="tr-TR" sz="1700" dirty="0"/>
              <a:t> olup ticari isimleri </a:t>
            </a:r>
            <a:r>
              <a:rPr lang="tr-TR" sz="1700" b="1" dirty="0" err="1"/>
              <a:t>Kevlar</a:t>
            </a:r>
            <a:r>
              <a:rPr lang="tr-TR" sz="1700" dirty="0" err="1"/>
              <a:t>dır</a:t>
            </a:r>
            <a:r>
              <a:rPr lang="tr-TR" sz="1700" dirty="0"/>
              <a:t>. </a:t>
            </a:r>
            <a:r>
              <a:rPr lang="tr-TR" sz="1700" dirty="0" err="1"/>
              <a:t>Kevların</a:t>
            </a:r>
            <a:r>
              <a:rPr lang="tr-TR" sz="1700" dirty="0"/>
              <a:t> özgül   </a:t>
            </a:r>
          </a:p>
          <a:p>
            <a:pPr>
              <a:lnSpc>
                <a:spcPct val="150000"/>
              </a:lnSpc>
            </a:pPr>
            <a:r>
              <a:rPr lang="tr-TR" sz="1700" dirty="0"/>
              <a:t>      mukavemeti çelikten oldukça yüksektir.</a:t>
            </a:r>
          </a:p>
        </p:txBody>
      </p:sp>
      <p:pic>
        <p:nvPicPr>
          <p:cNvPr id="2" name="Resim 1">
            <a:extLst>
              <a:ext uri="{FF2B5EF4-FFF2-40B4-BE49-F238E27FC236}">
                <a16:creationId xmlns:a16="http://schemas.microsoft.com/office/drawing/2014/main" id="{2D9F5197-E5F4-48D7-9944-E6356CEBAEA9}"/>
              </a:ext>
            </a:extLst>
          </p:cNvPr>
          <p:cNvPicPr>
            <a:picLocks noChangeAspect="1"/>
          </p:cNvPicPr>
          <p:nvPr/>
        </p:nvPicPr>
        <p:blipFill>
          <a:blip r:embed="rId2"/>
          <a:stretch>
            <a:fillRect/>
          </a:stretch>
        </p:blipFill>
        <p:spPr>
          <a:xfrm>
            <a:off x="6132671" y="1431866"/>
            <a:ext cx="2798211" cy="1180076"/>
          </a:xfrm>
          <a:prstGeom prst="rect">
            <a:avLst/>
          </a:prstGeom>
        </p:spPr>
      </p:pic>
      <p:sp>
        <p:nvSpPr>
          <p:cNvPr id="21" name="Metin kutusu 20">
            <a:extLst>
              <a:ext uri="{FF2B5EF4-FFF2-40B4-BE49-F238E27FC236}">
                <a16:creationId xmlns:a16="http://schemas.microsoft.com/office/drawing/2014/main" id="{F8F612BD-11DA-4F0E-B21F-E1026D855F39}"/>
              </a:ext>
            </a:extLst>
          </p:cNvPr>
          <p:cNvSpPr txBox="1"/>
          <p:nvPr/>
        </p:nvSpPr>
        <p:spPr>
          <a:xfrm>
            <a:off x="7623203" y="1679446"/>
            <a:ext cx="1307679" cy="738664"/>
          </a:xfrm>
          <a:prstGeom prst="rect">
            <a:avLst/>
          </a:prstGeom>
          <a:noFill/>
        </p:spPr>
        <p:txBody>
          <a:bodyPr wrap="square" rtlCol="0">
            <a:spAutoFit/>
          </a:bodyPr>
          <a:lstStyle/>
          <a:p>
            <a:pPr algn="ctr"/>
            <a:r>
              <a:rPr lang="tr-TR" sz="1400" i="1" dirty="0"/>
              <a:t>PA dan yapılmış kapı çekme kolları</a:t>
            </a:r>
          </a:p>
        </p:txBody>
      </p:sp>
    </p:spTree>
    <p:extLst>
      <p:ext uri="{BB962C8B-B14F-4D97-AF65-F5344CB8AC3E}">
        <p14:creationId xmlns:p14="http://schemas.microsoft.com/office/powerpoint/2010/main" val="127501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up)">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wipe(up)">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wipe(up)">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wipe(up)">
                                      <p:cBhvr>
                                        <p:cTn id="27" dur="500"/>
                                        <p:tgtEl>
                                          <p:spTgt spid="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
                                            <p:txEl>
                                              <p:pRg st="4" end="4"/>
                                            </p:txEl>
                                          </p:spTgt>
                                        </p:tgtEl>
                                        <p:attrNameLst>
                                          <p:attrName>style.visibility</p:attrName>
                                        </p:attrNameLst>
                                      </p:cBhvr>
                                      <p:to>
                                        <p:strVal val="visible"/>
                                      </p:to>
                                    </p:set>
                                    <p:animEffect transition="in" filter="wipe(up)">
                                      <p:cBhvr>
                                        <p:cTn id="32" dur="500"/>
                                        <p:tgtEl>
                                          <p:spTgt spid="1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9">
                                            <p:txEl>
                                              <p:pRg st="5" end="5"/>
                                            </p:txEl>
                                          </p:spTgt>
                                        </p:tgtEl>
                                        <p:attrNameLst>
                                          <p:attrName>style.visibility</p:attrName>
                                        </p:attrNameLst>
                                      </p:cBhvr>
                                      <p:to>
                                        <p:strVal val="visible"/>
                                      </p:to>
                                    </p:set>
                                    <p:animEffect transition="in" filter="wipe(up)">
                                      <p:cBhvr>
                                        <p:cTn id="37" dur="500"/>
                                        <p:tgtEl>
                                          <p:spTgt spid="1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9">
                                            <p:txEl>
                                              <p:pRg st="6" end="6"/>
                                            </p:txEl>
                                          </p:spTgt>
                                        </p:tgtEl>
                                        <p:attrNameLst>
                                          <p:attrName>style.visibility</p:attrName>
                                        </p:attrNameLst>
                                      </p:cBhvr>
                                      <p:to>
                                        <p:strVal val="visible"/>
                                      </p:to>
                                    </p:set>
                                    <p:animEffect transition="in" filter="wipe(up)">
                                      <p:cBhvr>
                                        <p:cTn id="42" dur="500"/>
                                        <p:tgtEl>
                                          <p:spTgt spid="19">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build="p"/>
      <p:bldP spid="21"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33051" y="6410748"/>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122</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4" name="Dikdörtgen 13">
            <a:extLst>
              <a:ext uri="{FF2B5EF4-FFF2-40B4-BE49-F238E27FC236}">
                <a16:creationId xmlns:a16="http://schemas.microsoft.com/office/drawing/2014/main" id="{61726C7A-C34E-49BE-AC16-EF9482838BC6}"/>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7" name="Dikdörtgen 16">
            <a:extLst>
              <a:ext uri="{FF2B5EF4-FFF2-40B4-BE49-F238E27FC236}">
                <a16:creationId xmlns:a16="http://schemas.microsoft.com/office/drawing/2014/main" id="{F57C18A6-465F-4D91-914C-4C33C534DB80}"/>
              </a:ext>
            </a:extLst>
          </p:cNvPr>
          <p:cNvSpPr/>
          <p:nvPr/>
        </p:nvSpPr>
        <p:spPr>
          <a:xfrm>
            <a:off x="260019" y="1454233"/>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8" name="Dikdörtgen 17">
            <a:extLst>
              <a:ext uri="{FF2B5EF4-FFF2-40B4-BE49-F238E27FC236}">
                <a16:creationId xmlns:a16="http://schemas.microsoft.com/office/drawing/2014/main" id="{EEF161D5-60E0-43BC-9AE2-547E8EB3CC33}"/>
              </a:ext>
            </a:extLst>
          </p:cNvPr>
          <p:cNvSpPr/>
          <p:nvPr/>
        </p:nvSpPr>
        <p:spPr>
          <a:xfrm>
            <a:off x="495438" y="1801955"/>
            <a:ext cx="2661306" cy="369332"/>
          </a:xfrm>
          <a:prstGeom prst="rect">
            <a:avLst/>
          </a:prstGeom>
        </p:spPr>
        <p:txBody>
          <a:bodyPr wrap="none">
            <a:spAutoFit/>
          </a:bodyPr>
          <a:lstStyle/>
          <a:p>
            <a:r>
              <a:rPr lang="tr-TR" dirty="0">
                <a:solidFill>
                  <a:schemeClr val="bg1">
                    <a:lumMod val="50000"/>
                  </a:schemeClr>
                </a:solidFill>
              </a:rPr>
              <a:t>10.2.1.b </a:t>
            </a:r>
            <a:r>
              <a:rPr lang="tr-TR" dirty="0" err="1">
                <a:solidFill>
                  <a:schemeClr val="bg1">
                    <a:lumMod val="50000"/>
                  </a:schemeClr>
                </a:solidFill>
              </a:rPr>
              <a:t>Termoplastikler</a:t>
            </a:r>
            <a:endParaRPr lang="tr-TR" dirty="0">
              <a:solidFill>
                <a:schemeClr val="bg1">
                  <a:lumMod val="50000"/>
                </a:schemeClr>
              </a:solidFill>
            </a:endParaRPr>
          </a:p>
        </p:txBody>
      </p:sp>
      <p:sp>
        <p:nvSpPr>
          <p:cNvPr id="23" name="Metin kutusu 22">
            <a:extLst>
              <a:ext uri="{FF2B5EF4-FFF2-40B4-BE49-F238E27FC236}">
                <a16:creationId xmlns:a16="http://schemas.microsoft.com/office/drawing/2014/main" id="{15E94613-98B8-4AF2-834B-CFFC2E6A6B6D}"/>
              </a:ext>
            </a:extLst>
          </p:cNvPr>
          <p:cNvSpPr txBox="1"/>
          <p:nvPr/>
        </p:nvSpPr>
        <p:spPr>
          <a:xfrm>
            <a:off x="817324" y="2200100"/>
            <a:ext cx="5553844" cy="369332"/>
          </a:xfrm>
          <a:prstGeom prst="rect">
            <a:avLst/>
          </a:prstGeom>
          <a:noFill/>
        </p:spPr>
        <p:txBody>
          <a:bodyPr wrap="square" rtlCol="0">
            <a:spAutoFit/>
          </a:bodyPr>
          <a:lstStyle/>
          <a:p>
            <a:r>
              <a:rPr lang="tr-TR" dirty="0">
                <a:solidFill>
                  <a:schemeClr val="bg1">
                    <a:lumMod val="50000"/>
                  </a:schemeClr>
                </a:solidFill>
              </a:rPr>
              <a:t>10.2.1.b.4 Bazı </a:t>
            </a:r>
            <a:r>
              <a:rPr lang="tr-TR" dirty="0" err="1">
                <a:solidFill>
                  <a:schemeClr val="bg1">
                    <a:lumMod val="50000"/>
                  </a:schemeClr>
                </a:solidFill>
              </a:rPr>
              <a:t>Termoplastik</a:t>
            </a:r>
            <a:r>
              <a:rPr lang="tr-TR" dirty="0">
                <a:solidFill>
                  <a:schemeClr val="bg1">
                    <a:lumMod val="50000"/>
                  </a:schemeClr>
                </a:solidFill>
              </a:rPr>
              <a:t> Malzemeler: </a:t>
            </a:r>
          </a:p>
        </p:txBody>
      </p:sp>
      <p:sp>
        <p:nvSpPr>
          <p:cNvPr id="12" name="Metin kutusu 11">
            <a:extLst>
              <a:ext uri="{FF2B5EF4-FFF2-40B4-BE49-F238E27FC236}">
                <a16:creationId xmlns:a16="http://schemas.microsoft.com/office/drawing/2014/main" id="{0345A3D0-D52C-4B74-B6F6-437A019F379E}"/>
              </a:ext>
            </a:extLst>
          </p:cNvPr>
          <p:cNvSpPr txBox="1"/>
          <p:nvPr/>
        </p:nvSpPr>
        <p:spPr>
          <a:xfrm>
            <a:off x="1619672" y="2634931"/>
            <a:ext cx="4290546" cy="369332"/>
          </a:xfrm>
          <a:prstGeom prst="rect">
            <a:avLst/>
          </a:prstGeom>
          <a:noFill/>
        </p:spPr>
        <p:txBody>
          <a:bodyPr wrap="square" rtlCol="0">
            <a:spAutoFit/>
          </a:bodyPr>
          <a:lstStyle/>
          <a:p>
            <a:r>
              <a:rPr lang="tr-TR" dirty="0">
                <a:solidFill>
                  <a:srgbClr val="FF0000"/>
                </a:solidFill>
              </a:rPr>
              <a:t>10.2.1.b.4.6  </a:t>
            </a:r>
            <a:r>
              <a:rPr lang="tr-TR" dirty="0" err="1">
                <a:solidFill>
                  <a:srgbClr val="FF0000"/>
                </a:solidFill>
              </a:rPr>
              <a:t>Poli</a:t>
            </a:r>
            <a:r>
              <a:rPr lang="tr-TR" dirty="0">
                <a:solidFill>
                  <a:srgbClr val="FF0000"/>
                </a:solidFill>
              </a:rPr>
              <a:t>-Etilen (PE)</a:t>
            </a:r>
          </a:p>
        </p:txBody>
      </p:sp>
      <p:sp>
        <p:nvSpPr>
          <p:cNvPr id="15" name="Metin kutusu 14">
            <a:extLst>
              <a:ext uri="{FF2B5EF4-FFF2-40B4-BE49-F238E27FC236}">
                <a16:creationId xmlns:a16="http://schemas.microsoft.com/office/drawing/2014/main" id="{B473D21A-A99C-41FA-B0EC-41E94C8F734A}"/>
              </a:ext>
            </a:extLst>
          </p:cNvPr>
          <p:cNvSpPr txBox="1"/>
          <p:nvPr/>
        </p:nvSpPr>
        <p:spPr>
          <a:xfrm>
            <a:off x="260019" y="2996293"/>
            <a:ext cx="6150600" cy="3365858"/>
          </a:xfrm>
          <a:prstGeom prst="rect">
            <a:avLst/>
          </a:prstGeom>
          <a:noFill/>
        </p:spPr>
        <p:txBody>
          <a:bodyPr wrap="square" rtlCol="0">
            <a:spAutoFit/>
          </a:bodyPr>
          <a:lstStyle/>
          <a:p>
            <a:pPr marL="265113" indent="-265113">
              <a:lnSpc>
                <a:spcPct val="150000"/>
              </a:lnSpc>
              <a:buFont typeface="+mj-lt"/>
              <a:buAutoNum type="arabicPeriod"/>
            </a:pPr>
            <a:r>
              <a:rPr lang="tr-TR" dirty="0"/>
              <a:t>Düşük ve yüksek yoğunluklu olmak üzere iki türü olan PE </a:t>
            </a:r>
            <a:r>
              <a:rPr lang="tr-TR" dirty="0" err="1"/>
              <a:t>nin</a:t>
            </a:r>
            <a:r>
              <a:rPr lang="tr-TR" dirty="0"/>
              <a:t> deformasyon direnci de yüksektir. </a:t>
            </a:r>
          </a:p>
          <a:p>
            <a:pPr marL="265113" indent="-265113">
              <a:lnSpc>
                <a:spcPct val="150000"/>
              </a:lnSpc>
              <a:buFont typeface="+mj-lt"/>
              <a:buAutoNum type="arabicPeriod"/>
            </a:pPr>
            <a:r>
              <a:rPr lang="tr-TR" dirty="0"/>
              <a:t>Düşük nem alma, düşük maliyet, kimyasal kararlılık, kolay </a:t>
            </a:r>
            <a:r>
              <a:rPr lang="tr-TR" dirty="0" err="1"/>
              <a:t>işlenebilirlik</a:t>
            </a:r>
            <a:r>
              <a:rPr lang="tr-TR" dirty="0"/>
              <a:t>, </a:t>
            </a:r>
            <a:r>
              <a:rPr lang="tr-TR" dirty="0" err="1"/>
              <a:t>yalıtkanlık</a:t>
            </a:r>
            <a:r>
              <a:rPr lang="tr-TR" dirty="0"/>
              <a:t> gibi üstün özelliklerinden dolayı film ve tel imalatında kullanılırlar. </a:t>
            </a:r>
          </a:p>
          <a:p>
            <a:pPr marL="265113" indent="-265113">
              <a:lnSpc>
                <a:spcPct val="150000"/>
              </a:lnSpc>
              <a:buFont typeface="+mj-lt"/>
              <a:buAutoNum type="arabicPeriod"/>
            </a:pPr>
            <a:r>
              <a:rPr lang="tr-TR" dirty="0"/>
              <a:t>Yüksek yoğunluklu PE </a:t>
            </a:r>
            <a:r>
              <a:rPr lang="tr-TR" dirty="0" err="1"/>
              <a:t>nin</a:t>
            </a:r>
            <a:r>
              <a:rPr lang="tr-TR" dirty="0"/>
              <a:t> mukavemeti ve </a:t>
            </a:r>
            <a:r>
              <a:rPr lang="tr-TR" dirty="0" err="1"/>
              <a:t>rijitliği</a:t>
            </a:r>
            <a:r>
              <a:rPr lang="tr-TR" dirty="0"/>
              <a:t> daha yüksektir. Şişe, boru gibi elemanların imalatında kullanılır.</a:t>
            </a:r>
          </a:p>
        </p:txBody>
      </p:sp>
      <p:pic>
        <p:nvPicPr>
          <p:cNvPr id="16" name="Picture 2" descr="http://www.tekinplast.com/images/gallery/polietilen4k.jpg">
            <a:extLst>
              <a:ext uri="{FF2B5EF4-FFF2-40B4-BE49-F238E27FC236}">
                <a16:creationId xmlns:a16="http://schemas.microsoft.com/office/drawing/2014/main" id="{50726529-32B4-455F-935D-4AF465741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6645" y="1992571"/>
            <a:ext cx="1493761" cy="129389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www.pe100plus.com/News/files/Info/image/large/9a8f12e1b1922ba30a483f6dfaa481ab.jpg">
            <a:extLst>
              <a:ext uri="{FF2B5EF4-FFF2-40B4-BE49-F238E27FC236}">
                <a16:creationId xmlns:a16="http://schemas.microsoft.com/office/drawing/2014/main" id="{0432091C-D8DE-479A-9504-E4599B761C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74" r="3520"/>
          <a:stretch/>
        </p:blipFill>
        <p:spPr bwMode="auto">
          <a:xfrm>
            <a:off x="6410619" y="4138318"/>
            <a:ext cx="2483520" cy="1651461"/>
          </a:xfrm>
          <a:prstGeom prst="rect">
            <a:avLst/>
          </a:prstGeom>
          <a:noFill/>
          <a:extLst>
            <a:ext uri="{909E8E84-426E-40DD-AFC4-6F175D3DCCD1}">
              <a14:hiddenFill xmlns:a14="http://schemas.microsoft.com/office/drawing/2010/main">
                <a:solidFill>
                  <a:srgbClr val="FFFFFF"/>
                </a:solidFill>
              </a14:hiddenFill>
            </a:ext>
          </a:extLst>
        </p:spPr>
      </p:pic>
      <p:sp>
        <p:nvSpPr>
          <p:cNvPr id="22" name="Metin kutusu 21">
            <a:extLst>
              <a:ext uri="{FF2B5EF4-FFF2-40B4-BE49-F238E27FC236}">
                <a16:creationId xmlns:a16="http://schemas.microsoft.com/office/drawing/2014/main" id="{49E03C45-44B2-45AE-81A2-379BC8B386FB}"/>
              </a:ext>
            </a:extLst>
          </p:cNvPr>
          <p:cNvSpPr txBox="1"/>
          <p:nvPr/>
        </p:nvSpPr>
        <p:spPr>
          <a:xfrm>
            <a:off x="6928646" y="5811196"/>
            <a:ext cx="1684301" cy="338554"/>
          </a:xfrm>
          <a:prstGeom prst="rect">
            <a:avLst/>
          </a:prstGeom>
          <a:noFill/>
        </p:spPr>
        <p:txBody>
          <a:bodyPr wrap="square" rtlCol="0">
            <a:spAutoFit/>
          </a:bodyPr>
          <a:lstStyle/>
          <a:p>
            <a:pPr algn="ctr"/>
            <a:r>
              <a:rPr lang="tr-TR" sz="1600" dirty="0"/>
              <a:t>PE borular</a:t>
            </a:r>
          </a:p>
        </p:txBody>
      </p:sp>
      <p:sp>
        <p:nvSpPr>
          <p:cNvPr id="24" name="Metin kutusu 23">
            <a:extLst>
              <a:ext uri="{FF2B5EF4-FFF2-40B4-BE49-F238E27FC236}">
                <a16:creationId xmlns:a16="http://schemas.microsoft.com/office/drawing/2014/main" id="{B5B3E176-0FD9-487A-8E57-6CEBC2B363CD}"/>
              </a:ext>
            </a:extLst>
          </p:cNvPr>
          <p:cNvSpPr txBox="1"/>
          <p:nvPr/>
        </p:nvSpPr>
        <p:spPr>
          <a:xfrm>
            <a:off x="7308304" y="3256339"/>
            <a:ext cx="1728192" cy="338554"/>
          </a:xfrm>
          <a:prstGeom prst="rect">
            <a:avLst/>
          </a:prstGeom>
          <a:noFill/>
        </p:spPr>
        <p:txBody>
          <a:bodyPr wrap="square" rtlCol="0">
            <a:spAutoFit/>
          </a:bodyPr>
          <a:lstStyle/>
          <a:p>
            <a:r>
              <a:rPr lang="tr-TR" sz="1600" dirty="0" err="1"/>
              <a:t>Granür</a:t>
            </a:r>
            <a:r>
              <a:rPr lang="tr-TR" sz="1600" dirty="0"/>
              <a:t> PE</a:t>
            </a:r>
          </a:p>
        </p:txBody>
      </p:sp>
    </p:spTree>
    <p:extLst>
      <p:ext uri="{BB962C8B-B14F-4D97-AF65-F5344CB8AC3E}">
        <p14:creationId xmlns:p14="http://schemas.microsoft.com/office/powerpoint/2010/main" val="104584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up)">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up)">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wipe(up)">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build="p"/>
      <p:bldP spid="22" grpId="0"/>
      <p:bldP spid="24"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15115" y="6410748"/>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123</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4" name="Dikdörtgen 13">
            <a:extLst>
              <a:ext uri="{FF2B5EF4-FFF2-40B4-BE49-F238E27FC236}">
                <a16:creationId xmlns:a16="http://schemas.microsoft.com/office/drawing/2014/main" id="{61726C7A-C34E-49BE-AC16-EF9482838BC6}"/>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7" name="Dikdörtgen 16">
            <a:extLst>
              <a:ext uri="{FF2B5EF4-FFF2-40B4-BE49-F238E27FC236}">
                <a16:creationId xmlns:a16="http://schemas.microsoft.com/office/drawing/2014/main" id="{F57C18A6-465F-4D91-914C-4C33C534DB80}"/>
              </a:ext>
            </a:extLst>
          </p:cNvPr>
          <p:cNvSpPr/>
          <p:nvPr/>
        </p:nvSpPr>
        <p:spPr>
          <a:xfrm>
            <a:off x="260019" y="1454233"/>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8" name="Dikdörtgen 17">
            <a:extLst>
              <a:ext uri="{FF2B5EF4-FFF2-40B4-BE49-F238E27FC236}">
                <a16:creationId xmlns:a16="http://schemas.microsoft.com/office/drawing/2014/main" id="{EEF161D5-60E0-43BC-9AE2-547E8EB3CC33}"/>
              </a:ext>
            </a:extLst>
          </p:cNvPr>
          <p:cNvSpPr/>
          <p:nvPr/>
        </p:nvSpPr>
        <p:spPr>
          <a:xfrm>
            <a:off x="495438" y="1801955"/>
            <a:ext cx="2661306" cy="369332"/>
          </a:xfrm>
          <a:prstGeom prst="rect">
            <a:avLst/>
          </a:prstGeom>
        </p:spPr>
        <p:txBody>
          <a:bodyPr wrap="none">
            <a:spAutoFit/>
          </a:bodyPr>
          <a:lstStyle/>
          <a:p>
            <a:r>
              <a:rPr lang="tr-TR" dirty="0">
                <a:solidFill>
                  <a:schemeClr val="bg1">
                    <a:lumMod val="50000"/>
                  </a:schemeClr>
                </a:solidFill>
              </a:rPr>
              <a:t>10.2.1.b </a:t>
            </a:r>
            <a:r>
              <a:rPr lang="tr-TR" dirty="0" err="1">
                <a:solidFill>
                  <a:schemeClr val="bg1">
                    <a:lumMod val="50000"/>
                  </a:schemeClr>
                </a:solidFill>
              </a:rPr>
              <a:t>Termoplastikler</a:t>
            </a:r>
            <a:endParaRPr lang="tr-TR" dirty="0">
              <a:solidFill>
                <a:schemeClr val="bg1">
                  <a:lumMod val="50000"/>
                </a:schemeClr>
              </a:solidFill>
            </a:endParaRPr>
          </a:p>
        </p:txBody>
      </p:sp>
      <p:sp>
        <p:nvSpPr>
          <p:cNvPr id="23" name="Metin kutusu 22">
            <a:extLst>
              <a:ext uri="{FF2B5EF4-FFF2-40B4-BE49-F238E27FC236}">
                <a16:creationId xmlns:a16="http://schemas.microsoft.com/office/drawing/2014/main" id="{15E94613-98B8-4AF2-834B-CFFC2E6A6B6D}"/>
              </a:ext>
            </a:extLst>
          </p:cNvPr>
          <p:cNvSpPr txBox="1"/>
          <p:nvPr/>
        </p:nvSpPr>
        <p:spPr>
          <a:xfrm>
            <a:off x="1060031" y="2187996"/>
            <a:ext cx="5553844" cy="369332"/>
          </a:xfrm>
          <a:prstGeom prst="rect">
            <a:avLst/>
          </a:prstGeom>
          <a:noFill/>
        </p:spPr>
        <p:txBody>
          <a:bodyPr wrap="square" rtlCol="0">
            <a:spAutoFit/>
          </a:bodyPr>
          <a:lstStyle/>
          <a:p>
            <a:r>
              <a:rPr lang="tr-TR" dirty="0">
                <a:solidFill>
                  <a:schemeClr val="bg1">
                    <a:lumMod val="50000"/>
                  </a:schemeClr>
                </a:solidFill>
              </a:rPr>
              <a:t>10.2.1.b.4 Bazı </a:t>
            </a:r>
            <a:r>
              <a:rPr lang="tr-TR" dirty="0" err="1">
                <a:solidFill>
                  <a:schemeClr val="bg1">
                    <a:lumMod val="50000"/>
                  </a:schemeClr>
                </a:solidFill>
              </a:rPr>
              <a:t>Termoplastik</a:t>
            </a:r>
            <a:r>
              <a:rPr lang="tr-TR" dirty="0">
                <a:solidFill>
                  <a:schemeClr val="bg1">
                    <a:lumMod val="50000"/>
                  </a:schemeClr>
                </a:solidFill>
              </a:rPr>
              <a:t> Malzemeler: </a:t>
            </a:r>
          </a:p>
        </p:txBody>
      </p:sp>
      <p:sp>
        <p:nvSpPr>
          <p:cNvPr id="12" name="Metin kutusu 11">
            <a:extLst>
              <a:ext uri="{FF2B5EF4-FFF2-40B4-BE49-F238E27FC236}">
                <a16:creationId xmlns:a16="http://schemas.microsoft.com/office/drawing/2014/main" id="{0345A3D0-D52C-4B74-B6F6-437A019F379E}"/>
              </a:ext>
            </a:extLst>
          </p:cNvPr>
          <p:cNvSpPr txBox="1"/>
          <p:nvPr/>
        </p:nvSpPr>
        <p:spPr>
          <a:xfrm>
            <a:off x="1540023" y="2644138"/>
            <a:ext cx="4290546" cy="369332"/>
          </a:xfrm>
          <a:prstGeom prst="rect">
            <a:avLst/>
          </a:prstGeom>
          <a:noFill/>
        </p:spPr>
        <p:txBody>
          <a:bodyPr wrap="square" rtlCol="0">
            <a:spAutoFit/>
          </a:bodyPr>
          <a:lstStyle/>
          <a:p>
            <a:r>
              <a:rPr lang="tr-TR" dirty="0">
                <a:solidFill>
                  <a:srgbClr val="FF0000"/>
                </a:solidFill>
              </a:rPr>
              <a:t>10.2.1.b.4.7  </a:t>
            </a:r>
            <a:r>
              <a:rPr lang="tr-TR" b="1" dirty="0" err="1"/>
              <a:t>Poli-Propilen</a:t>
            </a:r>
            <a:r>
              <a:rPr lang="tr-TR" b="1" dirty="0"/>
              <a:t> (PP)</a:t>
            </a:r>
          </a:p>
        </p:txBody>
      </p:sp>
      <p:sp>
        <p:nvSpPr>
          <p:cNvPr id="19" name="Metin kutusu 18">
            <a:extLst>
              <a:ext uri="{FF2B5EF4-FFF2-40B4-BE49-F238E27FC236}">
                <a16:creationId xmlns:a16="http://schemas.microsoft.com/office/drawing/2014/main" id="{695455BF-A848-461F-826D-0E9CA90CC570}"/>
              </a:ext>
            </a:extLst>
          </p:cNvPr>
          <p:cNvSpPr txBox="1"/>
          <p:nvPr/>
        </p:nvSpPr>
        <p:spPr>
          <a:xfrm>
            <a:off x="245166" y="2953579"/>
            <a:ext cx="6526913" cy="872868"/>
          </a:xfrm>
          <a:prstGeom prst="rect">
            <a:avLst/>
          </a:prstGeom>
          <a:noFill/>
        </p:spPr>
        <p:txBody>
          <a:bodyPr wrap="square" rtlCol="0">
            <a:spAutoFit/>
          </a:bodyPr>
          <a:lstStyle/>
          <a:p>
            <a:pPr marL="457200" indent="-457200">
              <a:lnSpc>
                <a:spcPct val="150000"/>
              </a:lnSpc>
              <a:buFont typeface="+mj-lt"/>
              <a:buAutoNum type="arabicPeriod"/>
            </a:pPr>
            <a:r>
              <a:rPr lang="tr-TR" dirty="0"/>
              <a:t>Enjeksiyon kalıplarında kullanılan hafif bir plastik olup özgül mukavemet değeri ise yüksektir. </a:t>
            </a:r>
          </a:p>
        </p:txBody>
      </p:sp>
      <p:pic>
        <p:nvPicPr>
          <p:cNvPr id="21" name="Picture 2" descr="http://images.kkeu.de/is/image/kke/Depo_kutular%C4%B1_ve_paletler/%C4%B0stifleme_kutular%C4%B1/G%C4%B1da_maddeleri_i%C3%A7in_uygun_polipropilen_(PP)_Euronorm_istiflenebilen_kutu_zoom--G00047526-07.jpg">
            <a:extLst>
              <a:ext uri="{FF2B5EF4-FFF2-40B4-BE49-F238E27FC236}">
                <a16:creationId xmlns:a16="http://schemas.microsoft.com/office/drawing/2014/main" id="{E629E16F-08E3-446E-997A-9CF3001192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3716" y="2013444"/>
            <a:ext cx="1975754" cy="1617648"/>
          </a:xfrm>
          <a:prstGeom prst="rect">
            <a:avLst/>
          </a:prstGeom>
          <a:noFill/>
          <a:extLst>
            <a:ext uri="{909E8E84-426E-40DD-AFC4-6F175D3DCCD1}">
              <a14:hiddenFill xmlns:a14="http://schemas.microsoft.com/office/drawing/2010/main">
                <a:solidFill>
                  <a:srgbClr val="FFFFFF"/>
                </a:solidFill>
              </a14:hiddenFill>
            </a:ext>
          </a:extLst>
        </p:spPr>
      </p:pic>
      <p:sp>
        <p:nvSpPr>
          <p:cNvPr id="25" name="Metin kutusu 24">
            <a:extLst>
              <a:ext uri="{FF2B5EF4-FFF2-40B4-BE49-F238E27FC236}">
                <a16:creationId xmlns:a16="http://schemas.microsoft.com/office/drawing/2014/main" id="{D11F3E65-D4F2-4CDB-85F9-ABFFB4B0844D}"/>
              </a:ext>
            </a:extLst>
          </p:cNvPr>
          <p:cNvSpPr txBox="1"/>
          <p:nvPr/>
        </p:nvSpPr>
        <p:spPr>
          <a:xfrm>
            <a:off x="1500654" y="4304343"/>
            <a:ext cx="4290546" cy="369332"/>
          </a:xfrm>
          <a:prstGeom prst="rect">
            <a:avLst/>
          </a:prstGeom>
          <a:noFill/>
        </p:spPr>
        <p:txBody>
          <a:bodyPr wrap="square" rtlCol="0">
            <a:spAutoFit/>
          </a:bodyPr>
          <a:lstStyle/>
          <a:p>
            <a:r>
              <a:rPr lang="tr-TR" dirty="0">
                <a:solidFill>
                  <a:srgbClr val="FF0000"/>
                </a:solidFill>
              </a:rPr>
              <a:t>10.2.1.b.4.8 </a:t>
            </a:r>
            <a:r>
              <a:rPr lang="tr-TR" b="1" dirty="0" err="1"/>
              <a:t>Poli</a:t>
            </a:r>
            <a:r>
              <a:rPr lang="tr-TR" b="1" dirty="0"/>
              <a:t>-</a:t>
            </a:r>
            <a:r>
              <a:rPr lang="tr-TR" b="1" dirty="0" err="1"/>
              <a:t>Vinil</a:t>
            </a:r>
            <a:r>
              <a:rPr lang="tr-TR" b="1" dirty="0"/>
              <a:t>-Klorür (PVC)</a:t>
            </a:r>
          </a:p>
        </p:txBody>
      </p:sp>
      <p:pic>
        <p:nvPicPr>
          <p:cNvPr id="26" name="Picture 4" descr="http://yargidekorasyon.com/wp-content/uploads/2013/01/28324712324751985199583461519864950077182082.jpg">
            <a:extLst>
              <a:ext uri="{FF2B5EF4-FFF2-40B4-BE49-F238E27FC236}">
                <a16:creationId xmlns:a16="http://schemas.microsoft.com/office/drawing/2014/main" id="{C2CD1997-B104-48B5-9FED-48B62D9DAE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6072" y="4387018"/>
            <a:ext cx="2271041" cy="1700786"/>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C8387D81-2924-4951-A269-A4D7F9E052FA}"/>
              </a:ext>
            </a:extLst>
          </p:cNvPr>
          <p:cNvSpPr/>
          <p:nvPr/>
        </p:nvSpPr>
        <p:spPr>
          <a:xfrm>
            <a:off x="245166" y="3776736"/>
            <a:ext cx="8720729" cy="457369"/>
          </a:xfrm>
          <a:prstGeom prst="rect">
            <a:avLst/>
          </a:prstGeom>
        </p:spPr>
        <p:txBody>
          <a:bodyPr wrap="square">
            <a:spAutoFit/>
          </a:bodyPr>
          <a:lstStyle/>
          <a:p>
            <a:pPr marL="457200" indent="-457200">
              <a:lnSpc>
                <a:spcPct val="150000"/>
              </a:lnSpc>
              <a:buFont typeface="+mj-lt"/>
              <a:buAutoNum type="arabicPeriod" startAt="2"/>
            </a:pPr>
            <a:r>
              <a:rPr lang="tr-TR" dirty="0"/>
              <a:t>Ergime sıcaklığının yüksek olmasından dolayı belirli alanlarda kullanılır. </a:t>
            </a:r>
          </a:p>
        </p:txBody>
      </p:sp>
      <p:sp>
        <p:nvSpPr>
          <p:cNvPr id="27" name="Metin kutusu 26">
            <a:extLst>
              <a:ext uri="{FF2B5EF4-FFF2-40B4-BE49-F238E27FC236}">
                <a16:creationId xmlns:a16="http://schemas.microsoft.com/office/drawing/2014/main" id="{DE47A5F6-81D7-4F8D-A054-DEC83F3BAC9E}"/>
              </a:ext>
            </a:extLst>
          </p:cNvPr>
          <p:cNvSpPr txBox="1"/>
          <p:nvPr/>
        </p:nvSpPr>
        <p:spPr>
          <a:xfrm>
            <a:off x="252330" y="4638721"/>
            <a:ext cx="6413742" cy="1703864"/>
          </a:xfrm>
          <a:prstGeom prst="rect">
            <a:avLst/>
          </a:prstGeom>
          <a:noFill/>
        </p:spPr>
        <p:txBody>
          <a:bodyPr wrap="square" rtlCol="0">
            <a:spAutoFit/>
          </a:bodyPr>
          <a:lstStyle/>
          <a:p>
            <a:pPr marL="457200" indent="-457200">
              <a:lnSpc>
                <a:spcPct val="150000"/>
              </a:lnSpc>
              <a:buFont typeface="+mj-lt"/>
              <a:buAutoNum type="arabicPeriod"/>
            </a:pPr>
            <a:r>
              <a:rPr lang="tr-TR" dirty="0"/>
              <a:t>Gıda </a:t>
            </a:r>
            <a:r>
              <a:rPr lang="tr-TR" dirty="0" err="1"/>
              <a:t>anbalajlama</a:t>
            </a:r>
            <a:r>
              <a:rPr lang="tr-TR" dirty="0"/>
              <a:t>, oyuncak, döşeme, pencere, kapı imalatlarında kullanılırlar. </a:t>
            </a:r>
          </a:p>
          <a:p>
            <a:pPr marL="457200" indent="-457200">
              <a:lnSpc>
                <a:spcPct val="150000"/>
              </a:lnSpc>
              <a:buFont typeface="+mj-lt"/>
              <a:buAutoNum type="arabicPeriod"/>
            </a:pPr>
            <a:r>
              <a:rPr lang="tr-TR" dirty="0"/>
              <a:t>Ayrıca </a:t>
            </a:r>
            <a:r>
              <a:rPr lang="tr-TR" dirty="0" err="1"/>
              <a:t>rijit</a:t>
            </a:r>
            <a:r>
              <a:rPr lang="tr-TR" dirty="0"/>
              <a:t> borular, tel ve kablo yalıtımı, film imalatı gibi alanlarda kullanılır. PVC ısı ve ışığa karşı kararsızdır. </a:t>
            </a:r>
          </a:p>
        </p:txBody>
      </p:sp>
    </p:spTree>
    <p:extLst>
      <p:ext uri="{BB962C8B-B14F-4D97-AF65-F5344CB8AC3E}">
        <p14:creationId xmlns:p14="http://schemas.microsoft.com/office/powerpoint/2010/main" val="52707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up)">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7">
                                            <p:txEl>
                                              <p:pRg st="0" end="0"/>
                                            </p:txEl>
                                          </p:spTgt>
                                        </p:tgtEl>
                                        <p:attrNameLst>
                                          <p:attrName>style.visibility</p:attrName>
                                        </p:attrNameLst>
                                      </p:cBhvr>
                                      <p:to>
                                        <p:strVal val="visible"/>
                                      </p:to>
                                    </p:set>
                                    <p:animEffect transition="in" filter="wipe(up)">
                                      <p:cBhvr>
                                        <p:cTn id="27" dur="500"/>
                                        <p:tgtEl>
                                          <p:spTgt spid="2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7">
                                            <p:txEl>
                                              <p:pRg st="1" end="1"/>
                                            </p:txEl>
                                          </p:spTgt>
                                        </p:tgtEl>
                                        <p:attrNameLst>
                                          <p:attrName>style.visibility</p:attrName>
                                        </p:attrNameLst>
                                      </p:cBhvr>
                                      <p:to>
                                        <p:strVal val="visible"/>
                                      </p:to>
                                    </p:set>
                                    <p:animEffect transition="in" filter="wipe(up)">
                                      <p:cBhvr>
                                        <p:cTn id="32"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build="p"/>
      <p:bldP spid="25" grpId="0"/>
      <p:bldP spid="2" grpId="0"/>
      <p:bldP spid="27"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9224"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124</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4" name="Dikdörtgen 13">
            <a:extLst>
              <a:ext uri="{FF2B5EF4-FFF2-40B4-BE49-F238E27FC236}">
                <a16:creationId xmlns:a16="http://schemas.microsoft.com/office/drawing/2014/main" id="{61726C7A-C34E-49BE-AC16-EF9482838BC6}"/>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7" name="Dikdörtgen 16">
            <a:extLst>
              <a:ext uri="{FF2B5EF4-FFF2-40B4-BE49-F238E27FC236}">
                <a16:creationId xmlns:a16="http://schemas.microsoft.com/office/drawing/2014/main" id="{F57C18A6-465F-4D91-914C-4C33C534DB80}"/>
              </a:ext>
            </a:extLst>
          </p:cNvPr>
          <p:cNvSpPr/>
          <p:nvPr/>
        </p:nvSpPr>
        <p:spPr>
          <a:xfrm>
            <a:off x="260019" y="1454233"/>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8" name="Dikdörtgen 17">
            <a:extLst>
              <a:ext uri="{FF2B5EF4-FFF2-40B4-BE49-F238E27FC236}">
                <a16:creationId xmlns:a16="http://schemas.microsoft.com/office/drawing/2014/main" id="{EEF161D5-60E0-43BC-9AE2-547E8EB3CC33}"/>
              </a:ext>
            </a:extLst>
          </p:cNvPr>
          <p:cNvSpPr/>
          <p:nvPr/>
        </p:nvSpPr>
        <p:spPr>
          <a:xfrm>
            <a:off x="495438" y="1801955"/>
            <a:ext cx="2661306" cy="369332"/>
          </a:xfrm>
          <a:prstGeom prst="rect">
            <a:avLst/>
          </a:prstGeom>
        </p:spPr>
        <p:txBody>
          <a:bodyPr wrap="none">
            <a:spAutoFit/>
          </a:bodyPr>
          <a:lstStyle/>
          <a:p>
            <a:r>
              <a:rPr lang="tr-TR" dirty="0">
                <a:solidFill>
                  <a:schemeClr val="bg1">
                    <a:lumMod val="50000"/>
                  </a:schemeClr>
                </a:solidFill>
              </a:rPr>
              <a:t>10.2.1.b </a:t>
            </a:r>
            <a:r>
              <a:rPr lang="tr-TR" dirty="0" err="1">
                <a:solidFill>
                  <a:schemeClr val="bg1">
                    <a:lumMod val="50000"/>
                  </a:schemeClr>
                </a:solidFill>
              </a:rPr>
              <a:t>Termoplastikler</a:t>
            </a:r>
            <a:endParaRPr lang="tr-TR" dirty="0">
              <a:solidFill>
                <a:schemeClr val="bg1">
                  <a:lumMod val="50000"/>
                </a:schemeClr>
              </a:solidFill>
            </a:endParaRPr>
          </a:p>
        </p:txBody>
      </p:sp>
      <p:sp>
        <p:nvSpPr>
          <p:cNvPr id="23" name="Metin kutusu 22">
            <a:extLst>
              <a:ext uri="{FF2B5EF4-FFF2-40B4-BE49-F238E27FC236}">
                <a16:creationId xmlns:a16="http://schemas.microsoft.com/office/drawing/2014/main" id="{15E94613-98B8-4AF2-834B-CFFC2E6A6B6D}"/>
              </a:ext>
            </a:extLst>
          </p:cNvPr>
          <p:cNvSpPr txBox="1"/>
          <p:nvPr/>
        </p:nvSpPr>
        <p:spPr>
          <a:xfrm>
            <a:off x="1195769" y="2109643"/>
            <a:ext cx="6896345" cy="369332"/>
          </a:xfrm>
          <a:prstGeom prst="rect">
            <a:avLst/>
          </a:prstGeom>
          <a:noFill/>
        </p:spPr>
        <p:txBody>
          <a:bodyPr wrap="square" rtlCol="0">
            <a:spAutoFit/>
          </a:bodyPr>
          <a:lstStyle/>
          <a:p>
            <a:r>
              <a:rPr lang="tr-TR" dirty="0">
                <a:solidFill>
                  <a:srgbClr val="FF0000"/>
                </a:solidFill>
              </a:rPr>
              <a:t>10.2.1.b.5 </a:t>
            </a:r>
            <a:r>
              <a:rPr lang="tr-TR" dirty="0" err="1">
                <a:solidFill>
                  <a:srgbClr val="FF0000"/>
                </a:solidFill>
              </a:rPr>
              <a:t>Termoplastik</a:t>
            </a:r>
            <a:r>
              <a:rPr lang="tr-TR" dirty="0">
                <a:solidFill>
                  <a:srgbClr val="FF0000"/>
                </a:solidFill>
              </a:rPr>
              <a:t> Reçinelerin Erime ve İşlem Sıcaklıkları</a:t>
            </a:r>
          </a:p>
        </p:txBody>
      </p:sp>
      <p:graphicFrame>
        <p:nvGraphicFramePr>
          <p:cNvPr id="20" name="Group 153">
            <a:extLst>
              <a:ext uri="{FF2B5EF4-FFF2-40B4-BE49-F238E27FC236}">
                <a16:creationId xmlns:a16="http://schemas.microsoft.com/office/drawing/2014/main" id="{9BC935B6-A058-49A6-86A9-EF370A94782C}"/>
              </a:ext>
            </a:extLst>
          </p:cNvPr>
          <p:cNvGraphicFramePr>
            <a:graphicFrameLocks/>
          </p:cNvGraphicFramePr>
          <p:nvPr>
            <p:extLst>
              <p:ext uri="{D42A27DB-BD31-4B8C-83A1-F6EECF244321}">
                <p14:modId xmlns:p14="http://schemas.microsoft.com/office/powerpoint/2010/main" val="103391511"/>
              </p:ext>
            </p:extLst>
          </p:nvPr>
        </p:nvGraphicFramePr>
        <p:xfrm>
          <a:off x="884198" y="2505545"/>
          <a:ext cx="7999261" cy="2174058"/>
        </p:xfrm>
        <a:graphic>
          <a:graphicData uri="http://schemas.openxmlformats.org/drawingml/2006/table">
            <a:tbl>
              <a:tblPr/>
              <a:tblGrid>
                <a:gridCol w="2886693">
                  <a:extLst>
                    <a:ext uri="{9D8B030D-6E8A-4147-A177-3AD203B41FA5}">
                      <a16:colId xmlns:a16="http://schemas.microsoft.com/office/drawing/2014/main" val="20000"/>
                    </a:ext>
                  </a:extLst>
                </a:gridCol>
                <a:gridCol w="2516935">
                  <a:extLst>
                    <a:ext uri="{9D8B030D-6E8A-4147-A177-3AD203B41FA5}">
                      <a16:colId xmlns:a16="http://schemas.microsoft.com/office/drawing/2014/main" val="20001"/>
                    </a:ext>
                  </a:extLst>
                </a:gridCol>
                <a:gridCol w="2595633">
                  <a:extLst>
                    <a:ext uri="{9D8B030D-6E8A-4147-A177-3AD203B41FA5}">
                      <a16:colId xmlns:a16="http://schemas.microsoft.com/office/drawing/2014/main" val="20002"/>
                    </a:ext>
                  </a:extLst>
                </a:gridCol>
              </a:tblGrid>
              <a:tr h="71965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1" i="0" u="none" strike="noStrike" cap="none" normalizeH="0" baseline="0" dirty="0">
                          <a:ln>
                            <a:noFill/>
                          </a:ln>
                          <a:solidFill>
                            <a:schemeClr val="tx1"/>
                          </a:solidFill>
                          <a:effectLst/>
                          <a:latin typeface="Tahoma" pitchFamily="34" charset="0"/>
                        </a:rPr>
                        <a:t>Malzeme</a:t>
                      </a:r>
                      <a:r>
                        <a:rPr kumimoji="0" lang="tr-TR" sz="2000" b="0" i="0" u="none" strike="noStrike" cap="none" normalizeH="0" baseline="0" dirty="0">
                          <a:ln>
                            <a:noFill/>
                          </a:ln>
                          <a:solidFill>
                            <a:schemeClr val="tx1"/>
                          </a:solidFill>
                          <a:effectLst/>
                          <a:latin typeface="Tahoma" pitchFamily="34" charset="0"/>
                        </a:rPr>
                        <a:t> </a:t>
                      </a:r>
                    </a:p>
                  </a:txBody>
                  <a:tcPr marT="45705" marB="4570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1" i="0" u="none" strike="noStrike" cap="none" normalizeH="0" baseline="0">
                          <a:ln>
                            <a:noFill/>
                          </a:ln>
                          <a:solidFill>
                            <a:schemeClr val="tx1"/>
                          </a:solidFill>
                          <a:effectLst/>
                          <a:latin typeface="Tahoma" pitchFamily="34" charset="0"/>
                        </a:rPr>
                        <a:t>Erime sıcaklık aralığı (°C)</a:t>
                      </a:r>
                      <a:r>
                        <a:rPr kumimoji="0" lang="tr-TR" sz="2000" b="0" i="0" u="none" strike="noStrike" cap="none" normalizeH="0" baseline="0">
                          <a:ln>
                            <a:noFill/>
                          </a:ln>
                          <a:solidFill>
                            <a:schemeClr val="tx1"/>
                          </a:solidFill>
                          <a:effectLst/>
                          <a:latin typeface="Tahoma" pitchFamily="34" charset="0"/>
                        </a:rPr>
                        <a:t> </a:t>
                      </a:r>
                    </a:p>
                  </a:txBody>
                  <a:tcPr marT="45705" marB="4570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1" i="0" u="none" strike="noStrike" cap="none" normalizeH="0" baseline="0">
                          <a:ln>
                            <a:noFill/>
                          </a:ln>
                          <a:solidFill>
                            <a:schemeClr val="tx1"/>
                          </a:solidFill>
                          <a:effectLst/>
                          <a:latin typeface="Tahoma" pitchFamily="34" charset="0"/>
                        </a:rPr>
                        <a:t>Maksimum işlem sıcaklığı (°C)</a:t>
                      </a:r>
                      <a:r>
                        <a:rPr kumimoji="0" lang="tr-TR" sz="2800" b="0" i="0" u="none" strike="noStrike" cap="none" normalizeH="0" baseline="0">
                          <a:ln>
                            <a:noFill/>
                          </a:ln>
                          <a:solidFill>
                            <a:schemeClr val="tx1"/>
                          </a:solidFill>
                          <a:effectLst/>
                          <a:latin typeface="Tahoma" pitchFamily="34" charset="0"/>
                        </a:rPr>
                        <a:t> </a:t>
                      </a:r>
                    </a:p>
                  </a:txBody>
                  <a:tcPr marT="45705" marB="45705"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325831">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30305"/>
                          </a:solidFill>
                          <a:effectLst/>
                          <a:latin typeface="Tahoma" pitchFamily="34" charset="0"/>
                          <a:cs typeface="Times New Roman" pitchFamily="18" charset="0"/>
                        </a:rPr>
                        <a:t>PP </a:t>
                      </a:r>
                      <a:r>
                        <a:rPr kumimoji="0" lang="tr-TR" sz="1600" b="0" i="0" u="none" strike="noStrike" cap="none" normalizeH="0" baseline="0" dirty="0" err="1">
                          <a:ln>
                            <a:noFill/>
                          </a:ln>
                          <a:solidFill>
                            <a:srgbClr val="030305"/>
                          </a:solidFill>
                          <a:effectLst/>
                          <a:latin typeface="Tahoma" pitchFamily="34" charset="0"/>
                        </a:rPr>
                        <a:t>Poli-Propilen</a:t>
                      </a:r>
                      <a:endParaRPr kumimoji="0" lang="tr-TR" sz="1600" b="0" i="0" u="none" strike="noStrike" cap="none" normalizeH="0" baseline="0" dirty="0">
                        <a:ln>
                          <a:noFill/>
                        </a:ln>
                        <a:solidFill>
                          <a:srgbClr val="030305"/>
                        </a:solidFill>
                        <a:effectLst/>
                        <a:latin typeface="Tahoma" pitchFamily="34" charset="0"/>
                      </a:endParaRPr>
                    </a:p>
                  </a:txBody>
                  <a:tcPr marT="45705" marB="4570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00000"/>
                          </a:solidFill>
                          <a:effectLst/>
                          <a:latin typeface="Verdana" pitchFamily="34" charset="0"/>
                          <a:cs typeface="Times New Roman" pitchFamily="18" charset="0"/>
                        </a:rPr>
                        <a:t>160-190</a:t>
                      </a:r>
                    </a:p>
                  </a:txBody>
                  <a:tcPr marT="45705" marB="4570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00000"/>
                          </a:solidFill>
                          <a:effectLst/>
                          <a:latin typeface="Verdana" pitchFamily="34" charset="0"/>
                          <a:cs typeface="Times New Roman" pitchFamily="18" charset="0"/>
                        </a:rPr>
                        <a:t>110</a:t>
                      </a:r>
                    </a:p>
                  </a:txBody>
                  <a:tcPr marT="45705" marB="45705"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4980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a:ln>
                            <a:noFill/>
                          </a:ln>
                          <a:solidFill>
                            <a:srgbClr val="030305"/>
                          </a:solidFill>
                          <a:effectLst/>
                          <a:latin typeface="Tahoma" pitchFamily="34" charset="0"/>
                          <a:cs typeface="Times New Roman" pitchFamily="18" charset="0"/>
                        </a:rPr>
                        <a:t>PA </a:t>
                      </a:r>
                      <a:r>
                        <a:rPr kumimoji="0" lang="tr-TR" sz="1600" b="0" i="0" u="none" strike="noStrike" cap="none" normalizeH="0" baseline="0">
                          <a:ln>
                            <a:noFill/>
                          </a:ln>
                          <a:solidFill>
                            <a:srgbClr val="030305"/>
                          </a:solidFill>
                          <a:effectLst/>
                          <a:latin typeface="Tahoma" pitchFamily="34" charset="0"/>
                        </a:rPr>
                        <a:t>Poli</a:t>
                      </a:r>
                      <a:r>
                        <a:rPr kumimoji="0" lang="tr-TR" sz="1600" b="0" i="0" u="none" strike="noStrike" cap="none" normalizeH="0" baseline="0">
                          <a:ln>
                            <a:noFill/>
                          </a:ln>
                          <a:solidFill>
                            <a:srgbClr val="030305"/>
                          </a:solidFill>
                          <a:effectLst/>
                          <a:latin typeface="Tahoma" pitchFamily="34" charset="0"/>
                          <a:cs typeface="Times New Roman" pitchFamily="18" charset="0"/>
                        </a:rPr>
                        <a:t>-</a:t>
                      </a:r>
                      <a:r>
                        <a:rPr kumimoji="0" lang="tr-TR" sz="1600" b="0" i="0" u="none" strike="noStrike" cap="none" normalizeH="0" baseline="0">
                          <a:ln>
                            <a:noFill/>
                          </a:ln>
                          <a:solidFill>
                            <a:srgbClr val="030305"/>
                          </a:solidFill>
                          <a:effectLst/>
                          <a:latin typeface="Tahoma" pitchFamily="34" charset="0"/>
                        </a:rPr>
                        <a:t>Amid</a:t>
                      </a:r>
                    </a:p>
                  </a:txBody>
                  <a:tcPr marT="45705" marB="4570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a:ln>
                            <a:noFill/>
                          </a:ln>
                          <a:solidFill>
                            <a:srgbClr val="000000"/>
                          </a:solidFill>
                          <a:effectLst/>
                          <a:latin typeface="Verdana" pitchFamily="34" charset="0"/>
                          <a:cs typeface="Times New Roman" pitchFamily="18" charset="0"/>
                        </a:rPr>
                        <a:t>220-270</a:t>
                      </a:r>
                    </a:p>
                  </a:txBody>
                  <a:tcPr marT="45705" marB="4570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00000"/>
                          </a:solidFill>
                          <a:effectLst/>
                          <a:latin typeface="Verdana" pitchFamily="34" charset="0"/>
                          <a:cs typeface="Times New Roman" pitchFamily="18" charset="0"/>
                        </a:rPr>
                        <a:t>170</a:t>
                      </a:r>
                    </a:p>
                  </a:txBody>
                  <a:tcPr marT="45705" marB="45705"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5178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30305"/>
                          </a:solidFill>
                          <a:effectLst/>
                          <a:latin typeface="Tahoma" pitchFamily="34" charset="0"/>
                        </a:rPr>
                        <a:t>PES </a:t>
                      </a:r>
                      <a:r>
                        <a:rPr kumimoji="0" lang="tr-TR" sz="1600" b="0" i="0" u="none" strike="noStrike" cap="none" normalizeH="0" baseline="0" dirty="0" err="1">
                          <a:ln>
                            <a:noFill/>
                          </a:ln>
                          <a:solidFill>
                            <a:srgbClr val="030305"/>
                          </a:solidFill>
                          <a:effectLst/>
                          <a:latin typeface="Tahoma" pitchFamily="34" charset="0"/>
                        </a:rPr>
                        <a:t>Poli</a:t>
                      </a:r>
                      <a:r>
                        <a:rPr kumimoji="0" lang="tr-TR" sz="1600" b="0" i="0" u="none" strike="noStrike" cap="none" normalizeH="0" baseline="0" dirty="0">
                          <a:ln>
                            <a:noFill/>
                          </a:ln>
                          <a:solidFill>
                            <a:srgbClr val="030305"/>
                          </a:solidFill>
                          <a:effectLst/>
                          <a:latin typeface="Tahoma" pitchFamily="34" charset="0"/>
                        </a:rPr>
                        <a:t>-Eter-</a:t>
                      </a:r>
                      <a:r>
                        <a:rPr kumimoji="0" lang="tr-TR" sz="1600" b="0" i="0" u="none" strike="noStrike" cap="none" normalizeH="0" baseline="0" dirty="0" err="1">
                          <a:ln>
                            <a:noFill/>
                          </a:ln>
                          <a:solidFill>
                            <a:srgbClr val="030305"/>
                          </a:solidFill>
                          <a:effectLst/>
                          <a:latin typeface="Tahoma" pitchFamily="34" charset="0"/>
                        </a:rPr>
                        <a:t>Sülfon</a:t>
                      </a:r>
                      <a:endParaRPr kumimoji="0" lang="tr-TR" sz="1600" b="0" i="0" u="none" strike="noStrike" cap="none" normalizeH="0" baseline="0" dirty="0">
                        <a:ln>
                          <a:noFill/>
                        </a:ln>
                        <a:solidFill>
                          <a:srgbClr val="030305"/>
                        </a:solidFill>
                        <a:effectLst/>
                        <a:latin typeface="Tahoma" pitchFamily="34" charset="0"/>
                      </a:endParaRPr>
                    </a:p>
                  </a:txBody>
                  <a:tcPr marT="45705" marB="4570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30305"/>
                          </a:solidFill>
                          <a:effectLst/>
                          <a:latin typeface="Tahoma" pitchFamily="34" charset="0"/>
                        </a:rPr>
                        <a:t>-</a:t>
                      </a:r>
                    </a:p>
                  </a:txBody>
                  <a:tcPr marT="45705" marB="4570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30305"/>
                          </a:solidFill>
                          <a:effectLst/>
                          <a:latin typeface="Tahoma" pitchFamily="34" charset="0"/>
                        </a:rPr>
                        <a:t>180</a:t>
                      </a:r>
                    </a:p>
                  </a:txBody>
                  <a:tcPr marT="45705" marB="45705"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graphicFrame>
        <p:nvGraphicFramePr>
          <p:cNvPr id="22" name="Group 152">
            <a:extLst>
              <a:ext uri="{FF2B5EF4-FFF2-40B4-BE49-F238E27FC236}">
                <a16:creationId xmlns:a16="http://schemas.microsoft.com/office/drawing/2014/main" id="{58B28ABF-DEB2-4CE0-927D-225586D75FF0}"/>
              </a:ext>
            </a:extLst>
          </p:cNvPr>
          <p:cNvGraphicFramePr>
            <a:graphicFrameLocks/>
          </p:cNvGraphicFramePr>
          <p:nvPr>
            <p:extLst>
              <p:ext uri="{D42A27DB-BD31-4B8C-83A1-F6EECF244321}">
                <p14:modId xmlns:p14="http://schemas.microsoft.com/office/powerpoint/2010/main" val="336515556"/>
              </p:ext>
            </p:extLst>
          </p:nvPr>
        </p:nvGraphicFramePr>
        <p:xfrm>
          <a:off x="886347" y="4665784"/>
          <a:ext cx="7997112" cy="1691924"/>
        </p:xfrm>
        <a:graphic>
          <a:graphicData uri="http://schemas.openxmlformats.org/drawingml/2006/table">
            <a:tbl>
              <a:tblPr/>
              <a:tblGrid>
                <a:gridCol w="2884544">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2592288">
                  <a:extLst>
                    <a:ext uri="{9D8B030D-6E8A-4147-A177-3AD203B41FA5}">
                      <a16:colId xmlns:a16="http://schemas.microsoft.com/office/drawing/2014/main" val="20002"/>
                    </a:ext>
                  </a:extLst>
                </a:gridCol>
              </a:tblGrid>
              <a:tr h="551304">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30305"/>
                          </a:solidFill>
                          <a:effectLst/>
                          <a:latin typeface="Tahoma" pitchFamily="34" charset="0"/>
                        </a:rPr>
                        <a:t>PEI </a:t>
                      </a:r>
                      <a:r>
                        <a:rPr kumimoji="0" lang="tr-TR" sz="1600" b="0" i="0" u="none" strike="noStrike" cap="none" normalizeH="0" baseline="0" dirty="0" err="1">
                          <a:ln>
                            <a:noFill/>
                          </a:ln>
                          <a:solidFill>
                            <a:srgbClr val="030305"/>
                          </a:solidFill>
                          <a:effectLst/>
                          <a:latin typeface="Tahoma" pitchFamily="34" charset="0"/>
                        </a:rPr>
                        <a:t>Poli</a:t>
                      </a:r>
                      <a:r>
                        <a:rPr kumimoji="0" lang="tr-TR" sz="1600" b="0" i="0" u="none" strike="noStrike" cap="none" normalizeH="0" baseline="0" dirty="0">
                          <a:ln>
                            <a:noFill/>
                          </a:ln>
                          <a:solidFill>
                            <a:srgbClr val="030305"/>
                          </a:solidFill>
                          <a:effectLst/>
                          <a:latin typeface="Tahoma" pitchFamily="34" charset="0"/>
                        </a:rPr>
                        <a:t>-Eter-</a:t>
                      </a:r>
                      <a:r>
                        <a:rPr kumimoji="0" lang="tr-TR" sz="1600" b="0" i="0" u="none" strike="noStrike" cap="none" normalizeH="0" baseline="0" dirty="0" err="1">
                          <a:ln>
                            <a:noFill/>
                          </a:ln>
                          <a:solidFill>
                            <a:srgbClr val="030305"/>
                          </a:solidFill>
                          <a:effectLst/>
                          <a:latin typeface="Tahoma" pitchFamily="34" charset="0"/>
                        </a:rPr>
                        <a:t>Imid</a:t>
                      </a:r>
                      <a:endParaRPr kumimoji="0" lang="tr-TR" sz="1600" b="0" i="0" u="none" strike="noStrike" cap="none" normalizeH="0" baseline="0" dirty="0">
                        <a:ln>
                          <a:noFill/>
                        </a:ln>
                        <a:solidFill>
                          <a:srgbClr val="030305"/>
                        </a:solidFill>
                        <a:effectLst/>
                        <a:latin typeface="Tahom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a:ln>
                            <a:noFill/>
                          </a:ln>
                          <a:solidFill>
                            <a:srgbClr val="030305"/>
                          </a:solidFill>
                          <a:effectLst/>
                          <a:latin typeface="Tahoma" pitchFamily="34" charset="0"/>
                        </a:rPr>
                        <a: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a:ln>
                            <a:noFill/>
                          </a:ln>
                          <a:solidFill>
                            <a:srgbClr val="030305"/>
                          </a:solidFill>
                          <a:effectLst/>
                          <a:latin typeface="Tahoma" pitchFamily="34" charset="0"/>
                        </a:rPr>
                        <a:t>170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269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30305"/>
                          </a:solidFill>
                          <a:effectLst/>
                          <a:latin typeface="Tahoma" pitchFamily="34" charset="0"/>
                        </a:rPr>
                        <a:t>PAI </a:t>
                      </a:r>
                      <a:r>
                        <a:rPr kumimoji="0" lang="tr-TR" sz="1600" b="0" i="0" u="none" strike="noStrike" cap="none" normalizeH="0" baseline="0" dirty="0" err="1">
                          <a:ln>
                            <a:noFill/>
                          </a:ln>
                          <a:solidFill>
                            <a:srgbClr val="030305"/>
                          </a:solidFill>
                          <a:effectLst/>
                          <a:latin typeface="Tahoma" pitchFamily="34" charset="0"/>
                        </a:rPr>
                        <a:t>Poli-Amid-Imid</a:t>
                      </a:r>
                      <a:endParaRPr kumimoji="0" lang="tr-TR" sz="1600" b="0" i="0" u="none" strike="noStrike" cap="none" normalizeH="0" baseline="0" dirty="0">
                        <a:ln>
                          <a:noFill/>
                        </a:ln>
                        <a:solidFill>
                          <a:srgbClr val="030305"/>
                        </a:solidFill>
                        <a:effectLst/>
                        <a:latin typeface="Tahom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30305"/>
                          </a:solidFill>
                          <a:effectLst/>
                          <a:latin typeface="Tahoma" pitchFamily="34" charset="0"/>
                        </a:rPr>
                        <a: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a:ln>
                            <a:noFill/>
                          </a:ln>
                          <a:solidFill>
                            <a:srgbClr val="030305"/>
                          </a:solidFill>
                          <a:effectLst/>
                          <a:latin typeface="Tahoma" pitchFamily="34" charset="0"/>
                        </a:rPr>
                        <a:t>230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35103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a:ln>
                            <a:noFill/>
                          </a:ln>
                          <a:solidFill>
                            <a:srgbClr val="030305"/>
                          </a:solidFill>
                          <a:effectLst/>
                          <a:latin typeface="Tahoma" pitchFamily="34" charset="0"/>
                        </a:rPr>
                        <a:t>PPS Poli-Phenilen-Sulfid</a:t>
                      </a:r>
                      <a:r>
                        <a:rPr kumimoji="0" lang="tr-TR" sz="1600" b="0" i="0" u="none" strike="noStrike" cap="none" normalizeH="0" baseline="0">
                          <a:ln>
                            <a:noFill/>
                          </a:ln>
                          <a:solidFill>
                            <a:schemeClr val="tx2"/>
                          </a:solidFill>
                          <a:effectLst/>
                          <a:latin typeface="Tahoma" pitchFamily="34" charset="0"/>
                        </a:rPr>
                        <a:t> </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30305"/>
                          </a:solidFill>
                          <a:effectLst/>
                          <a:latin typeface="Tahoma" pitchFamily="34" charset="0"/>
                        </a:rPr>
                        <a:t>290-340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30305"/>
                          </a:solidFill>
                          <a:effectLst/>
                          <a:latin typeface="Tahoma" pitchFamily="34" charset="0"/>
                        </a:rPr>
                        <a:t>240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45430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a:ln>
                            <a:noFill/>
                          </a:ln>
                          <a:solidFill>
                            <a:srgbClr val="030305"/>
                          </a:solidFill>
                          <a:effectLst/>
                          <a:latin typeface="Tahoma" pitchFamily="34" charset="0"/>
                        </a:rPr>
                        <a:t>PEEK Poli-Eter-Eter-Keton</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30305"/>
                          </a:solidFill>
                          <a:effectLst/>
                          <a:latin typeface="Tahoma" pitchFamily="34" charset="0"/>
                        </a:rPr>
                        <a:t>390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30305"/>
                          </a:solidFill>
                          <a:effectLst/>
                          <a:latin typeface="Tahoma" pitchFamily="34" charset="0"/>
                        </a:rPr>
                        <a:t>250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1335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76782" y="6397255"/>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125</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4" name="Dikdörtgen 13">
            <a:extLst>
              <a:ext uri="{FF2B5EF4-FFF2-40B4-BE49-F238E27FC236}">
                <a16:creationId xmlns:a16="http://schemas.microsoft.com/office/drawing/2014/main" id="{61726C7A-C34E-49BE-AC16-EF9482838BC6}"/>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7" name="Dikdörtgen 16">
            <a:extLst>
              <a:ext uri="{FF2B5EF4-FFF2-40B4-BE49-F238E27FC236}">
                <a16:creationId xmlns:a16="http://schemas.microsoft.com/office/drawing/2014/main" id="{F57C18A6-465F-4D91-914C-4C33C534DB80}"/>
              </a:ext>
            </a:extLst>
          </p:cNvPr>
          <p:cNvSpPr/>
          <p:nvPr/>
        </p:nvSpPr>
        <p:spPr>
          <a:xfrm>
            <a:off x="260019" y="1454233"/>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8" name="Dikdörtgen 17">
            <a:extLst>
              <a:ext uri="{FF2B5EF4-FFF2-40B4-BE49-F238E27FC236}">
                <a16:creationId xmlns:a16="http://schemas.microsoft.com/office/drawing/2014/main" id="{EEF161D5-60E0-43BC-9AE2-547E8EB3CC33}"/>
              </a:ext>
            </a:extLst>
          </p:cNvPr>
          <p:cNvSpPr/>
          <p:nvPr/>
        </p:nvSpPr>
        <p:spPr>
          <a:xfrm>
            <a:off x="564330" y="1842996"/>
            <a:ext cx="2661306" cy="369332"/>
          </a:xfrm>
          <a:prstGeom prst="rect">
            <a:avLst/>
          </a:prstGeom>
        </p:spPr>
        <p:txBody>
          <a:bodyPr wrap="none">
            <a:spAutoFit/>
          </a:bodyPr>
          <a:lstStyle/>
          <a:p>
            <a:r>
              <a:rPr lang="tr-TR" dirty="0">
                <a:solidFill>
                  <a:schemeClr val="bg1">
                    <a:lumMod val="50000"/>
                  </a:schemeClr>
                </a:solidFill>
              </a:rPr>
              <a:t>10.2.1.b </a:t>
            </a:r>
            <a:r>
              <a:rPr lang="tr-TR" dirty="0" err="1">
                <a:solidFill>
                  <a:schemeClr val="bg1">
                    <a:lumMod val="50000"/>
                  </a:schemeClr>
                </a:solidFill>
              </a:rPr>
              <a:t>Termoplastikler</a:t>
            </a:r>
            <a:endParaRPr lang="tr-TR" dirty="0">
              <a:solidFill>
                <a:schemeClr val="bg1">
                  <a:lumMod val="50000"/>
                </a:schemeClr>
              </a:solidFill>
            </a:endParaRPr>
          </a:p>
        </p:txBody>
      </p:sp>
      <p:sp>
        <p:nvSpPr>
          <p:cNvPr id="23" name="Metin kutusu 22">
            <a:extLst>
              <a:ext uri="{FF2B5EF4-FFF2-40B4-BE49-F238E27FC236}">
                <a16:creationId xmlns:a16="http://schemas.microsoft.com/office/drawing/2014/main" id="{15E94613-98B8-4AF2-834B-CFFC2E6A6B6D}"/>
              </a:ext>
            </a:extLst>
          </p:cNvPr>
          <p:cNvSpPr txBox="1"/>
          <p:nvPr/>
        </p:nvSpPr>
        <p:spPr>
          <a:xfrm>
            <a:off x="1238274" y="2207419"/>
            <a:ext cx="6896345" cy="369332"/>
          </a:xfrm>
          <a:prstGeom prst="rect">
            <a:avLst/>
          </a:prstGeom>
          <a:noFill/>
        </p:spPr>
        <p:txBody>
          <a:bodyPr wrap="square" rtlCol="0">
            <a:spAutoFit/>
          </a:bodyPr>
          <a:lstStyle/>
          <a:p>
            <a:r>
              <a:rPr lang="tr-TR" dirty="0">
                <a:solidFill>
                  <a:srgbClr val="FF0000"/>
                </a:solidFill>
              </a:rPr>
              <a:t>10.2.1.b.6 </a:t>
            </a:r>
            <a:r>
              <a:rPr lang="tr-TR" dirty="0" err="1">
                <a:solidFill>
                  <a:srgbClr val="FF0000"/>
                </a:solidFill>
              </a:rPr>
              <a:t>Termoplastik</a:t>
            </a:r>
            <a:r>
              <a:rPr lang="tr-TR" dirty="0">
                <a:solidFill>
                  <a:srgbClr val="FF0000"/>
                </a:solidFill>
              </a:rPr>
              <a:t> Reçinelerin Mekanik ve Termal Özellikleri</a:t>
            </a:r>
          </a:p>
        </p:txBody>
      </p:sp>
      <p:graphicFrame>
        <p:nvGraphicFramePr>
          <p:cNvPr id="12" name="Group 269">
            <a:extLst>
              <a:ext uri="{FF2B5EF4-FFF2-40B4-BE49-F238E27FC236}">
                <a16:creationId xmlns:a16="http://schemas.microsoft.com/office/drawing/2014/main" id="{2B5688EA-E338-4D32-A1C6-751BBCD95BE5}"/>
              </a:ext>
            </a:extLst>
          </p:cNvPr>
          <p:cNvGraphicFramePr>
            <a:graphicFrameLocks/>
          </p:cNvGraphicFramePr>
          <p:nvPr>
            <p:extLst>
              <p:ext uri="{D42A27DB-BD31-4B8C-83A1-F6EECF244321}">
                <p14:modId xmlns:p14="http://schemas.microsoft.com/office/powerpoint/2010/main" val="1188600732"/>
              </p:ext>
            </p:extLst>
          </p:nvPr>
        </p:nvGraphicFramePr>
        <p:xfrm>
          <a:off x="473980" y="2635449"/>
          <a:ext cx="8424935" cy="3607197"/>
        </p:xfrm>
        <a:graphic>
          <a:graphicData uri="http://schemas.openxmlformats.org/drawingml/2006/table">
            <a:tbl>
              <a:tblPr/>
              <a:tblGrid>
                <a:gridCol w="3383139">
                  <a:extLst>
                    <a:ext uri="{9D8B030D-6E8A-4147-A177-3AD203B41FA5}">
                      <a16:colId xmlns:a16="http://schemas.microsoft.com/office/drawing/2014/main" val="20000"/>
                    </a:ext>
                  </a:extLst>
                </a:gridCol>
                <a:gridCol w="1218397">
                  <a:extLst>
                    <a:ext uri="{9D8B030D-6E8A-4147-A177-3AD203B41FA5}">
                      <a16:colId xmlns:a16="http://schemas.microsoft.com/office/drawing/2014/main" val="20001"/>
                    </a:ext>
                  </a:extLst>
                </a:gridCol>
                <a:gridCol w="1383679">
                  <a:extLst>
                    <a:ext uri="{9D8B030D-6E8A-4147-A177-3AD203B41FA5}">
                      <a16:colId xmlns:a16="http://schemas.microsoft.com/office/drawing/2014/main" val="20002"/>
                    </a:ext>
                  </a:extLst>
                </a:gridCol>
                <a:gridCol w="1312008">
                  <a:extLst>
                    <a:ext uri="{9D8B030D-6E8A-4147-A177-3AD203B41FA5}">
                      <a16:colId xmlns:a16="http://schemas.microsoft.com/office/drawing/2014/main" val="20003"/>
                    </a:ext>
                  </a:extLst>
                </a:gridCol>
                <a:gridCol w="1127712">
                  <a:extLst>
                    <a:ext uri="{9D8B030D-6E8A-4147-A177-3AD203B41FA5}">
                      <a16:colId xmlns:a16="http://schemas.microsoft.com/office/drawing/2014/main" val="20004"/>
                    </a:ext>
                  </a:extLst>
                </a:gridCol>
              </a:tblGrid>
              <a:tr h="504056">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endParaRPr kumimoji="0" lang="tr-TR" sz="1400" b="0" i="0" u="none" strike="noStrike" cap="none" normalizeH="0" baseline="0" dirty="0">
                        <a:ln>
                          <a:noFill/>
                        </a:ln>
                        <a:solidFill>
                          <a:schemeClr val="tx2"/>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dirty="0">
                          <a:ln>
                            <a:noFill/>
                          </a:ln>
                          <a:solidFill>
                            <a:schemeClr val="tx2"/>
                          </a:solidFill>
                          <a:effectLst/>
                          <a:latin typeface="Tahoma" pitchFamily="34" charset="0"/>
                        </a:rPr>
                        <a:t>Malzeme Adı</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2"/>
                          </a:solidFill>
                          <a:effectLst/>
                          <a:latin typeface="Tahoma" pitchFamily="34" charset="0"/>
                        </a:rPr>
                        <a:t>Öz Kütle g/cm</a:t>
                      </a:r>
                      <a:r>
                        <a:rPr kumimoji="0" lang="tr-TR" sz="1400" b="0" i="0" u="none" strike="noStrike" cap="none" normalizeH="0" baseline="30000">
                          <a:ln>
                            <a:noFill/>
                          </a:ln>
                          <a:solidFill>
                            <a:schemeClr val="tx2"/>
                          </a:solidFill>
                          <a:effectLst/>
                          <a:latin typeface="Tahoma" pitchFamily="34" charset="0"/>
                        </a:rPr>
                        <a:t>3</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2"/>
                          </a:solidFill>
                          <a:effectLst/>
                          <a:latin typeface="Tahoma" pitchFamily="34" charset="0"/>
                        </a:rPr>
                        <a:t>Çekme Muk. MPa</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2"/>
                          </a:solidFill>
                          <a:effectLst/>
                          <a:latin typeface="Tahoma" pitchFamily="34" charset="0"/>
                        </a:rPr>
                        <a:t>Elastik Mod. MPa</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2"/>
                          </a:solidFill>
                          <a:effectLst/>
                          <a:latin typeface="Tahoma" pitchFamily="34" charset="0"/>
                        </a:rPr>
                        <a:t>Sıcaklık Sınırı </a:t>
                      </a:r>
                      <a:r>
                        <a:rPr kumimoji="0" lang="tr-TR" sz="1400" b="0" i="0" u="none" strike="noStrike" cap="none" normalizeH="0" baseline="30000">
                          <a:ln>
                            <a:noFill/>
                          </a:ln>
                          <a:solidFill>
                            <a:schemeClr val="tx2"/>
                          </a:solidFill>
                          <a:effectLst/>
                          <a:latin typeface="Tahoma" pitchFamily="34" charset="0"/>
                        </a:rPr>
                        <a:t>o</a:t>
                      </a:r>
                      <a:r>
                        <a:rPr kumimoji="0" lang="tr-TR" sz="1400" b="0" i="0" u="none" strike="noStrike" cap="none" normalizeH="0" baseline="0">
                          <a:ln>
                            <a:noFill/>
                          </a:ln>
                          <a:solidFill>
                            <a:schemeClr val="tx2"/>
                          </a:solidFill>
                          <a:effectLst/>
                          <a:latin typeface="Tahoma" pitchFamily="34" charset="0"/>
                        </a:rPr>
                        <a:t>C</a:t>
                      </a: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3360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dirty="0" err="1">
                          <a:ln>
                            <a:noFill/>
                          </a:ln>
                          <a:solidFill>
                            <a:schemeClr val="tx1"/>
                          </a:solidFill>
                          <a:effectLst/>
                          <a:latin typeface="Tahoma" pitchFamily="34" charset="0"/>
                        </a:rPr>
                        <a:t>Poli</a:t>
                      </a:r>
                      <a:r>
                        <a:rPr kumimoji="0" lang="tr-TR" sz="1400" b="0" i="0" u="none" strike="noStrike" cap="none" normalizeH="0" baseline="0" dirty="0">
                          <a:ln>
                            <a:noFill/>
                          </a:ln>
                          <a:solidFill>
                            <a:schemeClr val="tx1"/>
                          </a:solidFill>
                          <a:effectLst/>
                          <a:latin typeface="Tahoma" pitchFamily="34" charset="0"/>
                        </a:rPr>
                        <a:t>-Etilen (PE) (düşük yoğunluk)</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dirty="0">
                          <a:ln>
                            <a:noFill/>
                          </a:ln>
                          <a:solidFill>
                            <a:srgbClr val="000000"/>
                          </a:solidFill>
                          <a:effectLst/>
                          <a:latin typeface="Tahoma" pitchFamily="34" charset="0"/>
                        </a:rPr>
                        <a:t>0.92-0.93</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rgbClr val="000000"/>
                          </a:solidFill>
                          <a:effectLst/>
                          <a:latin typeface="Tahoma" pitchFamily="34" charset="0"/>
                        </a:rPr>
                        <a:t>7-17</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rgbClr val="000000"/>
                          </a:solidFill>
                          <a:effectLst/>
                          <a:latin typeface="Tahoma" pitchFamily="34" charset="0"/>
                        </a:rPr>
                        <a:t>105-280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rgbClr val="000000"/>
                          </a:solidFill>
                          <a:effectLst/>
                          <a:latin typeface="Tahoma" pitchFamily="34" charset="0"/>
                        </a:rPr>
                        <a:t>80</a:t>
                      </a: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32721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dirty="0" err="1">
                          <a:ln>
                            <a:noFill/>
                          </a:ln>
                          <a:solidFill>
                            <a:schemeClr val="tx1"/>
                          </a:solidFill>
                          <a:effectLst/>
                          <a:latin typeface="Tahoma" pitchFamily="34" charset="0"/>
                        </a:rPr>
                        <a:t>Poli</a:t>
                      </a:r>
                      <a:r>
                        <a:rPr kumimoji="0" lang="tr-TR" sz="1400" b="0" i="0" u="none" strike="noStrike" cap="none" normalizeH="0" baseline="0" dirty="0">
                          <a:ln>
                            <a:noFill/>
                          </a:ln>
                          <a:solidFill>
                            <a:schemeClr val="tx1"/>
                          </a:solidFill>
                          <a:effectLst/>
                          <a:latin typeface="Tahoma" pitchFamily="34" charset="0"/>
                        </a:rPr>
                        <a:t>-Etilen (PE) (yüksek yoğunluk)</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rgbClr val="000000"/>
                          </a:solidFill>
                          <a:effectLst/>
                          <a:latin typeface="Tahoma" pitchFamily="34" charset="0"/>
                        </a:rPr>
                        <a:t>0.95-0.96</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rgbClr val="000000"/>
                          </a:solidFill>
                          <a:effectLst/>
                          <a:latin typeface="Tahoma" pitchFamily="34" charset="0"/>
                        </a:rPr>
                        <a:t>20-37</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420-1260 </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rgbClr val="000000"/>
                          </a:solidFill>
                          <a:effectLst/>
                          <a:latin typeface="Tahoma" pitchFamily="34" charset="0"/>
                        </a:rPr>
                        <a:t>100</a:t>
                      </a: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3360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Poli-Vinil-Klorür (PVC)</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1.50-1.58</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40-60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2800-4200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110</a:t>
                      </a: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3360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Poli-Propilen (PP)</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0.90-0.91</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50-70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1120-1500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rgbClr val="000000"/>
                          </a:solidFill>
                          <a:effectLst/>
                          <a:latin typeface="Tahoma" pitchFamily="34" charset="0"/>
                        </a:rPr>
                        <a:t>105</a:t>
                      </a: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4"/>
                  </a:ext>
                </a:extLst>
              </a:tr>
              <a:tr h="3360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Poli-Stiren (PS)</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1.08-1.10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35-68</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2660-3150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rgbClr val="000000"/>
                          </a:solidFill>
                          <a:effectLst/>
                          <a:latin typeface="Tahoma" pitchFamily="34" charset="0"/>
                        </a:rPr>
                        <a:t>85</a:t>
                      </a: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5"/>
                  </a:ext>
                </a:extLst>
              </a:tr>
              <a:tr h="3360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Akronitril-Butadien-Streyn(ABS)</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1.05-1.07</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42-50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rgbClr val="000000"/>
                          </a:solidFill>
                          <a:effectLst/>
                          <a:latin typeface="Tahoma" pitchFamily="34" charset="0"/>
                        </a:rPr>
                        <a:t>-</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75</a:t>
                      </a: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6"/>
                  </a:ext>
                </a:extLst>
              </a:tr>
              <a:tr h="3360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Poli-Met-Metha-Arkilik (PMMA)</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1.11-1.20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50-90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2450-3150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125</a:t>
                      </a: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7"/>
                  </a:ext>
                </a:extLst>
              </a:tr>
              <a:tr h="36653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Poli-Tetra-Flor-Etilen(PTFE)(Teflon)</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2.10-2.30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17-28</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420-560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120</a:t>
                      </a: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8"/>
                  </a:ext>
                </a:extLst>
              </a:tr>
              <a:tr h="3360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Poli-Amids (PA) Naylon 6.6</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1.06-1.15</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60-100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2000-3500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dirty="0">
                          <a:ln>
                            <a:noFill/>
                          </a:ln>
                          <a:solidFill>
                            <a:schemeClr val="tx1"/>
                          </a:solidFill>
                          <a:effectLst/>
                          <a:latin typeface="Tahoma" pitchFamily="34" charset="0"/>
                        </a:rPr>
                        <a:t>82</a:t>
                      </a: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80500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79712" y="642260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126</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4" name="Dikdörtgen 13">
            <a:extLst>
              <a:ext uri="{FF2B5EF4-FFF2-40B4-BE49-F238E27FC236}">
                <a16:creationId xmlns:a16="http://schemas.microsoft.com/office/drawing/2014/main" id="{61726C7A-C34E-49BE-AC16-EF9482838BC6}"/>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7" name="Dikdörtgen 16">
            <a:extLst>
              <a:ext uri="{FF2B5EF4-FFF2-40B4-BE49-F238E27FC236}">
                <a16:creationId xmlns:a16="http://schemas.microsoft.com/office/drawing/2014/main" id="{F57C18A6-465F-4D91-914C-4C33C534DB80}"/>
              </a:ext>
            </a:extLst>
          </p:cNvPr>
          <p:cNvSpPr/>
          <p:nvPr/>
        </p:nvSpPr>
        <p:spPr>
          <a:xfrm>
            <a:off x="284047" y="1417500"/>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8" name="Dikdörtgen 17">
            <a:extLst>
              <a:ext uri="{FF2B5EF4-FFF2-40B4-BE49-F238E27FC236}">
                <a16:creationId xmlns:a16="http://schemas.microsoft.com/office/drawing/2014/main" id="{EEF161D5-60E0-43BC-9AE2-547E8EB3CC33}"/>
              </a:ext>
            </a:extLst>
          </p:cNvPr>
          <p:cNvSpPr/>
          <p:nvPr/>
        </p:nvSpPr>
        <p:spPr>
          <a:xfrm>
            <a:off x="1089948" y="1746818"/>
            <a:ext cx="2321469" cy="369332"/>
          </a:xfrm>
          <a:prstGeom prst="rect">
            <a:avLst/>
          </a:prstGeom>
        </p:spPr>
        <p:txBody>
          <a:bodyPr wrap="none">
            <a:spAutoFit/>
          </a:bodyPr>
          <a:lstStyle/>
          <a:p>
            <a:r>
              <a:rPr lang="tr-TR" dirty="0">
                <a:solidFill>
                  <a:srgbClr val="FF0000"/>
                </a:solidFill>
              </a:rPr>
              <a:t>10.2.1.c </a:t>
            </a:r>
            <a:r>
              <a:rPr lang="tr-TR" dirty="0" err="1">
                <a:solidFill>
                  <a:srgbClr val="FF0000"/>
                </a:solidFill>
              </a:rPr>
              <a:t>Elastomerler</a:t>
            </a:r>
            <a:endParaRPr lang="tr-TR" dirty="0">
              <a:solidFill>
                <a:srgbClr val="FF0000"/>
              </a:solidFill>
            </a:endParaRPr>
          </a:p>
        </p:txBody>
      </p:sp>
      <p:sp>
        <p:nvSpPr>
          <p:cNvPr id="11" name="Rectangle 2" descr="Rectangle: Click to edit Master text styles&#10;Second level&#10;Third level&#10;Fourth level&#10;Fifth level">
            <a:extLst>
              <a:ext uri="{FF2B5EF4-FFF2-40B4-BE49-F238E27FC236}">
                <a16:creationId xmlns:a16="http://schemas.microsoft.com/office/drawing/2014/main" id="{3F58D9C8-D88E-45ED-BE32-493A8535008D}"/>
              </a:ext>
            </a:extLst>
          </p:cNvPr>
          <p:cNvSpPr txBox="1">
            <a:spLocks noChangeArrowheads="1"/>
          </p:cNvSpPr>
          <p:nvPr/>
        </p:nvSpPr>
        <p:spPr>
          <a:xfrm>
            <a:off x="118238" y="1971367"/>
            <a:ext cx="6993172" cy="3998796"/>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265113" indent="-265113" algn="just">
              <a:lnSpc>
                <a:spcPct val="170000"/>
              </a:lnSpc>
              <a:buFont typeface="+mj-lt"/>
              <a:buAutoNum type="arabicPeriod"/>
            </a:pPr>
            <a:r>
              <a:rPr lang="tr-TR" sz="1800" dirty="0" err="1"/>
              <a:t>Elastomerler</a:t>
            </a:r>
            <a:r>
              <a:rPr lang="tr-TR" sz="1800" dirty="0"/>
              <a:t>, </a:t>
            </a:r>
            <a:r>
              <a:rPr lang="tr-TR" sz="1800" dirty="0" err="1"/>
              <a:t>termosetler</a:t>
            </a:r>
            <a:r>
              <a:rPr lang="tr-TR" sz="1800" dirty="0"/>
              <a:t> gibi çapraz bağlı olan uzun zincir moleküllerinden oluşur. Küçük kuvvetler etkisinde çok büyük elastik deformasyonlar meydana gelir. </a:t>
            </a:r>
          </a:p>
          <a:p>
            <a:pPr marL="265113" indent="-265113" algn="just">
              <a:lnSpc>
                <a:spcPct val="170000"/>
              </a:lnSpc>
              <a:buFont typeface="+mj-lt"/>
              <a:buAutoNum type="arabicPeriod"/>
            </a:pPr>
            <a:r>
              <a:rPr lang="tr-TR" sz="1800" dirty="0"/>
              <a:t>Bazı </a:t>
            </a:r>
            <a:r>
              <a:rPr lang="tr-TR" sz="1800" dirty="0" err="1"/>
              <a:t>elastomerlerde</a:t>
            </a:r>
            <a:r>
              <a:rPr lang="tr-TR" sz="1800" dirty="0"/>
              <a:t> % 500 civarında elastik şekil değişikliği oluşabilir. </a:t>
            </a:r>
          </a:p>
          <a:p>
            <a:pPr marL="265113" indent="-265113" algn="just">
              <a:lnSpc>
                <a:spcPct val="170000"/>
              </a:lnSpc>
              <a:buFont typeface="+mj-lt"/>
              <a:buAutoNum type="arabicPeriod"/>
            </a:pPr>
            <a:r>
              <a:rPr lang="tr-TR" sz="1800" dirty="0"/>
              <a:t>En önemli </a:t>
            </a:r>
            <a:r>
              <a:rPr lang="tr-TR" sz="1800" dirty="0" err="1"/>
              <a:t>Elastomer</a:t>
            </a:r>
            <a:r>
              <a:rPr lang="tr-TR" sz="1800" dirty="0"/>
              <a:t> kauçuk olup iki kategoriye ayrılabilir:</a:t>
            </a:r>
          </a:p>
          <a:p>
            <a:pPr marL="0" indent="0" algn="just">
              <a:lnSpc>
                <a:spcPct val="170000"/>
              </a:lnSpc>
              <a:buNone/>
            </a:pPr>
            <a:r>
              <a:rPr lang="tr-TR" sz="1800" dirty="0"/>
              <a:t>        a- </a:t>
            </a:r>
            <a:r>
              <a:rPr lang="tr-TR" sz="1800" b="1" dirty="0"/>
              <a:t>Doğal kauçuk: b</a:t>
            </a:r>
            <a:r>
              <a:rPr lang="tr-TR" sz="1800" dirty="0"/>
              <a:t>elirli bitkilerden elde edilir.</a:t>
            </a:r>
          </a:p>
          <a:p>
            <a:pPr marL="0" indent="0" algn="just">
              <a:lnSpc>
                <a:spcPct val="170000"/>
              </a:lnSpc>
              <a:buNone/>
            </a:pPr>
            <a:r>
              <a:rPr lang="tr-TR" sz="1800" dirty="0"/>
              <a:t>        b- </a:t>
            </a:r>
            <a:r>
              <a:rPr lang="tr-TR" sz="1800" b="1" dirty="0"/>
              <a:t>Sentetik kauçuk: </a:t>
            </a:r>
            <a:r>
              <a:rPr lang="tr-TR" sz="1800" dirty="0" err="1"/>
              <a:t>termoset</a:t>
            </a:r>
            <a:r>
              <a:rPr lang="tr-TR" sz="1800" dirty="0"/>
              <a:t> ve </a:t>
            </a:r>
            <a:r>
              <a:rPr lang="tr-TR" sz="1800" dirty="0" err="1"/>
              <a:t>termoplastik</a:t>
            </a:r>
            <a:r>
              <a:rPr lang="tr-TR" sz="1800" dirty="0"/>
              <a:t> polimerlerde kullanılırlar ve benzer </a:t>
            </a:r>
            <a:r>
              <a:rPr lang="tr-TR" sz="1800" dirty="0" err="1"/>
              <a:t>polimerizasyon</a:t>
            </a:r>
            <a:r>
              <a:rPr lang="tr-TR" sz="1800" dirty="0"/>
              <a:t> işlemleriyle üretilirler.</a:t>
            </a:r>
          </a:p>
        </p:txBody>
      </p:sp>
      <p:pic>
        <p:nvPicPr>
          <p:cNvPr id="15" name="Picture 2" descr="http://img.directindustry.com/images_di/photo-g/elastomer-bumper-18835-2766655.jpg">
            <a:extLst>
              <a:ext uri="{FF2B5EF4-FFF2-40B4-BE49-F238E27FC236}">
                <a16:creationId xmlns:a16="http://schemas.microsoft.com/office/drawing/2014/main" id="{2146985F-5919-4C7E-9023-9455FC6F0D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3287" y="2379944"/>
            <a:ext cx="1798742" cy="2098111"/>
          </a:xfrm>
          <a:prstGeom prst="rect">
            <a:avLst/>
          </a:prstGeom>
          <a:noFill/>
          <a:extLst>
            <a:ext uri="{909E8E84-426E-40DD-AFC4-6F175D3DCCD1}">
              <a14:hiddenFill xmlns:a14="http://schemas.microsoft.com/office/drawing/2010/main">
                <a:solidFill>
                  <a:srgbClr val="FFFFFF"/>
                </a:solidFill>
              </a14:hiddenFill>
            </a:ext>
          </a:extLst>
        </p:spPr>
      </p:pic>
      <p:sp>
        <p:nvSpPr>
          <p:cNvPr id="16" name="Metin kutusu 15">
            <a:extLst>
              <a:ext uri="{FF2B5EF4-FFF2-40B4-BE49-F238E27FC236}">
                <a16:creationId xmlns:a16="http://schemas.microsoft.com/office/drawing/2014/main" id="{A5ADA4AD-CFE4-4980-922B-4287529250C1}"/>
              </a:ext>
            </a:extLst>
          </p:cNvPr>
          <p:cNvSpPr txBox="1"/>
          <p:nvPr/>
        </p:nvSpPr>
        <p:spPr>
          <a:xfrm>
            <a:off x="7077914" y="4478055"/>
            <a:ext cx="1959896" cy="338554"/>
          </a:xfrm>
          <a:prstGeom prst="rect">
            <a:avLst/>
          </a:prstGeom>
          <a:noFill/>
        </p:spPr>
        <p:txBody>
          <a:bodyPr wrap="square" rtlCol="0">
            <a:spAutoFit/>
          </a:bodyPr>
          <a:lstStyle/>
          <a:p>
            <a:r>
              <a:rPr lang="tr-TR" sz="1600" i="1" dirty="0" err="1"/>
              <a:t>Elastomer</a:t>
            </a:r>
            <a:r>
              <a:rPr lang="tr-TR" sz="1600" i="1" dirty="0"/>
              <a:t> Tampon</a:t>
            </a:r>
          </a:p>
        </p:txBody>
      </p:sp>
    </p:spTree>
    <p:extLst>
      <p:ext uri="{BB962C8B-B14F-4D97-AF65-F5344CB8AC3E}">
        <p14:creationId xmlns:p14="http://schemas.microsoft.com/office/powerpoint/2010/main" val="48220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up)">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up)">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up)">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up)">
                                      <p:cBhvr>
                                        <p:cTn id="27" dur="5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wipe(up)">
                                      <p:cBhvr>
                                        <p:cTn id="32" dur="5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build="p"/>
      <p:bldP spid="16"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768552"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127</a:t>
            </a:fld>
            <a:endParaRPr lang="tr-TR"/>
          </a:p>
        </p:txBody>
      </p:sp>
      <p:sp>
        <p:nvSpPr>
          <p:cNvPr id="5" name="İçerik Yer Tutucusu 4"/>
          <p:cNvSpPr>
            <a:spLocks noGrp="1"/>
          </p:cNvSpPr>
          <p:nvPr>
            <p:ph sz="quarter" idx="1"/>
          </p:nvPr>
        </p:nvSpPr>
        <p:spPr>
          <a:xfrm>
            <a:off x="313259" y="1579382"/>
            <a:ext cx="3538661" cy="400110"/>
          </a:xfrm>
        </p:spPr>
        <p:txBody>
          <a:bodyPr>
            <a:normAutofit/>
          </a:bodyPr>
          <a:lstStyle/>
          <a:p>
            <a:pPr marL="0" indent="0">
              <a:buNone/>
            </a:pPr>
            <a:r>
              <a:rPr lang="tr-TR" sz="1800" dirty="0">
                <a:solidFill>
                  <a:srgbClr val="FF0000"/>
                </a:solidFill>
              </a:rPr>
              <a:t>10.2.2 Metal Matris Malzemeleri</a:t>
            </a:r>
          </a:p>
          <a:p>
            <a:pPr marL="0" indent="0">
              <a:lnSpc>
                <a:spcPct val="90000"/>
              </a:lnSpc>
              <a:buNone/>
            </a:pPr>
            <a:endParaRPr lang="tr-TR" sz="1800" dirty="0">
              <a:solidFill>
                <a:srgbClr val="FF0000"/>
              </a:solidFill>
            </a:endParaRPr>
          </a:p>
        </p:txBody>
      </p:sp>
      <p:sp>
        <p:nvSpPr>
          <p:cNvPr id="7" name="Dikdörtgen 6"/>
          <p:cNvSpPr/>
          <p:nvPr/>
        </p:nvSpPr>
        <p:spPr>
          <a:xfrm>
            <a:off x="313259" y="2783491"/>
            <a:ext cx="5122837" cy="3365858"/>
          </a:xfrm>
          <a:prstGeom prst="rect">
            <a:avLst/>
          </a:prstGeom>
        </p:spPr>
        <p:txBody>
          <a:bodyPr wrap="square">
            <a:spAutoFit/>
          </a:bodyPr>
          <a:lstStyle/>
          <a:p>
            <a:pPr marL="342900" indent="-342900" algn="just">
              <a:lnSpc>
                <a:spcPct val="150000"/>
              </a:lnSpc>
              <a:buFont typeface="+mj-lt"/>
              <a:buAutoNum type="arabicPeriod"/>
            </a:pPr>
            <a:r>
              <a:rPr lang="tr-TR" dirty="0"/>
              <a:t>Metal </a:t>
            </a:r>
            <a:r>
              <a:rPr lang="tr-TR" dirty="0" err="1"/>
              <a:t>matrisli</a:t>
            </a:r>
            <a:r>
              <a:rPr lang="tr-TR" dirty="0"/>
              <a:t> </a:t>
            </a:r>
            <a:r>
              <a:rPr lang="tr-TR" dirty="0" err="1"/>
              <a:t>kompozitler</a:t>
            </a:r>
            <a:r>
              <a:rPr lang="tr-TR" dirty="0"/>
              <a:t>, otomotiv, uzay, havacılık gibi bazı alanlarda kullanılmaktadır. </a:t>
            </a:r>
          </a:p>
          <a:p>
            <a:pPr marL="342900" indent="-342900" algn="just">
              <a:lnSpc>
                <a:spcPct val="150000"/>
              </a:lnSpc>
              <a:buFont typeface="+mj-lt"/>
              <a:buAutoNum type="arabicPeriod"/>
            </a:pPr>
            <a:r>
              <a:rPr lang="tr-TR" dirty="0"/>
              <a:t>Metal matris malzemelerin, plastik matrislere göre mukavemetleri, </a:t>
            </a:r>
            <a:r>
              <a:rPr lang="tr-TR" dirty="0" err="1"/>
              <a:t>rijitlikleri</a:t>
            </a:r>
            <a:r>
              <a:rPr lang="tr-TR" dirty="0"/>
              <a:t> ve toklukları yüksek olduğundan </a:t>
            </a:r>
            <a:r>
              <a:rPr lang="tr-TR" dirty="0" err="1"/>
              <a:t>kompozit</a:t>
            </a:r>
            <a:r>
              <a:rPr lang="tr-TR" dirty="0"/>
              <a:t> malzemenin bu özelliklerinin yükselmesinde büyük katkı sağlarlar.</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236" y="2559241"/>
            <a:ext cx="3231058" cy="2307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Dikdörtgen 7"/>
          <p:cNvSpPr/>
          <p:nvPr/>
        </p:nvSpPr>
        <p:spPr>
          <a:xfrm>
            <a:off x="773864" y="1875572"/>
            <a:ext cx="7632848" cy="457369"/>
          </a:xfrm>
          <a:prstGeom prst="rect">
            <a:avLst/>
          </a:prstGeom>
        </p:spPr>
        <p:txBody>
          <a:bodyPr wrap="square">
            <a:spAutoFit/>
          </a:bodyPr>
          <a:lstStyle/>
          <a:p>
            <a:pPr>
              <a:lnSpc>
                <a:spcPct val="150000"/>
              </a:lnSpc>
            </a:pPr>
            <a:r>
              <a:rPr lang="tr-TR" dirty="0"/>
              <a:t>Metaller az da olsa matris olarak kullanılmaktadır.</a:t>
            </a:r>
          </a:p>
        </p:txBody>
      </p:sp>
      <p:sp>
        <p:nvSpPr>
          <p:cNvPr id="6" name="Veri Yer Tutucusu 5"/>
          <p:cNvSpPr>
            <a:spLocks noGrp="1"/>
          </p:cNvSpPr>
          <p:nvPr>
            <p:ph type="dt" sz="half" idx="10"/>
          </p:nvPr>
        </p:nvSpPr>
        <p:spPr/>
        <p:txBody>
          <a:bodyPr/>
          <a:lstStyle/>
          <a:p>
            <a:r>
              <a:rPr lang="tr-TR" dirty="0"/>
              <a:t>....</a:t>
            </a:r>
          </a:p>
        </p:txBody>
      </p:sp>
      <p:sp>
        <p:nvSpPr>
          <p:cNvPr id="9" name="Dikdörtgen 8">
            <a:extLst>
              <a:ext uri="{FF2B5EF4-FFF2-40B4-BE49-F238E27FC236}">
                <a16:creationId xmlns:a16="http://schemas.microsoft.com/office/drawing/2014/main" id="{A316E3F6-0374-4BED-A015-F3C555EC89C7}"/>
              </a:ext>
            </a:extLst>
          </p:cNvPr>
          <p:cNvSpPr/>
          <p:nvPr/>
        </p:nvSpPr>
        <p:spPr>
          <a:xfrm>
            <a:off x="685411" y="2330557"/>
            <a:ext cx="2794355" cy="457369"/>
          </a:xfrm>
          <a:prstGeom prst="rect">
            <a:avLst/>
          </a:prstGeom>
        </p:spPr>
        <p:txBody>
          <a:bodyPr wrap="none">
            <a:spAutoFit/>
          </a:bodyPr>
          <a:lstStyle/>
          <a:p>
            <a:pPr algn="just">
              <a:lnSpc>
                <a:spcPct val="150000"/>
              </a:lnSpc>
            </a:pPr>
            <a:r>
              <a:rPr lang="tr-TR" dirty="0">
                <a:solidFill>
                  <a:srgbClr val="FF0000"/>
                </a:solidFill>
              </a:rPr>
              <a:t>10.2.2.1 Genel Özellikleri:</a:t>
            </a:r>
          </a:p>
        </p:txBody>
      </p:sp>
      <p:sp>
        <p:nvSpPr>
          <p:cNvPr id="14" name="Başlık 1">
            <a:extLst>
              <a:ext uri="{FF2B5EF4-FFF2-40B4-BE49-F238E27FC236}">
                <a16:creationId xmlns:a16="http://schemas.microsoft.com/office/drawing/2014/main" id="{ADF3B3A4-2456-4559-A6B1-206634E085D1}"/>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5" name="Dikdörtgen 14">
            <a:extLst>
              <a:ext uri="{FF2B5EF4-FFF2-40B4-BE49-F238E27FC236}">
                <a16:creationId xmlns:a16="http://schemas.microsoft.com/office/drawing/2014/main" id="{7E34C36E-C7DE-4511-8082-5678010AE35E}"/>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Tree>
    <p:extLst>
      <p:ext uri="{BB962C8B-B14F-4D97-AF65-F5344CB8AC3E}">
        <p14:creationId xmlns:p14="http://schemas.microsoft.com/office/powerpoint/2010/main" val="337090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ipe(up)">
                                      <p:cBhvr>
                                        <p:cTn id="24" dur="5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wipe(up)">
                                      <p:cBhvr>
                                        <p:cTn id="2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8" grpId="0"/>
      <p:bldP spid="9" grpId="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82589" y="642260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128</a:t>
            </a:fld>
            <a:endParaRPr lang="tr-TR"/>
          </a:p>
        </p:txBody>
      </p:sp>
      <p:sp>
        <p:nvSpPr>
          <p:cNvPr id="7" name="Dikdörtgen 6"/>
          <p:cNvSpPr/>
          <p:nvPr/>
        </p:nvSpPr>
        <p:spPr>
          <a:xfrm>
            <a:off x="374749" y="2317557"/>
            <a:ext cx="6329973" cy="3365858"/>
          </a:xfrm>
          <a:prstGeom prst="rect">
            <a:avLst/>
          </a:prstGeom>
        </p:spPr>
        <p:txBody>
          <a:bodyPr wrap="square">
            <a:spAutoFit/>
          </a:bodyPr>
          <a:lstStyle/>
          <a:p>
            <a:pPr marL="342900" indent="-342900">
              <a:lnSpc>
                <a:spcPct val="150000"/>
              </a:lnSpc>
              <a:buFont typeface="+mj-lt"/>
              <a:buAutoNum type="arabicPeriod" startAt="3"/>
            </a:pPr>
            <a:r>
              <a:rPr lang="tr-TR" dirty="0"/>
              <a:t> Metal matrisler, her elyafla iyi ara yüzey oluşturmadıkları için </a:t>
            </a:r>
            <a:r>
              <a:rPr lang="tr-TR" dirty="0" err="1"/>
              <a:t>kompozit</a:t>
            </a:r>
            <a:r>
              <a:rPr lang="tr-TR" dirty="0"/>
              <a:t> üretimi zor ve pahalı olup bu en önemli dezavantajlarından biridir. Ancak yüzeyi silisyum karbür kaplanmış </a:t>
            </a:r>
            <a:r>
              <a:rPr lang="tr-TR" dirty="0" err="1"/>
              <a:t>boron</a:t>
            </a:r>
            <a:r>
              <a:rPr lang="tr-TR" dirty="0"/>
              <a:t> elyafı ile iyi bir </a:t>
            </a:r>
            <a:r>
              <a:rPr lang="tr-TR" dirty="0" err="1"/>
              <a:t>kompozit</a:t>
            </a:r>
            <a:r>
              <a:rPr lang="tr-TR" dirty="0"/>
              <a:t> yapı elde edilebilir.</a:t>
            </a:r>
          </a:p>
          <a:p>
            <a:pPr marL="342900" indent="-342900">
              <a:lnSpc>
                <a:spcPct val="150000"/>
              </a:lnSpc>
              <a:buFont typeface="+mj-lt"/>
              <a:buAutoNum type="arabicPeriod" startAt="3"/>
            </a:pPr>
            <a:r>
              <a:rPr lang="tr-TR" dirty="0"/>
              <a:t>Hafif metallerden alüminyum, magnezyum, nikel, titanyum, bakır, çinko ve bunların alaşımları </a:t>
            </a:r>
            <a:r>
              <a:rPr lang="tr-TR" dirty="0" err="1"/>
              <a:t>kompozit</a:t>
            </a:r>
            <a:r>
              <a:rPr lang="tr-TR" dirty="0"/>
              <a:t> üretiminde matris olarak sıkça kullanılmaktadır.</a:t>
            </a:r>
          </a:p>
        </p:txBody>
      </p:sp>
      <p:sp>
        <p:nvSpPr>
          <p:cNvPr id="6" name="Dikdörtgen 5"/>
          <p:cNvSpPr/>
          <p:nvPr/>
        </p:nvSpPr>
        <p:spPr>
          <a:xfrm>
            <a:off x="1022913" y="1912756"/>
            <a:ext cx="3534942" cy="457369"/>
          </a:xfrm>
          <a:prstGeom prst="rect">
            <a:avLst/>
          </a:prstGeom>
        </p:spPr>
        <p:txBody>
          <a:bodyPr wrap="none">
            <a:spAutoFit/>
          </a:bodyPr>
          <a:lstStyle/>
          <a:p>
            <a:pPr>
              <a:lnSpc>
                <a:spcPct val="150000"/>
              </a:lnSpc>
            </a:pPr>
            <a:r>
              <a:rPr lang="tr-TR" dirty="0">
                <a:solidFill>
                  <a:schemeClr val="bg1">
                    <a:lumMod val="50000"/>
                  </a:schemeClr>
                </a:solidFill>
              </a:rPr>
              <a:t>10.2.2.1 Genel Özellikler-Devam:</a:t>
            </a:r>
          </a:p>
        </p:txBody>
      </p:sp>
      <p:pic>
        <p:nvPicPr>
          <p:cNvPr id="36866" name="Picture 2" descr="Silicon Carbide - Copper Metal Matrix Compos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214212" y="2386665"/>
            <a:ext cx="3065691" cy="2084670"/>
          </a:xfrm>
          <a:prstGeom prst="rect">
            <a:avLst/>
          </a:prstGeom>
          <a:noFill/>
          <a:extLst>
            <a:ext uri="{909E8E84-426E-40DD-AFC4-6F175D3DCCD1}">
              <a14:hiddenFill xmlns:a14="http://schemas.microsoft.com/office/drawing/2010/main">
                <a:solidFill>
                  <a:srgbClr val="FFFFFF"/>
                </a:solidFill>
              </a14:hiddenFill>
            </a:ext>
          </a:extLst>
        </p:spPr>
      </p:pic>
      <p:sp>
        <p:nvSpPr>
          <p:cNvPr id="8" name="Veri Yer Tutucusu 7"/>
          <p:cNvSpPr>
            <a:spLocks noGrp="1"/>
          </p:cNvSpPr>
          <p:nvPr>
            <p:ph type="dt" sz="half" idx="10"/>
          </p:nvPr>
        </p:nvSpPr>
        <p:spPr/>
        <p:txBody>
          <a:bodyPr/>
          <a:lstStyle/>
          <a:p>
            <a:r>
              <a:rPr lang="tr-TR" dirty="0"/>
              <a:t>....</a:t>
            </a:r>
          </a:p>
        </p:txBody>
      </p:sp>
      <p:sp>
        <p:nvSpPr>
          <p:cNvPr id="16" name="İçerik Yer Tutucusu 4">
            <a:extLst>
              <a:ext uri="{FF2B5EF4-FFF2-40B4-BE49-F238E27FC236}">
                <a16:creationId xmlns:a16="http://schemas.microsoft.com/office/drawing/2014/main" id="{FB42FB05-169D-4069-9A51-A5664A645444}"/>
              </a:ext>
            </a:extLst>
          </p:cNvPr>
          <p:cNvSpPr>
            <a:spLocks noGrp="1"/>
          </p:cNvSpPr>
          <p:nvPr>
            <p:ph sz="quarter" idx="1"/>
          </p:nvPr>
        </p:nvSpPr>
        <p:spPr>
          <a:xfrm>
            <a:off x="313259" y="1579382"/>
            <a:ext cx="3538661" cy="400110"/>
          </a:xfrm>
        </p:spPr>
        <p:txBody>
          <a:bodyPr>
            <a:normAutofit/>
          </a:bodyPr>
          <a:lstStyle/>
          <a:p>
            <a:pPr marL="0" indent="0">
              <a:buNone/>
            </a:pPr>
            <a:r>
              <a:rPr lang="tr-TR" sz="1800" dirty="0">
                <a:solidFill>
                  <a:schemeClr val="bg1">
                    <a:lumMod val="50000"/>
                  </a:schemeClr>
                </a:solidFill>
              </a:rPr>
              <a:t>10.2.2 Metal Matris Malzemeleri</a:t>
            </a:r>
          </a:p>
          <a:p>
            <a:pPr marL="0" indent="0">
              <a:lnSpc>
                <a:spcPct val="90000"/>
              </a:lnSpc>
              <a:buNone/>
            </a:pPr>
            <a:endParaRPr lang="tr-TR" sz="1800" dirty="0">
              <a:solidFill>
                <a:schemeClr val="bg1">
                  <a:lumMod val="50000"/>
                </a:schemeClr>
              </a:solidFill>
            </a:endParaRPr>
          </a:p>
        </p:txBody>
      </p:sp>
      <p:sp>
        <p:nvSpPr>
          <p:cNvPr id="13" name="Başlık 1">
            <a:extLst>
              <a:ext uri="{FF2B5EF4-FFF2-40B4-BE49-F238E27FC236}">
                <a16:creationId xmlns:a16="http://schemas.microsoft.com/office/drawing/2014/main" id="{BCB1D096-A7AD-45B4-9A25-6E6CD80CB7A3}"/>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7" name="Dikdörtgen 16">
            <a:extLst>
              <a:ext uri="{FF2B5EF4-FFF2-40B4-BE49-F238E27FC236}">
                <a16:creationId xmlns:a16="http://schemas.microsoft.com/office/drawing/2014/main" id="{49726D31-DE8C-4EA8-A97F-E38E0C23AFC8}"/>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Tree>
    <p:extLst>
      <p:ext uri="{BB962C8B-B14F-4D97-AF65-F5344CB8AC3E}">
        <p14:creationId xmlns:p14="http://schemas.microsoft.com/office/powerpoint/2010/main" val="332147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49302" y="6410748"/>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129</a:t>
            </a:fld>
            <a:endParaRPr lang="tr-TR"/>
          </a:p>
        </p:txBody>
      </p:sp>
      <p:sp>
        <p:nvSpPr>
          <p:cNvPr id="6" name="Dikdörtgen 5"/>
          <p:cNvSpPr/>
          <p:nvPr/>
        </p:nvSpPr>
        <p:spPr>
          <a:xfrm>
            <a:off x="1185277" y="1697933"/>
            <a:ext cx="3658374" cy="457369"/>
          </a:xfrm>
          <a:prstGeom prst="rect">
            <a:avLst/>
          </a:prstGeom>
        </p:spPr>
        <p:txBody>
          <a:bodyPr wrap="none">
            <a:spAutoFit/>
          </a:bodyPr>
          <a:lstStyle/>
          <a:p>
            <a:pPr>
              <a:lnSpc>
                <a:spcPct val="150000"/>
              </a:lnSpc>
            </a:pPr>
            <a:r>
              <a:rPr lang="tr-TR" dirty="0">
                <a:solidFill>
                  <a:srgbClr val="FF0000"/>
                </a:solidFill>
              </a:rPr>
              <a:t>10.2.2.2 Alüminyum ve Alaşımları</a:t>
            </a:r>
          </a:p>
        </p:txBody>
      </p:sp>
      <p:sp>
        <p:nvSpPr>
          <p:cNvPr id="8" name="Veri Yer Tutucusu 7"/>
          <p:cNvSpPr>
            <a:spLocks noGrp="1"/>
          </p:cNvSpPr>
          <p:nvPr>
            <p:ph type="dt" sz="half" idx="10"/>
          </p:nvPr>
        </p:nvSpPr>
        <p:spPr/>
        <p:txBody>
          <a:bodyPr/>
          <a:lstStyle/>
          <a:p>
            <a:r>
              <a:rPr lang="tr-TR" dirty="0"/>
              <a:t>....</a:t>
            </a:r>
          </a:p>
        </p:txBody>
      </p:sp>
      <p:sp>
        <p:nvSpPr>
          <p:cNvPr id="16" name="İçerik Yer Tutucusu 4">
            <a:extLst>
              <a:ext uri="{FF2B5EF4-FFF2-40B4-BE49-F238E27FC236}">
                <a16:creationId xmlns:a16="http://schemas.microsoft.com/office/drawing/2014/main" id="{FB42FB05-169D-4069-9A51-A5664A645444}"/>
              </a:ext>
            </a:extLst>
          </p:cNvPr>
          <p:cNvSpPr>
            <a:spLocks noGrp="1"/>
          </p:cNvSpPr>
          <p:nvPr>
            <p:ph sz="quarter" idx="1"/>
          </p:nvPr>
        </p:nvSpPr>
        <p:spPr>
          <a:xfrm>
            <a:off x="325987" y="1499006"/>
            <a:ext cx="3538661" cy="400110"/>
          </a:xfrm>
        </p:spPr>
        <p:txBody>
          <a:bodyPr>
            <a:normAutofit/>
          </a:bodyPr>
          <a:lstStyle/>
          <a:p>
            <a:pPr marL="0" indent="0">
              <a:buNone/>
            </a:pPr>
            <a:r>
              <a:rPr lang="tr-TR" sz="1800" dirty="0">
                <a:solidFill>
                  <a:schemeClr val="bg1">
                    <a:lumMod val="50000"/>
                  </a:schemeClr>
                </a:solidFill>
              </a:rPr>
              <a:t>10.2.2 Metal Matris Malzemeleri</a:t>
            </a:r>
          </a:p>
          <a:p>
            <a:pPr marL="0" indent="0">
              <a:lnSpc>
                <a:spcPct val="90000"/>
              </a:lnSpc>
              <a:buNone/>
            </a:pPr>
            <a:endParaRPr lang="tr-TR" sz="1800" dirty="0">
              <a:solidFill>
                <a:schemeClr val="bg1">
                  <a:lumMod val="50000"/>
                </a:schemeClr>
              </a:solidFill>
            </a:endParaRPr>
          </a:p>
        </p:txBody>
      </p:sp>
      <p:sp>
        <p:nvSpPr>
          <p:cNvPr id="11" name="Rectangle 3" descr="Rectangle: Click to edit Master text styles&#10;Second level&#10;Third level&#10;Fourth level&#10;Fifth level">
            <a:extLst>
              <a:ext uri="{FF2B5EF4-FFF2-40B4-BE49-F238E27FC236}">
                <a16:creationId xmlns:a16="http://schemas.microsoft.com/office/drawing/2014/main" id="{F43ABDE5-5E66-4159-9373-74EDD6E9699A}"/>
              </a:ext>
            </a:extLst>
          </p:cNvPr>
          <p:cNvSpPr txBox="1">
            <a:spLocks noChangeArrowheads="1"/>
          </p:cNvSpPr>
          <p:nvPr/>
        </p:nvSpPr>
        <p:spPr>
          <a:xfrm>
            <a:off x="173932" y="2093804"/>
            <a:ext cx="6595963" cy="889564"/>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342900" indent="-342900">
              <a:lnSpc>
                <a:spcPct val="150000"/>
              </a:lnSpc>
              <a:buClrTx/>
              <a:buSzPct val="100000"/>
              <a:buFont typeface="+mj-lt"/>
              <a:buAutoNum type="arabicPeriod"/>
            </a:pPr>
            <a:r>
              <a:rPr lang="tr-TR" sz="1700" dirty="0"/>
              <a:t>Yaygın kullanılan metal matrislere örnek olarak 6061 ve   2024 alüminyum alaşımları ile 1010 saf alüminyum verilebilir.</a:t>
            </a:r>
          </a:p>
        </p:txBody>
      </p:sp>
      <p:pic>
        <p:nvPicPr>
          <p:cNvPr id="12" name="Picture 2" descr="http://materialsandsources.com/wp-content/uploads/2012/10/hollow-carbide-shell-composite-panel-alsic.jpg">
            <a:extLst>
              <a:ext uri="{FF2B5EF4-FFF2-40B4-BE49-F238E27FC236}">
                <a16:creationId xmlns:a16="http://schemas.microsoft.com/office/drawing/2014/main" id="{535222F7-70B8-4BA8-90E0-9B84AC74F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2203" y="1399968"/>
            <a:ext cx="2329358" cy="1400383"/>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3080EFD3-89A0-46F6-8A7C-F815999C689E}"/>
              </a:ext>
            </a:extLst>
          </p:cNvPr>
          <p:cNvSpPr/>
          <p:nvPr/>
        </p:nvSpPr>
        <p:spPr>
          <a:xfrm>
            <a:off x="173933" y="2936232"/>
            <a:ext cx="8502524" cy="829522"/>
          </a:xfrm>
          <a:prstGeom prst="rect">
            <a:avLst/>
          </a:prstGeom>
        </p:spPr>
        <p:txBody>
          <a:bodyPr wrap="square">
            <a:spAutoFit/>
          </a:bodyPr>
          <a:lstStyle/>
          <a:p>
            <a:pPr marL="342900" indent="-342900">
              <a:lnSpc>
                <a:spcPct val="150000"/>
              </a:lnSpc>
              <a:buFont typeface="+mj-lt"/>
              <a:buAutoNum type="arabicPeriod" startAt="2"/>
            </a:pPr>
            <a:r>
              <a:rPr lang="tr-TR" sz="1700" dirty="0" err="1"/>
              <a:t>Kompozit</a:t>
            </a:r>
            <a:r>
              <a:rPr lang="tr-TR" sz="1700" dirty="0"/>
              <a:t> malzeme 450-550</a:t>
            </a:r>
            <a:r>
              <a:rPr lang="tr-TR" sz="1700" baseline="30000" dirty="0"/>
              <a:t>o</a:t>
            </a:r>
            <a:r>
              <a:rPr lang="tr-TR" sz="1700" dirty="0"/>
              <a:t>C de sıcak presleme ile üretilir. Böyle bir malzeme </a:t>
            </a:r>
          </a:p>
          <a:p>
            <a:pPr marL="354013">
              <a:lnSpc>
                <a:spcPct val="150000"/>
              </a:lnSpc>
            </a:pPr>
            <a:r>
              <a:rPr lang="tr-TR" sz="1700" dirty="0"/>
              <a:t>300</a:t>
            </a:r>
            <a:r>
              <a:rPr lang="tr-TR" sz="1700" baseline="30000" dirty="0"/>
              <a:t>o</a:t>
            </a:r>
            <a:r>
              <a:rPr lang="tr-TR" sz="1700" dirty="0"/>
              <a:t>C ye kadar özelliklerini korur.</a:t>
            </a:r>
          </a:p>
        </p:txBody>
      </p:sp>
      <p:sp>
        <p:nvSpPr>
          <p:cNvPr id="5" name="Dikdörtgen 4">
            <a:extLst>
              <a:ext uri="{FF2B5EF4-FFF2-40B4-BE49-F238E27FC236}">
                <a16:creationId xmlns:a16="http://schemas.microsoft.com/office/drawing/2014/main" id="{646C7F9E-C7A9-4BF8-B61C-5E06A1B6E26B}"/>
              </a:ext>
            </a:extLst>
          </p:cNvPr>
          <p:cNvSpPr/>
          <p:nvPr/>
        </p:nvSpPr>
        <p:spPr>
          <a:xfrm>
            <a:off x="-194619" y="3659487"/>
            <a:ext cx="9324462" cy="872868"/>
          </a:xfrm>
          <a:prstGeom prst="rect">
            <a:avLst/>
          </a:prstGeom>
        </p:spPr>
        <p:txBody>
          <a:bodyPr wrap="square">
            <a:spAutoFit/>
          </a:bodyPr>
          <a:lstStyle/>
          <a:p>
            <a:pPr marL="696913" indent="-342900">
              <a:lnSpc>
                <a:spcPct val="150000"/>
              </a:lnSpc>
              <a:buFont typeface="+mj-lt"/>
              <a:buAutoNum type="arabicPeriod" startAt="3"/>
            </a:pPr>
            <a:r>
              <a:rPr lang="tr-TR" dirty="0"/>
              <a:t>Alüminyum alaşımları ve Karbon elyafı kullanılarak </a:t>
            </a:r>
            <a:r>
              <a:rPr lang="tr-TR" dirty="0" err="1"/>
              <a:t>kompozit</a:t>
            </a:r>
            <a:r>
              <a:rPr lang="tr-TR" dirty="0"/>
              <a:t> üretilebilir. Ancak aralarındaki korozyonu önlemek için elyaf yüzeyi nikel veya gümüşle kaplanır. </a:t>
            </a:r>
          </a:p>
        </p:txBody>
      </p:sp>
      <p:sp>
        <p:nvSpPr>
          <p:cNvPr id="7" name="Dikdörtgen 6">
            <a:extLst>
              <a:ext uri="{FF2B5EF4-FFF2-40B4-BE49-F238E27FC236}">
                <a16:creationId xmlns:a16="http://schemas.microsoft.com/office/drawing/2014/main" id="{5A156483-6FD5-4581-84F0-9C238EA5B32D}"/>
              </a:ext>
            </a:extLst>
          </p:cNvPr>
          <p:cNvSpPr/>
          <p:nvPr/>
        </p:nvSpPr>
        <p:spPr>
          <a:xfrm>
            <a:off x="173932" y="4454648"/>
            <a:ext cx="8970068" cy="2006768"/>
          </a:xfrm>
          <a:prstGeom prst="rect">
            <a:avLst/>
          </a:prstGeom>
        </p:spPr>
        <p:txBody>
          <a:bodyPr wrap="square">
            <a:spAutoFit/>
          </a:bodyPr>
          <a:lstStyle/>
          <a:p>
            <a:pPr marL="342900" indent="-342900">
              <a:lnSpc>
                <a:spcPct val="150000"/>
              </a:lnSpc>
              <a:buFont typeface="+mj-lt"/>
              <a:buAutoNum type="arabicPeriod" startAt="4"/>
            </a:pPr>
            <a:r>
              <a:rPr lang="tr-TR" sz="1700" dirty="0"/>
              <a:t>Elektrik iletkenliğinin gerekli olduğu alanlarda tercih edilirler.</a:t>
            </a:r>
          </a:p>
          <a:p>
            <a:pPr marL="342900" indent="-342900">
              <a:lnSpc>
                <a:spcPct val="150000"/>
              </a:lnSpc>
              <a:buFont typeface="+mj-lt"/>
              <a:buAutoNum type="arabicPeriod" startAt="4"/>
            </a:pPr>
            <a:r>
              <a:rPr lang="tr-TR" sz="1700" dirty="0"/>
              <a:t>Alüminyumun alaşımlarında, Mg, Mn, Si, Cu, ve </a:t>
            </a:r>
            <a:r>
              <a:rPr lang="tr-TR" sz="1700" dirty="0" err="1"/>
              <a:t>Zn</a:t>
            </a:r>
            <a:r>
              <a:rPr lang="tr-TR" sz="1700" dirty="0"/>
              <a:t> alaşım elementleri  tek olarak veya birkaç tanesi birlikte kullanılır ve istenen özellikler sağlanır.</a:t>
            </a:r>
          </a:p>
          <a:p>
            <a:pPr marL="342900" indent="-342900">
              <a:lnSpc>
                <a:spcPct val="150000"/>
              </a:lnSpc>
              <a:buFont typeface="+mj-lt"/>
              <a:buAutoNum type="arabicPeriod" startAt="4"/>
            </a:pPr>
            <a:r>
              <a:rPr lang="tr-TR" sz="1700" dirty="0"/>
              <a:t> Sertleşmeyen Alüminyum alaşımları: Al-Mg ve Al-Mn, </a:t>
            </a:r>
          </a:p>
          <a:p>
            <a:pPr>
              <a:lnSpc>
                <a:spcPct val="150000"/>
              </a:lnSpc>
            </a:pPr>
            <a:r>
              <a:rPr lang="tr-TR" sz="1700" dirty="0"/>
              <a:t>        Çökelme ile sertleşen Alüminyum alaşımları: Al-Cu-Mg, Al-Mg-Si ve Al-</a:t>
            </a:r>
            <a:r>
              <a:rPr lang="tr-TR" sz="1700" dirty="0" err="1"/>
              <a:t>Zn</a:t>
            </a:r>
            <a:r>
              <a:rPr lang="tr-TR" sz="1700" dirty="0"/>
              <a:t>-Mg </a:t>
            </a:r>
          </a:p>
        </p:txBody>
      </p:sp>
      <p:sp>
        <p:nvSpPr>
          <p:cNvPr id="18" name="Başlık 1">
            <a:extLst>
              <a:ext uri="{FF2B5EF4-FFF2-40B4-BE49-F238E27FC236}">
                <a16:creationId xmlns:a16="http://schemas.microsoft.com/office/drawing/2014/main" id="{D2F244C3-3897-4F2E-98BE-4B090B5B21C9}"/>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9" name="Dikdörtgen 18">
            <a:extLst>
              <a:ext uri="{FF2B5EF4-FFF2-40B4-BE49-F238E27FC236}">
                <a16:creationId xmlns:a16="http://schemas.microsoft.com/office/drawing/2014/main" id="{7CC18657-5E34-483B-979B-E38AB9CD510F}"/>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Tree>
    <p:extLst>
      <p:ext uri="{BB962C8B-B14F-4D97-AF65-F5344CB8AC3E}">
        <p14:creationId xmlns:p14="http://schemas.microsoft.com/office/powerpoint/2010/main" val="186560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up)">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up)">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ipe(up)">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wipe(up)">
                                      <p:cBhvr>
                                        <p:cTn id="3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 grpId="0"/>
      <p:bldP spid="5" grpId="0"/>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81940" y="6360258"/>
            <a:ext cx="5707360"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5" name="İçerik Yer Tutucusu 4"/>
          <p:cNvSpPr>
            <a:spLocks noGrp="1"/>
          </p:cNvSpPr>
          <p:nvPr>
            <p:ph sz="quarter" idx="1"/>
          </p:nvPr>
        </p:nvSpPr>
        <p:spPr>
          <a:xfrm>
            <a:off x="326457" y="2098811"/>
            <a:ext cx="8503920" cy="461792"/>
          </a:xfrm>
        </p:spPr>
        <p:txBody>
          <a:bodyPr>
            <a:noAutofit/>
          </a:bodyPr>
          <a:lstStyle/>
          <a:p>
            <a:pPr marL="0" indent="0">
              <a:buNone/>
            </a:pPr>
            <a:r>
              <a:rPr lang="tr-TR" sz="1800" dirty="0"/>
              <a:t>Beton kolonlar demir ve betonun </a:t>
            </a:r>
            <a:r>
              <a:rPr lang="tr-TR" sz="1800" dirty="0" err="1"/>
              <a:t>birleştirilmesiye</a:t>
            </a:r>
            <a:r>
              <a:rPr lang="tr-TR" sz="1800" dirty="0"/>
              <a:t> oluşturulur ve aslında bir </a:t>
            </a:r>
            <a:r>
              <a:rPr lang="tr-TR" sz="1800" dirty="0" err="1"/>
              <a:t>kompozit</a:t>
            </a:r>
            <a:r>
              <a:rPr lang="tr-TR" sz="1800" dirty="0"/>
              <a:t> yapıdır. </a:t>
            </a:r>
          </a:p>
          <a:p>
            <a:pPr marL="0" indent="0">
              <a:buNone/>
            </a:pPr>
            <a:endParaRPr lang="tr-TR" sz="2400" dirty="0"/>
          </a:p>
        </p:txBody>
      </p:sp>
      <p:pic>
        <p:nvPicPr>
          <p:cNvPr id="6" name="Picture 2" descr="http://ders.insaatbolumu.com/yapi/betonarme/betonarme-kalip/kolon-donatisi-yerlestirmek.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77" y="2924944"/>
            <a:ext cx="1985963"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2975468"/>
            <a:ext cx="5851145"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2" name="Slayt Numarası Yer Tutucusu 1"/>
          <p:cNvSpPr>
            <a:spLocks noGrp="1"/>
          </p:cNvSpPr>
          <p:nvPr>
            <p:ph type="sldNum" sz="quarter" idx="12"/>
          </p:nvPr>
        </p:nvSpPr>
        <p:spPr/>
        <p:txBody>
          <a:bodyPr/>
          <a:lstStyle/>
          <a:p>
            <a:fld id="{B7840E83-AC17-4BB5-BC43-751DE1ADA5B1}" type="slidenum">
              <a:rPr lang="tr-TR" smtClean="0"/>
              <a:t>13</a:t>
            </a:fld>
            <a:endParaRPr lang="tr-TR"/>
          </a:p>
        </p:txBody>
      </p:sp>
      <p:sp>
        <p:nvSpPr>
          <p:cNvPr id="8" name="Veri Yer Tutucusu 7"/>
          <p:cNvSpPr>
            <a:spLocks noGrp="1"/>
          </p:cNvSpPr>
          <p:nvPr>
            <p:ph type="dt" sz="half" idx="10"/>
          </p:nvPr>
        </p:nvSpPr>
        <p:spPr/>
        <p:txBody>
          <a:bodyPr/>
          <a:lstStyle/>
          <a:p>
            <a:r>
              <a:rPr lang="tr-TR" dirty="0"/>
              <a:t>....</a:t>
            </a:r>
          </a:p>
        </p:txBody>
      </p:sp>
      <p:sp>
        <p:nvSpPr>
          <p:cNvPr id="12" name="Rectangle 2">
            <a:extLst>
              <a:ext uri="{FF2B5EF4-FFF2-40B4-BE49-F238E27FC236}">
                <a16:creationId xmlns:a16="http://schemas.microsoft.com/office/drawing/2014/main" id="{8902A610-A82C-4199-8D87-799EC9C69529}"/>
              </a:ext>
            </a:extLst>
          </p:cNvPr>
          <p:cNvSpPr>
            <a:spLocks noGrp="1" noChangeArrowheads="1"/>
          </p:cNvSpPr>
          <p:nvPr>
            <p:ph type="title"/>
          </p:nvPr>
        </p:nvSpPr>
        <p:spPr>
          <a:xfrm>
            <a:off x="1079612" y="274166"/>
            <a:ext cx="6984776" cy="591103"/>
          </a:xfrm>
          <a:noFill/>
        </p:spPr>
        <p:txBody>
          <a:bodyPr>
            <a:normAutofit/>
          </a:bodyPr>
          <a:lstStyle/>
          <a:p>
            <a:pPr eaLnBrk="1" hangingPunct="1"/>
            <a:r>
              <a:rPr lang="tr-TR" sz="3200" dirty="0"/>
              <a:t>3-Kompozitlerin Uygulama Alanları</a:t>
            </a:r>
          </a:p>
        </p:txBody>
      </p:sp>
      <p:sp>
        <p:nvSpPr>
          <p:cNvPr id="13" name="Başlık 1">
            <a:extLst>
              <a:ext uri="{FF2B5EF4-FFF2-40B4-BE49-F238E27FC236}">
                <a16:creationId xmlns:a16="http://schemas.microsoft.com/office/drawing/2014/main" id="{D04E7684-8830-476D-B4BD-6C42D6ACF5BB}"/>
              </a:ext>
            </a:extLst>
          </p:cNvPr>
          <p:cNvSpPr txBox="1">
            <a:spLocks/>
          </p:cNvSpPr>
          <p:nvPr/>
        </p:nvSpPr>
        <p:spPr>
          <a:xfrm>
            <a:off x="7466651" y="843492"/>
            <a:ext cx="1369501" cy="365760"/>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000" dirty="0"/>
              <a:t>(Devamı)</a:t>
            </a:r>
          </a:p>
        </p:txBody>
      </p:sp>
      <p:sp>
        <p:nvSpPr>
          <p:cNvPr id="14" name="Rectangle 3" descr="Rectangle: Click to edit Master text styles&#10;Second level&#10;Third level&#10;Fourth level&#10;Fifth level">
            <a:extLst>
              <a:ext uri="{FF2B5EF4-FFF2-40B4-BE49-F238E27FC236}">
                <a16:creationId xmlns:a16="http://schemas.microsoft.com/office/drawing/2014/main" id="{48EB2F19-62FB-4981-8A54-9E5968A96A83}"/>
              </a:ext>
            </a:extLst>
          </p:cNvPr>
          <p:cNvSpPr txBox="1">
            <a:spLocks noChangeArrowheads="1"/>
          </p:cNvSpPr>
          <p:nvPr/>
        </p:nvSpPr>
        <p:spPr>
          <a:xfrm>
            <a:off x="304799" y="1580810"/>
            <a:ext cx="8503920" cy="456954"/>
          </a:xfrm>
          <a:prstGeom prst="rect">
            <a:avLst/>
          </a:prstGeom>
          <a:noFill/>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50000"/>
              </a:lnSpc>
              <a:buFont typeface="Wingdings 2"/>
              <a:buNone/>
            </a:pPr>
            <a:r>
              <a:rPr lang="tr-TR" sz="1800" b="1" dirty="0"/>
              <a:t>3.1 İnşaat ve Yapı Sektörü</a:t>
            </a:r>
            <a:r>
              <a:rPr lang="tr-TR" sz="1800" dirty="0"/>
              <a:t> </a:t>
            </a:r>
            <a:r>
              <a:rPr lang="tr-TR" sz="1800" dirty="0" err="1"/>
              <a:t>ndeki</a:t>
            </a:r>
            <a:r>
              <a:rPr lang="tr-TR" sz="1800" dirty="0"/>
              <a:t> Uygulama Alanları-</a:t>
            </a:r>
            <a:r>
              <a:rPr lang="tr-TR" sz="1800" dirty="0">
                <a:solidFill>
                  <a:schemeClr val="bg1">
                    <a:lumMod val="65000"/>
                  </a:schemeClr>
                </a:solidFill>
              </a:rPr>
              <a:t>(Devamı):</a:t>
            </a:r>
          </a:p>
        </p:txBody>
      </p:sp>
    </p:spTree>
    <p:extLst>
      <p:ext uri="{BB962C8B-B14F-4D97-AF65-F5344CB8AC3E}">
        <p14:creationId xmlns:p14="http://schemas.microsoft.com/office/powerpoint/2010/main" val="244653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52421" y="6410748"/>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130</a:t>
            </a:fld>
            <a:endParaRPr lang="tr-TR"/>
          </a:p>
        </p:txBody>
      </p:sp>
      <p:sp>
        <p:nvSpPr>
          <p:cNvPr id="6" name="Dikdörtgen 5"/>
          <p:cNvSpPr/>
          <p:nvPr/>
        </p:nvSpPr>
        <p:spPr>
          <a:xfrm>
            <a:off x="1166843" y="1756893"/>
            <a:ext cx="3695242" cy="457369"/>
          </a:xfrm>
          <a:prstGeom prst="rect">
            <a:avLst/>
          </a:prstGeom>
        </p:spPr>
        <p:txBody>
          <a:bodyPr wrap="none">
            <a:spAutoFit/>
          </a:bodyPr>
          <a:lstStyle/>
          <a:p>
            <a:pPr>
              <a:lnSpc>
                <a:spcPct val="150000"/>
              </a:lnSpc>
            </a:pPr>
            <a:r>
              <a:rPr lang="tr-TR" dirty="0">
                <a:solidFill>
                  <a:srgbClr val="FF0000"/>
                </a:solidFill>
              </a:rPr>
              <a:t>10.2.2.3 Magnezyum ve Alaşımları</a:t>
            </a:r>
          </a:p>
        </p:txBody>
      </p:sp>
      <p:sp>
        <p:nvSpPr>
          <p:cNvPr id="8" name="Veri Yer Tutucusu 7"/>
          <p:cNvSpPr>
            <a:spLocks noGrp="1"/>
          </p:cNvSpPr>
          <p:nvPr>
            <p:ph type="dt" sz="half" idx="10"/>
          </p:nvPr>
        </p:nvSpPr>
        <p:spPr/>
        <p:txBody>
          <a:bodyPr/>
          <a:lstStyle/>
          <a:p>
            <a:r>
              <a:rPr lang="tr-TR" dirty="0"/>
              <a:t>....</a:t>
            </a:r>
          </a:p>
        </p:txBody>
      </p:sp>
      <p:pic>
        <p:nvPicPr>
          <p:cNvPr id="17" name="Picture 2" descr="http://www.azom.com/work/iUegrUwLOVzgm804K8FH_files/image003.jpg">
            <a:extLst>
              <a:ext uri="{FF2B5EF4-FFF2-40B4-BE49-F238E27FC236}">
                <a16:creationId xmlns:a16="http://schemas.microsoft.com/office/drawing/2014/main" id="{E654175C-B017-435D-BA1E-227CA0797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749" y="1407476"/>
            <a:ext cx="2267082" cy="168897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3" descr="Rectangle: Click to edit Master text styles&#10;Second level&#10;Third level&#10;Fourth level&#10;Fifth level">
            <a:extLst>
              <a:ext uri="{FF2B5EF4-FFF2-40B4-BE49-F238E27FC236}">
                <a16:creationId xmlns:a16="http://schemas.microsoft.com/office/drawing/2014/main" id="{A541EB6C-5831-4971-B791-71A4AE032D78}"/>
              </a:ext>
            </a:extLst>
          </p:cNvPr>
          <p:cNvSpPr txBox="1">
            <a:spLocks noChangeArrowheads="1"/>
          </p:cNvSpPr>
          <p:nvPr/>
        </p:nvSpPr>
        <p:spPr>
          <a:xfrm>
            <a:off x="302855" y="2199072"/>
            <a:ext cx="6693441" cy="1478750"/>
          </a:xfrm>
          <a:prstGeom prst="rect">
            <a:avLst/>
          </a:prstGeom>
          <a:noFill/>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176213" indent="-176213">
              <a:lnSpc>
                <a:spcPct val="170000"/>
              </a:lnSpc>
              <a:buFont typeface="+mj-lt"/>
              <a:buAutoNum type="arabicPeriod"/>
            </a:pPr>
            <a:r>
              <a:rPr lang="tr-TR" sz="1700" dirty="0"/>
              <a:t>Magnezyumun mukavemeti Alüminyumdan düşük olmasına rağmen, yoğunluğu (1.74 gr/cm</a:t>
            </a:r>
            <a:r>
              <a:rPr lang="tr-TR" sz="1700" baseline="30000" dirty="0"/>
              <a:t>3</a:t>
            </a:r>
            <a:r>
              <a:rPr lang="tr-TR" sz="1700" dirty="0"/>
              <a:t>) düşük olduğundan özgül  mukavemeti Al dan yüksektir.  </a:t>
            </a:r>
          </a:p>
        </p:txBody>
      </p:sp>
      <p:sp>
        <p:nvSpPr>
          <p:cNvPr id="9" name="Dikdörtgen 8">
            <a:extLst>
              <a:ext uri="{FF2B5EF4-FFF2-40B4-BE49-F238E27FC236}">
                <a16:creationId xmlns:a16="http://schemas.microsoft.com/office/drawing/2014/main" id="{C2168E44-9FCC-4022-B9D3-95160C996B5A}"/>
              </a:ext>
            </a:extLst>
          </p:cNvPr>
          <p:cNvSpPr/>
          <p:nvPr/>
        </p:nvSpPr>
        <p:spPr>
          <a:xfrm>
            <a:off x="257434" y="3954737"/>
            <a:ext cx="8847039" cy="2255297"/>
          </a:xfrm>
          <a:prstGeom prst="rect">
            <a:avLst/>
          </a:prstGeom>
        </p:spPr>
        <p:txBody>
          <a:bodyPr wrap="square">
            <a:spAutoFit/>
          </a:bodyPr>
          <a:lstStyle/>
          <a:p>
            <a:pPr marL="342900" indent="-342900">
              <a:lnSpc>
                <a:spcPct val="170000"/>
              </a:lnSpc>
              <a:buFont typeface="+mj-lt"/>
              <a:buAutoNum type="arabicPeriod" startAt="2"/>
            </a:pPr>
            <a:r>
              <a:rPr lang="tr-TR" sz="1700" dirty="0"/>
              <a:t>Korozyon dirençlerinin kötü, </a:t>
            </a:r>
            <a:r>
              <a:rPr lang="tr-TR" sz="1700" dirty="0" err="1"/>
              <a:t>rijitliklerinin</a:t>
            </a:r>
            <a:r>
              <a:rPr lang="tr-TR" sz="1700" dirty="0"/>
              <a:t> ve yorulma mukavemetlerinin düşük, yüksek sıcaklıkta sünme ve aşınma özelliklerinin kötü olması dezavantajlarıdır.</a:t>
            </a:r>
          </a:p>
          <a:p>
            <a:pPr marL="342900" indent="-342900">
              <a:lnSpc>
                <a:spcPct val="170000"/>
              </a:lnSpc>
              <a:buFont typeface="+mj-lt"/>
              <a:buAutoNum type="arabicPeriod" startAt="2"/>
            </a:pPr>
            <a:r>
              <a:rPr lang="tr-TR" sz="1700" dirty="0"/>
              <a:t>Magnezyumun ile kullanılan alaşım elementleri Al ve </a:t>
            </a:r>
            <a:r>
              <a:rPr lang="tr-TR" sz="1700" dirty="0" err="1"/>
              <a:t>Zn</a:t>
            </a:r>
            <a:r>
              <a:rPr lang="tr-TR" sz="1700" dirty="0"/>
              <a:t> </a:t>
            </a:r>
            <a:r>
              <a:rPr lang="tr-TR" sz="1700" dirty="0" err="1"/>
              <a:t>dir</a:t>
            </a:r>
            <a:r>
              <a:rPr lang="tr-TR" sz="1700" dirty="0"/>
              <a:t>. Magnezyumun da sertleşebilen ve sertleşmeyen türleri bulunmaktadır.</a:t>
            </a:r>
          </a:p>
          <a:p>
            <a:pPr marL="342900" indent="-342900">
              <a:lnSpc>
                <a:spcPct val="170000"/>
              </a:lnSpc>
              <a:buFont typeface="+mj-lt"/>
              <a:buAutoNum type="arabicPeriod" startAt="2"/>
            </a:pPr>
            <a:r>
              <a:rPr lang="tr-TR" sz="1700" dirty="0"/>
              <a:t>Talaşlı imalatta diğer metallere göre daha iyidir.</a:t>
            </a:r>
          </a:p>
        </p:txBody>
      </p:sp>
      <p:sp>
        <p:nvSpPr>
          <p:cNvPr id="10" name="Dikdörtgen 9">
            <a:extLst>
              <a:ext uri="{FF2B5EF4-FFF2-40B4-BE49-F238E27FC236}">
                <a16:creationId xmlns:a16="http://schemas.microsoft.com/office/drawing/2014/main" id="{C9987C11-70DF-4B62-8FB6-3953D3F82F55}"/>
              </a:ext>
            </a:extLst>
          </p:cNvPr>
          <p:cNvSpPr/>
          <p:nvPr/>
        </p:nvSpPr>
        <p:spPr>
          <a:xfrm>
            <a:off x="395536" y="3478388"/>
            <a:ext cx="9347540" cy="476349"/>
          </a:xfrm>
          <a:prstGeom prst="rect">
            <a:avLst/>
          </a:prstGeom>
        </p:spPr>
        <p:txBody>
          <a:bodyPr wrap="square">
            <a:spAutoFit/>
          </a:bodyPr>
          <a:lstStyle/>
          <a:p>
            <a:pPr>
              <a:lnSpc>
                <a:spcPct val="170000"/>
              </a:lnSpc>
            </a:pPr>
            <a:r>
              <a:rPr lang="tr-TR" sz="1700" dirty="0"/>
              <a:t>Bundan dolayı uzay ve nakliye araçlarında, yüksek hızlı makinelerde kullanılır.</a:t>
            </a:r>
          </a:p>
        </p:txBody>
      </p:sp>
      <p:sp>
        <p:nvSpPr>
          <p:cNvPr id="13" name="İçerik Yer Tutucusu 4">
            <a:extLst>
              <a:ext uri="{FF2B5EF4-FFF2-40B4-BE49-F238E27FC236}">
                <a16:creationId xmlns:a16="http://schemas.microsoft.com/office/drawing/2014/main" id="{5F5162DD-B493-4F0F-A92D-FB3501624B4D}"/>
              </a:ext>
            </a:extLst>
          </p:cNvPr>
          <p:cNvSpPr>
            <a:spLocks noGrp="1"/>
          </p:cNvSpPr>
          <p:nvPr>
            <p:ph sz="quarter" idx="1"/>
          </p:nvPr>
        </p:nvSpPr>
        <p:spPr>
          <a:xfrm>
            <a:off x="325987" y="1499006"/>
            <a:ext cx="3538661" cy="400110"/>
          </a:xfrm>
        </p:spPr>
        <p:txBody>
          <a:bodyPr>
            <a:normAutofit/>
          </a:bodyPr>
          <a:lstStyle/>
          <a:p>
            <a:pPr marL="0" indent="0">
              <a:buNone/>
            </a:pPr>
            <a:r>
              <a:rPr lang="tr-TR" sz="1800" dirty="0">
                <a:solidFill>
                  <a:schemeClr val="bg1">
                    <a:lumMod val="50000"/>
                  </a:schemeClr>
                </a:solidFill>
              </a:rPr>
              <a:t>10.2.2 Metal Matris Malzemeleri</a:t>
            </a:r>
          </a:p>
          <a:p>
            <a:pPr marL="0" indent="0">
              <a:lnSpc>
                <a:spcPct val="90000"/>
              </a:lnSpc>
              <a:buNone/>
            </a:pPr>
            <a:endParaRPr lang="tr-TR" sz="1800" dirty="0">
              <a:solidFill>
                <a:schemeClr val="bg1">
                  <a:lumMod val="50000"/>
                </a:schemeClr>
              </a:solidFill>
            </a:endParaRPr>
          </a:p>
        </p:txBody>
      </p:sp>
      <p:sp>
        <p:nvSpPr>
          <p:cNvPr id="14" name="Başlık 1">
            <a:extLst>
              <a:ext uri="{FF2B5EF4-FFF2-40B4-BE49-F238E27FC236}">
                <a16:creationId xmlns:a16="http://schemas.microsoft.com/office/drawing/2014/main" id="{7567F6B1-8CC2-47AA-92FD-0B10DC99486A}"/>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6" name="Dikdörtgen 15">
            <a:extLst>
              <a:ext uri="{FF2B5EF4-FFF2-40B4-BE49-F238E27FC236}">
                <a16:creationId xmlns:a16="http://schemas.microsoft.com/office/drawing/2014/main" id="{CCFE64FE-370E-4C20-BB38-B1A32CAC0567}"/>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Tree>
    <p:extLst>
      <p:ext uri="{BB962C8B-B14F-4D97-AF65-F5344CB8AC3E}">
        <p14:creationId xmlns:p14="http://schemas.microsoft.com/office/powerpoint/2010/main" val="346223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up)">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fade">
                                      <p:cBhvr>
                                        <p:cTn id="3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build="p"/>
      <p:bldP spid="9" grpId="0" build="p"/>
      <p:bldP spid="10" grpId="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32407" y="6387600"/>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131</a:t>
            </a:fld>
            <a:endParaRPr lang="tr-TR"/>
          </a:p>
        </p:txBody>
      </p:sp>
      <p:sp>
        <p:nvSpPr>
          <p:cNvPr id="6" name="Dikdörtgen 5"/>
          <p:cNvSpPr/>
          <p:nvPr/>
        </p:nvSpPr>
        <p:spPr>
          <a:xfrm>
            <a:off x="1187624" y="1661930"/>
            <a:ext cx="3100529" cy="457369"/>
          </a:xfrm>
          <a:prstGeom prst="rect">
            <a:avLst/>
          </a:prstGeom>
        </p:spPr>
        <p:txBody>
          <a:bodyPr wrap="none">
            <a:spAutoFit/>
          </a:bodyPr>
          <a:lstStyle/>
          <a:p>
            <a:pPr>
              <a:lnSpc>
                <a:spcPct val="150000"/>
              </a:lnSpc>
            </a:pPr>
            <a:r>
              <a:rPr lang="tr-TR" dirty="0">
                <a:solidFill>
                  <a:srgbClr val="FF0000"/>
                </a:solidFill>
              </a:rPr>
              <a:t>10.2.2.3 Çinko ve  Alaşımları</a:t>
            </a:r>
          </a:p>
        </p:txBody>
      </p:sp>
      <p:sp>
        <p:nvSpPr>
          <p:cNvPr id="8" name="Veri Yer Tutucusu 7"/>
          <p:cNvSpPr>
            <a:spLocks noGrp="1"/>
          </p:cNvSpPr>
          <p:nvPr>
            <p:ph type="dt" sz="half" idx="10"/>
          </p:nvPr>
        </p:nvSpPr>
        <p:spPr/>
        <p:txBody>
          <a:bodyPr/>
          <a:lstStyle/>
          <a:p>
            <a:r>
              <a:rPr lang="tr-TR" dirty="0"/>
              <a:t>....</a:t>
            </a:r>
          </a:p>
        </p:txBody>
      </p:sp>
      <p:sp>
        <p:nvSpPr>
          <p:cNvPr id="16" name="İçerik Yer Tutucusu 4">
            <a:extLst>
              <a:ext uri="{FF2B5EF4-FFF2-40B4-BE49-F238E27FC236}">
                <a16:creationId xmlns:a16="http://schemas.microsoft.com/office/drawing/2014/main" id="{FB42FB05-169D-4069-9A51-A5664A645444}"/>
              </a:ext>
            </a:extLst>
          </p:cNvPr>
          <p:cNvSpPr>
            <a:spLocks noGrp="1"/>
          </p:cNvSpPr>
          <p:nvPr>
            <p:ph sz="quarter" idx="1"/>
          </p:nvPr>
        </p:nvSpPr>
        <p:spPr>
          <a:xfrm>
            <a:off x="278545" y="1405138"/>
            <a:ext cx="3538661" cy="400110"/>
          </a:xfrm>
        </p:spPr>
        <p:txBody>
          <a:bodyPr>
            <a:normAutofit/>
          </a:bodyPr>
          <a:lstStyle/>
          <a:p>
            <a:pPr marL="0" indent="0">
              <a:buNone/>
            </a:pPr>
            <a:r>
              <a:rPr lang="tr-TR" sz="1800" dirty="0">
                <a:solidFill>
                  <a:schemeClr val="bg1">
                    <a:lumMod val="50000"/>
                  </a:schemeClr>
                </a:solidFill>
              </a:rPr>
              <a:t>10.2.2 Metal Matris Malzemeleri</a:t>
            </a:r>
          </a:p>
          <a:p>
            <a:pPr marL="0" indent="0">
              <a:lnSpc>
                <a:spcPct val="90000"/>
              </a:lnSpc>
              <a:buNone/>
            </a:pPr>
            <a:endParaRPr lang="tr-TR" sz="1800" dirty="0">
              <a:solidFill>
                <a:schemeClr val="bg1">
                  <a:lumMod val="50000"/>
                </a:schemeClr>
              </a:solidFill>
            </a:endParaRPr>
          </a:p>
        </p:txBody>
      </p:sp>
      <p:sp>
        <p:nvSpPr>
          <p:cNvPr id="13" name="Rectangle 3" descr="Rectangle: Click to edit Master text styles&#10;Second level&#10;Third level&#10;Fourth level&#10;Fifth level">
            <a:extLst>
              <a:ext uri="{FF2B5EF4-FFF2-40B4-BE49-F238E27FC236}">
                <a16:creationId xmlns:a16="http://schemas.microsoft.com/office/drawing/2014/main" id="{F8C65AD6-B68B-4327-A5D9-16D3D19CEBC6}"/>
              </a:ext>
            </a:extLst>
          </p:cNvPr>
          <p:cNvSpPr txBox="1">
            <a:spLocks noChangeArrowheads="1"/>
          </p:cNvSpPr>
          <p:nvPr/>
        </p:nvSpPr>
        <p:spPr>
          <a:xfrm>
            <a:off x="197609" y="2136683"/>
            <a:ext cx="6696744" cy="1111596"/>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265113" indent="-265113">
              <a:buFont typeface="+mj-lt"/>
              <a:buAutoNum type="arabicPeriod"/>
            </a:pPr>
            <a:r>
              <a:rPr lang="tr-TR" sz="1700" dirty="0">
                <a:solidFill>
                  <a:srgbClr val="C81B04"/>
                </a:solidFill>
              </a:rPr>
              <a:t>Çinko (</a:t>
            </a:r>
            <a:r>
              <a:rPr lang="tr-TR" sz="1700" dirty="0" err="1">
                <a:solidFill>
                  <a:srgbClr val="C81B04"/>
                </a:solidFill>
              </a:rPr>
              <a:t>Zn</a:t>
            </a:r>
            <a:r>
              <a:rPr lang="tr-TR" sz="1700" dirty="0"/>
              <a:t>)ve alaşımlarının ergime sıcaklıklarının düşük (419</a:t>
            </a:r>
            <a:r>
              <a:rPr lang="tr-TR" sz="1700" baseline="30000" dirty="0"/>
              <a:t>o</a:t>
            </a:r>
            <a:r>
              <a:rPr lang="tr-TR" sz="1700" dirty="0"/>
              <a:t>C) olması döküm malzemesi olarak tercih edilmelerini sağlamaktadır. Bundan dolayı 0.5 mm </a:t>
            </a:r>
            <a:r>
              <a:rPr lang="tr-TR" sz="1700" dirty="0" err="1"/>
              <a:t>kalınlıklı</a:t>
            </a:r>
            <a:r>
              <a:rPr lang="tr-TR" sz="1700" dirty="0"/>
              <a:t> ince cidarlı, karışık şekilli ve küçük çaplı delikler kolaylıkla oluşturulabilir. </a:t>
            </a:r>
          </a:p>
        </p:txBody>
      </p:sp>
      <p:sp>
        <p:nvSpPr>
          <p:cNvPr id="19" name="Başlık 1">
            <a:extLst>
              <a:ext uri="{FF2B5EF4-FFF2-40B4-BE49-F238E27FC236}">
                <a16:creationId xmlns:a16="http://schemas.microsoft.com/office/drawing/2014/main" id="{17193BF7-D025-41C8-8775-31ADA209B4AD}"/>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20" name="Dikdörtgen 19">
            <a:extLst>
              <a:ext uri="{FF2B5EF4-FFF2-40B4-BE49-F238E27FC236}">
                <a16:creationId xmlns:a16="http://schemas.microsoft.com/office/drawing/2014/main" id="{05E781C8-45F5-4E8A-9C99-65006A865B06}"/>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2" name="Dikdörtgen 1">
            <a:extLst>
              <a:ext uri="{FF2B5EF4-FFF2-40B4-BE49-F238E27FC236}">
                <a16:creationId xmlns:a16="http://schemas.microsoft.com/office/drawing/2014/main" id="{DF532CCF-2C69-4288-9ADD-29B74374CC7C}"/>
              </a:ext>
            </a:extLst>
          </p:cNvPr>
          <p:cNvSpPr/>
          <p:nvPr/>
        </p:nvSpPr>
        <p:spPr>
          <a:xfrm>
            <a:off x="179512" y="3265663"/>
            <a:ext cx="8656640" cy="3139321"/>
          </a:xfrm>
          <a:prstGeom prst="rect">
            <a:avLst/>
          </a:prstGeom>
        </p:spPr>
        <p:txBody>
          <a:bodyPr wrap="square">
            <a:spAutoFit/>
          </a:bodyPr>
          <a:lstStyle/>
          <a:p>
            <a:pPr marL="342900" indent="-342900">
              <a:buFont typeface="+mj-lt"/>
              <a:buAutoNum type="arabicPeriod" startAt="2"/>
            </a:pPr>
            <a:r>
              <a:rPr lang="tr-TR" dirty="0"/>
              <a:t>Pres dökümle üretilen </a:t>
            </a:r>
            <a:r>
              <a:rPr lang="tr-TR" dirty="0" err="1"/>
              <a:t>Zn</a:t>
            </a:r>
            <a:r>
              <a:rPr lang="tr-TR" dirty="0"/>
              <a:t> alaşımları </a:t>
            </a:r>
            <a:r>
              <a:rPr lang="tr-TR" b="1" dirty="0" err="1"/>
              <a:t>Zamak</a:t>
            </a:r>
            <a:r>
              <a:rPr lang="tr-TR" dirty="0"/>
              <a:t> adını alır: Zamak-3, Zamak-5, Zamak-8, Zamak-15 ve Zamak-27 alaşım çeşitleri bulunmaktadır. Bu alaşımlar Z33520, Z35540 vb. şeklinde de kodlandırılmaktadır. </a:t>
            </a:r>
          </a:p>
          <a:p>
            <a:pPr marL="342900" indent="-342900">
              <a:buFont typeface="+mj-lt"/>
              <a:buAutoNum type="arabicPeriod" startAt="2"/>
            </a:pPr>
            <a:r>
              <a:rPr lang="tr-TR" dirty="0" err="1"/>
              <a:t>Zn</a:t>
            </a:r>
            <a:r>
              <a:rPr lang="tr-TR" dirty="0"/>
              <a:t> anot ve çelik/döküm katot olmak üzere, dökme demir ve çelik üzerine kaplandığında korozyon direnci sağlar (</a:t>
            </a:r>
            <a:r>
              <a:rPr lang="tr-TR" dirty="0" err="1"/>
              <a:t>Zn</a:t>
            </a:r>
            <a:r>
              <a:rPr lang="tr-TR" dirty="0"/>
              <a:t> ile kaplı çelik=Galvanize çelik). </a:t>
            </a:r>
          </a:p>
          <a:p>
            <a:pPr marL="342900" indent="-342900">
              <a:lnSpc>
                <a:spcPct val="150000"/>
              </a:lnSpc>
              <a:buFont typeface="+mj-lt"/>
              <a:buAutoNum type="arabicPeriod" startAt="2"/>
            </a:pPr>
            <a:r>
              <a:rPr lang="tr-TR" dirty="0">
                <a:solidFill>
                  <a:srgbClr val="C81B04"/>
                </a:solidFill>
              </a:rPr>
              <a:t>Çinkonun yoğunluğu (7.13 gr/cm</a:t>
            </a:r>
            <a:r>
              <a:rPr lang="tr-TR" baseline="30000" dirty="0">
                <a:solidFill>
                  <a:srgbClr val="C81B04"/>
                </a:solidFill>
              </a:rPr>
              <a:t>3</a:t>
            </a:r>
            <a:r>
              <a:rPr lang="tr-TR" dirty="0">
                <a:solidFill>
                  <a:srgbClr val="C81B04"/>
                </a:solidFill>
              </a:rPr>
              <a:t>) olup bu oldukça yüksek  bir değerdir.</a:t>
            </a:r>
          </a:p>
          <a:p>
            <a:pPr marL="342900" indent="-342900">
              <a:lnSpc>
                <a:spcPct val="150000"/>
              </a:lnSpc>
              <a:buFont typeface="+mj-lt"/>
              <a:buAutoNum type="arabicPeriod" startAt="2"/>
            </a:pPr>
            <a:r>
              <a:rPr lang="tr-TR" dirty="0"/>
              <a:t>Düşük devirlerde ve ağır yüklemelerde aşınma dirençleri çok iyidir.</a:t>
            </a:r>
          </a:p>
          <a:p>
            <a:pPr marL="342900" indent="-342900">
              <a:buFont typeface="+mj-lt"/>
              <a:buAutoNum type="arabicPeriod" startAt="2"/>
            </a:pPr>
            <a:r>
              <a:rPr lang="tr-TR" dirty="0" err="1"/>
              <a:t>Zn</a:t>
            </a:r>
            <a:r>
              <a:rPr lang="tr-TR" dirty="0"/>
              <a:t> ve alaşımlarının oda sıcaklığında yorulma dayanımı iyi seviyededir. </a:t>
            </a:r>
          </a:p>
          <a:p>
            <a:pPr marL="342900" indent="-342900">
              <a:buFont typeface="+mj-lt"/>
              <a:buAutoNum type="arabicPeriod" startAt="2"/>
            </a:pPr>
            <a:r>
              <a:rPr lang="tr-TR" dirty="0"/>
              <a:t>Düşük sıcaklıklarda gevrek bir </a:t>
            </a:r>
            <a:r>
              <a:rPr lang="tr-TR" dirty="0" err="1"/>
              <a:t>karekter</a:t>
            </a:r>
            <a:r>
              <a:rPr lang="tr-TR" dirty="0"/>
              <a:t> gösterirler. Bunlar uzun süre kullanımlarında </a:t>
            </a:r>
            <a:r>
              <a:rPr lang="tr-TR" dirty="0" err="1"/>
              <a:t>süneklikleri</a:t>
            </a:r>
            <a:r>
              <a:rPr lang="tr-TR" dirty="0"/>
              <a:t> artarken dayanımları biraz düşer. </a:t>
            </a:r>
          </a:p>
        </p:txBody>
      </p:sp>
      <p:pic>
        <p:nvPicPr>
          <p:cNvPr id="9" name="Resim 8">
            <a:extLst>
              <a:ext uri="{FF2B5EF4-FFF2-40B4-BE49-F238E27FC236}">
                <a16:creationId xmlns:a16="http://schemas.microsoft.com/office/drawing/2014/main" id="{2B3FE8D1-DEB0-4513-9746-A8BFAD176653}"/>
              </a:ext>
            </a:extLst>
          </p:cNvPr>
          <p:cNvPicPr>
            <a:picLocks noChangeAspect="1"/>
          </p:cNvPicPr>
          <p:nvPr/>
        </p:nvPicPr>
        <p:blipFill>
          <a:blip r:embed="rId2"/>
          <a:stretch>
            <a:fillRect/>
          </a:stretch>
        </p:blipFill>
        <p:spPr>
          <a:xfrm>
            <a:off x="6602629" y="1587584"/>
            <a:ext cx="2320955" cy="1463316"/>
          </a:xfrm>
          <a:prstGeom prst="rect">
            <a:avLst/>
          </a:prstGeom>
        </p:spPr>
      </p:pic>
    </p:spTree>
    <p:extLst>
      <p:ext uri="{BB962C8B-B14F-4D97-AF65-F5344CB8AC3E}">
        <p14:creationId xmlns:p14="http://schemas.microsoft.com/office/powerpoint/2010/main" val="410145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up)">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fade">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fade">
                                      <p:cBhvr>
                                        <p:cTn id="34" dur="500"/>
                                        <p:tgtEl>
                                          <p:spTgt spid="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fade">
                                      <p:cBhvr>
                                        <p:cTn id="39" dur="500"/>
                                        <p:tgtEl>
                                          <p:spTgt spid="2">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xEl>
                                              <p:pRg st="4" end="4"/>
                                            </p:txEl>
                                          </p:spTgt>
                                        </p:tgtEl>
                                        <p:attrNameLst>
                                          <p:attrName>style.visibility</p:attrName>
                                        </p:attrNameLst>
                                      </p:cBhvr>
                                      <p:to>
                                        <p:strVal val="visible"/>
                                      </p:to>
                                    </p:set>
                                    <p:animEffect transition="in" filter="fade">
                                      <p:cBhvr>
                                        <p:cTn id="44" dur="500"/>
                                        <p:tgtEl>
                                          <p:spTgt spid="2">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
                                            <p:txEl>
                                              <p:pRg st="5" end="5"/>
                                            </p:txEl>
                                          </p:spTgt>
                                        </p:tgtEl>
                                        <p:attrNameLst>
                                          <p:attrName>style.visibility</p:attrName>
                                        </p:attrNameLst>
                                      </p:cBhvr>
                                      <p:to>
                                        <p:strVal val="visible"/>
                                      </p:to>
                                    </p:set>
                                    <p:animEffect transition="in" filter="fade">
                                      <p:cBhvr>
                                        <p:cTn id="4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build="p"/>
      <p:bldP spid="13" grpId="0" build="p"/>
      <p:bldP spid="2"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44659" y="642260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132</a:t>
            </a:fld>
            <a:endParaRPr lang="tr-TR"/>
          </a:p>
        </p:txBody>
      </p:sp>
      <p:sp>
        <p:nvSpPr>
          <p:cNvPr id="6" name="Dikdörtgen 5"/>
          <p:cNvSpPr/>
          <p:nvPr/>
        </p:nvSpPr>
        <p:spPr>
          <a:xfrm>
            <a:off x="1267916" y="1566017"/>
            <a:ext cx="3550972" cy="457369"/>
          </a:xfrm>
          <a:prstGeom prst="rect">
            <a:avLst/>
          </a:prstGeom>
        </p:spPr>
        <p:txBody>
          <a:bodyPr wrap="none">
            <a:spAutoFit/>
          </a:bodyPr>
          <a:lstStyle/>
          <a:p>
            <a:pPr>
              <a:lnSpc>
                <a:spcPct val="150000"/>
              </a:lnSpc>
            </a:pPr>
            <a:r>
              <a:rPr lang="tr-TR" dirty="0">
                <a:solidFill>
                  <a:srgbClr val="FF0000"/>
                </a:solidFill>
              </a:rPr>
              <a:t>10.2.2.3 Titanyum ve  Alaşımları</a:t>
            </a:r>
          </a:p>
        </p:txBody>
      </p:sp>
      <p:sp>
        <p:nvSpPr>
          <p:cNvPr id="8" name="Veri Yer Tutucusu 7"/>
          <p:cNvSpPr>
            <a:spLocks noGrp="1"/>
          </p:cNvSpPr>
          <p:nvPr>
            <p:ph type="dt" sz="half" idx="10"/>
          </p:nvPr>
        </p:nvSpPr>
        <p:spPr/>
        <p:txBody>
          <a:bodyPr/>
          <a:lstStyle/>
          <a:p>
            <a:r>
              <a:rPr lang="tr-TR" dirty="0"/>
              <a:t>....</a:t>
            </a:r>
          </a:p>
        </p:txBody>
      </p:sp>
      <p:sp>
        <p:nvSpPr>
          <p:cNvPr id="16" name="İçerik Yer Tutucusu 4">
            <a:extLst>
              <a:ext uri="{FF2B5EF4-FFF2-40B4-BE49-F238E27FC236}">
                <a16:creationId xmlns:a16="http://schemas.microsoft.com/office/drawing/2014/main" id="{FB42FB05-169D-4069-9A51-A5664A645444}"/>
              </a:ext>
            </a:extLst>
          </p:cNvPr>
          <p:cNvSpPr>
            <a:spLocks noGrp="1"/>
          </p:cNvSpPr>
          <p:nvPr>
            <p:ph sz="quarter" idx="1"/>
          </p:nvPr>
        </p:nvSpPr>
        <p:spPr>
          <a:xfrm>
            <a:off x="300244" y="1356488"/>
            <a:ext cx="3538661" cy="400110"/>
          </a:xfrm>
        </p:spPr>
        <p:txBody>
          <a:bodyPr>
            <a:normAutofit/>
          </a:bodyPr>
          <a:lstStyle/>
          <a:p>
            <a:pPr marL="0" indent="0">
              <a:buNone/>
            </a:pPr>
            <a:r>
              <a:rPr lang="tr-TR" sz="1800" dirty="0">
                <a:solidFill>
                  <a:schemeClr val="bg1">
                    <a:lumMod val="50000"/>
                  </a:schemeClr>
                </a:solidFill>
              </a:rPr>
              <a:t>10.2.2 Metal Matris Malzemeleri</a:t>
            </a:r>
          </a:p>
          <a:p>
            <a:pPr marL="0" indent="0">
              <a:lnSpc>
                <a:spcPct val="90000"/>
              </a:lnSpc>
              <a:buNone/>
            </a:pPr>
            <a:endParaRPr lang="tr-TR" sz="1800" dirty="0">
              <a:solidFill>
                <a:schemeClr val="bg1">
                  <a:lumMod val="50000"/>
                </a:schemeClr>
              </a:solidFill>
            </a:endParaRPr>
          </a:p>
        </p:txBody>
      </p:sp>
      <p:sp>
        <p:nvSpPr>
          <p:cNvPr id="10" name="Rectangle 3" descr="Rectangle: Click to edit Master text styles&#10;Second level&#10;Third level&#10;Fourth level&#10;Fifth level">
            <a:extLst>
              <a:ext uri="{FF2B5EF4-FFF2-40B4-BE49-F238E27FC236}">
                <a16:creationId xmlns:a16="http://schemas.microsoft.com/office/drawing/2014/main" id="{4D87C90E-5F05-4622-AB39-F36961AC6853}"/>
              </a:ext>
            </a:extLst>
          </p:cNvPr>
          <p:cNvSpPr txBox="1">
            <a:spLocks noChangeArrowheads="1"/>
          </p:cNvSpPr>
          <p:nvPr/>
        </p:nvSpPr>
        <p:spPr>
          <a:xfrm>
            <a:off x="187270" y="1822258"/>
            <a:ext cx="6883838" cy="176728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342900" indent="-342900">
              <a:lnSpc>
                <a:spcPct val="160000"/>
              </a:lnSpc>
              <a:buFont typeface="+mj-lt"/>
              <a:buAutoNum type="arabicPeriod"/>
            </a:pPr>
            <a:r>
              <a:rPr lang="tr-TR" sz="1700" dirty="0"/>
              <a:t>Metaller arasında Titanyumun ısıl genleşme katsayısı en düşük olanlardandır. Ayrıca mukavemet ve </a:t>
            </a:r>
            <a:r>
              <a:rPr lang="tr-TR" sz="1700" dirty="0" err="1"/>
              <a:t>rijitliği</a:t>
            </a:r>
            <a:r>
              <a:rPr lang="tr-TR" sz="1700" dirty="0"/>
              <a:t> Alüminyumdan daha yüksektir. Korozyon dirençleri de diğer metallere göre daha iyidir.</a:t>
            </a:r>
          </a:p>
          <a:p>
            <a:pPr marL="342900" indent="-342900">
              <a:lnSpc>
                <a:spcPct val="160000"/>
              </a:lnSpc>
              <a:buFont typeface="+mj-lt"/>
              <a:buAutoNum type="arabicPeriod"/>
            </a:pPr>
            <a:r>
              <a:rPr lang="tr-TR" sz="1700" dirty="0"/>
              <a:t>Titanyum ile kullanılan alaşım elementleri Alüminyum (Al), Mangan (Mn), Silisyum (Si) ve Vanadyum (V) dur. </a:t>
            </a:r>
          </a:p>
        </p:txBody>
      </p:sp>
      <p:sp>
        <p:nvSpPr>
          <p:cNvPr id="2" name="Dikdörtgen 1">
            <a:extLst>
              <a:ext uri="{FF2B5EF4-FFF2-40B4-BE49-F238E27FC236}">
                <a16:creationId xmlns:a16="http://schemas.microsoft.com/office/drawing/2014/main" id="{44C39186-0525-4A6C-8094-1D50B73ED839}"/>
              </a:ext>
            </a:extLst>
          </p:cNvPr>
          <p:cNvSpPr/>
          <p:nvPr/>
        </p:nvSpPr>
        <p:spPr>
          <a:xfrm>
            <a:off x="244407" y="3914022"/>
            <a:ext cx="8691762" cy="2549609"/>
          </a:xfrm>
          <a:prstGeom prst="rect">
            <a:avLst/>
          </a:prstGeom>
        </p:spPr>
        <p:txBody>
          <a:bodyPr wrap="square">
            <a:spAutoFit/>
          </a:bodyPr>
          <a:lstStyle/>
          <a:p>
            <a:pPr marL="342900" indent="-342900">
              <a:lnSpc>
                <a:spcPct val="160000"/>
              </a:lnSpc>
              <a:buFont typeface="+mj-lt"/>
              <a:buAutoNum type="arabicPeriod" startAt="3"/>
            </a:pPr>
            <a:r>
              <a:rPr lang="tr-TR" sz="1700" dirty="0"/>
              <a:t>Isıya dayanımları nedeniyle titanyum alaşımları kompresör pervanesi, disk gibi makine elemanlarının imalatında kullanılırlar. </a:t>
            </a:r>
          </a:p>
          <a:p>
            <a:pPr marL="342900" indent="-342900">
              <a:lnSpc>
                <a:spcPct val="160000"/>
              </a:lnSpc>
              <a:buFont typeface="+mj-lt"/>
              <a:buAutoNum type="arabicPeriod" startAt="3"/>
            </a:pPr>
            <a:r>
              <a:rPr lang="tr-TR" sz="1700" dirty="0"/>
              <a:t>Matris olarak titanyum alaşımları, </a:t>
            </a:r>
            <a:r>
              <a:rPr lang="tr-TR" sz="1700" dirty="0" err="1"/>
              <a:t>Borsic</a:t>
            </a:r>
            <a:r>
              <a:rPr lang="tr-TR" sz="1700" dirty="0"/>
              <a:t> ve </a:t>
            </a:r>
            <a:r>
              <a:rPr lang="tr-TR" sz="1700" dirty="0" err="1"/>
              <a:t>SiC</a:t>
            </a:r>
            <a:r>
              <a:rPr lang="tr-TR" sz="1700" dirty="0"/>
              <a:t> (Silisyum Karbür) elyafla birleştirilerek </a:t>
            </a:r>
            <a:r>
              <a:rPr lang="tr-TR" sz="1700" dirty="0" err="1"/>
              <a:t>kompozit</a:t>
            </a:r>
            <a:r>
              <a:rPr lang="tr-TR" sz="1700" dirty="0"/>
              <a:t> üretilebilir. </a:t>
            </a:r>
          </a:p>
          <a:p>
            <a:pPr marL="342900" indent="-342900">
              <a:lnSpc>
                <a:spcPct val="160000"/>
              </a:lnSpc>
              <a:buFont typeface="+mj-lt"/>
              <a:buAutoNum type="arabicPeriod" startAt="3"/>
            </a:pPr>
            <a:r>
              <a:rPr lang="tr-TR" sz="1700" dirty="0"/>
              <a:t>Bunların kullanım sıcaklıkları 420-550oC civarındadır.</a:t>
            </a:r>
          </a:p>
          <a:p>
            <a:pPr marL="342900" indent="-342900">
              <a:lnSpc>
                <a:spcPct val="160000"/>
              </a:lnSpc>
              <a:buFont typeface="+mj-lt"/>
              <a:buAutoNum type="arabicPeriod" startAt="3"/>
            </a:pPr>
            <a:r>
              <a:rPr lang="tr-TR" sz="1700" dirty="0"/>
              <a:t>Üstün özgül mukavemetleri nedeniyle özellikle uçak ve uzay sanayisinde kullanılır.</a:t>
            </a:r>
          </a:p>
        </p:txBody>
      </p:sp>
      <p:pic>
        <p:nvPicPr>
          <p:cNvPr id="12" name="Picture 2" descr="http://www.spacedaily.com/images/titanium-metal-matrix-composite-tmmc-bg.jpg">
            <a:extLst>
              <a:ext uri="{FF2B5EF4-FFF2-40B4-BE49-F238E27FC236}">
                <a16:creationId xmlns:a16="http://schemas.microsoft.com/office/drawing/2014/main" id="{15DEE9FC-6BE8-44FF-A319-42FD2475A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9893" y="1416831"/>
            <a:ext cx="1970311" cy="1570549"/>
          </a:xfrm>
          <a:prstGeom prst="rect">
            <a:avLst/>
          </a:prstGeom>
          <a:noFill/>
          <a:extLst>
            <a:ext uri="{909E8E84-426E-40DD-AFC4-6F175D3DCCD1}">
              <a14:hiddenFill xmlns:a14="http://schemas.microsoft.com/office/drawing/2010/main">
                <a:solidFill>
                  <a:srgbClr val="FFFFFF"/>
                </a:solidFill>
              </a14:hiddenFill>
            </a:ext>
          </a:extLst>
        </p:spPr>
      </p:pic>
      <p:sp>
        <p:nvSpPr>
          <p:cNvPr id="17" name="Dikdörtgen 16">
            <a:extLst>
              <a:ext uri="{FF2B5EF4-FFF2-40B4-BE49-F238E27FC236}">
                <a16:creationId xmlns:a16="http://schemas.microsoft.com/office/drawing/2014/main" id="{32267281-C0A7-419D-B1F1-4384F650DD62}"/>
              </a:ext>
            </a:extLst>
          </p:cNvPr>
          <p:cNvSpPr/>
          <p:nvPr/>
        </p:nvSpPr>
        <p:spPr>
          <a:xfrm>
            <a:off x="6744221" y="2901926"/>
            <a:ext cx="2399779" cy="954107"/>
          </a:xfrm>
          <a:prstGeom prst="rect">
            <a:avLst/>
          </a:prstGeom>
        </p:spPr>
        <p:txBody>
          <a:bodyPr wrap="square">
            <a:spAutoFit/>
          </a:bodyPr>
          <a:lstStyle/>
          <a:p>
            <a:r>
              <a:rPr lang="tr-TR" sz="1400" i="1" dirty="0" err="1"/>
              <a:t>Boing</a:t>
            </a:r>
            <a:r>
              <a:rPr lang="tr-TR" sz="1400" i="1" dirty="0"/>
              <a:t> 787 için geliştirilmiş bir bağlantı elemanı. </a:t>
            </a:r>
            <a:r>
              <a:rPr lang="tr-TR" sz="1400" i="1" dirty="0" err="1"/>
              <a:t>Titanium</a:t>
            </a:r>
            <a:r>
              <a:rPr lang="tr-TR" sz="1400" i="1" dirty="0"/>
              <a:t> Metal </a:t>
            </a:r>
            <a:r>
              <a:rPr lang="tr-TR" sz="1400" i="1" dirty="0" err="1"/>
              <a:t>Matrix</a:t>
            </a:r>
            <a:r>
              <a:rPr lang="tr-TR" sz="1400" i="1" dirty="0"/>
              <a:t> </a:t>
            </a:r>
            <a:r>
              <a:rPr lang="tr-TR" sz="1400" i="1" dirty="0" err="1"/>
              <a:t>Composite</a:t>
            </a:r>
            <a:r>
              <a:rPr lang="tr-TR" sz="1400" i="1" dirty="0"/>
              <a:t>  (TMMC)</a:t>
            </a:r>
          </a:p>
        </p:txBody>
      </p:sp>
      <p:sp>
        <p:nvSpPr>
          <p:cNvPr id="18" name="Başlık 1">
            <a:extLst>
              <a:ext uri="{FF2B5EF4-FFF2-40B4-BE49-F238E27FC236}">
                <a16:creationId xmlns:a16="http://schemas.microsoft.com/office/drawing/2014/main" id="{B2553B1D-9D34-471E-A1E9-A0F4CBF30207}"/>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9" name="Dikdörtgen 18">
            <a:extLst>
              <a:ext uri="{FF2B5EF4-FFF2-40B4-BE49-F238E27FC236}">
                <a16:creationId xmlns:a16="http://schemas.microsoft.com/office/drawing/2014/main" id="{7C530537-5059-43B4-9720-5B09745D3779}"/>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Tree>
    <p:extLst>
      <p:ext uri="{BB962C8B-B14F-4D97-AF65-F5344CB8AC3E}">
        <p14:creationId xmlns:p14="http://schemas.microsoft.com/office/powerpoint/2010/main" val="22139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up)">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build="p"/>
      <p:bldP spid="2" grpId="0" build="p"/>
      <p:bldP spid="17"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45928" y="6399336"/>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133</a:t>
            </a:fld>
            <a:endParaRPr lang="tr-TR"/>
          </a:p>
        </p:txBody>
      </p:sp>
      <p:sp>
        <p:nvSpPr>
          <p:cNvPr id="8" name="Veri Yer Tutucusu 7"/>
          <p:cNvSpPr>
            <a:spLocks noGrp="1"/>
          </p:cNvSpPr>
          <p:nvPr>
            <p:ph type="dt" sz="half" idx="10"/>
          </p:nvPr>
        </p:nvSpPr>
        <p:spPr/>
        <p:txBody>
          <a:bodyPr/>
          <a:lstStyle/>
          <a:p>
            <a:r>
              <a:rPr lang="tr-TR" dirty="0"/>
              <a:t>....</a:t>
            </a:r>
          </a:p>
        </p:txBody>
      </p:sp>
      <p:sp>
        <p:nvSpPr>
          <p:cNvPr id="16" name="İçerik Yer Tutucusu 4">
            <a:extLst>
              <a:ext uri="{FF2B5EF4-FFF2-40B4-BE49-F238E27FC236}">
                <a16:creationId xmlns:a16="http://schemas.microsoft.com/office/drawing/2014/main" id="{FB42FB05-169D-4069-9A51-A5664A645444}"/>
              </a:ext>
            </a:extLst>
          </p:cNvPr>
          <p:cNvSpPr>
            <a:spLocks noGrp="1"/>
          </p:cNvSpPr>
          <p:nvPr>
            <p:ph sz="quarter" idx="1"/>
          </p:nvPr>
        </p:nvSpPr>
        <p:spPr>
          <a:xfrm>
            <a:off x="413806" y="1620004"/>
            <a:ext cx="4418342" cy="400110"/>
          </a:xfrm>
        </p:spPr>
        <p:txBody>
          <a:bodyPr>
            <a:noAutofit/>
          </a:bodyPr>
          <a:lstStyle/>
          <a:p>
            <a:pPr marL="0" indent="0">
              <a:buNone/>
            </a:pPr>
            <a:r>
              <a:rPr lang="tr-TR" sz="2000" dirty="0">
                <a:solidFill>
                  <a:srgbClr val="0070C0"/>
                </a:solidFill>
              </a:rPr>
              <a:t>10.2.3 </a:t>
            </a:r>
            <a:r>
              <a:rPr lang="tr-TR" sz="2000" b="1" dirty="0">
                <a:solidFill>
                  <a:srgbClr val="0070C0"/>
                </a:solidFill>
              </a:rPr>
              <a:t>Yüksek Sıcaklık Matrisleri</a:t>
            </a:r>
            <a:endParaRPr lang="tr-TR" sz="2000" dirty="0">
              <a:solidFill>
                <a:srgbClr val="0070C0"/>
              </a:solidFill>
            </a:endParaRPr>
          </a:p>
          <a:p>
            <a:pPr marL="0" indent="0">
              <a:lnSpc>
                <a:spcPct val="90000"/>
              </a:lnSpc>
              <a:buNone/>
            </a:pPr>
            <a:endParaRPr lang="tr-TR" sz="2000" dirty="0">
              <a:solidFill>
                <a:srgbClr val="0070C0"/>
              </a:solidFill>
            </a:endParaRPr>
          </a:p>
        </p:txBody>
      </p:sp>
      <p:sp>
        <p:nvSpPr>
          <p:cNvPr id="18" name="Başlık 1">
            <a:extLst>
              <a:ext uri="{FF2B5EF4-FFF2-40B4-BE49-F238E27FC236}">
                <a16:creationId xmlns:a16="http://schemas.microsoft.com/office/drawing/2014/main" id="{B2553B1D-9D34-471E-A1E9-A0F4CBF30207}"/>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9" name="Dikdörtgen 18">
            <a:extLst>
              <a:ext uri="{FF2B5EF4-FFF2-40B4-BE49-F238E27FC236}">
                <a16:creationId xmlns:a16="http://schemas.microsoft.com/office/drawing/2014/main" id="{7C530537-5059-43B4-9720-5B09745D3779}"/>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3" name="İçerik Yer Tutucusu 4">
            <a:extLst>
              <a:ext uri="{FF2B5EF4-FFF2-40B4-BE49-F238E27FC236}">
                <a16:creationId xmlns:a16="http://schemas.microsoft.com/office/drawing/2014/main" id="{1480387B-39E3-4D12-A749-180834E97379}"/>
              </a:ext>
            </a:extLst>
          </p:cNvPr>
          <p:cNvSpPr txBox="1">
            <a:spLocks/>
          </p:cNvSpPr>
          <p:nvPr/>
        </p:nvSpPr>
        <p:spPr>
          <a:xfrm>
            <a:off x="1233141" y="2020114"/>
            <a:ext cx="5472608"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2000" dirty="0">
                <a:solidFill>
                  <a:srgbClr val="FF0000"/>
                </a:solidFill>
              </a:rPr>
              <a:t>10.2.3.1 </a:t>
            </a:r>
            <a:r>
              <a:rPr lang="tr-TR" sz="2000" b="1" dirty="0">
                <a:solidFill>
                  <a:srgbClr val="FF0000"/>
                </a:solidFill>
              </a:rPr>
              <a:t>Seramikler</a:t>
            </a:r>
            <a:endParaRPr lang="tr-TR" sz="2000" dirty="0">
              <a:solidFill>
                <a:srgbClr val="FF0000"/>
              </a:solidFill>
            </a:endParaRPr>
          </a:p>
          <a:p>
            <a:pPr marL="0" indent="0">
              <a:lnSpc>
                <a:spcPct val="90000"/>
              </a:lnSpc>
              <a:buFont typeface="Wingdings 2"/>
              <a:buNone/>
            </a:pPr>
            <a:endParaRPr lang="tr-TR" sz="2000" dirty="0">
              <a:solidFill>
                <a:srgbClr val="FF0000"/>
              </a:solidFill>
            </a:endParaRPr>
          </a:p>
        </p:txBody>
      </p:sp>
      <p:sp>
        <p:nvSpPr>
          <p:cNvPr id="14" name="Rectangle 3" descr="Rectangle: Click to edit Master text styles&#10;Second level&#10;Third level&#10;Fourth level&#10;Fifth level">
            <a:extLst>
              <a:ext uri="{FF2B5EF4-FFF2-40B4-BE49-F238E27FC236}">
                <a16:creationId xmlns:a16="http://schemas.microsoft.com/office/drawing/2014/main" id="{4B580346-5325-49B1-8EFA-4BCA98398383}"/>
              </a:ext>
            </a:extLst>
          </p:cNvPr>
          <p:cNvSpPr txBox="1">
            <a:spLocks noChangeArrowheads="1"/>
          </p:cNvSpPr>
          <p:nvPr/>
        </p:nvSpPr>
        <p:spPr>
          <a:xfrm>
            <a:off x="440938" y="2456151"/>
            <a:ext cx="5685989" cy="3736489"/>
          </a:xfrm>
          <a:prstGeom prst="rect">
            <a:avLst/>
          </a:prstGeom>
          <a:noFill/>
        </p:spPr>
        <p:txBody>
          <a:bodyPr vert="horz">
            <a:normAutofit fontScale="85000" lnSpcReduction="1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nSpc>
                <a:spcPct val="170000"/>
              </a:lnSpc>
            </a:pPr>
            <a:r>
              <a:rPr lang="tr-TR" sz="2400" b="1" dirty="0">
                <a:solidFill>
                  <a:srgbClr val="C81B04"/>
                </a:solidFill>
              </a:rPr>
              <a:t>Seramik;</a:t>
            </a:r>
            <a:r>
              <a:rPr lang="tr-TR" sz="2400" dirty="0"/>
              <a:t> en basit tarifiyle, “çok yüksek sıcaklıkta pişirilmiş toprak” demektir. Seramiğin tarihi, uygarlık tarihi kadar eskidir. </a:t>
            </a:r>
            <a:endParaRPr lang="tr-TR" sz="2400" b="1" dirty="0">
              <a:solidFill>
                <a:srgbClr val="C81B04"/>
              </a:solidFill>
            </a:endParaRPr>
          </a:p>
          <a:p>
            <a:pPr>
              <a:lnSpc>
                <a:spcPct val="170000"/>
              </a:lnSpc>
            </a:pPr>
            <a:r>
              <a:rPr lang="tr-TR" sz="2400" b="1" dirty="0">
                <a:solidFill>
                  <a:srgbClr val="C81B04"/>
                </a:solidFill>
              </a:rPr>
              <a:t>Seramik;</a:t>
            </a:r>
            <a:r>
              <a:rPr lang="tr-TR" sz="2400" dirty="0"/>
              <a:t> daha teknik bir tanımla, bir veya birden fazla metalin, metal olmayan elementlerle birleşmesi ve </a:t>
            </a:r>
            <a:r>
              <a:rPr lang="tr-TR" sz="2400" dirty="0" err="1"/>
              <a:t>sinterlenmesi</a:t>
            </a:r>
            <a:r>
              <a:rPr lang="tr-TR" sz="2400" dirty="0"/>
              <a:t> sonucunda elde edilen inorganik bileşiktir.</a:t>
            </a:r>
          </a:p>
        </p:txBody>
      </p:sp>
      <p:pic>
        <p:nvPicPr>
          <p:cNvPr id="15" name="Picture 2" descr="Photograph">
            <a:extLst>
              <a:ext uri="{FF2B5EF4-FFF2-40B4-BE49-F238E27FC236}">
                <a16:creationId xmlns:a16="http://schemas.microsoft.com/office/drawing/2014/main" id="{E525EF47-9CBA-4416-A3F5-85C9EAF8F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859" y="2237943"/>
            <a:ext cx="2791570" cy="2096924"/>
          </a:xfrm>
          <a:prstGeom prst="rect">
            <a:avLst/>
          </a:prstGeom>
          <a:noFill/>
          <a:extLst>
            <a:ext uri="{909E8E84-426E-40DD-AFC4-6F175D3DCCD1}">
              <a14:hiddenFill xmlns:a14="http://schemas.microsoft.com/office/drawing/2010/main">
                <a:solidFill>
                  <a:srgbClr val="FFFFFF"/>
                </a:solidFill>
              </a14:hiddenFill>
            </a:ext>
          </a:extLst>
        </p:spPr>
      </p:pic>
      <p:sp>
        <p:nvSpPr>
          <p:cNvPr id="20" name="Dikdörtgen 19">
            <a:extLst>
              <a:ext uri="{FF2B5EF4-FFF2-40B4-BE49-F238E27FC236}">
                <a16:creationId xmlns:a16="http://schemas.microsoft.com/office/drawing/2014/main" id="{401C5C3B-6FDD-4471-A9EC-8CC31562FB08}"/>
              </a:ext>
            </a:extLst>
          </p:cNvPr>
          <p:cNvSpPr/>
          <p:nvPr/>
        </p:nvSpPr>
        <p:spPr>
          <a:xfrm>
            <a:off x="6186070" y="4399642"/>
            <a:ext cx="2791570" cy="738664"/>
          </a:xfrm>
          <a:prstGeom prst="rect">
            <a:avLst/>
          </a:prstGeom>
        </p:spPr>
        <p:txBody>
          <a:bodyPr wrap="square">
            <a:spAutoFit/>
          </a:bodyPr>
          <a:lstStyle/>
          <a:p>
            <a:r>
              <a:rPr lang="tr-TR" sz="1400" i="1" dirty="0"/>
              <a:t>Çok işlevli, seramik </a:t>
            </a:r>
            <a:r>
              <a:rPr lang="tr-TR" sz="1400" i="1" dirty="0" err="1"/>
              <a:t>matrisli</a:t>
            </a:r>
            <a:r>
              <a:rPr lang="tr-TR" sz="1400" i="1" dirty="0"/>
              <a:t> </a:t>
            </a:r>
            <a:r>
              <a:rPr lang="tr-TR" sz="1400" i="1" dirty="0" err="1"/>
              <a:t>kompozit</a:t>
            </a:r>
            <a:r>
              <a:rPr lang="tr-TR" sz="1400" i="1" dirty="0"/>
              <a:t>/köpük çekirdekli sandviç yapı.</a:t>
            </a:r>
            <a:endParaRPr lang="tr-TR" sz="1400" dirty="0"/>
          </a:p>
        </p:txBody>
      </p:sp>
    </p:spTree>
    <p:extLst>
      <p:ext uri="{BB962C8B-B14F-4D97-AF65-F5344CB8AC3E}">
        <p14:creationId xmlns:p14="http://schemas.microsoft.com/office/powerpoint/2010/main" val="27696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p:cTn id="1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wipe(up)">
                                      <p:cBhvr>
                                        <p:cTn id="21" dur="5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wipe(up)">
                                      <p:cBhvr>
                                        <p:cTn id="26" dur="500"/>
                                        <p:tgtEl>
                                          <p:spTgt spid="1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3" grpId="0" build="p"/>
      <p:bldP spid="14" grpId="0" build="p"/>
      <p:bldP spid="20" grpId="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41261C8A-9047-441D-8DB2-D28D8B37E0CC}"/>
              </a:ext>
            </a:extLst>
          </p:cNvPr>
          <p:cNvSpPr/>
          <p:nvPr/>
        </p:nvSpPr>
        <p:spPr>
          <a:xfrm>
            <a:off x="6344817" y="1467697"/>
            <a:ext cx="2574067" cy="3263199"/>
          </a:xfrm>
          <a:prstGeom prst="rect">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Altbilgi Yer Tutucusu 2"/>
          <p:cNvSpPr>
            <a:spLocks noGrp="1"/>
          </p:cNvSpPr>
          <p:nvPr>
            <p:ph type="ftr" sz="quarter" idx="11"/>
          </p:nvPr>
        </p:nvSpPr>
        <p:spPr>
          <a:xfrm>
            <a:off x="1859288" y="6410748"/>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134</a:t>
            </a:fld>
            <a:endParaRPr lang="tr-TR"/>
          </a:p>
        </p:txBody>
      </p:sp>
      <p:sp>
        <p:nvSpPr>
          <p:cNvPr id="8" name="Veri Yer Tutucusu 7"/>
          <p:cNvSpPr>
            <a:spLocks noGrp="1"/>
          </p:cNvSpPr>
          <p:nvPr>
            <p:ph type="dt" sz="half" idx="10"/>
          </p:nvPr>
        </p:nvSpPr>
        <p:spPr/>
        <p:txBody>
          <a:bodyPr/>
          <a:lstStyle/>
          <a:p>
            <a:r>
              <a:rPr lang="tr-TR" dirty="0"/>
              <a:t>....</a:t>
            </a:r>
          </a:p>
        </p:txBody>
      </p:sp>
      <p:sp>
        <p:nvSpPr>
          <p:cNvPr id="16" name="İçerik Yer Tutucusu 4">
            <a:extLst>
              <a:ext uri="{FF2B5EF4-FFF2-40B4-BE49-F238E27FC236}">
                <a16:creationId xmlns:a16="http://schemas.microsoft.com/office/drawing/2014/main" id="{FB42FB05-169D-4069-9A51-A5664A645444}"/>
              </a:ext>
            </a:extLst>
          </p:cNvPr>
          <p:cNvSpPr>
            <a:spLocks noGrp="1"/>
          </p:cNvSpPr>
          <p:nvPr>
            <p:ph sz="quarter" idx="1"/>
          </p:nvPr>
        </p:nvSpPr>
        <p:spPr>
          <a:xfrm>
            <a:off x="301752" y="1391836"/>
            <a:ext cx="4418342" cy="400110"/>
          </a:xfrm>
        </p:spPr>
        <p:txBody>
          <a:bodyPr>
            <a:noAutofit/>
          </a:bodyPr>
          <a:lstStyle/>
          <a:p>
            <a:pPr marL="0" indent="0">
              <a:buNone/>
            </a:pPr>
            <a:r>
              <a:rPr lang="tr-TR" sz="1800" dirty="0">
                <a:solidFill>
                  <a:schemeClr val="bg1">
                    <a:lumMod val="50000"/>
                  </a:schemeClr>
                </a:solidFill>
              </a:rPr>
              <a:t>10.2.3 Yüksek Sıcaklık Matrisleri</a:t>
            </a:r>
          </a:p>
          <a:p>
            <a:pPr marL="0" indent="0">
              <a:lnSpc>
                <a:spcPct val="90000"/>
              </a:lnSpc>
              <a:buNone/>
            </a:pPr>
            <a:endParaRPr lang="tr-TR" sz="1800" dirty="0">
              <a:solidFill>
                <a:schemeClr val="bg1">
                  <a:lumMod val="50000"/>
                </a:schemeClr>
              </a:solidFill>
            </a:endParaRPr>
          </a:p>
        </p:txBody>
      </p:sp>
      <p:sp>
        <p:nvSpPr>
          <p:cNvPr id="18" name="Başlık 1">
            <a:extLst>
              <a:ext uri="{FF2B5EF4-FFF2-40B4-BE49-F238E27FC236}">
                <a16:creationId xmlns:a16="http://schemas.microsoft.com/office/drawing/2014/main" id="{B2553B1D-9D34-471E-A1E9-A0F4CBF30207}"/>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9" name="Dikdörtgen 18">
            <a:extLst>
              <a:ext uri="{FF2B5EF4-FFF2-40B4-BE49-F238E27FC236}">
                <a16:creationId xmlns:a16="http://schemas.microsoft.com/office/drawing/2014/main" id="{7C530537-5059-43B4-9720-5B09745D3779}"/>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3" name="İçerik Yer Tutucusu 4">
            <a:extLst>
              <a:ext uri="{FF2B5EF4-FFF2-40B4-BE49-F238E27FC236}">
                <a16:creationId xmlns:a16="http://schemas.microsoft.com/office/drawing/2014/main" id="{1480387B-39E3-4D12-A749-180834E97379}"/>
              </a:ext>
            </a:extLst>
          </p:cNvPr>
          <p:cNvSpPr txBox="1">
            <a:spLocks/>
          </p:cNvSpPr>
          <p:nvPr/>
        </p:nvSpPr>
        <p:spPr>
          <a:xfrm>
            <a:off x="1259632" y="1719394"/>
            <a:ext cx="2906811"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1">
                    <a:lumMod val="50000"/>
                  </a:schemeClr>
                </a:solidFill>
              </a:rPr>
              <a:t>10.2.3.1 Seramikler</a:t>
            </a:r>
          </a:p>
          <a:p>
            <a:pPr marL="0" indent="0">
              <a:lnSpc>
                <a:spcPct val="90000"/>
              </a:lnSpc>
              <a:buFont typeface="Wingdings 2"/>
              <a:buNone/>
            </a:pPr>
            <a:endParaRPr lang="tr-TR" sz="1800" dirty="0">
              <a:solidFill>
                <a:schemeClr val="bg1">
                  <a:lumMod val="50000"/>
                </a:schemeClr>
              </a:solidFill>
            </a:endParaRPr>
          </a:p>
        </p:txBody>
      </p:sp>
      <p:sp>
        <p:nvSpPr>
          <p:cNvPr id="12" name="Metin kutusu 11">
            <a:extLst>
              <a:ext uri="{FF2B5EF4-FFF2-40B4-BE49-F238E27FC236}">
                <a16:creationId xmlns:a16="http://schemas.microsoft.com/office/drawing/2014/main" id="{C17C9851-70BB-4DE1-BD31-949326488B23}"/>
              </a:ext>
            </a:extLst>
          </p:cNvPr>
          <p:cNvSpPr txBox="1"/>
          <p:nvPr/>
        </p:nvSpPr>
        <p:spPr>
          <a:xfrm>
            <a:off x="1830474" y="2005827"/>
            <a:ext cx="3883496" cy="369332"/>
          </a:xfrm>
          <a:prstGeom prst="rect">
            <a:avLst/>
          </a:prstGeom>
          <a:noFill/>
        </p:spPr>
        <p:txBody>
          <a:bodyPr wrap="square" rtlCol="0">
            <a:spAutoFit/>
          </a:bodyPr>
          <a:lstStyle/>
          <a:p>
            <a:r>
              <a:rPr lang="tr-TR" dirty="0">
                <a:solidFill>
                  <a:srgbClr val="FF0000"/>
                </a:solidFill>
              </a:rPr>
              <a:t>10.2.3.1.1 Genel Özellikler:</a:t>
            </a:r>
          </a:p>
        </p:txBody>
      </p:sp>
      <p:sp>
        <p:nvSpPr>
          <p:cNvPr id="17" name="Rectangle 3" descr="Rectangle: Click to edit Master text styles&#10;Second level&#10;Third level&#10;Fourth level&#10;Fifth level">
            <a:extLst>
              <a:ext uri="{FF2B5EF4-FFF2-40B4-BE49-F238E27FC236}">
                <a16:creationId xmlns:a16="http://schemas.microsoft.com/office/drawing/2014/main" id="{48E8DD01-2685-4AC4-8321-77D1679A7934}"/>
              </a:ext>
            </a:extLst>
          </p:cNvPr>
          <p:cNvSpPr txBox="1">
            <a:spLocks noChangeArrowheads="1"/>
          </p:cNvSpPr>
          <p:nvPr/>
        </p:nvSpPr>
        <p:spPr>
          <a:xfrm>
            <a:off x="267567" y="2194098"/>
            <a:ext cx="6214464" cy="2021533"/>
          </a:xfrm>
          <a:prstGeom prst="rect">
            <a:avLst/>
          </a:prstGeom>
          <a:noFill/>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457200" indent="-457200">
              <a:lnSpc>
                <a:spcPct val="170000"/>
              </a:lnSpc>
              <a:buFont typeface="+mj-lt"/>
              <a:buAutoNum type="arabicPeriod"/>
            </a:pPr>
            <a:r>
              <a:rPr lang="tr-TR" sz="1800" dirty="0"/>
              <a:t>Seramikler; Silikatlar, </a:t>
            </a:r>
            <a:r>
              <a:rPr lang="tr-TR" sz="1800" dirty="0" err="1"/>
              <a:t>alüminatlar</a:t>
            </a:r>
            <a:r>
              <a:rPr lang="tr-TR" sz="1800" dirty="0"/>
              <a:t>, su ve metal oksitler ile alkali ve toprak alkali bileşiklerden oluşmaktadır. </a:t>
            </a:r>
          </a:p>
          <a:p>
            <a:pPr marL="457200" indent="-457200">
              <a:lnSpc>
                <a:spcPct val="170000"/>
              </a:lnSpc>
              <a:buFont typeface="+mj-lt"/>
              <a:buAutoNum type="arabicPeriod"/>
            </a:pPr>
            <a:r>
              <a:rPr lang="tr-TR" sz="1800" dirty="0"/>
              <a:t>Seramik grubuna oksitler, </a:t>
            </a:r>
            <a:r>
              <a:rPr lang="tr-TR" sz="1800" dirty="0" err="1"/>
              <a:t>nitritler</a:t>
            </a:r>
            <a:r>
              <a:rPr lang="tr-TR" sz="1800" dirty="0"/>
              <a:t>, </a:t>
            </a:r>
            <a:r>
              <a:rPr lang="tr-TR" sz="1800" dirty="0" err="1"/>
              <a:t>boridler</a:t>
            </a:r>
            <a:r>
              <a:rPr lang="tr-TR" sz="1800" dirty="0"/>
              <a:t>, </a:t>
            </a:r>
            <a:r>
              <a:rPr lang="tr-TR" sz="1800" dirty="0" err="1"/>
              <a:t>karbitler</a:t>
            </a:r>
            <a:r>
              <a:rPr lang="tr-TR" sz="1800" dirty="0"/>
              <a:t>, silikatlar ve </a:t>
            </a:r>
            <a:r>
              <a:rPr lang="tr-TR" sz="1800" dirty="0" err="1"/>
              <a:t>sülfidler</a:t>
            </a:r>
            <a:r>
              <a:rPr lang="tr-TR" sz="1800" dirty="0"/>
              <a:t> girmektedir.</a:t>
            </a:r>
          </a:p>
        </p:txBody>
      </p:sp>
      <p:sp>
        <p:nvSpPr>
          <p:cNvPr id="2" name="Dikdörtgen 1">
            <a:extLst>
              <a:ext uri="{FF2B5EF4-FFF2-40B4-BE49-F238E27FC236}">
                <a16:creationId xmlns:a16="http://schemas.microsoft.com/office/drawing/2014/main" id="{59F46A62-D00C-4F07-817B-1C6048E8E740}"/>
              </a:ext>
            </a:extLst>
          </p:cNvPr>
          <p:cNvSpPr/>
          <p:nvPr/>
        </p:nvSpPr>
        <p:spPr>
          <a:xfrm>
            <a:off x="242932" y="4015479"/>
            <a:ext cx="6921356" cy="2382512"/>
          </a:xfrm>
          <a:prstGeom prst="rect">
            <a:avLst/>
          </a:prstGeom>
        </p:spPr>
        <p:txBody>
          <a:bodyPr wrap="square">
            <a:spAutoFit/>
          </a:bodyPr>
          <a:lstStyle/>
          <a:p>
            <a:pPr marL="457200" indent="-457200">
              <a:lnSpc>
                <a:spcPct val="170000"/>
              </a:lnSpc>
              <a:buFont typeface="+mj-lt"/>
              <a:buAutoNum type="arabicPeriod" startAt="3"/>
            </a:pPr>
            <a:r>
              <a:rPr lang="tr-TR" dirty="0"/>
              <a:t>Bazı seramiklerde iyonik, kısmen </a:t>
            </a:r>
            <a:r>
              <a:rPr lang="tr-TR" dirty="0" err="1"/>
              <a:t>kovalent</a:t>
            </a:r>
            <a:r>
              <a:rPr lang="tr-TR" dirty="0"/>
              <a:t> bağ bulunur. Bundan dolayı çok kararlı bir yapıya sahiptirler.</a:t>
            </a:r>
          </a:p>
          <a:p>
            <a:pPr marL="457200" indent="-457200">
              <a:lnSpc>
                <a:spcPct val="170000"/>
              </a:lnSpc>
              <a:buFont typeface="+mj-lt"/>
              <a:buAutoNum type="arabicPeriod" startAt="3"/>
            </a:pPr>
            <a:r>
              <a:rPr lang="tr-TR" dirty="0"/>
              <a:t>Bazı seramikler amorf, bazıları kristal yapılıdırlar. </a:t>
            </a:r>
          </a:p>
          <a:p>
            <a:pPr marL="457200" indent="-457200">
              <a:lnSpc>
                <a:spcPct val="170000"/>
              </a:lnSpc>
              <a:buFont typeface="+mj-lt"/>
              <a:buAutoNum type="arabicPeriod" startAt="3"/>
            </a:pPr>
            <a:r>
              <a:rPr lang="tr-TR" dirty="0"/>
              <a:t>Seramik malzemeler, endüstriyel fırınlar, elektrik-elektronik, optik sanayisi </a:t>
            </a:r>
            <a:r>
              <a:rPr lang="tr-TR" dirty="0" err="1"/>
              <a:t>gib</a:t>
            </a:r>
            <a:r>
              <a:rPr lang="tr-TR" dirty="0"/>
              <a:t> pek çok alanda kullanılmaktadır.</a:t>
            </a:r>
          </a:p>
        </p:txBody>
      </p:sp>
      <p:pic>
        <p:nvPicPr>
          <p:cNvPr id="21" name="Picture 4" descr="Ceramic composite engine nozzles tested">
            <a:extLst>
              <a:ext uri="{FF2B5EF4-FFF2-40B4-BE49-F238E27FC236}">
                <a16:creationId xmlns:a16="http://schemas.microsoft.com/office/drawing/2014/main" id="{65A45003-AAEE-4F2C-9E6E-609BC68EE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4524" y="1555033"/>
            <a:ext cx="2475273" cy="1817887"/>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a:extLst>
              <a:ext uri="{FF2B5EF4-FFF2-40B4-BE49-F238E27FC236}">
                <a16:creationId xmlns:a16="http://schemas.microsoft.com/office/drawing/2014/main" id="{F34EE374-E2D5-48B9-A279-E7703294BB90}"/>
              </a:ext>
            </a:extLst>
          </p:cNvPr>
          <p:cNvSpPr/>
          <p:nvPr/>
        </p:nvSpPr>
        <p:spPr>
          <a:xfrm>
            <a:off x="6654840" y="3345901"/>
            <a:ext cx="2390776" cy="1384995"/>
          </a:xfrm>
          <a:prstGeom prst="rect">
            <a:avLst/>
          </a:prstGeom>
        </p:spPr>
        <p:txBody>
          <a:bodyPr wrap="square">
            <a:spAutoFit/>
          </a:bodyPr>
          <a:lstStyle/>
          <a:p>
            <a:r>
              <a:rPr lang="tr-TR" sz="1400" i="1" dirty="0"/>
              <a:t>Beş adet A500 Seramik Matris </a:t>
            </a:r>
            <a:r>
              <a:rPr lang="tr-TR" sz="1400" i="1" dirty="0" err="1"/>
              <a:t>Kompozit</a:t>
            </a:r>
            <a:r>
              <a:rPr lang="tr-TR" sz="1400" i="1" dirty="0"/>
              <a:t> contaya sahip  bir F-16 </a:t>
            </a:r>
            <a:r>
              <a:rPr lang="tr-TR" sz="1400" i="1" dirty="0" err="1"/>
              <a:t>Fighting</a:t>
            </a:r>
            <a:r>
              <a:rPr lang="tr-TR" sz="1400" i="1" dirty="0"/>
              <a:t> </a:t>
            </a:r>
            <a:r>
              <a:rPr lang="tr-TR" sz="1400" i="1" dirty="0" err="1"/>
              <a:t>Falcon</a:t>
            </a:r>
            <a:r>
              <a:rPr lang="tr-TR" sz="1400" i="1" dirty="0"/>
              <a:t> F100 motor egzoz </a:t>
            </a:r>
            <a:r>
              <a:rPr lang="tr-TR" sz="1400" i="1" dirty="0" err="1"/>
              <a:t>nozulu</a:t>
            </a:r>
            <a:r>
              <a:rPr lang="tr-TR" sz="1400" i="1" dirty="0"/>
              <a:t>. (Contalar sarı oklarla gösterilmişlerdir.)</a:t>
            </a:r>
          </a:p>
        </p:txBody>
      </p:sp>
    </p:spTree>
    <p:extLst>
      <p:ext uri="{BB962C8B-B14F-4D97-AF65-F5344CB8AC3E}">
        <p14:creationId xmlns:p14="http://schemas.microsoft.com/office/powerpoint/2010/main" val="203888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up)">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wipe(up)">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build="p"/>
      <p:bldP spid="2" grpId="0" build="p"/>
      <p:bldP spid="5" grpId="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59288"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135</a:t>
            </a:fld>
            <a:endParaRPr lang="tr-TR"/>
          </a:p>
        </p:txBody>
      </p:sp>
      <p:sp>
        <p:nvSpPr>
          <p:cNvPr id="8" name="Veri Yer Tutucusu 7"/>
          <p:cNvSpPr>
            <a:spLocks noGrp="1"/>
          </p:cNvSpPr>
          <p:nvPr>
            <p:ph type="dt" sz="half" idx="10"/>
          </p:nvPr>
        </p:nvSpPr>
        <p:spPr/>
        <p:txBody>
          <a:bodyPr/>
          <a:lstStyle/>
          <a:p>
            <a:r>
              <a:rPr lang="tr-TR" dirty="0"/>
              <a:t>....</a:t>
            </a:r>
          </a:p>
        </p:txBody>
      </p:sp>
      <p:sp>
        <p:nvSpPr>
          <p:cNvPr id="16" name="İçerik Yer Tutucusu 4">
            <a:extLst>
              <a:ext uri="{FF2B5EF4-FFF2-40B4-BE49-F238E27FC236}">
                <a16:creationId xmlns:a16="http://schemas.microsoft.com/office/drawing/2014/main" id="{FB42FB05-169D-4069-9A51-A5664A645444}"/>
              </a:ext>
            </a:extLst>
          </p:cNvPr>
          <p:cNvSpPr>
            <a:spLocks noGrp="1"/>
          </p:cNvSpPr>
          <p:nvPr>
            <p:ph sz="quarter" idx="1"/>
          </p:nvPr>
        </p:nvSpPr>
        <p:spPr>
          <a:xfrm>
            <a:off x="301752" y="1391836"/>
            <a:ext cx="4418342" cy="400110"/>
          </a:xfrm>
        </p:spPr>
        <p:txBody>
          <a:bodyPr>
            <a:noAutofit/>
          </a:bodyPr>
          <a:lstStyle/>
          <a:p>
            <a:pPr marL="0" indent="0">
              <a:buNone/>
            </a:pPr>
            <a:r>
              <a:rPr lang="tr-TR" sz="1800" dirty="0">
                <a:solidFill>
                  <a:schemeClr val="bg1">
                    <a:lumMod val="50000"/>
                  </a:schemeClr>
                </a:solidFill>
              </a:rPr>
              <a:t>10.2.3 Yüksek Sıcaklık Matrisleri</a:t>
            </a:r>
          </a:p>
          <a:p>
            <a:pPr marL="0" indent="0">
              <a:lnSpc>
                <a:spcPct val="90000"/>
              </a:lnSpc>
              <a:buNone/>
            </a:pPr>
            <a:endParaRPr lang="tr-TR" sz="1800" dirty="0">
              <a:solidFill>
                <a:schemeClr val="bg1">
                  <a:lumMod val="50000"/>
                </a:schemeClr>
              </a:solidFill>
            </a:endParaRPr>
          </a:p>
        </p:txBody>
      </p:sp>
      <p:sp>
        <p:nvSpPr>
          <p:cNvPr id="18" name="Başlık 1">
            <a:extLst>
              <a:ext uri="{FF2B5EF4-FFF2-40B4-BE49-F238E27FC236}">
                <a16:creationId xmlns:a16="http://schemas.microsoft.com/office/drawing/2014/main" id="{B2553B1D-9D34-471E-A1E9-A0F4CBF30207}"/>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9" name="Dikdörtgen 18">
            <a:extLst>
              <a:ext uri="{FF2B5EF4-FFF2-40B4-BE49-F238E27FC236}">
                <a16:creationId xmlns:a16="http://schemas.microsoft.com/office/drawing/2014/main" id="{7C530537-5059-43B4-9720-5B09745D3779}"/>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3" name="İçerik Yer Tutucusu 4">
            <a:extLst>
              <a:ext uri="{FF2B5EF4-FFF2-40B4-BE49-F238E27FC236}">
                <a16:creationId xmlns:a16="http://schemas.microsoft.com/office/drawing/2014/main" id="{1480387B-39E3-4D12-A749-180834E97379}"/>
              </a:ext>
            </a:extLst>
          </p:cNvPr>
          <p:cNvSpPr txBox="1">
            <a:spLocks/>
          </p:cNvSpPr>
          <p:nvPr/>
        </p:nvSpPr>
        <p:spPr>
          <a:xfrm>
            <a:off x="811360" y="1715780"/>
            <a:ext cx="2906811"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1">
                    <a:lumMod val="50000"/>
                  </a:schemeClr>
                </a:solidFill>
              </a:rPr>
              <a:t>10.2.3.1 Seramikler</a:t>
            </a:r>
          </a:p>
          <a:p>
            <a:pPr marL="0" indent="0">
              <a:lnSpc>
                <a:spcPct val="90000"/>
              </a:lnSpc>
              <a:buFont typeface="Wingdings 2"/>
              <a:buNone/>
            </a:pPr>
            <a:endParaRPr lang="tr-TR" sz="1800" dirty="0">
              <a:solidFill>
                <a:schemeClr val="bg1">
                  <a:lumMod val="50000"/>
                </a:schemeClr>
              </a:solidFill>
            </a:endParaRPr>
          </a:p>
        </p:txBody>
      </p:sp>
      <p:sp>
        <p:nvSpPr>
          <p:cNvPr id="12" name="Metin kutusu 11">
            <a:extLst>
              <a:ext uri="{FF2B5EF4-FFF2-40B4-BE49-F238E27FC236}">
                <a16:creationId xmlns:a16="http://schemas.microsoft.com/office/drawing/2014/main" id="{C17C9851-70BB-4DE1-BD31-949326488B23}"/>
              </a:ext>
            </a:extLst>
          </p:cNvPr>
          <p:cNvSpPr txBox="1"/>
          <p:nvPr/>
        </p:nvSpPr>
        <p:spPr>
          <a:xfrm>
            <a:off x="1377134" y="2038709"/>
            <a:ext cx="3883496" cy="369332"/>
          </a:xfrm>
          <a:prstGeom prst="rect">
            <a:avLst/>
          </a:prstGeom>
          <a:noFill/>
        </p:spPr>
        <p:txBody>
          <a:bodyPr wrap="square" rtlCol="0">
            <a:spAutoFit/>
          </a:bodyPr>
          <a:lstStyle/>
          <a:p>
            <a:r>
              <a:rPr lang="tr-TR" dirty="0">
                <a:solidFill>
                  <a:schemeClr val="bg1">
                    <a:lumMod val="50000"/>
                  </a:schemeClr>
                </a:solidFill>
              </a:rPr>
              <a:t>10.2.3.1.1 Genel Özellikler - Devam:</a:t>
            </a:r>
          </a:p>
        </p:txBody>
      </p:sp>
      <p:sp>
        <p:nvSpPr>
          <p:cNvPr id="7" name="Dikdörtgen 6">
            <a:extLst>
              <a:ext uri="{FF2B5EF4-FFF2-40B4-BE49-F238E27FC236}">
                <a16:creationId xmlns:a16="http://schemas.microsoft.com/office/drawing/2014/main" id="{3E0ECAB2-6688-45AD-BE1E-967C621F1ECA}"/>
              </a:ext>
            </a:extLst>
          </p:cNvPr>
          <p:cNvSpPr/>
          <p:nvPr/>
        </p:nvSpPr>
        <p:spPr>
          <a:xfrm>
            <a:off x="238232" y="2282652"/>
            <a:ext cx="6131719" cy="1293880"/>
          </a:xfrm>
          <a:prstGeom prst="rect">
            <a:avLst/>
          </a:prstGeom>
        </p:spPr>
        <p:txBody>
          <a:bodyPr wrap="square">
            <a:spAutoFit/>
          </a:bodyPr>
          <a:lstStyle/>
          <a:p>
            <a:pPr marL="265113" indent="-265113" algn="just">
              <a:lnSpc>
                <a:spcPct val="160000"/>
              </a:lnSpc>
              <a:buFont typeface="+mj-lt"/>
              <a:buAutoNum type="arabicPeriod" startAt="6"/>
            </a:pPr>
            <a:r>
              <a:rPr lang="tr-TR" sz="1700" dirty="0"/>
              <a:t>Mukavemetleri çok yüksek olmakla birlikte, Seramik malzemeler, çok sert ve gevrek bir yapıya sahiptirler. Bu nedenle kullanım alanları sınırlıdır.</a:t>
            </a:r>
          </a:p>
        </p:txBody>
      </p:sp>
      <p:sp>
        <p:nvSpPr>
          <p:cNvPr id="9" name="Dikdörtgen 8">
            <a:extLst>
              <a:ext uri="{FF2B5EF4-FFF2-40B4-BE49-F238E27FC236}">
                <a16:creationId xmlns:a16="http://schemas.microsoft.com/office/drawing/2014/main" id="{080EABE8-2EFC-4543-8FB8-42868779352C}"/>
              </a:ext>
            </a:extLst>
          </p:cNvPr>
          <p:cNvSpPr/>
          <p:nvPr/>
        </p:nvSpPr>
        <p:spPr>
          <a:xfrm>
            <a:off x="166307" y="4488559"/>
            <a:ext cx="8694788" cy="1807739"/>
          </a:xfrm>
          <a:prstGeom prst="rect">
            <a:avLst/>
          </a:prstGeom>
        </p:spPr>
        <p:txBody>
          <a:bodyPr wrap="square">
            <a:spAutoFit/>
          </a:bodyPr>
          <a:lstStyle/>
          <a:p>
            <a:pPr marL="342900" indent="-342900">
              <a:lnSpc>
                <a:spcPct val="160000"/>
              </a:lnSpc>
              <a:buFont typeface="+mj-lt"/>
              <a:buAutoNum type="arabicPeriod" startAt="8"/>
            </a:pPr>
            <a:r>
              <a:rPr lang="tr-TR" dirty="0"/>
              <a:t>Ergime sıcaklıkları yüksektir (silis 1750ºC'de </a:t>
            </a:r>
            <a:r>
              <a:rPr lang="tr-TR" dirty="0" err="1"/>
              <a:t>alüminat</a:t>
            </a:r>
            <a:r>
              <a:rPr lang="tr-TR" dirty="0"/>
              <a:t> 2050ºC'de ergir). Elektrik ve ısıl yönden yalıtkandırlar. Silise %6 </a:t>
            </a:r>
            <a:r>
              <a:rPr lang="tr-TR" dirty="0" err="1"/>
              <a:t>alüminat</a:t>
            </a:r>
            <a:r>
              <a:rPr lang="tr-TR" dirty="0"/>
              <a:t> ilave edilirse ergime sıcaklığı 1550ºC'e düşer. Demir oksit ve alkali bileşikler ergime sıcaklığını daha da azaltarak 900ºC’ye kadar düşürebilir. </a:t>
            </a:r>
          </a:p>
        </p:txBody>
      </p:sp>
      <p:pic>
        <p:nvPicPr>
          <p:cNvPr id="20" name="Picture 4" descr="Ceramic matrix composite CMC turbine blade">
            <a:extLst>
              <a:ext uri="{FF2B5EF4-FFF2-40B4-BE49-F238E27FC236}">
                <a16:creationId xmlns:a16="http://schemas.microsoft.com/office/drawing/2014/main" id="{CCA71A83-7409-424C-9740-D316120BA5B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584238" y="1495137"/>
            <a:ext cx="2276857" cy="1273633"/>
          </a:xfrm>
          <a:prstGeom prst="rect">
            <a:avLst/>
          </a:prstGeom>
          <a:noFill/>
          <a:extLst>
            <a:ext uri="{909E8E84-426E-40DD-AFC4-6F175D3DCCD1}">
              <a14:hiddenFill xmlns:a14="http://schemas.microsoft.com/office/drawing/2010/main">
                <a:solidFill>
                  <a:srgbClr val="FFFFFF"/>
                </a:solidFill>
              </a14:hiddenFill>
            </a:ext>
          </a:extLst>
        </p:spPr>
      </p:pic>
      <p:sp>
        <p:nvSpPr>
          <p:cNvPr id="22" name="Metin kutusu 21">
            <a:extLst>
              <a:ext uri="{FF2B5EF4-FFF2-40B4-BE49-F238E27FC236}">
                <a16:creationId xmlns:a16="http://schemas.microsoft.com/office/drawing/2014/main" id="{BD658005-72A0-4008-9A97-17DFC26CE7D0}"/>
              </a:ext>
            </a:extLst>
          </p:cNvPr>
          <p:cNvSpPr txBox="1"/>
          <p:nvPr/>
        </p:nvSpPr>
        <p:spPr>
          <a:xfrm>
            <a:off x="6584238" y="2791780"/>
            <a:ext cx="2559762" cy="523220"/>
          </a:xfrm>
          <a:prstGeom prst="rect">
            <a:avLst/>
          </a:prstGeom>
          <a:noFill/>
        </p:spPr>
        <p:txBody>
          <a:bodyPr wrap="square" rtlCol="0">
            <a:spAutoFit/>
          </a:bodyPr>
          <a:lstStyle/>
          <a:p>
            <a:r>
              <a:rPr lang="tr-TR" sz="1400" i="1" dirty="0"/>
              <a:t>Seramik matris </a:t>
            </a:r>
            <a:r>
              <a:rPr lang="tr-TR" sz="1400" i="1" dirty="0" err="1"/>
              <a:t>kompozitten</a:t>
            </a:r>
            <a:r>
              <a:rPr lang="tr-TR" sz="1400" i="1" dirty="0"/>
              <a:t> yapılmış türbin kanadı</a:t>
            </a:r>
          </a:p>
        </p:txBody>
      </p:sp>
      <p:sp>
        <p:nvSpPr>
          <p:cNvPr id="10" name="Dikdörtgen 9">
            <a:extLst>
              <a:ext uri="{FF2B5EF4-FFF2-40B4-BE49-F238E27FC236}">
                <a16:creationId xmlns:a16="http://schemas.microsoft.com/office/drawing/2014/main" id="{9FBEED69-3BBA-4192-8162-4CD1592A4338}"/>
              </a:ext>
            </a:extLst>
          </p:cNvPr>
          <p:cNvSpPr/>
          <p:nvPr/>
        </p:nvSpPr>
        <p:spPr>
          <a:xfrm>
            <a:off x="184297" y="3567217"/>
            <a:ext cx="8462511" cy="921342"/>
          </a:xfrm>
          <a:prstGeom prst="rect">
            <a:avLst/>
          </a:prstGeom>
        </p:spPr>
        <p:txBody>
          <a:bodyPr wrap="square">
            <a:spAutoFit/>
          </a:bodyPr>
          <a:lstStyle/>
          <a:p>
            <a:pPr marL="342900" indent="-342900" algn="just">
              <a:lnSpc>
                <a:spcPct val="160000"/>
              </a:lnSpc>
              <a:buFont typeface="+mj-lt"/>
              <a:buAutoNum type="arabicPeriod" startAt="7"/>
            </a:pPr>
            <a:r>
              <a:rPr lang="tr-TR" dirty="0"/>
              <a:t>Isıl dayanımları yüksek olduğundan, yüksek ısıya maruz yerlerde kullanılırlar. </a:t>
            </a:r>
            <a:r>
              <a:rPr lang="tr-TR" b="1" dirty="0"/>
              <a:t>Örnek:</a:t>
            </a:r>
            <a:r>
              <a:rPr lang="tr-TR" dirty="0"/>
              <a:t> Endüstriyel fırınlar, elektronik ve optik cihazlar gibi. </a:t>
            </a:r>
          </a:p>
        </p:txBody>
      </p:sp>
    </p:spTree>
    <p:extLst>
      <p:ext uri="{BB962C8B-B14F-4D97-AF65-F5344CB8AC3E}">
        <p14:creationId xmlns:p14="http://schemas.microsoft.com/office/powerpoint/2010/main" val="113113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22" grpId="0"/>
      <p:bldP spid="10" grpId="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20642" y="6422519"/>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136</a:t>
            </a:fld>
            <a:endParaRPr lang="tr-TR"/>
          </a:p>
        </p:txBody>
      </p:sp>
      <p:sp>
        <p:nvSpPr>
          <p:cNvPr id="8" name="Veri Yer Tutucusu 7"/>
          <p:cNvSpPr>
            <a:spLocks noGrp="1"/>
          </p:cNvSpPr>
          <p:nvPr>
            <p:ph type="dt" sz="half" idx="10"/>
          </p:nvPr>
        </p:nvSpPr>
        <p:spPr/>
        <p:txBody>
          <a:bodyPr/>
          <a:lstStyle/>
          <a:p>
            <a:r>
              <a:rPr lang="tr-TR" dirty="0"/>
              <a:t>....</a:t>
            </a:r>
          </a:p>
        </p:txBody>
      </p:sp>
      <p:sp>
        <p:nvSpPr>
          <p:cNvPr id="16" name="İçerik Yer Tutucusu 4">
            <a:extLst>
              <a:ext uri="{FF2B5EF4-FFF2-40B4-BE49-F238E27FC236}">
                <a16:creationId xmlns:a16="http://schemas.microsoft.com/office/drawing/2014/main" id="{FB42FB05-169D-4069-9A51-A5664A645444}"/>
              </a:ext>
            </a:extLst>
          </p:cNvPr>
          <p:cNvSpPr>
            <a:spLocks noGrp="1"/>
          </p:cNvSpPr>
          <p:nvPr>
            <p:ph sz="quarter" idx="1"/>
          </p:nvPr>
        </p:nvSpPr>
        <p:spPr>
          <a:xfrm>
            <a:off x="301752" y="1391836"/>
            <a:ext cx="4418342" cy="400110"/>
          </a:xfrm>
        </p:spPr>
        <p:txBody>
          <a:bodyPr>
            <a:noAutofit/>
          </a:bodyPr>
          <a:lstStyle/>
          <a:p>
            <a:pPr marL="0" indent="0">
              <a:buNone/>
            </a:pPr>
            <a:r>
              <a:rPr lang="tr-TR" sz="1800" dirty="0">
                <a:solidFill>
                  <a:schemeClr val="bg1">
                    <a:lumMod val="50000"/>
                  </a:schemeClr>
                </a:solidFill>
              </a:rPr>
              <a:t>10.2.3 Yüksek Sıcaklık Matrisleri</a:t>
            </a:r>
          </a:p>
          <a:p>
            <a:pPr marL="0" indent="0">
              <a:lnSpc>
                <a:spcPct val="90000"/>
              </a:lnSpc>
              <a:buNone/>
            </a:pPr>
            <a:endParaRPr lang="tr-TR" sz="1800" dirty="0">
              <a:solidFill>
                <a:schemeClr val="bg1">
                  <a:lumMod val="50000"/>
                </a:schemeClr>
              </a:solidFill>
            </a:endParaRPr>
          </a:p>
        </p:txBody>
      </p:sp>
      <p:sp>
        <p:nvSpPr>
          <p:cNvPr id="18" name="Başlık 1">
            <a:extLst>
              <a:ext uri="{FF2B5EF4-FFF2-40B4-BE49-F238E27FC236}">
                <a16:creationId xmlns:a16="http://schemas.microsoft.com/office/drawing/2014/main" id="{B2553B1D-9D34-471E-A1E9-A0F4CBF30207}"/>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9" name="Dikdörtgen 18">
            <a:extLst>
              <a:ext uri="{FF2B5EF4-FFF2-40B4-BE49-F238E27FC236}">
                <a16:creationId xmlns:a16="http://schemas.microsoft.com/office/drawing/2014/main" id="{7C530537-5059-43B4-9720-5B09745D3779}"/>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3" name="İçerik Yer Tutucusu 4">
            <a:extLst>
              <a:ext uri="{FF2B5EF4-FFF2-40B4-BE49-F238E27FC236}">
                <a16:creationId xmlns:a16="http://schemas.microsoft.com/office/drawing/2014/main" id="{1480387B-39E3-4D12-A749-180834E97379}"/>
              </a:ext>
            </a:extLst>
          </p:cNvPr>
          <p:cNvSpPr txBox="1">
            <a:spLocks/>
          </p:cNvSpPr>
          <p:nvPr/>
        </p:nvSpPr>
        <p:spPr>
          <a:xfrm>
            <a:off x="1187624" y="1760907"/>
            <a:ext cx="2906811"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1">
                    <a:lumMod val="50000"/>
                  </a:schemeClr>
                </a:solidFill>
              </a:rPr>
              <a:t>10.2.3.1 Seramikler</a:t>
            </a:r>
          </a:p>
          <a:p>
            <a:pPr marL="0" indent="0">
              <a:lnSpc>
                <a:spcPct val="90000"/>
              </a:lnSpc>
              <a:buFont typeface="Wingdings 2"/>
              <a:buNone/>
            </a:pPr>
            <a:endParaRPr lang="tr-TR" sz="1800" dirty="0">
              <a:solidFill>
                <a:schemeClr val="bg1">
                  <a:lumMod val="50000"/>
                </a:schemeClr>
              </a:solidFill>
            </a:endParaRPr>
          </a:p>
        </p:txBody>
      </p:sp>
      <p:sp>
        <p:nvSpPr>
          <p:cNvPr id="12" name="Metin kutusu 11">
            <a:extLst>
              <a:ext uri="{FF2B5EF4-FFF2-40B4-BE49-F238E27FC236}">
                <a16:creationId xmlns:a16="http://schemas.microsoft.com/office/drawing/2014/main" id="{C17C9851-70BB-4DE1-BD31-949326488B23}"/>
              </a:ext>
            </a:extLst>
          </p:cNvPr>
          <p:cNvSpPr txBox="1"/>
          <p:nvPr/>
        </p:nvSpPr>
        <p:spPr>
          <a:xfrm>
            <a:off x="1820642" y="2132315"/>
            <a:ext cx="3883496" cy="369332"/>
          </a:xfrm>
          <a:prstGeom prst="rect">
            <a:avLst/>
          </a:prstGeom>
          <a:noFill/>
        </p:spPr>
        <p:txBody>
          <a:bodyPr wrap="square" rtlCol="0">
            <a:spAutoFit/>
          </a:bodyPr>
          <a:lstStyle/>
          <a:p>
            <a:r>
              <a:rPr lang="tr-TR" dirty="0">
                <a:solidFill>
                  <a:schemeClr val="bg1">
                    <a:lumMod val="50000"/>
                  </a:schemeClr>
                </a:solidFill>
              </a:rPr>
              <a:t>10.2.3.1.1 Genel Özellikler - Devam:</a:t>
            </a:r>
          </a:p>
        </p:txBody>
      </p:sp>
      <p:sp>
        <p:nvSpPr>
          <p:cNvPr id="15" name="Rectangle 3" descr="Rectangle: Click to edit Master text styles&#10;Second level&#10;Third level&#10;Fourth level&#10;Fifth level">
            <a:extLst>
              <a:ext uri="{FF2B5EF4-FFF2-40B4-BE49-F238E27FC236}">
                <a16:creationId xmlns:a16="http://schemas.microsoft.com/office/drawing/2014/main" id="{D44772BF-7588-4FC2-B399-951FA185C196}"/>
              </a:ext>
            </a:extLst>
          </p:cNvPr>
          <p:cNvSpPr txBox="1">
            <a:spLocks noChangeArrowheads="1"/>
          </p:cNvSpPr>
          <p:nvPr/>
        </p:nvSpPr>
        <p:spPr>
          <a:xfrm>
            <a:off x="318369" y="2569596"/>
            <a:ext cx="6264696" cy="3744416"/>
          </a:xfrm>
          <a:prstGeom prst="rect">
            <a:avLst/>
          </a:prstGeom>
          <a:noFill/>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457200" indent="-457200">
              <a:lnSpc>
                <a:spcPct val="150000"/>
              </a:lnSpc>
              <a:buClrTx/>
              <a:buSzPct val="100000"/>
              <a:buFont typeface="+mj-lt"/>
              <a:buAutoNum type="arabicPeriod" startAt="9"/>
            </a:pPr>
            <a:r>
              <a:rPr lang="tr-TR" sz="1800" dirty="0"/>
              <a:t>Seramikler </a:t>
            </a:r>
            <a:r>
              <a:rPr lang="tr-TR" sz="1800" dirty="0" err="1"/>
              <a:t>matrisli</a:t>
            </a:r>
            <a:r>
              <a:rPr lang="tr-TR" sz="1800" dirty="0"/>
              <a:t> </a:t>
            </a:r>
            <a:r>
              <a:rPr lang="tr-TR" sz="1800" dirty="0" err="1"/>
              <a:t>kompozit</a:t>
            </a:r>
            <a:r>
              <a:rPr lang="tr-TR" sz="1800" dirty="0"/>
              <a:t> malzemeler 1300oC ye kadar kullanılabilirler.  Örnek: </a:t>
            </a:r>
            <a:r>
              <a:rPr lang="tr-TR" sz="1800" dirty="0" err="1"/>
              <a:t>SiC</a:t>
            </a:r>
            <a:r>
              <a:rPr lang="tr-TR" sz="1800" dirty="0"/>
              <a:t> (Silisyum karbür) veya Al2O3 (Alümina) elyaf ile takviye edilmiş </a:t>
            </a:r>
            <a:r>
              <a:rPr lang="tr-TR" sz="1800" dirty="0" err="1"/>
              <a:t>SiC</a:t>
            </a:r>
            <a:r>
              <a:rPr lang="tr-TR" sz="1800" dirty="0"/>
              <a:t> ve Si3N4 seramikleri.</a:t>
            </a:r>
          </a:p>
          <a:p>
            <a:pPr marL="457200" indent="-457200">
              <a:lnSpc>
                <a:spcPct val="150000"/>
              </a:lnSpc>
              <a:buClrTx/>
              <a:buSzPct val="100000"/>
              <a:buFont typeface="+mj-lt"/>
              <a:buAutoNum type="arabicPeriod" startAt="9"/>
            </a:pPr>
            <a:r>
              <a:rPr lang="tr-TR" sz="1800" dirty="0"/>
              <a:t>Karbon elyafının da kullanıldığı bu tür matrislerde (cam, seramik, </a:t>
            </a:r>
            <a:r>
              <a:rPr lang="tr-TR" sz="1800" dirty="0" err="1"/>
              <a:t>mullit</a:t>
            </a:r>
            <a:r>
              <a:rPr lang="tr-TR" sz="1800" dirty="0"/>
              <a:t>, </a:t>
            </a:r>
            <a:r>
              <a:rPr lang="tr-TR" sz="1800" dirty="0" err="1"/>
              <a:t>MgO</a:t>
            </a:r>
            <a:r>
              <a:rPr lang="tr-TR" sz="1800" dirty="0"/>
              <a:t>, Al</a:t>
            </a:r>
            <a:r>
              <a:rPr lang="tr-TR" sz="1800" baseline="-25000" dirty="0"/>
              <a:t>2</a:t>
            </a:r>
            <a:r>
              <a:rPr lang="tr-TR" sz="1800" dirty="0"/>
              <a:t>O</a:t>
            </a:r>
            <a:r>
              <a:rPr lang="tr-TR" sz="1800" baseline="-25000" dirty="0"/>
              <a:t>3</a:t>
            </a:r>
            <a:r>
              <a:rPr lang="tr-TR" sz="1800" dirty="0"/>
              <a:t>, </a:t>
            </a:r>
            <a:r>
              <a:rPr lang="tr-TR" sz="1800" dirty="0" err="1"/>
              <a:t>Sic</a:t>
            </a:r>
            <a:r>
              <a:rPr lang="tr-TR" sz="1800" dirty="0"/>
              <a:t>) elyafın görevi </a:t>
            </a:r>
            <a:r>
              <a:rPr lang="tr-TR" sz="1800" b="1" dirty="0"/>
              <a:t>malzemenin tokluğunu</a:t>
            </a:r>
            <a:r>
              <a:rPr lang="tr-TR" sz="1800" dirty="0"/>
              <a:t> artırmaktır </a:t>
            </a:r>
          </a:p>
          <a:p>
            <a:pPr marL="457200" indent="-457200">
              <a:lnSpc>
                <a:spcPct val="150000"/>
              </a:lnSpc>
              <a:buClrTx/>
              <a:buSzPct val="100000"/>
              <a:buFont typeface="+mj-lt"/>
              <a:buAutoNum type="arabicPeriod" startAt="9"/>
            </a:pPr>
            <a:endParaRPr lang="tr-TR" sz="1800" dirty="0"/>
          </a:p>
        </p:txBody>
      </p:sp>
      <p:pic>
        <p:nvPicPr>
          <p:cNvPr id="17" name="Picture 2" descr="CMC rocket engine nozzle">
            <a:extLst>
              <a:ext uri="{FF2B5EF4-FFF2-40B4-BE49-F238E27FC236}">
                <a16:creationId xmlns:a16="http://schemas.microsoft.com/office/drawing/2014/main" id="{F8E5F7D8-A670-4BF6-A380-1BA4D5C7E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1791946"/>
            <a:ext cx="1789584" cy="2863335"/>
          </a:xfrm>
          <a:prstGeom prst="rect">
            <a:avLst/>
          </a:prstGeom>
          <a:noFill/>
          <a:extLst>
            <a:ext uri="{909E8E84-426E-40DD-AFC4-6F175D3DCCD1}">
              <a14:hiddenFill xmlns:a14="http://schemas.microsoft.com/office/drawing/2010/main">
                <a:solidFill>
                  <a:srgbClr val="FFFFFF"/>
                </a:solidFill>
              </a14:hiddenFill>
            </a:ext>
          </a:extLst>
        </p:spPr>
      </p:pic>
      <p:sp>
        <p:nvSpPr>
          <p:cNvPr id="21" name="Dikdörtgen 20">
            <a:extLst>
              <a:ext uri="{FF2B5EF4-FFF2-40B4-BE49-F238E27FC236}">
                <a16:creationId xmlns:a16="http://schemas.microsoft.com/office/drawing/2014/main" id="{96A6BEAB-B464-4194-A52F-60B911859912}"/>
              </a:ext>
            </a:extLst>
          </p:cNvPr>
          <p:cNvSpPr/>
          <p:nvPr/>
        </p:nvSpPr>
        <p:spPr>
          <a:xfrm>
            <a:off x="6750666" y="4725144"/>
            <a:ext cx="2170779" cy="1077218"/>
          </a:xfrm>
          <a:prstGeom prst="rect">
            <a:avLst/>
          </a:prstGeom>
        </p:spPr>
        <p:txBody>
          <a:bodyPr wrap="square">
            <a:spAutoFit/>
          </a:bodyPr>
          <a:lstStyle/>
          <a:p>
            <a:pPr algn="just"/>
            <a:r>
              <a:rPr lang="tr-TR" sz="1600" i="1" dirty="0"/>
              <a:t>Seramik matris </a:t>
            </a:r>
            <a:r>
              <a:rPr lang="tr-TR" sz="1600" i="1" dirty="0" err="1"/>
              <a:t>kompozitten</a:t>
            </a:r>
            <a:r>
              <a:rPr lang="tr-TR" sz="1600" i="1" dirty="0"/>
              <a:t> yapılmış bir yanma odası elemanı</a:t>
            </a:r>
          </a:p>
        </p:txBody>
      </p:sp>
    </p:spTree>
    <p:extLst>
      <p:ext uri="{BB962C8B-B14F-4D97-AF65-F5344CB8AC3E}">
        <p14:creationId xmlns:p14="http://schemas.microsoft.com/office/powerpoint/2010/main" val="109751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up)">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up)">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1" grpId="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50683"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137</a:t>
            </a:fld>
            <a:endParaRPr lang="tr-TR"/>
          </a:p>
        </p:txBody>
      </p:sp>
      <p:sp>
        <p:nvSpPr>
          <p:cNvPr id="8" name="Veri Yer Tutucusu 7"/>
          <p:cNvSpPr>
            <a:spLocks noGrp="1"/>
          </p:cNvSpPr>
          <p:nvPr>
            <p:ph type="dt" sz="half" idx="10"/>
          </p:nvPr>
        </p:nvSpPr>
        <p:spPr/>
        <p:txBody>
          <a:bodyPr/>
          <a:lstStyle/>
          <a:p>
            <a:r>
              <a:rPr lang="tr-TR" dirty="0"/>
              <a:t>....</a:t>
            </a:r>
          </a:p>
        </p:txBody>
      </p:sp>
      <p:sp>
        <p:nvSpPr>
          <p:cNvPr id="16" name="İçerik Yer Tutucusu 4">
            <a:extLst>
              <a:ext uri="{FF2B5EF4-FFF2-40B4-BE49-F238E27FC236}">
                <a16:creationId xmlns:a16="http://schemas.microsoft.com/office/drawing/2014/main" id="{FB42FB05-169D-4069-9A51-A5664A645444}"/>
              </a:ext>
            </a:extLst>
          </p:cNvPr>
          <p:cNvSpPr>
            <a:spLocks noGrp="1"/>
          </p:cNvSpPr>
          <p:nvPr>
            <p:ph sz="quarter" idx="1"/>
          </p:nvPr>
        </p:nvSpPr>
        <p:spPr>
          <a:xfrm>
            <a:off x="301752" y="1582834"/>
            <a:ext cx="4418342" cy="400110"/>
          </a:xfrm>
        </p:spPr>
        <p:txBody>
          <a:bodyPr>
            <a:noAutofit/>
          </a:bodyPr>
          <a:lstStyle/>
          <a:p>
            <a:pPr marL="0" indent="0">
              <a:buNone/>
            </a:pPr>
            <a:r>
              <a:rPr lang="tr-TR" sz="1800" dirty="0">
                <a:solidFill>
                  <a:schemeClr val="bg1">
                    <a:lumMod val="50000"/>
                  </a:schemeClr>
                </a:solidFill>
              </a:rPr>
              <a:t>10.2.3 Yüksek Sıcaklık Matrisleri</a:t>
            </a:r>
          </a:p>
          <a:p>
            <a:pPr marL="0" indent="0">
              <a:lnSpc>
                <a:spcPct val="90000"/>
              </a:lnSpc>
              <a:buNone/>
            </a:pPr>
            <a:endParaRPr lang="tr-TR" sz="1800" dirty="0">
              <a:solidFill>
                <a:schemeClr val="bg1">
                  <a:lumMod val="50000"/>
                </a:schemeClr>
              </a:solidFill>
            </a:endParaRPr>
          </a:p>
        </p:txBody>
      </p:sp>
      <p:sp>
        <p:nvSpPr>
          <p:cNvPr id="18" name="Başlık 1">
            <a:extLst>
              <a:ext uri="{FF2B5EF4-FFF2-40B4-BE49-F238E27FC236}">
                <a16:creationId xmlns:a16="http://schemas.microsoft.com/office/drawing/2014/main" id="{B2553B1D-9D34-471E-A1E9-A0F4CBF30207}"/>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9" name="Dikdörtgen 18">
            <a:extLst>
              <a:ext uri="{FF2B5EF4-FFF2-40B4-BE49-F238E27FC236}">
                <a16:creationId xmlns:a16="http://schemas.microsoft.com/office/drawing/2014/main" id="{7C530537-5059-43B4-9720-5B09745D3779}"/>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3" name="İçerik Yer Tutucusu 4">
            <a:extLst>
              <a:ext uri="{FF2B5EF4-FFF2-40B4-BE49-F238E27FC236}">
                <a16:creationId xmlns:a16="http://schemas.microsoft.com/office/drawing/2014/main" id="{1480387B-39E3-4D12-A749-180834E97379}"/>
              </a:ext>
            </a:extLst>
          </p:cNvPr>
          <p:cNvSpPr txBox="1">
            <a:spLocks/>
          </p:cNvSpPr>
          <p:nvPr/>
        </p:nvSpPr>
        <p:spPr>
          <a:xfrm>
            <a:off x="611560" y="2027642"/>
            <a:ext cx="8784976"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None/>
            </a:pPr>
            <a:r>
              <a:rPr lang="tr-TR" sz="1800" dirty="0">
                <a:solidFill>
                  <a:srgbClr val="FF0000"/>
                </a:solidFill>
              </a:rPr>
              <a:t>10.2.3.2 Karbon Elyafı – Karbon Matrisi (</a:t>
            </a:r>
            <a:r>
              <a:rPr lang="tr-TR" sz="1800" dirty="0" err="1">
                <a:solidFill>
                  <a:srgbClr val="FF0000"/>
                </a:solidFill>
              </a:rPr>
              <a:t>Carbon</a:t>
            </a:r>
            <a:r>
              <a:rPr lang="tr-TR" sz="1800" dirty="0">
                <a:solidFill>
                  <a:srgbClr val="FF0000"/>
                </a:solidFill>
              </a:rPr>
              <a:t>/</a:t>
            </a:r>
            <a:r>
              <a:rPr lang="tr-TR" sz="1800" dirty="0" err="1">
                <a:solidFill>
                  <a:srgbClr val="FF0000"/>
                </a:solidFill>
              </a:rPr>
              <a:t>carbon</a:t>
            </a:r>
            <a:r>
              <a:rPr lang="tr-TR" sz="1800" dirty="0">
                <a:solidFill>
                  <a:srgbClr val="FF0000"/>
                </a:solidFill>
              </a:rPr>
              <a:t>)</a:t>
            </a:r>
          </a:p>
          <a:p>
            <a:pPr marL="0" indent="0">
              <a:lnSpc>
                <a:spcPct val="90000"/>
              </a:lnSpc>
              <a:buFont typeface="Wingdings 2"/>
              <a:buNone/>
            </a:pPr>
            <a:endParaRPr lang="tr-TR" sz="1800" dirty="0">
              <a:solidFill>
                <a:srgbClr val="FF0000"/>
              </a:solidFill>
            </a:endParaRPr>
          </a:p>
        </p:txBody>
      </p:sp>
      <p:sp>
        <p:nvSpPr>
          <p:cNvPr id="14" name="Rectangle 3" descr="Rectangle: Click to edit Master text styles&#10;Second level&#10;Third level&#10;Fourth level&#10;Fifth level">
            <a:extLst>
              <a:ext uri="{FF2B5EF4-FFF2-40B4-BE49-F238E27FC236}">
                <a16:creationId xmlns:a16="http://schemas.microsoft.com/office/drawing/2014/main" id="{93417AD3-8159-442B-9F2C-8A2EE4980B8B}"/>
              </a:ext>
            </a:extLst>
          </p:cNvPr>
          <p:cNvSpPr txBox="1">
            <a:spLocks noChangeArrowheads="1"/>
          </p:cNvSpPr>
          <p:nvPr/>
        </p:nvSpPr>
        <p:spPr>
          <a:xfrm>
            <a:off x="425196" y="2585143"/>
            <a:ext cx="4171454" cy="257891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nSpc>
                <a:spcPct val="150000"/>
              </a:lnSpc>
            </a:pPr>
            <a:r>
              <a:rPr lang="tr-TR" sz="1800" dirty="0"/>
              <a:t>Karbon matris ve  karbon elyafından üretilmiş </a:t>
            </a:r>
            <a:r>
              <a:rPr lang="tr-TR" sz="1800" dirty="0" err="1"/>
              <a:t>kompozitler</a:t>
            </a:r>
            <a:r>
              <a:rPr lang="tr-TR" sz="1800" dirty="0"/>
              <a:t> </a:t>
            </a:r>
            <a:r>
              <a:rPr lang="tr-TR" sz="1800" dirty="0">
                <a:solidFill>
                  <a:srgbClr val="FF0000"/>
                </a:solidFill>
              </a:rPr>
              <a:t>4000</a:t>
            </a:r>
            <a:r>
              <a:rPr lang="tr-TR" sz="1800" baseline="30000" dirty="0">
                <a:solidFill>
                  <a:srgbClr val="FF0000"/>
                </a:solidFill>
              </a:rPr>
              <a:t>o</a:t>
            </a:r>
            <a:r>
              <a:rPr lang="tr-TR" sz="1800" dirty="0">
                <a:solidFill>
                  <a:srgbClr val="FF0000"/>
                </a:solidFill>
              </a:rPr>
              <a:t>C</a:t>
            </a:r>
            <a:r>
              <a:rPr lang="tr-TR" sz="1800" dirty="0"/>
              <a:t> ye kadar dayanabilirler. </a:t>
            </a:r>
          </a:p>
          <a:p>
            <a:pPr>
              <a:lnSpc>
                <a:spcPct val="150000"/>
              </a:lnSpc>
            </a:pPr>
            <a:r>
              <a:rPr lang="tr-TR" sz="1800" dirty="0"/>
              <a:t>Bu </a:t>
            </a:r>
            <a:r>
              <a:rPr lang="tr-TR" sz="1800" dirty="0" err="1"/>
              <a:t>kompozitler</a:t>
            </a:r>
            <a:r>
              <a:rPr lang="tr-TR" sz="1800" dirty="0"/>
              <a:t>, yüksek sıcaklıklarda çok iyi termal ve mekanik özelliklere sahiptirler.</a:t>
            </a:r>
          </a:p>
        </p:txBody>
      </p:sp>
      <p:pic>
        <p:nvPicPr>
          <p:cNvPr id="20" name="Picture 2" descr="http://www.ultramet.com/images/cmc_black1.gif">
            <a:extLst>
              <a:ext uri="{FF2B5EF4-FFF2-40B4-BE49-F238E27FC236}">
                <a16:creationId xmlns:a16="http://schemas.microsoft.com/office/drawing/2014/main" id="{1887D979-D2E0-404F-95A6-DB6FBFD33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427752"/>
            <a:ext cx="3961124" cy="2736304"/>
          </a:xfrm>
          <a:prstGeom prst="rect">
            <a:avLst/>
          </a:prstGeom>
          <a:noFill/>
          <a:extLst>
            <a:ext uri="{909E8E84-426E-40DD-AFC4-6F175D3DCCD1}">
              <a14:hiddenFill xmlns:a14="http://schemas.microsoft.com/office/drawing/2010/main">
                <a:solidFill>
                  <a:srgbClr val="FFFFFF"/>
                </a:solidFill>
              </a14:hiddenFill>
            </a:ext>
          </a:extLst>
        </p:spPr>
      </p:pic>
      <p:sp>
        <p:nvSpPr>
          <p:cNvPr id="22" name="Dikdörtgen 21">
            <a:extLst>
              <a:ext uri="{FF2B5EF4-FFF2-40B4-BE49-F238E27FC236}">
                <a16:creationId xmlns:a16="http://schemas.microsoft.com/office/drawing/2014/main" id="{929CE437-E22C-4F38-B43D-99E1482FC4BD}"/>
              </a:ext>
            </a:extLst>
          </p:cNvPr>
          <p:cNvSpPr/>
          <p:nvPr/>
        </p:nvSpPr>
        <p:spPr>
          <a:xfrm>
            <a:off x="5081223" y="5244258"/>
            <a:ext cx="3806773" cy="830997"/>
          </a:xfrm>
          <a:prstGeom prst="rect">
            <a:avLst/>
          </a:prstGeom>
        </p:spPr>
        <p:txBody>
          <a:bodyPr wrap="square">
            <a:spAutoFit/>
          </a:bodyPr>
          <a:lstStyle/>
          <a:p>
            <a:r>
              <a:rPr lang="en-US" sz="1600" i="1" dirty="0" err="1"/>
              <a:t>Bileşen</a:t>
            </a:r>
            <a:r>
              <a:rPr lang="en-US" sz="1600" i="1" dirty="0"/>
              <a:t> </a:t>
            </a:r>
            <a:r>
              <a:rPr lang="en-US" sz="1600" i="1" dirty="0" err="1"/>
              <a:t>ağırlığını</a:t>
            </a:r>
            <a:r>
              <a:rPr lang="en-US" sz="1600" i="1" dirty="0"/>
              <a:t> </a:t>
            </a:r>
            <a:r>
              <a:rPr lang="en-US" sz="1600" i="1" dirty="0" err="1"/>
              <a:t>azaltan</a:t>
            </a:r>
            <a:r>
              <a:rPr lang="en-US" sz="1600" i="1" dirty="0"/>
              <a:t> CMC (</a:t>
            </a:r>
            <a:r>
              <a:rPr lang="en-US" sz="1600" i="1" dirty="0" err="1"/>
              <a:t>Seramik</a:t>
            </a:r>
            <a:r>
              <a:rPr lang="en-US" sz="1600" i="1" dirty="0"/>
              <a:t> </a:t>
            </a:r>
            <a:r>
              <a:rPr lang="en-US" sz="1600" i="1" dirty="0" err="1"/>
              <a:t>Matris</a:t>
            </a:r>
            <a:r>
              <a:rPr lang="en-US" sz="1600" i="1" dirty="0"/>
              <a:t> </a:t>
            </a:r>
            <a:r>
              <a:rPr lang="en-US" sz="1600" i="1" dirty="0" err="1"/>
              <a:t>Kompozitleri</a:t>
            </a:r>
            <a:r>
              <a:rPr lang="en-US" sz="1600" i="1" dirty="0"/>
              <a:t>) </a:t>
            </a:r>
            <a:r>
              <a:rPr lang="en-US" sz="1600" i="1" dirty="0" err="1"/>
              <a:t>kaplı</a:t>
            </a:r>
            <a:r>
              <a:rPr lang="en-US" sz="1600" i="1" dirty="0"/>
              <a:t> </a:t>
            </a:r>
            <a:r>
              <a:rPr lang="en-US" sz="1600" i="1" dirty="0" err="1"/>
              <a:t>karbon</a:t>
            </a:r>
            <a:r>
              <a:rPr lang="en-US" sz="1600" i="1" dirty="0"/>
              <a:t>/</a:t>
            </a:r>
            <a:r>
              <a:rPr lang="en-US" sz="1600" i="1" dirty="0" err="1"/>
              <a:t>karbon</a:t>
            </a:r>
            <a:r>
              <a:rPr lang="en-US" sz="1600" i="1" dirty="0"/>
              <a:t> </a:t>
            </a:r>
            <a:r>
              <a:rPr lang="en-US" sz="1600" i="1" dirty="0" err="1"/>
              <a:t>yapılar</a:t>
            </a:r>
            <a:endParaRPr lang="tr-TR" sz="1600" i="1" dirty="0"/>
          </a:p>
        </p:txBody>
      </p:sp>
    </p:spTree>
    <p:extLst>
      <p:ext uri="{BB962C8B-B14F-4D97-AF65-F5344CB8AC3E}">
        <p14:creationId xmlns:p14="http://schemas.microsoft.com/office/powerpoint/2010/main" val="138729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p:cTn id="1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wipe(up)">
                                      <p:cBhvr>
                                        <p:cTn id="21" dur="5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wipe(up)">
                                      <p:cBhvr>
                                        <p:cTn id="26" dur="500"/>
                                        <p:tgtEl>
                                          <p:spTgt spid="1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3" grpId="0" build="p"/>
      <p:bldP spid="14" grpId="0" build="p"/>
      <p:bldP spid="22" grpId="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698714" y="362598"/>
            <a:ext cx="7746572" cy="558224"/>
          </a:xfrm>
        </p:spPr>
        <p:txBody>
          <a:bodyPr>
            <a:noAutofit/>
          </a:bodyPr>
          <a:lstStyle/>
          <a:p>
            <a:r>
              <a:rPr lang="tr-TR" sz="3600" dirty="0">
                <a:solidFill>
                  <a:srgbClr val="FF0000"/>
                </a:solidFill>
              </a:rPr>
              <a:t> </a:t>
            </a:r>
            <a:br>
              <a:rPr lang="tr-TR" sz="3600" dirty="0">
                <a:solidFill>
                  <a:srgbClr val="FF0000"/>
                </a:solidFill>
              </a:rPr>
            </a:br>
            <a:r>
              <a:rPr lang="tr-TR" sz="3600" dirty="0">
                <a:solidFill>
                  <a:srgbClr val="FF0000"/>
                </a:solidFill>
              </a:rPr>
              <a:t>11- ELYAF (FİBER) MALZEMELERİ</a:t>
            </a:r>
          </a:p>
        </p:txBody>
      </p:sp>
      <p:sp>
        <p:nvSpPr>
          <p:cNvPr id="3" name="Altbilgi Yer Tutucusu 2"/>
          <p:cNvSpPr>
            <a:spLocks noGrp="1"/>
          </p:cNvSpPr>
          <p:nvPr>
            <p:ph type="ftr" sz="quarter" idx="11"/>
          </p:nvPr>
        </p:nvSpPr>
        <p:spPr>
          <a:xfrm>
            <a:off x="1862336"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138</a:t>
            </a:fld>
            <a:endParaRPr lang="tr-TR"/>
          </a:p>
        </p:txBody>
      </p:sp>
      <p:pic>
        <p:nvPicPr>
          <p:cNvPr id="22530" name="Picture 2" descr="http://www.addax.com/images/technology/fig1-lami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8170" y="1441387"/>
            <a:ext cx="2753837" cy="1987613"/>
          </a:xfrm>
          <a:prstGeom prst="rect">
            <a:avLst/>
          </a:prstGeom>
          <a:noFill/>
          <a:extLst>
            <a:ext uri="{909E8E84-426E-40DD-AFC4-6F175D3DCCD1}">
              <a14:hiddenFill xmlns:a14="http://schemas.microsoft.com/office/drawing/2010/main">
                <a:solidFill>
                  <a:srgbClr val="FFFFFF"/>
                </a:solidFill>
              </a14:hiddenFill>
            </a:ext>
          </a:extLst>
        </p:spPr>
      </p:pic>
      <p:sp>
        <p:nvSpPr>
          <p:cNvPr id="5" name="Veri Yer Tutucusu 4"/>
          <p:cNvSpPr>
            <a:spLocks noGrp="1"/>
          </p:cNvSpPr>
          <p:nvPr>
            <p:ph type="dt" sz="half" idx="10"/>
          </p:nvPr>
        </p:nvSpPr>
        <p:spPr/>
        <p:txBody>
          <a:bodyPr/>
          <a:lstStyle/>
          <a:p>
            <a:r>
              <a:rPr lang="tr-TR" dirty="0"/>
              <a:t>....</a:t>
            </a:r>
          </a:p>
        </p:txBody>
      </p:sp>
      <p:sp>
        <p:nvSpPr>
          <p:cNvPr id="8" name="İçerik Yer Tutucusu 4">
            <a:extLst>
              <a:ext uri="{FF2B5EF4-FFF2-40B4-BE49-F238E27FC236}">
                <a16:creationId xmlns:a16="http://schemas.microsoft.com/office/drawing/2014/main" id="{D1BFE654-CFC7-4EA1-86B7-9C322042F4B3}"/>
              </a:ext>
            </a:extLst>
          </p:cNvPr>
          <p:cNvSpPr>
            <a:spLocks noGrp="1"/>
          </p:cNvSpPr>
          <p:nvPr>
            <p:ph sz="quarter" idx="1"/>
          </p:nvPr>
        </p:nvSpPr>
        <p:spPr>
          <a:xfrm>
            <a:off x="388635" y="1474133"/>
            <a:ext cx="4418342" cy="400110"/>
          </a:xfrm>
        </p:spPr>
        <p:txBody>
          <a:bodyPr>
            <a:noAutofit/>
          </a:bodyPr>
          <a:lstStyle/>
          <a:p>
            <a:pPr marL="0" indent="0">
              <a:buNone/>
            </a:pPr>
            <a:r>
              <a:rPr lang="tr-TR" sz="1800" dirty="0">
                <a:solidFill>
                  <a:srgbClr val="FF0000"/>
                </a:solidFill>
              </a:rPr>
              <a:t>11.1 Genel Özellikler:</a:t>
            </a:r>
          </a:p>
          <a:p>
            <a:pPr marL="0" indent="0">
              <a:lnSpc>
                <a:spcPct val="90000"/>
              </a:lnSpc>
              <a:buNone/>
            </a:pPr>
            <a:endParaRPr lang="tr-TR" sz="1800" dirty="0">
              <a:solidFill>
                <a:srgbClr val="FF0000"/>
              </a:solidFill>
            </a:endParaRPr>
          </a:p>
        </p:txBody>
      </p:sp>
      <p:sp>
        <p:nvSpPr>
          <p:cNvPr id="6" name="Dikdörtgen 5">
            <a:extLst>
              <a:ext uri="{FF2B5EF4-FFF2-40B4-BE49-F238E27FC236}">
                <a16:creationId xmlns:a16="http://schemas.microsoft.com/office/drawing/2014/main" id="{751363C3-0652-4529-972A-8DCD03B72B42}"/>
              </a:ext>
            </a:extLst>
          </p:cNvPr>
          <p:cNvSpPr/>
          <p:nvPr/>
        </p:nvSpPr>
        <p:spPr>
          <a:xfrm>
            <a:off x="206146" y="1785324"/>
            <a:ext cx="6094046" cy="921342"/>
          </a:xfrm>
          <a:prstGeom prst="rect">
            <a:avLst/>
          </a:prstGeom>
        </p:spPr>
        <p:txBody>
          <a:bodyPr wrap="square">
            <a:spAutoFit/>
          </a:bodyPr>
          <a:lstStyle/>
          <a:p>
            <a:pPr marL="342900" indent="-342900">
              <a:lnSpc>
                <a:spcPct val="160000"/>
              </a:lnSpc>
              <a:buFont typeface="+mj-lt"/>
              <a:buAutoNum type="arabicPeriod"/>
            </a:pPr>
            <a:r>
              <a:rPr lang="tr-TR" dirty="0"/>
              <a:t>Elyaf (Fiber) </a:t>
            </a:r>
            <a:r>
              <a:rPr lang="tr-TR" dirty="0" err="1"/>
              <a:t>kompozitin</a:t>
            </a:r>
            <a:r>
              <a:rPr lang="tr-TR" dirty="0"/>
              <a:t> 2nci ana bileşeni olup, matris içine değişik şekil ve düzenlerde yerleştirilebilir. </a:t>
            </a:r>
          </a:p>
        </p:txBody>
      </p:sp>
      <p:sp>
        <p:nvSpPr>
          <p:cNvPr id="9" name="Dikdörtgen 8">
            <a:extLst>
              <a:ext uri="{FF2B5EF4-FFF2-40B4-BE49-F238E27FC236}">
                <a16:creationId xmlns:a16="http://schemas.microsoft.com/office/drawing/2014/main" id="{A4FF7A7E-3DD4-4E0A-B4D1-83BEB4634838}"/>
              </a:ext>
            </a:extLst>
          </p:cNvPr>
          <p:cNvSpPr/>
          <p:nvPr/>
        </p:nvSpPr>
        <p:spPr>
          <a:xfrm>
            <a:off x="266528" y="4459680"/>
            <a:ext cx="8712968" cy="1703864"/>
          </a:xfrm>
          <a:prstGeom prst="rect">
            <a:avLst/>
          </a:prstGeom>
        </p:spPr>
        <p:txBody>
          <a:bodyPr wrap="square">
            <a:spAutoFit/>
          </a:bodyPr>
          <a:lstStyle/>
          <a:p>
            <a:pPr marL="342900" indent="-342900">
              <a:lnSpc>
                <a:spcPct val="150000"/>
              </a:lnSpc>
              <a:buFont typeface="+mj-lt"/>
              <a:buAutoNum type="arabicPeriod" startAt="3"/>
            </a:pPr>
            <a:r>
              <a:rPr lang="tr-TR" dirty="0"/>
              <a:t>Diğer doğrultularda fiber yerleştirmeye gerek olmayacağından </a:t>
            </a:r>
            <a:r>
              <a:rPr lang="tr-TR" dirty="0" err="1"/>
              <a:t>kompozit</a:t>
            </a:r>
            <a:r>
              <a:rPr lang="tr-TR" dirty="0"/>
              <a:t> yapı, klasik metalik malzemelere göre hem daha hafif hem istenen doğrultuda daha yüksek mukavemetli olur ve aynı dış yüklere daha fazla dayanır ki, </a:t>
            </a:r>
            <a:r>
              <a:rPr lang="tr-TR" dirty="0" err="1"/>
              <a:t>kompozit</a:t>
            </a:r>
            <a:r>
              <a:rPr lang="tr-TR" dirty="0"/>
              <a:t> imalatının en önemli amaçlardan birisi budur.  </a:t>
            </a:r>
          </a:p>
        </p:txBody>
      </p:sp>
      <p:sp>
        <p:nvSpPr>
          <p:cNvPr id="7" name="Dikdörtgen 6">
            <a:extLst>
              <a:ext uri="{FF2B5EF4-FFF2-40B4-BE49-F238E27FC236}">
                <a16:creationId xmlns:a16="http://schemas.microsoft.com/office/drawing/2014/main" id="{B2DA1096-E2E9-4B81-BEBF-6884F0E44561}"/>
              </a:ext>
            </a:extLst>
          </p:cNvPr>
          <p:cNvSpPr/>
          <p:nvPr/>
        </p:nvSpPr>
        <p:spPr>
          <a:xfrm>
            <a:off x="376292" y="2755816"/>
            <a:ext cx="5779884" cy="1703864"/>
          </a:xfrm>
          <a:prstGeom prst="rect">
            <a:avLst/>
          </a:prstGeom>
        </p:spPr>
        <p:txBody>
          <a:bodyPr wrap="square">
            <a:spAutoFit/>
          </a:bodyPr>
          <a:lstStyle/>
          <a:p>
            <a:pPr marL="342900" indent="-342900">
              <a:lnSpc>
                <a:spcPct val="150000"/>
              </a:lnSpc>
              <a:buFont typeface="+mj-lt"/>
              <a:buAutoNum type="arabicPeriod" startAt="2"/>
            </a:pPr>
            <a:r>
              <a:rPr lang="tr-TR" dirty="0"/>
              <a:t>Özellikle dayanımın önemli olduğu doğrultularda sürekli fiberlerin yerleştirilmesiyle </a:t>
            </a:r>
            <a:r>
              <a:rPr lang="tr-TR" dirty="0" err="1"/>
              <a:t>kompozit</a:t>
            </a:r>
            <a:r>
              <a:rPr lang="tr-TR" dirty="0"/>
              <a:t> yapının o doğrultularda daha yüksek mukavemetli olması sağlanır. </a:t>
            </a:r>
          </a:p>
        </p:txBody>
      </p:sp>
    </p:spTree>
    <p:extLst>
      <p:ext uri="{BB962C8B-B14F-4D97-AF65-F5344CB8AC3E}">
        <p14:creationId xmlns:p14="http://schemas.microsoft.com/office/powerpoint/2010/main" val="110655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P spid="6" grpId="0"/>
      <p:bldP spid="9" grpId="0"/>
      <p:bldP spid="7" grpId="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544909" y="162040"/>
            <a:ext cx="7746572" cy="758952"/>
          </a:xfrm>
        </p:spPr>
        <p:txBody>
          <a:bodyPr>
            <a:noAutofit/>
          </a:bodyPr>
          <a:lstStyle/>
          <a:p>
            <a:r>
              <a:rPr lang="tr-TR" sz="2800" dirty="0"/>
              <a:t> </a:t>
            </a:r>
            <a:br>
              <a:rPr lang="tr-TR" sz="2800" dirty="0"/>
            </a:br>
            <a:r>
              <a:rPr lang="tr-TR" sz="2800" dirty="0"/>
              <a:t>11- ELYAF (FİBER) MALZEMELERİ</a:t>
            </a:r>
          </a:p>
        </p:txBody>
      </p:sp>
      <p:sp>
        <p:nvSpPr>
          <p:cNvPr id="3" name="Altbilgi Yer Tutucusu 2"/>
          <p:cNvSpPr>
            <a:spLocks noGrp="1"/>
          </p:cNvSpPr>
          <p:nvPr>
            <p:ph type="ftr" sz="quarter" idx="11"/>
          </p:nvPr>
        </p:nvSpPr>
        <p:spPr>
          <a:xfrm>
            <a:off x="1927273" y="644022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139</a:t>
            </a:fld>
            <a:endParaRPr lang="tr-TR"/>
          </a:p>
        </p:txBody>
      </p:sp>
      <p:sp>
        <p:nvSpPr>
          <p:cNvPr id="5" name="Veri Yer Tutucusu 4"/>
          <p:cNvSpPr>
            <a:spLocks noGrp="1"/>
          </p:cNvSpPr>
          <p:nvPr>
            <p:ph type="dt" sz="half" idx="10"/>
          </p:nvPr>
        </p:nvSpPr>
        <p:spPr/>
        <p:txBody>
          <a:bodyPr/>
          <a:lstStyle/>
          <a:p>
            <a:r>
              <a:rPr lang="tr-TR" dirty="0"/>
              <a:t>....</a:t>
            </a:r>
          </a:p>
        </p:txBody>
      </p:sp>
      <p:sp>
        <p:nvSpPr>
          <p:cNvPr id="8" name="İçerik Yer Tutucusu 4">
            <a:extLst>
              <a:ext uri="{FF2B5EF4-FFF2-40B4-BE49-F238E27FC236}">
                <a16:creationId xmlns:a16="http://schemas.microsoft.com/office/drawing/2014/main" id="{D1BFE654-CFC7-4EA1-86B7-9C322042F4B3}"/>
              </a:ext>
            </a:extLst>
          </p:cNvPr>
          <p:cNvSpPr>
            <a:spLocks noGrp="1"/>
          </p:cNvSpPr>
          <p:nvPr>
            <p:ph sz="quarter" idx="1"/>
          </p:nvPr>
        </p:nvSpPr>
        <p:spPr>
          <a:xfrm>
            <a:off x="513698" y="1741157"/>
            <a:ext cx="4418342" cy="400110"/>
          </a:xfrm>
        </p:spPr>
        <p:txBody>
          <a:bodyPr>
            <a:noAutofit/>
          </a:bodyPr>
          <a:lstStyle/>
          <a:p>
            <a:pPr marL="0" indent="0">
              <a:buNone/>
            </a:pPr>
            <a:r>
              <a:rPr lang="tr-TR" sz="1800" dirty="0">
                <a:solidFill>
                  <a:srgbClr val="FF0000"/>
                </a:solidFill>
              </a:rPr>
              <a:t>11.2 Sınıflandırma</a:t>
            </a:r>
          </a:p>
          <a:p>
            <a:pPr marL="0" indent="0">
              <a:lnSpc>
                <a:spcPct val="90000"/>
              </a:lnSpc>
              <a:buNone/>
            </a:pPr>
            <a:endParaRPr lang="tr-TR" sz="1800" dirty="0">
              <a:solidFill>
                <a:srgbClr val="FF0000"/>
              </a:solidFill>
            </a:endParaRPr>
          </a:p>
        </p:txBody>
      </p:sp>
      <p:sp>
        <p:nvSpPr>
          <p:cNvPr id="12" name="Dikdörtgen 11">
            <a:extLst>
              <a:ext uri="{FF2B5EF4-FFF2-40B4-BE49-F238E27FC236}">
                <a16:creationId xmlns:a16="http://schemas.microsoft.com/office/drawing/2014/main" id="{9736D0C3-5B55-4FFD-8AA9-E77A500E70EC}"/>
              </a:ext>
            </a:extLst>
          </p:cNvPr>
          <p:cNvSpPr/>
          <p:nvPr/>
        </p:nvSpPr>
        <p:spPr>
          <a:xfrm>
            <a:off x="513698" y="2274477"/>
            <a:ext cx="8064896" cy="1807739"/>
          </a:xfrm>
          <a:prstGeom prst="rect">
            <a:avLst/>
          </a:prstGeom>
        </p:spPr>
        <p:txBody>
          <a:bodyPr wrap="square">
            <a:spAutoFit/>
          </a:bodyPr>
          <a:lstStyle/>
          <a:p>
            <a:pPr>
              <a:lnSpc>
                <a:spcPct val="160000"/>
              </a:lnSpc>
            </a:pPr>
            <a:r>
              <a:rPr lang="tr-TR" dirty="0"/>
              <a:t>Takviye malzemeleri 3 kategoride incelenebilir:</a:t>
            </a:r>
          </a:p>
          <a:p>
            <a:pPr marL="800100" lvl="1" indent="-342900">
              <a:lnSpc>
                <a:spcPct val="160000"/>
              </a:lnSpc>
              <a:buFont typeface="+mj-lt"/>
              <a:buAutoNum type="arabicPeriod"/>
            </a:pPr>
            <a:r>
              <a:rPr lang="tr-TR" dirty="0"/>
              <a:t>  Parçacık (partikül) takviye elemanları,</a:t>
            </a:r>
          </a:p>
          <a:p>
            <a:pPr marL="800100" lvl="1" indent="-342900">
              <a:lnSpc>
                <a:spcPct val="160000"/>
              </a:lnSpc>
              <a:buFont typeface="+mj-lt"/>
              <a:buAutoNum type="arabicPeriod"/>
            </a:pPr>
            <a:r>
              <a:rPr lang="tr-TR" dirty="0"/>
              <a:t>  Süreksiz elyaf malzemeleri, </a:t>
            </a:r>
          </a:p>
          <a:p>
            <a:pPr marL="800100" lvl="1" indent="-342900">
              <a:lnSpc>
                <a:spcPct val="160000"/>
              </a:lnSpc>
              <a:buFont typeface="+mj-lt"/>
              <a:buAutoNum type="arabicPeriod"/>
            </a:pPr>
            <a:r>
              <a:rPr lang="tr-TR" dirty="0"/>
              <a:t>  Sürekli elyaf malzemeleri </a:t>
            </a:r>
          </a:p>
        </p:txBody>
      </p:sp>
      <p:sp>
        <p:nvSpPr>
          <p:cNvPr id="11" name="Dikdörtgen 10">
            <a:extLst>
              <a:ext uri="{FF2B5EF4-FFF2-40B4-BE49-F238E27FC236}">
                <a16:creationId xmlns:a16="http://schemas.microsoft.com/office/drawing/2014/main" id="{5A669115-E480-4606-BB08-E57E3EA3B2FE}"/>
              </a:ext>
            </a:extLst>
          </p:cNvPr>
          <p:cNvSpPr/>
          <p:nvPr/>
        </p:nvSpPr>
        <p:spPr>
          <a:xfrm>
            <a:off x="771256" y="4456214"/>
            <a:ext cx="8064896" cy="478144"/>
          </a:xfrm>
          <a:prstGeom prst="rect">
            <a:avLst/>
          </a:prstGeom>
        </p:spPr>
        <p:txBody>
          <a:bodyPr wrap="square">
            <a:spAutoFit/>
          </a:bodyPr>
          <a:lstStyle/>
          <a:p>
            <a:pPr>
              <a:lnSpc>
                <a:spcPct val="160000"/>
              </a:lnSpc>
            </a:pPr>
            <a:r>
              <a:rPr lang="tr-TR" dirty="0"/>
              <a:t>Şimdi bu kategorileri sırasıyla inceleyeceğiz…&gt;&gt;</a:t>
            </a:r>
          </a:p>
        </p:txBody>
      </p:sp>
      <p:pic>
        <p:nvPicPr>
          <p:cNvPr id="9" name="Picture 2" descr="CFR Thermoplastics (Continuous Fiber Reinforced Thermoplastics) CFRTP -  Alformet">
            <a:extLst>
              <a:ext uri="{FF2B5EF4-FFF2-40B4-BE49-F238E27FC236}">
                <a16:creationId xmlns:a16="http://schemas.microsoft.com/office/drawing/2014/main" id="{81EA96BC-0D76-4253-8E1D-237878CD2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9328" y="2615675"/>
            <a:ext cx="2572725" cy="171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46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500"/>
                                        <p:tgtEl>
                                          <p:spTgt spid="12">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fade">
                                      <p:cBhvr>
                                        <p:cTn id="20" dur="500"/>
                                        <p:tgtEl>
                                          <p:spTgt spid="12">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animEffect transition="in" filter="fade">
                                      <p:cBhvr>
                                        <p:cTn id="23" dur="500"/>
                                        <p:tgtEl>
                                          <p:spTgt spid="1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Altbilgi Yer Tutucusu 2"/>
          <p:cNvSpPr>
            <a:spLocks noGrp="1"/>
          </p:cNvSpPr>
          <p:nvPr>
            <p:ph type="ftr" sz="quarter" idx="11"/>
          </p:nvPr>
        </p:nvSpPr>
        <p:spPr>
          <a:xfrm>
            <a:off x="2144085" y="6410848"/>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3" name="Slayt Numarası Yer Tutucusu 2"/>
          <p:cNvSpPr>
            <a:spLocks noGrp="1"/>
          </p:cNvSpPr>
          <p:nvPr>
            <p:ph type="sldNum" sz="quarter" idx="12"/>
          </p:nvPr>
        </p:nvSpPr>
        <p:spPr/>
        <p:txBody>
          <a:bodyPr/>
          <a:lstStyle/>
          <a:p>
            <a:fld id="{B7840E83-AC17-4BB5-BC43-751DE1ADA5B1}" type="slidenum">
              <a:rPr lang="tr-TR" smtClean="0"/>
              <a:t>14</a:t>
            </a:fld>
            <a:endParaRPr lang="tr-TR"/>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154058"/>
            <a:ext cx="3589337"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430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5702" y="2770008"/>
            <a:ext cx="2714625"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etin kutusu 1"/>
          <p:cNvSpPr txBox="1"/>
          <p:nvPr/>
        </p:nvSpPr>
        <p:spPr>
          <a:xfrm>
            <a:off x="1907704" y="5145558"/>
            <a:ext cx="3096344" cy="369332"/>
          </a:xfrm>
          <a:prstGeom prst="rect">
            <a:avLst/>
          </a:prstGeom>
          <a:noFill/>
        </p:spPr>
        <p:txBody>
          <a:bodyPr wrap="square" rtlCol="0">
            <a:spAutoFit/>
          </a:bodyPr>
          <a:lstStyle/>
          <a:p>
            <a:r>
              <a:rPr lang="tr-TR" dirty="0"/>
              <a:t>Kabinler</a:t>
            </a:r>
          </a:p>
        </p:txBody>
      </p:sp>
      <p:sp>
        <p:nvSpPr>
          <p:cNvPr id="5" name="Metin kutusu 4"/>
          <p:cNvSpPr txBox="1"/>
          <p:nvPr/>
        </p:nvSpPr>
        <p:spPr>
          <a:xfrm>
            <a:off x="6444208" y="5145558"/>
            <a:ext cx="2472183" cy="369332"/>
          </a:xfrm>
          <a:prstGeom prst="rect">
            <a:avLst/>
          </a:prstGeom>
          <a:noFill/>
        </p:spPr>
        <p:txBody>
          <a:bodyPr wrap="square" rtlCol="0">
            <a:spAutoFit/>
          </a:bodyPr>
          <a:lstStyle/>
          <a:p>
            <a:r>
              <a:rPr lang="tr-TR" dirty="0"/>
              <a:t>Borular</a:t>
            </a:r>
          </a:p>
        </p:txBody>
      </p:sp>
      <p:sp>
        <p:nvSpPr>
          <p:cNvPr id="4" name="Veri Yer Tutucusu 3"/>
          <p:cNvSpPr>
            <a:spLocks noGrp="1"/>
          </p:cNvSpPr>
          <p:nvPr>
            <p:ph type="dt" sz="half" idx="10"/>
          </p:nvPr>
        </p:nvSpPr>
        <p:spPr/>
        <p:txBody>
          <a:bodyPr/>
          <a:lstStyle/>
          <a:p>
            <a:r>
              <a:rPr lang="tr-TR" dirty="0"/>
              <a:t>....</a:t>
            </a:r>
          </a:p>
        </p:txBody>
      </p:sp>
      <p:sp>
        <p:nvSpPr>
          <p:cNvPr id="13" name="Rectangle 2">
            <a:extLst>
              <a:ext uri="{FF2B5EF4-FFF2-40B4-BE49-F238E27FC236}">
                <a16:creationId xmlns:a16="http://schemas.microsoft.com/office/drawing/2014/main" id="{EC4C6420-940B-4CF5-9F5F-9880C4F83AD4}"/>
              </a:ext>
            </a:extLst>
          </p:cNvPr>
          <p:cNvSpPr>
            <a:spLocks noGrp="1" noChangeArrowheads="1"/>
          </p:cNvSpPr>
          <p:nvPr>
            <p:ph type="title"/>
          </p:nvPr>
        </p:nvSpPr>
        <p:spPr>
          <a:xfrm>
            <a:off x="1079612" y="274166"/>
            <a:ext cx="6984776" cy="591103"/>
          </a:xfrm>
          <a:noFill/>
        </p:spPr>
        <p:txBody>
          <a:bodyPr>
            <a:normAutofit/>
          </a:bodyPr>
          <a:lstStyle/>
          <a:p>
            <a:pPr eaLnBrk="1" hangingPunct="1"/>
            <a:r>
              <a:rPr lang="tr-TR" sz="3200" dirty="0"/>
              <a:t>3-Kompozitlerin Uygulama Alanları</a:t>
            </a:r>
          </a:p>
        </p:txBody>
      </p:sp>
      <p:sp>
        <p:nvSpPr>
          <p:cNvPr id="14" name="Başlık 1">
            <a:extLst>
              <a:ext uri="{FF2B5EF4-FFF2-40B4-BE49-F238E27FC236}">
                <a16:creationId xmlns:a16="http://schemas.microsoft.com/office/drawing/2014/main" id="{6A35120A-8FEA-416F-A813-3ED1B93D62D4}"/>
              </a:ext>
            </a:extLst>
          </p:cNvPr>
          <p:cNvSpPr txBox="1">
            <a:spLocks/>
          </p:cNvSpPr>
          <p:nvPr/>
        </p:nvSpPr>
        <p:spPr>
          <a:xfrm>
            <a:off x="7466651" y="843492"/>
            <a:ext cx="1369501" cy="365760"/>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000" dirty="0"/>
              <a:t>(Devamı)</a:t>
            </a:r>
          </a:p>
        </p:txBody>
      </p:sp>
      <p:sp>
        <p:nvSpPr>
          <p:cNvPr id="17" name="Rectangle 3" descr="Rectangle: Click to edit Master text styles&#10;Second level&#10;Third level&#10;Fourth level&#10;Fifth level">
            <a:extLst>
              <a:ext uri="{FF2B5EF4-FFF2-40B4-BE49-F238E27FC236}">
                <a16:creationId xmlns:a16="http://schemas.microsoft.com/office/drawing/2014/main" id="{3466A863-978A-4EDD-A519-BBBE52009030}"/>
              </a:ext>
            </a:extLst>
          </p:cNvPr>
          <p:cNvSpPr>
            <a:spLocks noGrp="1" noChangeArrowheads="1"/>
          </p:cNvSpPr>
          <p:nvPr>
            <p:ph sz="quarter" idx="1"/>
          </p:nvPr>
        </p:nvSpPr>
        <p:spPr>
          <a:xfrm>
            <a:off x="304799" y="1580810"/>
            <a:ext cx="8503920" cy="456954"/>
          </a:xfrm>
          <a:noFill/>
        </p:spPr>
        <p:txBody>
          <a:bodyPr>
            <a:normAutofit/>
          </a:bodyPr>
          <a:lstStyle/>
          <a:p>
            <a:pPr marL="0" indent="0">
              <a:lnSpc>
                <a:spcPct val="150000"/>
              </a:lnSpc>
              <a:buNone/>
            </a:pPr>
            <a:r>
              <a:rPr lang="tr-TR" sz="1800" b="1" dirty="0"/>
              <a:t>3.1 İnşaat ve Yapı Sektörü</a:t>
            </a:r>
            <a:r>
              <a:rPr lang="tr-TR" sz="1800" dirty="0"/>
              <a:t>-</a:t>
            </a:r>
            <a:r>
              <a:rPr lang="tr-TR" sz="1800" dirty="0">
                <a:solidFill>
                  <a:schemeClr val="bg1">
                    <a:lumMod val="65000"/>
                  </a:schemeClr>
                </a:solidFill>
              </a:rPr>
              <a:t>(Devamı):</a:t>
            </a:r>
          </a:p>
        </p:txBody>
      </p:sp>
    </p:spTree>
    <p:extLst>
      <p:ext uri="{BB962C8B-B14F-4D97-AF65-F5344CB8AC3E}">
        <p14:creationId xmlns:p14="http://schemas.microsoft.com/office/powerpoint/2010/main" val="56599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3010"/>
                                        </p:tgtEl>
                                        <p:attrNameLst>
                                          <p:attrName>style.visibility</p:attrName>
                                        </p:attrNameLst>
                                      </p:cBhvr>
                                      <p:to>
                                        <p:strVal val="visible"/>
                                      </p:to>
                                    </p:set>
                                    <p:anim calcmode="lin" valueType="num">
                                      <p:cBhvr>
                                        <p:cTn id="19" dur="500" fill="hold"/>
                                        <p:tgtEl>
                                          <p:spTgt spid="43010"/>
                                        </p:tgtEl>
                                        <p:attrNameLst>
                                          <p:attrName>ppt_w</p:attrName>
                                        </p:attrNameLst>
                                      </p:cBhvr>
                                      <p:tavLst>
                                        <p:tav tm="0">
                                          <p:val>
                                            <p:fltVal val="0"/>
                                          </p:val>
                                        </p:tav>
                                        <p:tav tm="100000">
                                          <p:val>
                                            <p:strVal val="#ppt_w"/>
                                          </p:val>
                                        </p:tav>
                                      </p:tavLst>
                                    </p:anim>
                                    <p:anim calcmode="lin" valueType="num">
                                      <p:cBhvr>
                                        <p:cTn id="20" dur="500" fill="hold"/>
                                        <p:tgtEl>
                                          <p:spTgt spid="43010"/>
                                        </p:tgtEl>
                                        <p:attrNameLst>
                                          <p:attrName>ppt_h</p:attrName>
                                        </p:attrNameLst>
                                      </p:cBhvr>
                                      <p:tavLst>
                                        <p:tav tm="0">
                                          <p:val>
                                            <p:fltVal val="0"/>
                                          </p:val>
                                        </p:tav>
                                        <p:tav tm="100000">
                                          <p:val>
                                            <p:strVal val="#ppt_h"/>
                                          </p:val>
                                        </p:tav>
                                      </p:tavLst>
                                    </p:anim>
                                    <p:animEffect transition="in" filter="fade">
                                      <p:cBhvr>
                                        <p:cTn id="21" dur="500"/>
                                        <p:tgtEl>
                                          <p:spTgt spid="4301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738801"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140</a:t>
            </a:fld>
            <a:endParaRPr lang="tr-TR"/>
          </a:p>
        </p:txBody>
      </p:sp>
      <p:sp>
        <p:nvSpPr>
          <p:cNvPr id="6" name="Rectangle 2"/>
          <p:cNvSpPr txBox="1">
            <a:spLocks noChangeArrowheads="1"/>
          </p:cNvSpPr>
          <p:nvPr/>
        </p:nvSpPr>
        <p:spPr>
          <a:xfrm>
            <a:off x="337197" y="1731233"/>
            <a:ext cx="8382000" cy="545976"/>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b="1" dirty="0">
                <a:solidFill>
                  <a:srgbClr val="FF0000"/>
                </a:solidFill>
              </a:rPr>
              <a:t>11.2.1Parçacık (partikül) takviye elemanları:</a:t>
            </a:r>
          </a:p>
        </p:txBody>
      </p:sp>
      <p:sp>
        <p:nvSpPr>
          <p:cNvPr id="5" name="Metin kutusu 4"/>
          <p:cNvSpPr txBox="1"/>
          <p:nvPr/>
        </p:nvSpPr>
        <p:spPr>
          <a:xfrm>
            <a:off x="1462176" y="2385142"/>
            <a:ext cx="3740611" cy="369332"/>
          </a:xfrm>
          <a:prstGeom prst="rect">
            <a:avLst/>
          </a:prstGeom>
          <a:noFill/>
        </p:spPr>
        <p:txBody>
          <a:bodyPr wrap="square" rtlCol="0">
            <a:spAutoFit/>
          </a:bodyPr>
          <a:lstStyle/>
          <a:p>
            <a:r>
              <a:rPr lang="tr-TR" dirty="0">
                <a:solidFill>
                  <a:srgbClr val="FF0000"/>
                </a:solidFill>
              </a:rPr>
              <a:t>11.2.1.1 Genel Özellikler:</a:t>
            </a:r>
          </a:p>
        </p:txBody>
      </p:sp>
      <p:sp>
        <p:nvSpPr>
          <p:cNvPr id="11" name="Veri Yer Tutucusu 10"/>
          <p:cNvSpPr>
            <a:spLocks noGrp="1"/>
          </p:cNvSpPr>
          <p:nvPr>
            <p:ph type="dt" sz="half" idx="10"/>
          </p:nvPr>
        </p:nvSpPr>
        <p:spPr/>
        <p:txBody>
          <a:bodyPr/>
          <a:lstStyle/>
          <a:p>
            <a:r>
              <a:rPr lang="tr-TR" dirty="0"/>
              <a:t>....</a:t>
            </a:r>
          </a:p>
        </p:txBody>
      </p:sp>
      <p:sp>
        <p:nvSpPr>
          <p:cNvPr id="40" name="Başlık 1">
            <a:extLst>
              <a:ext uri="{FF2B5EF4-FFF2-40B4-BE49-F238E27FC236}">
                <a16:creationId xmlns:a16="http://schemas.microsoft.com/office/drawing/2014/main" id="{8E2B448D-E61B-4E11-884D-2C0199A26895}"/>
              </a:ext>
            </a:extLst>
          </p:cNvPr>
          <p:cNvSpPr>
            <a:spLocks noGrp="1"/>
          </p:cNvSpPr>
          <p:nvPr>
            <p:ph type="title"/>
          </p:nvPr>
        </p:nvSpPr>
        <p:spPr>
          <a:xfrm>
            <a:off x="698714" y="122496"/>
            <a:ext cx="7746572" cy="758952"/>
          </a:xfrm>
        </p:spPr>
        <p:txBody>
          <a:bodyPr>
            <a:noAutofit/>
          </a:bodyPr>
          <a:lstStyle/>
          <a:p>
            <a:r>
              <a:rPr lang="tr-TR" sz="2800" dirty="0"/>
              <a:t> </a:t>
            </a:r>
            <a:br>
              <a:rPr lang="tr-TR" sz="2800" dirty="0"/>
            </a:br>
            <a:r>
              <a:rPr lang="tr-TR" sz="2800" dirty="0"/>
              <a:t>11- ELYAF (FİBER) MALZEMELERİ</a:t>
            </a:r>
          </a:p>
        </p:txBody>
      </p:sp>
      <p:sp>
        <p:nvSpPr>
          <p:cNvPr id="41" name="İçerik Yer Tutucusu 4">
            <a:extLst>
              <a:ext uri="{FF2B5EF4-FFF2-40B4-BE49-F238E27FC236}">
                <a16:creationId xmlns:a16="http://schemas.microsoft.com/office/drawing/2014/main" id="{9877E94E-8365-4F3C-90A1-6B3CBE1819F3}"/>
              </a:ext>
            </a:extLst>
          </p:cNvPr>
          <p:cNvSpPr txBox="1">
            <a:spLocks/>
          </p:cNvSpPr>
          <p:nvPr/>
        </p:nvSpPr>
        <p:spPr>
          <a:xfrm>
            <a:off x="540663" y="1505369"/>
            <a:ext cx="4418342"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1">
                    <a:lumMod val="50000"/>
                  </a:schemeClr>
                </a:solidFill>
              </a:rPr>
              <a:t>11.2 Sınıflandırma</a:t>
            </a:r>
          </a:p>
          <a:p>
            <a:pPr marL="0" indent="0">
              <a:lnSpc>
                <a:spcPct val="90000"/>
              </a:lnSpc>
              <a:buFont typeface="Wingdings 2"/>
              <a:buNone/>
            </a:pPr>
            <a:endParaRPr lang="tr-TR" sz="1800" dirty="0">
              <a:solidFill>
                <a:schemeClr val="bg1">
                  <a:lumMod val="50000"/>
                </a:schemeClr>
              </a:solidFill>
            </a:endParaRPr>
          </a:p>
        </p:txBody>
      </p:sp>
      <p:sp>
        <p:nvSpPr>
          <p:cNvPr id="42" name="Dikdörtgen 41">
            <a:extLst>
              <a:ext uri="{FF2B5EF4-FFF2-40B4-BE49-F238E27FC236}">
                <a16:creationId xmlns:a16="http://schemas.microsoft.com/office/drawing/2014/main" id="{302A3CCE-23B8-4E4E-A1B7-228DFE176E17}"/>
              </a:ext>
            </a:extLst>
          </p:cNvPr>
          <p:cNvSpPr/>
          <p:nvPr/>
        </p:nvSpPr>
        <p:spPr>
          <a:xfrm>
            <a:off x="356615" y="2748977"/>
            <a:ext cx="5355003" cy="2853410"/>
          </a:xfrm>
          <a:prstGeom prst="rect">
            <a:avLst/>
          </a:prstGeom>
        </p:spPr>
        <p:txBody>
          <a:bodyPr wrap="square">
            <a:spAutoFit/>
          </a:bodyPr>
          <a:lstStyle/>
          <a:p>
            <a:pPr marL="514350" indent="-514350">
              <a:lnSpc>
                <a:spcPct val="170000"/>
              </a:lnSpc>
              <a:buFont typeface="+mj-lt"/>
              <a:buAutoNum type="arabicPeriod"/>
            </a:pPr>
            <a:r>
              <a:rPr lang="tr-TR" dirty="0"/>
              <a:t>Bu tür takviye malzemeleri, </a:t>
            </a:r>
            <a:r>
              <a:rPr lang="tr-TR" dirty="0" err="1"/>
              <a:t>mikroskopik</a:t>
            </a:r>
            <a:r>
              <a:rPr lang="tr-TR" dirty="0"/>
              <a:t> veya </a:t>
            </a:r>
            <a:r>
              <a:rPr lang="tr-TR" dirty="0" err="1"/>
              <a:t>makroskopik</a:t>
            </a:r>
            <a:r>
              <a:rPr lang="tr-TR" dirty="0"/>
              <a:t> boyutta olabilirler.</a:t>
            </a:r>
          </a:p>
          <a:p>
            <a:pPr marL="514350" indent="-514350">
              <a:lnSpc>
                <a:spcPct val="170000"/>
              </a:lnSpc>
              <a:buFont typeface="+mj-lt"/>
              <a:buAutoNum type="arabicPeriod"/>
            </a:pPr>
            <a:r>
              <a:rPr lang="tr-TR" dirty="0"/>
              <a:t>Parçacık takviyeli </a:t>
            </a:r>
            <a:r>
              <a:rPr lang="tr-TR" dirty="0" err="1"/>
              <a:t>kompozitler</a:t>
            </a:r>
            <a:r>
              <a:rPr lang="tr-TR" dirty="0"/>
              <a:t>, </a:t>
            </a:r>
            <a:r>
              <a:rPr lang="tr-TR" dirty="0" err="1"/>
              <a:t>izotropik</a:t>
            </a:r>
            <a:r>
              <a:rPr lang="tr-TR" dirty="0"/>
              <a:t> malzeme olarak  kabul edilebilir.</a:t>
            </a:r>
          </a:p>
          <a:p>
            <a:pPr marL="514350" indent="-514350">
              <a:lnSpc>
                <a:spcPct val="170000"/>
              </a:lnSpc>
              <a:buFont typeface="+mj-lt"/>
              <a:buAutoNum type="arabicPeriod"/>
            </a:pPr>
            <a:r>
              <a:rPr lang="tr-TR" dirty="0"/>
              <a:t>Parçacıklar nanometre düzeyinde olursa bu tip </a:t>
            </a:r>
            <a:r>
              <a:rPr lang="tr-TR" dirty="0" err="1"/>
              <a:t>kompozitlere</a:t>
            </a:r>
            <a:r>
              <a:rPr lang="tr-TR" dirty="0"/>
              <a:t>  </a:t>
            </a:r>
            <a:r>
              <a:rPr lang="tr-TR" dirty="0" err="1"/>
              <a:t>nanokompozit</a:t>
            </a:r>
            <a:r>
              <a:rPr lang="tr-TR" dirty="0"/>
              <a:t> denir.</a:t>
            </a:r>
          </a:p>
        </p:txBody>
      </p:sp>
      <p:pic>
        <p:nvPicPr>
          <p:cNvPr id="2" name="Resim 1">
            <a:extLst>
              <a:ext uri="{FF2B5EF4-FFF2-40B4-BE49-F238E27FC236}">
                <a16:creationId xmlns:a16="http://schemas.microsoft.com/office/drawing/2014/main" id="{9D230CE8-3FDC-458D-BF6C-0BA885670BF2}"/>
              </a:ext>
            </a:extLst>
          </p:cNvPr>
          <p:cNvPicPr>
            <a:picLocks noChangeAspect="1"/>
          </p:cNvPicPr>
          <p:nvPr/>
        </p:nvPicPr>
        <p:blipFill>
          <a:blip r:embed="rId2"/>
          <a:stretch>
            <a:fillRect/>
          </a:stretch>
        </p:blipFill>
        <p:spPr>
          <a:xfrm>
            <a:off x="5769496" y="1705424"/>
            <a:ext cx="3067050" cy="3857625"/>
          </a:xfrm>
          <a:prstGeom prst="rect">
            <a:avLst/>
          </a:prstGeom>
        </p:spPr>
      </p:pic>
    </p:spTree>
    <p:extLst>
      <p:ext uri="{BB962C8B-B14F-4D97-AF65-F5344CB8AC3E}">
        <p14:creationId xmlns:p14="http://schemas.microsoft.com/office/powerpoint/2010/main" val="233253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animEffect transition="in" filter="fade">
                                      <p:cBhvr>
                                        <p:cTn id="19" dur="500"/>
                                        <p:tgtEl>
                                          <p:spTgt spid="4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2">
                                            <p:txEl>
                                              <p:pRg st="1" end="1"/>
                                            </p:txEl>
                                          </p:spTgt>
                                        </p:tgtEl>
                                        <p:attrNameLst>
                                          <p:attrName>style.visibility</p:attrName>
                                        </p:attrNameLst>
                                      </p:cBhvr>
                                      <p:to>
                                        <p:strVal val="visible"/>
                                      </p:to>
                                    </p:set>
                                    <p:animEffect transition="in" filter="fade">
                                      <p:cBhvr>
                                        <p:cTn id="24" dur="500"/>
                                        <p:tgtEl>
                                          <p:spTgt spid="4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2">
                                            <p:txEl>
                                              <p:pRg st="2" end="2"/>
                                            </p:txEl>
                                          </p:spTgt>
                                        </p:tgtEl>
                                        <p:attrNameLst>
                                          <p:attrName>style.visibility</p:attrName>
                                        </p:attrNameLst>
                                      </p:cBhvr>
                                      <p:to>
                                        <p:strVal val="visible"/>
                                      </p:to>
                                    </p:set>
                                    <p:animEffect transition="in" filter="fade">
                                      <p:cBhvr>
                                        <p:cTn id="29" dur="500"/>
                                        <p:tgtEl>
                                          <p:spTgt spid="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42"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51720" y="6420269"/>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141</a:t>
            </a:fld>
            <a:endParaRPr lang="tr-TR"/>
          </a:p>
        </p:txBody>
      </p:sp>
      <p:sp>
        <p:nvSpPr>
          <p:cNvPr id="6" name="Rectangle 2"/>
          <p:cNvSpPr txBox="1">
            <a:spLocks noChangeArrowheads="1"/>
          </p:cNvSpPr>
          <p:nvPr/>
        </p:nvSpPr>
        <p:spPr>
          <a:xfrm>
            <a:off x="768005" y="1670163"/>
            <a:ext cx="8382000" cy="545976"/>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11.2.1Parçacık takviye elemanları:</a:t>
            </a:r>
          </a:p>
        </p:txBody>
      </p:sp>
      <p:sp>
        <p:nvSpPr>
          <p:cNvPr id="5" name="Metin kutusu 4"/>
          <p:cNvSpPr txBox="1"/>
          <p:nvPr/>
        </p:nvSpPr>
        <p:spPr>
          <a:xfrm>
            <a:off x="1475656" y="2216139"/>
            <a:ext cx="3740611" cy="369332"/>
          </a:xfrm>
          <a:prstGeom prst="rect">
            <a:avLst/>
          </a:prstGeom>
          <a:noFill/>
        </p:spPr>
        <p:txBody>
          <a:bodyPr wrap="square" rtlCol="0">
            <a:spAutoFit/>
          </a:bodyPr>
          <a:lstStyle/>
          <a:p>
            <a:r>
              <a:rPr lang="tr-TR" dirty="0">
                <a:solidFill>
                  <a:schemeClr val="bg1">
                    <a:lumMod val="50000"/>
                  </a:schemeClr>
                </a:solidFill>
              </a:rPr>
              <a:t>11.2.1.1 Genel Özellikler -devamı:</a:t>
            </a:r>
          </a:p>
        </p:txBody>
      </p:sp>
      <p:sp>
        <p:nvSpPr>
          <p:cNvPr id="11" name="Veri Yer Tutucusu 10"/>
          <p:cNvSpPr>
            <a:spLocks noGrp="1"/>
          </p:cNvSpPr>
          <p:nvPr>
            <p:ph type="dt" sz="half" idx="10"/>
          </p:nvPr>
        </p:nvSpPr>
        <p:spPr/>
        <p:txBody>
          <a:bodyPr/>
          <a:lstStyle/>
          <a:p>
            <a:r>
              <a:rPr lang="tr-TR" dirty="0"/>
              <a:t>....</a:t>
            </a:r>
          </a:p>
        </p:txBody>
      </p:sp>
      <p:sp>
        <p:nvSpPr>
          <p:cNvPr id="40" name="Başlık 1">
            <a:extLst>
              <a:ext uri="{FF2B5EF4-FFF2-40B4-BE49-F238E27FC236}">
                <a16:creationId xmlns:a16="http://schemas.microsoft.com/office/drawing/2014/main" id="{8E2B448D-E61B-4E11-884D-2C0199A26895}"/>
              </a:ext>
            </a:extLst>
          </p:cNvPr>
          <p:cNvSpPr>
            <a:spLocks noGrp="1"/>
          </p:cNvSpPr>
          <p:nvPr>
            <p:ph type="title"/>
          </p:nvPr>
        </p:nvSpPr>
        <p:spPr>
          <a:xfrm>
            <a:off x="698714" y="144108"/>
            <a:ext cx="7746572" cy="758952"/>
          </a:xfrm>
        </p:spPr>
        <p:txBody>
          <a:bodyPr>
            <a:noAutofit/>
          </a:bodyPr>
          <a:lstStyle/>
          <a:p>
            <a:r>
              <a:rPr lang="tr-TR" sz="2800" dirty="0"/>
              <a:t> </a:t>
            </a:r>
            <a:br>
              <a:rPr lang="tr-TR" sz="2800" dirty="0"/>
            </a:br>
            <a:r>
              <a:rPr lang="tr-TR" sz="2800" dirty="0"/>
              <a:t>11- ELYAF (FİBER) MALZEMELERİ</a:t>
            </a:r>
          </a:p>
        </p:txBody>
      </p:sp>
      <p:sp>
        <p:nvSpPr>
          <p:cNvPr id="41" name="İçerik Yer Tutucusu 4">
            <a:extLst>
              <a:ext uri="{FF2B5EF4-FFF2-40B4-BE49-F238E27FC236}">
                <a16:creationId xmlns:a16="http://schemas.microsoft.com/office/drawing/2014/main" id="{9877E94E-8365-4F3C-90A1-6B3CBE1819F3}"/>
              </a:ext>
            </a:extLst>
          </p:cNvPr>
          <p:cNvSpPr txBox="1">
            <a:spLocks/>
          </p:cNvSpPr>
          <p:nvPr/>
        </p:nvSpPr>
        <p:spPr>
          <a:xfrm>
            <a:off x="540663" y="1505369"/>
            <a:ext cx="4418342"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1">
                    <a:lumMod val="50000"/>
                  </a:schemeClr>
                </a:solidFill>
              </a:rPr>
              <a:t>11.2 Sınıflandırma</a:t>
            </a:r>
          </a:p>
          <a:p>
            <a:pPr marL="0" indent="0">
              <a:lnSpc>
                <a:spcPct val="90000"/>
              </a:lnSpc>
              <a:buFont typeface="Wingdings 2"/>
              <a:buNone/>
            </a:pPr>
            <a:endParaRPr lang="tr-TR" sz="1800" dirty="0">
              <a:solidFill>
                <a:schemeClr val="bg1">
                  <a:lumMod val="50000"/>
                </a:schemeClr>
              </a:solidFill>
            </a:endParaRPr>
          </a:p>
        </p:txBody>
      </p:sp>
      <p:sp>
        <p:nvSpPr>
          <p:cNvPr id="39" name="Rectangle 4" descr="Rectangle: Click to edit Master text styles&#10;Second level&#10;Third level&#10;Fourth level&#10;Fifth level">
            <a:extLst>
              <a:ext uri="{FF2B5EF4-FFF2-40B4-BE49-F238E27FC236}">
                <a16:creationId xmlns:a16="http://schemas.microsoft.com/office/drawing/2014/main" id="{C62E7C7C-BFE4-42AD-80D3-B22AC5F41B5F}"/>
              </a:ext>
            </a:extLst>
          </p:cNvPr>
          <p:cNvSpPr>
            <a:spLocks noGrp="1" noChangeArrowheads="1"/>
          </p:cNvSpPr>
          <p:nvPr>
            <p:ph sz="quarter" idx="1"/>
          </p:nvPr>
        </p:nvSpPr>
        <p:spPr bwMode="auto">
          <a:xfrm>
            <a:off x="167943" y="2606048"/>
            <a:ext cx="5109255" cy="3703271"/>
          </a:xfrm>
          <a:prstGeom prst="rect">
            <a:avLst/>
          </a:prstGeom>
          <a:noFill/>
          <a:ln>
            <a:noFill/>
          </a:ln>
        </p:spPr>
        <p:txBody>
          <a:bodyPr>
            <a:noAutofit/>
          </a:bodyPr>
          <a:lstStyle/>
          <a:p>
            <a:pPr marL="514350" indent="-514350" algn="just">
              <a:lnSpc>
                <a:spcPct val="150000"/>
              </a:lnSpc>
              <a:spcBef>
                <a:spcPct val="20000"/>
              </a:spcBef>
              <a:buClrTx/>
              <a:buSzPct val="110000"/>
              <a:buFont typeface="+mj-lt"/>
              <a:buAutoNum type="arabicPeriod" startAt="3"/>
            </a:pPr>
            <a:r>
              <a:rPr lang="tr-TR" sz="1700" dirty="0"/>
              <a:t>Büyük ve küçük parçacık şeklinde kullanılırlar:</a:t>
            </a:r>
          </a:p>
          <a:p>
            <a:pPr marL="265113" indent="0" algn="just">
              <a:lnSpc>
                <a:spcPct val="150000"/>
              </a:lnSpc>
              <a:buClr>
                <a:schemeClr val="hlink"/>
              </a:buClr>
              <a:buSzPct val="110000"/>
              <a:buNone/>
            </a:pPr>
            <a:r>
              <a:rPr lang="tr-TR" sz="1700" b="1" dirty="0">
                <a:solidFill>
                  <a:schemeClr val="tx1"/>
                </a:solidFill>
              </a:rPr>
              <a:t>a. Büyük parçacıkların</a:t>
            </a:r>
            <a:r>
              <a:rPr lang="tr-TR" sz="1700" dirty="0">
                <a:solidFill>
                  <a:schemeClr val="tx1"/>
                </a:solidFill>
              </a:rPr>
              <a:t> kullanıldığı </a:t>
            </a:r>
            <a:r>
              <a:rPr lang="tr-TR" sz="1700" dirty="0" err="1">
                <a:solidFill>
                  <a:schemeClr val="tx1"/>
                </a:solidFill>
              </a:rPr>
              <a:t>kompozitlerde</a:t>
            </a:r>
            <a:r>
              <a:rPr lang="tr-TR" sz="1700" dirty="0">
                <a:solidFill>
                  <a:schemeClr val="tx1"/>
                </a:solidFill>
              </a:rPr>
              <a:t>,  yük,  	</a:t>
            </a:r>
            <a:r>
              <a:rPr lang="tr-TR" sz="1700" dirty="0"/>
              <a:t>bileşenler (matris ve fiber) </a:t>
            </a:r>
            <a:r>
              <a:rPr lang="tr-TR" sz="1700" dirty="0">
                <a:solidFill>
                  <a:schemeClr val="tx1"/>
                </a:solidFill>
              </a:rPr>
              <a:t>tarafından birlikte taşınır (</a:t>
            </a:r>
            <a:r>
              <a:rPr lang="tr-TR" sz="1700" dirty="0" err="1">
                <a:solidFill>
                  <a:schemeClr val="tx1"/>
                </a:solidFill>
              </a:rPr>
              <a:t>örn</a:t>
            </a:r>
            <a:r>
              <a:rPr lang="tr-TR" sz="1700" dirty="0">
                <a:solidFill>
                  <a:schemeClr val="tx1"/>
                </a:solidFill>
              </a:rPr>
              <a:t>: Agrega).</a:t>
            </a:r>
          </a:p>
          <a:p>
            <a:pPr marL="265113" indent="0" algn="just">
              <a:lnSpc>
                <a:spcPct val="150000"/>
              </a:lnSpc>
              <a:spcBef>
                <a:spcPct val="20000"/>
              </a:spcBef>
              <a:buClr>
                <a:schemeClr val="hlink"/>
              </a:buClr>
              <a:buSzPct val="110000"/>
              <a:buNone/>
            </a:pPr>
            <a:r>
              <a:rPr lang="tr-TR" sz="1700" b="1" dirty="0">
                <a:solidFill>
                  <a:schemeClr val="tx1"/>
                </a:solidFill>
              </a:rPr>
              <a:t>b. Küçük parçacıklar</a:t>
            </a:r>
            <a:r>
              <a:rPr lang="tr-TR" sz="1700" dirty="0">
                <a:solidFill>
                  <a:schemeClr val="tx1"/>
                </a:solidFill>
              </a:rPr>
              <a:t> ise, </a:t>
            </a:r>
            <a:r>
              <a:rPr lang="tr-TR" sz="1700" dirty="0" err="1">
                <a:solidFill>
                  <a:schemeClr val="tx1"/>
                </a:solidFill>
              </a:rPr>
              <a:t>dislakasyonların</a:t>
            </a:r>
            <a:r>
              <a:rPr lang="tr-TR" sz="1700" dirty="0">
                <a:solidFill>
                  <a:schemeClr val="tx1"/>
                </a:solidFill>
              </a:rPr>
              <a:t> hareketlerini 	engelleyerek </a:t>
            </a:r>
            <a:r>
              <a:rPr lang="tr-TR" sz="1700" dirty="0" err="1">
                <a:solidFill>
                  <a:schemeClr val="tx1"/>
                </a:solidFill>
              </a:rPr>
              <a:t>kompozitin</a:t>
            </a:r>
            <a:r>
              <a:rPr lang="tr-TR" sz="1700" dirty="0">
                <a:solidFill>
                  <a:schemeClr val="tx1"/>
                </a:solidFill>
              </a:rPr>
              <a:t> mukavemetini artırırlar. Parçacık 	boyutları </a:t>
            </a:r>
            <a:r>
              <a:rPr lang="tr-TR" sz="1700" b="1" dirty="0">
                <a:solidFill>
                  <a:schemeClr val="tx1"/>
                </a:solidFill>
              </a:rPr>
              <a:t>1 </a:t>
            </a:r>
            <a:r>
              <a:rPr lang="el-GR" sz="1700" b="1" dirty="0">
                <a:solidFill>
                  <a:schemeClr val="tx1"/>
                </a:solidFill>
                <a:cs typeface="Tahoma" pitchFamily="34" charset="0"/>
              </a:rPr>
              <a:t>μ</a:t>
            </a:r>
            <a:r>
              <a:rPr lang="tr-TR" sz="1700" b="1" dirty="0">
                <a:solidFill>
                  <a:schemeClr val="tx1"/>
                </a:solidFill>
                <a:cs typeface="Tahoma" pitchFamily="34" charset="0"/>
              </a:rPr>
              <a:t>m</a:t>
            </a:r>
            <a:r>
              <a:rPr lang="tr-TR" sz="1700" dirty="0">
                <a:solidFill>
                  <a:schemeClr val="tx1"/>
                </a:solidFill>
              </a:rPr>
              <a:t> </a:t>
            </a:r>
            <a:r>
              <a:rPr lang="tr-TR" sz="1700" dirty="0" err="1">
                <a:solidFill>
                  <a:schemeClr val="tx1"/>
                </a:solidFill>
              </a:rPr>
              <a:t>yi</a:t>
            </a:r>
            <a:r>
              <a:rPr lang="tr-TR" sz="1700" dirty="0">
                <a:solidFill>
                  <a:schemeClr val="tx1"/>
                </a:solidFill>
              </a:rPr>
              <a:t> geçmez (</a:t>
            </a:r>
            <a:r>
              <a:rPr lang="tr-TR" sz="1700" dirty="0" err="1">
                <a:solidFill>
                  <a:schemeClr val="tx1"/>
                </a:solidFill>
              </a:rPr>
              <a:t>Örn</a:t>
            </a:r>
            <a:r>
              <a:rPr lang="tr-TR" sz="1700" dirty="0">
                <a:solidFill>
                  <a:schemeClr val="tx1"/>
                </a:solidFill>
              </a:rPr>
              <a:t>: Al</a:t>
            </a:r>
            <a:r>
              <a:rPr lang="tr-TR" sz="1700" baseline="-25000" dirty="0">
                <a:solidFill>
                  <a:schemeClr val="tx1"/>
                </a:solidFill>
              </a:rPr>
              <a:t>2</a:t>
            </a:r>
            <a:r>
              <a:rPr lang="tr-TR" sz="1700" dirty="0">
                <a:solidFill>
                  <a:schemeClr val="tx1"/>
                </a:solidFill>
              </a:rPr>
              <a:t>O</a:t>
            </a:r>
            <a:r>
              <a:rPr lang="tr-TR" sz="1700" baseline="-25000" dirty="0">
                <a:solidFill>
                  <a:schemeClr val="tx1"/>
                </a:solidFill>
              </a:rPr>
              <a:t>3</a:t>
            </a:r>
            <a:r>
              <a:rPr lang="tr-TR" sz="1700" dirty="0">
                <a:solidFill>
                  <a:schemeClr val="tx1"/>
                </a:solidFill>
              </a:rPr>
              <a:t> ve </a:t>
            </a:r>
            <a:r>
              <a:rPr lang="tr-TR" sz="1700" dirty="0" err="1">
                <a:solidFill>
                  <a:schemeClr val="tx1"/>
                </a:solidFill>
              </a:rPr>
              <a:t>SiC</a:t>
            </a:r>
            <a:r>
              <a:rPr lang="tr-TR" sz="1700" dirty="0">
                <a:solidFill>
                  <a:schemeClr val="tx1"/>
                </a:solidFill>
              </a:rPr>
              <a:t> seramikler). </a:t>
            </a:r>
          </a:p>
        </p:txBody>
      </p:sp>
      <p:pic>
        <p:nvPicPr>
          <p:cNvPr id="43" name="Picture 3">
            <a:extLst>
              <a:ext uri="{FF2B5EF4-FFF2-40B4-BE49-F238E27FC236}">
                <a16:creationId xmlns:a16="http://schemas.microsoft.com/office/drawing/2014/main" id="{CFBE7358-8C4F-4352-8F94-99659D4E9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3619" y="1619720"/>
            <a:ext cx="1285929" cy="967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5" descr="https://encrypted-tbn1.gstatic.com/images?q=tbn:ANd9GcSoDclAtXHg8uzRI3oBiy3khA63jY4uv-zNmT3YPNlFeHljoJAtcusBwcl5">
            <a:extLst>
              <a:ext uri="{FF2B5EF4-FFF2-40B4-BE49-F238E27FC236}">
                <a16:creationId xmlns:a16="http://schemas.microsoft.com/office/drawing/2014/main" id="{A5D4F257-7E97-4091-A2A1-45E0D15B6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226" y="1677794"/>
            <a:ext cx="1164258" cy="978927"/>
          </a:xfrm>
          <a:prstGeom prst="rect">
            <a:avLst/>
          </a:prstGeom>
          <a:noFill/>
          <a:extLst>
            <a:ext uri="{909E8E84-426E-40DD-AFC4-6F175D3DCCD1}">
              <a14:hiddenFill xmlns:a14="http://schemas.microsoft.com/office/drawing/2010/main">
                <a:solidFill>
                  <a:srgbClr val="FFFFFF"/>
                </a:solidFill>
              </a14:hiddenFill>
            </a:ext>
          </a:extLst>
        </p:spPr>
      </p:pic>
      <p:sp>
        <p:nvSpPr>
          <p:cNvPr id="45" name="Metin kutusu 44">
            <a:extLst>
              <a:ext uri="{FF2B5EF4-FFF2-40B4-BE49-F238E27FC236}">
                <a16:creationId xmlns:a16="http://schemas.microsoft.com/office/drawing/2014/main" id="{897E32D8-4B32-4B38-8F6C-6285B1AF0A64}"/>
              </a:ext>
            </a:extLst>
          </p:cNvPr>
          <p:cNvSpPr txBox="1"/>
          <p:nvPr/>
        </p:nvSpPr>
        <p:spPr>
          <a:xfrm>
            <a:off x="5508297" y="2656721"/>
            <a:ext cx="1044116" cy="338554"/>
          </a:xfrm>
          <a:prstGeom prst="rect">
            <a:avLst/>
          </a:prstGeom>
          <a:noFill/>
        </p:spPr>
        <p:txBody>
          <a:bodyPr wrap="square" rtlCol="0">
            <a:spAutoFit/>
          </a:bodyPr>
          <a:lstStyle/>
          <a:p>
            <a:r>
              <a:rPr lang="tr-TR" sz="1600" dirty="0"/>
              <a:t>Agrega</a:t>
            </a:r>
          </a:p>
        </p:txBody>
      </p:sp>
      <p:sp>
        <p:nvSpPr>
          <p:cNvPr id="46" name="Dikdörtgen 45">
            <a:extLst>
              <a:ext uri="{FF2B5EF4-FFF2-40B4-BE49-F238E27FC236}">
                <a16:creationId xmlns:a16="http://schemas.microsoft.com/office/drawing/2014/main" id="{F34BD02C-DCC1-4881-8A06-AE66C65CA3F9}"/>
              </a:ext>
            </a:extLst>
          </p:cNvPr>
          <p:cNvSpPr/>
          <p:nvPr/>
        </p:nvSpPr>
        <p:spPr>
          <a:xfrm>
            <a:off x="7111006" y="2533610"/>
            <a:ext cx="1574752" cy="584775"/>
          </a:xfrm>
          <a:prstGeom prst="rect">
            <a:avLst/>
          </a:prstGeom>
        </p:spPr>
        <p:txBody>
          <a:bodyPr wrap="square">
            <a:spAutoFit/>
          </a:bodyPr>
          <a:lstStyle/>
          <a:p>
            <a:r>
              <a:rPr lang="tr-TR" sz="1600" dirty="0"/>
              <a:t>Hafif Yalıtımlı Duvar Bloğu</a:t>
            </a:r>
          </a:p>
        </p:txBody>
      </p:sp>
      <p:pic>
        <p:nvPicPr>
          <p:cNvPr id="47" name="Picture 12" descr="http://www.southstarchina.com/pic/big/228_0.jpg">
            <a:extLst>
              <a:ext uri="{FF2B5EF4-FFF2-40B4-BE49-F238E27FC236}">
                <a16:creationId xmlns:a16="http://schemas.microsoft.com/office/drawing/2014/main" id="{EEC6B5C7-A4FF-46B2-BF51-F572008792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4137" y="3215453"/>
            <a:ext cx="1077700" cy="1077700"/>
          </a:xfrm>
          <a:prstGeom prst="rect">
            <a:avLst/>
          </a:prstGeom>
          <a:noFill/>
          <a:extLst>
            <a:ext uri="{909E8E84-426E-40DD-AFC4-6F175D3DCCD1}">
              <a14:hiddenFill xmlns:a14="http://schemas.microsoft.com/office/drawing/2010/main">
                <a:solidFill>
                  <a:srgbClr val="FFFFFF"/>
                </a:solidFill>
              </a14:hiddenFill>
            </a:ext>
          </a:extLst>
        </p:spPr>
      </p:pic>
      <p:sp>
        <p:nvSpPr>
          <p:cNvPr id="48" name="Dikdörtgen 47">
            <a:extLst>
              <a:ext uri="{FF2B5EF4-FFF2-40B4-BE49-F238E27FC236}">
                <a16:creationId xmlns:a16="http://schemas.microsoft.com/office/drawing/2014/main" id="{C0634207-97DE-463D-A219-A4939A51EFF0}"/>
              </a:ext>
            </a:extLst>
          </p:cNvPr>
          <p:cNvSpPr/>
          <p:nvPr/>
        </p:nvSpPr>
        <p:spPr>
          <a:xfrm>
            <a:off x="5215475" y="4272530"/>
            <a:ext cx="753732" cy="338554"/>
          </a:xfrm>
          <a:prstGeom prst="rect">
            <a:avLst/>
          </a:prstGeom>
        </p:spPr>
        <p:txBody>
          <a:bodyPr wrap="none">
            <a:spAutoFit/>
          </a:bodyPr>
          <a:lstStyle/>
          <a:p>
            <a:r>
              <a:rPr lang="tr-TR" sz="1600" dirty="0"/>
              <a:t>Al</a:t>
            </a:r>
            <a:r>
              <a:rPr lang="tr-TR" sz="1600" baseline="-25000" dirty="0"/>
              <a:t>2</a:t>
            </a:r>
            <a:r>
              <a:rPr lang="tr-TR" sz="1600" dirty="0"/>
              <a:t>O</a:t>
            </a:r>
            <a:r>
              <a:rPr lang="tr-TR" sz="1600" baseline="-25000" dirty="0"/>
              <a:t>3  </a:t>
            </a:r>
            <a:endParaRPr lang="tr-TR" sz="1600" dirty="0"/>
          </a:p>
        </p:txBody>
      </p:sp>
      <p:sp>
        <p:nvSpPr>
          <p:cNvPr id="49" name="Metin kutusu 48">
            <a:extLst>
              <a:ext uri="{FF2B5EF4-FFF2-40B4-BE49-F238E27FC236}">
                <a16:creationId xmlns:a16="http://schemas.microsoft.com/office/drawing/2014/main" id="{021AEA58-A8D5-431A-A790-783D269F9EE4}"/>
              </a:ext>
            </a:extLst>
          </p:cNvPr>
          <p:cNvSpPr txBox="1"/>
          <p:nvPr/>
        </p:nvSpPr>
        <p:spPr>
          <a:xfrm>
            <a:off x="5751931" y="4280825"/>
            <a:ext cx="1204265" cy="338554"/>
          </a:xfrm>
          <a:prstGeom prst="rect">
            <a:avLst/>
          </a:prstGeom>
          <a:noFill/>
        </p:spPr>
        <p:txBody>
          <a:bodyPr wrap="square" rtlCol="0">
            <a:spAutoFit/>
          </a:bodyPr>
          <a:lstStyle/>
          <a:p>
            <a:r>
              <a:rPr lang="tr-TR" sz="1600" dirty="0"/>
              <a:t>(Alümina)</a:t>
            </a:r>
          </a:p>
        </p:txBody>
      </p:sp>
      <p:pic>
        <p:nvPicPr>
          <p:cNvPr id="50" name="Picture 14" descr="http://img.directindustry.com/images_di/photo-m/alumina-ceramic-felt-40910-2626989.jpg">
            <a:extLst>
              <a:ext uri="{FF2B5EF4-FFF2-40B4-BE49-F238E27FC236}">
                <a16:creationId xmlns:a16="http://schemas.microsoft.com/office/drawing/2014/main" id="{8E637EC5-97CA-4510-94B2-E3C4448FB7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633" y="3215453"/>
            <a:ext cx="1490489" cy="1128513"/>
          </a:xfrm>
          <a:prstGeom prst="rect">
            <a:avLst/>
          </a:prstGeom>
          <a:noFill/>
          <a:extLst>
            <a:ext uri="{909E8E84-426E-40DD-AFC4-6F175D3DCCD1}">
              <a14:hiddenFill xmlns:a14="http://schemas.microsoft.com/office/drawing/2010/main">
                <a:solidFill>
                  <a:srgbClr val="FFFFFF"/>
                </a:solidFill>
              </a14:hiddenFill>
            </a:ext>
          </a:extLst>
        </p:spPr>
      </p:pic>
      <p:sp>
        <p:nvSpPr>
          <p:cNvPr id="51" name="Metin kutusu 50">
            <a:extLst>
              <a:ext uri="{FF2B5EF4-FFF2-40B4-BE49-F238E27FC236}">
                <a16:creationId xmlns:a16="http://schemas.microsoft.com/office/drawing/2014/main" id="{16F5FDDC-C421-4CE1-BDB9-70336420A181}"/>
              </a:ext>
            </a:extLst>
          </p:cNvPr>
          <p:cNvSpPr txBox="1"/>
          <p:nvPr/>
        </p:nvSpPr>
        <p:spPr>
          <a:xfrm>
            <a:off x="7048633" y="4351660"/>
            <a:ext cx="1934583" cy="584775"/>
          </a:xfrm>
          <a:prstGeom prst="rect">
            <a:avLst/>
          </a:prstGeom>
          <a:noFill/>
        </p:spPr>
        <p:txBody>
          <a:bodyPr wrap="square" rtlCol="0">
            <a:spAutoFit/>
          </a:bodyPr>
          <a:lstStyle/>
          <a:p>
            <a:r>
              <a:rPr lang="tr-TR" sz="1600" dirty="0"/>
              <a:t>Alümina </a:t>
            </a:r>
            <a:r>
              <a:rPr lang="tr-TR" sz="1600" dirty="0" err="1"/>
              <a:t>composite</a:t>
            </a:r>
            <a:r>
              <a:rPr lang="tr-TR" sz="1600" dirty="0"/>
              <a:t> </a:t>
            </a:r>
            <a:r>
              <a:rPr lang="tr-TR" sz="1600" dirty="0" err="1"/>
              <a:t>refraktor</a:t>
            </a:r>
            <a:r>
              <a:rPr lang="tr-TR" sz="1600" dirty="0"/>
              <a:t> paneli</a:t>
            </a:r>
          </a:p>
        </p:txBody>
      </p:sp>
      <p:cxnSp>
        <p:nvCxnSpPr>
          <p:cNvPr id="52" name="Düz Ok Bağlayıcısı 51">
            <a:extLst>
              <a:ext uri="{FF2B5EF4-FFF2-40B4-BE49-F238E27FC236}">
                <a16:creationId xmlns:a16="http://schemas.microsoft.com/office/drawing/2014/main" id="{0CD1E815-8BC5-41C7-8152-4E16E7A94EA1}"/>
              </a:ext>
            </a:extLst>
          </p:cNvPr>
          <p:cNvCxnSpPr/>
          <p:nvPr/>
        </p:nvCxnSpPr>
        <p:spPr>
          <a:xfrm flipV="1">
            <a:off x="6668711" y="2071842"/>
            <a:ext cx="436149"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Düz Ok Bağlayıcısı 52">
            <a:extLst>
              <a:ext uri="{FF2B5EF4-FFF2-40B4-BE49-F238E27FC236}">
                <a16:creationId xmlns:a16="http://schemas.microsoft.com/office/drawing/2014/main" id="{C54CC7D2-B7DF-4835-965D-0413A782766B}"/>
              </a:ext>
            </a:extLst>
          </p:cNvPr>
          <p:cNvCxnSpPr/>
          <p:nvPr/>
        </p:nvCxnSpPr>
        <p:spPr>
          <a:xfrm>
            <a:off x="6612484" y="3779709"/>
            <a:ext cx="37647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4" name="Picture 15">
            <a:extLst>
              <a:ext uri="{FF2B5EF4-FFF2-40B4-BE49-F238E27FC236}">
                <a16:creationId xmlns:a16="http://schemas.microsoft.com/office/drawing/2014/main" id="{8797C266-07EB-4C12-B4BB-C59A0F890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5250" y="5051666"/>
            <a:ext cx="1015005" cy="1146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16">
            <a:extLst>
              <a:ext uri="{FF2B5EF4-FFF2-40B4-BE49-F238E27FC236}">
                <a16:creationId xmlns:a16="http://schemas.microsoft.com/office/drawing/2014/main" id="{6809CB4D-9617-465E-8603-EBC3190776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9032" y="5036788"/>
            <a:ext cx="988775" cy="1112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17">
            <a:extLst>
              <a:ext uri="{FF2B5EF4-FFF2-40B4-BE49-F238E27FC236}">
                <a16:creationId xmlns:a16="http://schemas.microsoft.com/office/drawing/2014/main" id="{360CECB2-D6BB-4BEF-97C3-96746AADA4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6584" y="4997338"/>
            <a:ext cx="1034780" cy="1162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7" name="Düz Ok Bağlayıcısı 56">
            <a:extLst>
              <a:ext uri="{FF2B5EF4-FFF2-40B4-BE49-F238E27FC236}">
                <a16:creationId xmlns:a16="http://schemas.microsoft.com/office/drawing/2014/main" id="{14E8AB7E-2394-455A-8DCF-0B8585B82FE5}"/>
              </a:ext>
            </a:extLst>
          </p:cNvPr>
          <p:cNvCxnSpPr>
            <a:cxnSpLocks/>
          </p:cNvCxnSpPr>
          <p:nvPr/>
        </p:nvCxnSpPr>
        <p:spPr>
          <a:xfrm>
            <a:off x="6311978" y="5624956"/>
            <a:ext cx="305358" cy="151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Düz Ok Bağlayıcısı 57">
            <a:extLst>
              <a:ext uri="{FF2B5EF4-FFF2-40B4-BE49-F238E27FC236}">
                <a16:creationId xmlns:a16="http://schemas.microsoft.com/office/drawing/2014/main" id="{4CA5E4E7-2C39-4167-BEE7-F8648FF2A497}"/>
              </a:ext>
            </a:extLst>
          </p:cNvPr>
          <p:cNvCxnSpPr>
            <a:stCxn id="55" idx="3"/>
            <a:endCxn id="56" idx="1"/>
          </p:cNvCxnSpPr>
          <p:nvPr/>
        </p:nvCxnSpPr>
        <p:spPr>
          <a:xfrm flipV="1">
            <a:off x="7587807" y="5578547"/>
            <a:ext cx="258777" cy="144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77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wipe(up)">
                                      <p:cBhvr>
                                        <p:cTn id="7" dur="500"/>
                                        <p:tgtEl>
                                          <p:spTgt spid="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9">
                                            <p:txEl>
                                              <p:pRg st="1" end="1"/>
                                            </p:txEl>
                                          </p:spTgt>
                                        </p:tgtEl>
                                        <p:attrNameLst>
                                          <p:attrName>style.visibility</p:attrName>
                                        </p:attrNameLst>
                                      </p:cBhvr>
                                      <p:to>
                                        <p:strVal val="visible"/>
                                      </p:to>
                                    </p:set>
                                    <p:animEffect transition="in" filter="wipe(up)">
                                      <p:cBhvr>
                                        <p:cTn id="12" dur="500"/>
                                        <p:tgtEl>
                                          <p:spTgt spid="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9">
                                            <p:txEl>
                                              <p:pRg st="2" end="2"/>
                                            </p:txEl>
                                          </p:spTgt>
                                        </p:tgtEl>
                                        <p:attrNameLst>
                                          <p:attrName>style.visibility</p:attrName>
                                        </p:attrNameLst>
                                      </p:cBhvr>
                                      <p:to>
                                        <p:strVal val="visible"/>
                                      </p:to>
                                    </p:set>
                                    <p:animEffect transition="in" filter="wipe(up)">
                                      <p:cBhvr>
                                        <p:cTn id="17" dur="500"/>
                                        <p:tgtEl>
                                          <p:spTgt spid="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p:bldP spid="45" grpId="0"/>
      <p:bldP spid="46" grpId="0"/>
      <p:bldP spid="48" grpId="0"/>
      <p:bldP spid="49" grpId="0"/>
      <p:bldP spid="51" grpId="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79712"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142</a:t>
            </a:fld>
            <a:endParaRPr lang="tr-TR"/>
          </a:p>
        </p:txBody>
      </p:sp>
      <p:sp>
        <p:nvSpPr>
          <p:cNvPr id="6" name="Rectangle 2"/>
          <p:cNvSpPr txBox="1">
            <a:spLocks noChangeArrowheads="1"/>
          </p:cNvSpPr>
          <p:nvPr/>
        </p:nvSpPr>
        <p:spPr>
          <a:xfrm>
            <a:off x="768005" y="1670163"/>
            <a:ext cx="8382000" cy="545976"/>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11.2.1Parçacık takviye elemanları:</a:t>
            </a:r>
          </a:p>
        </p:txBody>
      </p:sp>
      <p:sp>
        <p:nvSpPr>
          <p:cNvPr id="5" name="Metin kutusu 4"/>
          <p:cNvSpPr txBox="1"/>
          <p:nvPr/>
        </p:nvSpPr>
        <p:spPr>
          <a:xfrm>
            <a:off x="1703526" y="2197505"/>
            <a:ext cx="3740611" cy="369332"/>
          </a:xfrm>
          <a:prstGeom prst="rect">
            <a:avLst/>
          </a:prstGeom>
          <a:noFill/>
        </p:spPr>
        <p:txBody>
          <a:bodyPr wrap="square" rtlCol="0">
            <a:spAutoFit/>
          </a:bodyPr>
          <a:lstStyle/>
          <a:p>
            <a:r>
              <a:rPr lang="tr-TR" dirty="0">
                <a:solidFill>
                  <a:srgbClr val="FF0000"/>
                </a:solidFill>
              </a:rPr>
              <a:t>11.2.1.2 Avantaj-Dezavantajları:</a:t>
            </a:r>
          </a:p>
        </p:txBody>
      </p:sp>
      <p:sp>
        <p:nvSpPr>
          <p:cNvPr id="11" name="Veri Yer Tutucusu 10"/>
          <p:cNvSpPr>
            <a:spLocks noGrp="1"/>
          </p:cNvSpPr>
          <p:nvPr>
            <p:ph type="dt" sz="half" idx="10"/>
          </p:nvPr>
        </p:nvSpPr>
        <p:spPr/>
        <p:txBody>
          <a:bodyPr/>
          <a:lstStyle/>
          <a:p>
            <a:r>
              <a:rPr lang="tr-TR" dirty="0"/>
              <a:t>....</a:t>
            </a:r>
          </a:p>
        </p:txBody>
      </p:sp>
      <p:sp>
        <p:nvSpPr>
          <p:cNvPr id="40" name="Başlık 1">
            <a:extLst>
              <a:ext uri="{FF2B5EF4-FFF2-40B4-BE49-F238E27FC236}">
                <a16:creationId xmlns:a16="http://schemas.microsoft.com/office/drawing/2014/main" id="{8E2B448D-E61B-4E11-884D-2C0199A26895}"/>
              </a:ext>
            </a:extLst>
          </p:cNvPr>
          <p:cNvSpPr>
            <a:spLocks noGrp="1"/>
          </p:cNvSpPr>
          <p:nvPr>
            <p:ph type="title"/>
          </p:nvPr>
        </p:nvSpPr>
        <p:spPr>
          <a:xfrm>
            <a:off x="698714" y="121407"/>
            <a:ext cx="7746572" cy="758952"/>
          </a:xfrm>
        </p:spPr>
        <p:txBody>
          <a:bodyPr>
            <a:noAutofit/>
          </a:bodyPr>
          <a:lstStyle/>
          <a:p>
            <a:r>
              <a:rPr lang="tr-TR" sz="2800" dirty="0"/>
              <a:t> </a:t>
            </a:r>
            <a:br>
              <a:rPr lang="tr-TR" sz="2800" dirty="0"/>
            </a:br>
            <a:r>
              <a:rPr lang="tr-TR" sz="2800" dirty="0"/>
              <a:t>11- ELYAF (FİBER) MALZEMELERİ</a:t>
            </a:r>
          </a:p>
        </p:txBody>
      </p:sp>
      <p:sp>
        <p:nvSpPr>
          <p:cNvPr id="41" name="İçerik Yer Tutucusu 4">
            <a:extLst>
              <a:ext uri="{FF2B5EF4-FFF2-40B4-BE49-F238E27FC236}">
                <a16:creationId xmlns:a16="http://schemas.microsoft.com/office/drawing/2014/main" id="{9877E94E-8365-4F3C-90A1-6B3CBE1819F3}"/>
              </a:ext>
            </a:extLst>
          </p:cNvPr>
          <p:cNvSpPr txBox="1">
            <a:spLocks/>
          </p:cNvSpPr>
          <p:nvPr/>
        </p:nvSpPr>
        <p:spPr>
          <a:xfrm>
            <a:off x="540663" y="1505369"/>
            <a:ext cx="4418342"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1">
                    <a:lumMod val="50000"/>
                  </a:schemeClr>
                </a:solidFill>
              </a:rPr>
              <a:t>11.2 Sınıflandırma</a:t>
            </a:r>
          </a:p>
          <a:p>
            <a:pPr marL="0" indent="0">
              <a:lnSpc>
                <a:spcPct val="90000"/>
              </a:lnSpc>
              <a:buFont typeface="Wingdings 2"/>
              <a:buNone/>
            </a:pPr>
            <a:endParaRPr lang="tr-TR" sz="1800" dirty="0">
              <a:solidFill>
                <a:schemeClr val="bg1">
                  <a:lumMod val="50000"/>
                </a:schemeClr>
              </a:solidFill>
            </a:endParaRPr>
          </a:p>
        </p:txBody>
      </p:sp>
      <p:sp>
        <p:nvSpPr>
          <p:cNvPr id="28" name="Rectangle 3" descr="Rectangle: Click to edit Master text styles&#10;Second level&#10;Third level&#10;Fourth level&#10;Fifth level">
            <a:extLst>
              <a:ext uri="{FF2B5EF4-FFF2-40B4-BE49-F238E27FC236}">
                <a16:creationId xmlns:a16="http://schemas.microsoft.com/office/drawing/2014/main" id="{4C667B00-9867-41A4-8C25-BC60A1B8389A}"/>
              </a:ext>
            </a:extLst>
          </p:cNvPr>
          <p:cNvSpPr>
            <a:spLocks noGrp="1" noChangeArrowheads="1"/>
          </p:cNvSpPr>
          <p:nvPr>
            <p:ph idx="1"/>
          </p:nvPr>
        </p:nvSpPr>
        <p:spPr>
          <a:xfrm>
            <a:off x="306029" y="2564673"/>
            <a:ext cx="5355264" cy="1857004"/>
          </a:xfrm>
          <a:noFill/>
        </p:spPr>
        <p:txBody>
          <a:bodyPr>
            <a:noAutofit/>
          </a:bodyPr>
          <a:lstStyle/>
          <a:p>
            <a:pPr marL="265113" indent="-265113" eaLnBrk="1" hangingPunct="1">
              <a:lnSpc>
                <a:spcPct val="170000"/>
              </a:lnSpc>
              <a:buClrTx/>
              <a:buFont typeface="+mj-lt"/>
              <a:buAutoNum type="arabicPeriod"/>
            </a:pPr>
            <a:r>
              <a:rPr lang="tr-TR" sz="1700" dirty="0"/>
              <a:t>Döküm yoluyla üretilen parçacık takviyeli </a:t>
            </a:r>
            <a:r>
              <a:rPr lang="tr-TR" sz="1700" dirty="0" err="1"/>
              <a:t>kompozitlerin</a:t>
            </a:r>
            <a:r>
              <a:rPr lang="tr-TR" sz="1700" dirty="0"/>
              <a:t> en büyük </a:t>
            </a:r>
            <a:r>
              <a:rPr lang="tr-TR" sz="1700" b="1" dirty="0"/>
              <a:t>dezavantajı</a:t>
            </a:r>
            <a:r>
              <a:rPr lang="tr-TR" sz="1700" dirty="0"/>
              <a:t>, eriyik viskozitesinin düşmesi nedeni ile parçacıkların ıslatılamaması ve homojen dağılımdaki zorluktur.</a:t>
            </a:r>
          </a:p>
        </p:txBody>
      </p:sp>
      <p:pic>
        <p:nvPicPr>
          <p:cNvPr id="29" name="Picture 4" descr="http://www.adeptinstitute.com/images/saved/Hybrid-0.5-10med.jpg">
            <a:extLst>
              <a:ext uri="{FF2B5EF4-FFF2-40B4-BE49-F238E27FC236}">
                <a16:creationId xmlns:a16="http://schemas.microsoft.com/office/drawing/2014/main" id="{DC39EF85-9391-4770-BB1B-EAED56A756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2347320"/>
            <a:ext cx="3177382" cy="1857004"/>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a:extLst>
              <a:ext uri="{FF2B5EF4-FFF2-40B4-BE49-F238E27FC236}">
                <a16:creationId xmlns:a16="http://schemas.microsoft.com/office/drawing/2014/main" id="{A101E6E1-215B-40A1-B433-BB38E727AAF3}"/>
              </a:ext>
            </a:extLst>
          </p:cNvPr>
          <p:cNvSpPr/>
          <p:nvPr/>
        </p:nvSpPr>
        <p:spPr>
          <a:xfrm>
            <a:off x="254070" y="4395151"/>
            <a:ext cx="8582082" cy="1810560"/>
          </a:xfrm>
          <a:prstGeom prst="rect">
            <a:avLst/>
          </a:prstGeom>
        </p:spPr>
        <p:txBody>
          <a:bodyPr wrap="square">
            <a:spAutoFit/>
          </a:bodyPr>
          <a:lstStyle/>
          <a:p>
            <a:pPr marL="342900" indent="-342900">
              <a:lnSpc>
                <a:spcPct val="170000"/>
              </a:lnSpc>
              <a:buFont typeface="+mj-lt"/>
              <a:buAutoNum type="arabicPeriod" startAt="2"/>
            </a:pPr>
            <a:r>
              <a:rPr lang="tr-TR" sz="1700" dirty="0"/>
              <a:t>Parçacık takviyeli </a:t>
            </a:r>
            <a:r>
              <a:rPr lang="tr-TR" sz="1700" dirty="0" err="1"/>
              <a:t>kompozitlerin</a:t>
            </a:r>
            <a:r>
              <a:rPr lang="tr-TR" sz="1700" dirty="0"/>
              <a:t> </a:t>
            </a:r>
            <a:r>
              <a:rPr lang="tr-TR" sz="1700" b="1" dirty="0"/>
              <a:t>üretimi </a:t>
            </a:r>
            <a:r>
              <a:rPr lang="tr-TR" sz="1700" dirty="0"/>
              <a:t>elyaf takviyeli </a:t>
            </a:r>
            <a:r>
              <a:rPr lang="tr-TR" sz="1700" dirty="0" err="1"/>
              <a:t>kompozitlere</a:t>
            </a:r>
            <a:r>
              <a:rPr lang="tr-TR" sz="1700" dirty="0"/>
              <a:t> göre daha </a:t>
            </a:r>
            <a:r>
              <a:rPr lang="tr-TR" sz="1700" b="1" dirty="0"/>
              <a:t>ekonomik</a:t>
            </a:r>
            <a:r>
              <a:rPr lang="tr-TR" sz="1700" dirty="0"/>
              <a:t>tir.</a:t>
            </a:r>
          </a:p>
          <a:p>
            <a:pPr marL="342900" indent="-342900">
              <a:lnSpc>
                <a:spcPct val="170000"/>
              </a:lnSpc>
              <a:buFont typeface="+mj-lt"/>
              <a:buAutoNum type="arabicPeriod" startAt="2"/>
            </a:pPr>
            <a:r>
              <a:rPr lang="tr-TR" sz="1700" dirty="0"/>
              <a:t>Ancak</a:t>
            </a:r>
            <a:r>
              <a:rPr lang="tr-TR" sz="1700" b="1" dirty="0"/>
              <a:t> Elyaf takviyeli</a:t>
            </a:r>
            <a:r>
              <a:rPr lang="tr-TR" sz="1700" dirty="0"/>
              <a:t> </a:t>
            </a:r>
            <a:r>
              <a:rPr lang="tr-TR" sz="1700" dirty="0" err="1"/>
              <a:t>kompozitler</a:t>
            </a:r>
            <a:r>
              <a:rPr lang="tr-TR" sz="1700" dirty="0"/>
              <a:t>, </a:t>
            </a:r>
            <a:r>
              <a:rPr lang="tr-TR" sz="1700" b="1" dirty="0"/>
              <a:t>parçacık takviyelilere</a:t>
            </a:r>
            <a:r>
              <a:rPr lang="tr-TR" sz="1700" dirty="0"/>
              <a:t> göre daha üstün mekanik özelliklere sahiptirler.</a:t>
            </a:r>
          </a:p>
        </p:txBody>
      </p:sp>
    </p:spTree>
    <p:extLst>
      <p:ext uri="{BB962C8B-B14F-4D97-AF65-F5344CB8AC3E}">
        <p14:creationId xmlns:p14="http://schemas.microsoft.com/office/powerpoint/2010/main" val="167023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wipe(up)">
                                      <p:cBhvr>
                                        <p:cTn id="12" dur="500"/>
                                        <p:tgtEl>
                                          <p:spTgt spid="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build="p"/>
      <p:bldP spid="8"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62336"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143</a:t>
            </a:fld>
            <a:endParaRPr lang="tr-TR"/>
          </a:p>
        </p:txBody>
      </p:sp>
      <p:sp>
        <p:nvSpPr>
          <p:cNvPr id="6" name="Rectangle 2"/>
          <p:cNvSpPr txBox="1">
            <a:spLocks noChangeArrowheads="1"/>
          </p:cNvSpPr>
          <p:nvPr/>
        </p:nvSpPr>
        <p:spPr>
          <a:xfrm>
            <a:off x="627888" y="1854549"/>
            <a:ext cx="8382000" cy="545976"/>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rgbClr val="0070C0"/>
                </a:solidFill>
              </a:rPr>
              <a:t>11.2.2 Süreksiz Elyaflar  (Doğranmış-Öğütülmüş elyaf/</a:t>
            </a:r>
            <a:r>
              <a:rPr lang="tr-TR" sz="1800" dirty="0" err="1">
                <a:solidFill>
                  <a:srgbClr val="0070C0"/>
                </a:solidFill>
              </a:rPr>
              <a:t>Whiskers</a:t>
            </a:r>
            <a:r>
              <a:rPr lang="tr-TR" sz="1800" dirty="0">
                <a:solidFill>
                  <a:srgbClr val="0070C0"/>
                </a:solidFill>
              </a:rPr>
              <a:t>):</a:t>
            </a:r>
          </a:p>
        </p:txBody>
      </p:sp>
      <p:sp>
        <p:nvSpPr>
          <p:cNvPr id="11" name="Veri Yer Tutucusu 10"/>
          <p:cNvSpPr>
            <a:spLocks noGrp="1"/>
          </p:cNvSpPr>
          <p:nvPr>
            <p:ph type="dt" sz="half" idx="10"/>
          </p:nvPr>
        </p:nvSpPr>
        <p:spPr/>
        <p:txBody>
          <a:bodyPr/>
          <a:lstStyle/>
          <a:p>
            <a:r>
              <a:rPr lang="tr-TR" dirty="0"/>
              <a:t>....</a:t>
            </a:r>
          </a:p>
        </p:txBody>
      </p:sp>
      <p:sp>
        <p:nvSpPr>
          <p:cNvPr id="40" name="Başlık 1">
            <a:extLst>
              <a:ext uri="{FF2B5EF4-FFF2-40B4-BE49-F238E27FC236}">
                <a16:creationId xmlns:a16="http://schemas.microsoft.com/office/drawing/2014/main" id="{8E2B448D-E61B-4E11-884D-2C0199A26895}"/>
              </a:ext>
            </a:extLst>
          </p:cNvPr>
          <p:cNvSpPr>
            <a:spLocks noGrp="1"/>
          </p:cNvSpPr>
          <p:nvPr>
            <p:ph type="title"/>
          </p:nvPr>
        </p:nvSpPr>
        <p:spPr>
          <a:xfrm>
            <a:off x="717002" y="197860"/>
            <a:ext cx="7746572" cy="758952"/>
          </a:xfrm>
        </p:spPr>
        <p:txBody>
          <a:bodyPr>
            <a:noAutofit/>
          </a:bodyPr>
          <a:lstStyle/>
          <a:p>
            <a:r>
              <a:rPr lang="tr-TR" sz="2800" dirty="0"/>
              <a:t> </a:t>
            </a:r>
            <a:br>
              <a:rPr lang="tr-TR" sz="2800" dirty="0"/>
            </a:br>
            <a:r>
              <a:rPr lang="tr-TR" sz="2800" dirty="0"/>
              <a:t>11- ELYAF (FİBER) MALZEMELERİ</a:t>
            </a:r>
          </a:p>
        </p:txBody>
      </p:sp>
      <p:sp>
        <p:nvSpPr>
          <p:cNvPr id="41" name="İçerik Yer Tutucusu 4">
            <a:extLst>
              <a:ext uri="{FF2B5EF4-FFF2-40B4-BE49-F238E27FC236}">
                <a16:creationId xmlns:a16="http://schemas.microsoft.com/office/drawing/2014/main" id="{9877E94E-8365-4F3C-90A1-6B3CBE1819F3}"/>
              </a:ext>
            </a:extLst>
          </p:cNvPr>
          <p:cNvSpPr txBox="1">
            <a:spLocks/>
          </p:cNvSpPr>
          <p:nvPr/>
        </p:nvSpPr>
        <p:spPr>
          <a:xfrm>
            <a:off x="338658" y="1537257"/>
            <a:ext cx="4418342"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1">
                    <a:lumMod val="50000"/>
                  </a:schemeClr>
                </a:solidFill>
              </a:rPr>
              <a:t>11.2 Sınıflandırma</a:t>
            </a:r>
          </a:p>
          <a:p>
            <a:pPr marL="0" indent="0">
              <a:lnSpc>
                <a:spcPct val="90000"/>
              </a:lnSpc>
              <a:buFont typeface="Wingdings 2"/>
              <a:buNone/>
            </a:pPr>
            <a:endParaRPr lang="tr-TR" sz="1800" dirty="0">
              <a:solidFill>
                <a:schemeClr val="bg1">
                  <a:lumMod val="50000"/>
                </a:schemeClr>
              </a:solidFill>
            </a:endParaRPr>
          </a:p>
        </p:txBody>
      </p:sp>
      <p:sp>
        <p:nvSpPr>
          <p:cNvPr id="14" name="Rectangle 3" descr="Rectangle: Click to edit Master text styles&#10;Second level&#10;Third level&#10;Fourth level&#10;Fifth level">
            <a:extLst>
              <a:ext uri="{FF2B5EF4-FFF2-40B4-BE49-F238E27FC236}">
                <a16:creationId xmlns:a16="http://schemas.microsoft.com/office/drawing/2014/main" id="{74B4AC50-FEDB-42C1-9757-A0B3DD26EF0A}"/>
              </a:ext>
            </a:extLst>
          </p:cNvPr>
          <p:cNvSpPr txBox="1">
            <a:spLocks noChangeArrowheads="1"/>
          </p:cNvSpPr>
          <p:nvPr/>
        </p:nvSpPr>
        <p:spPr>
          <a:xfrm>
            <a:off x="467544" y="2640104"/>
            <a:ext cx="6298972" cy="2140816"/>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265113" indent="-265113">
              <a:lnSpc>
                <a:spcPct val="150000"/>
              </a:lnSpc>
              <a:buFont typeface="+mj-lt"/>
              <a:buAutoNum type="arabicPeriod"/>
            </a:pPr>
            <a:r>
              <a:rPr lang="tr-TR" sz="1800" dirty="0"/>
              <a:t>Talaş tarzında, kısa kesilmiş liflerden oluşur.</a:t>
            </a:r>
          </a:p>
          <a:p>
            <a:pPr marL="265113" indent="-265113">
              <a:lnSpc>
                <a:spcPct val="150000"/>
              </a:lnSpc>
              <a:buFont typeface="+mj-lt"/>
              <a:buAutoNum type="arabicPeriod"/>
            </a:pPr>
            <a:r>
              <a:rPr lang="tr-TR" sz="1800" dirty="0"/>
              <a:t>Liflerin çapları birkaç </a:t>
            </a:r>
            <a:r>
              <a:rPr lang="el-GR" sz="1800" b="1" i="1" dirty="0"/>
              <a:t>μ</a:t>
            </a:r>
            <a:r>
              <a:rPr lang="tr-TR" sz="1800" b="1" i="1" dirty="0"/>
              <a:t>m</a:t>
            </a:r>
            <a:r>
              <a:rPr lang="tr-TR" sz="1800" dirty="0"/>
              <a:t> </a:t>
            </a:r>
            <a:r>
              <a:rPr lang="tr-TR" sz="1800" dirty="0" err="1"/>
              <a:t>yi</a:t>
            </a:r>
            <a:r>
              <a:rPr lang="tr-TR" sz="1800" dirty="0"/>
              <a:t> geçmez. Boyları ise birkaç </a:t>
            </a:r>
            <a:r>
              <a:rPr lang="tr-TR" sz="1800" b="1" i="1" dirty="0"/>
              <a:t>mm</a:t>
            </a:r>
            <a:r>
              <a:rPr lang="tr-TR" sz="1800" dirty="0"/>
              <a:t> den birkaç </a:t>
            </a:r>
            <a:r>
              <a:rPr lang="tr-TR" sz="1800" b="1" i="1" dirty="0"/>
              <a:t>cm</a:t>
            </a:r>
            <a:r>
              <a:rPr lang="tr-TR" sz="1800" dirty="0"/>
              <a:t> ye kadar değişebilir.</a:t>
            </a:r>
          </a:p>
          <a:p>
            <a:pPr marL="265113" indent="-265113">
              <a:lnSpc>
                <a:spcPct val="150000"/>
              </a:lnSpc>
              <a:buFont typeface="+mj-lt"/>
              <a:buAutoNum type="arabicPeriod"/>
            </a:pPr>
            <a:r>
              <a:rPr lang="tr-TR" sz="1800" dirty="0"/>
              <a:t>Bu nedenle elyafın parçacık değil lif olarak tanımlanması için çok uzun olmasına gerek yoktur.</a:t>
            </a:r>
          </a:p>
        </p:txBody>
      </p:sp>
      <p:sp>
        <p:nvSpPr>
          <p:cNvPr id="15" name="İçerik Yer Tutucusu 4">
            <a:extLst>
              <a:ext uri="{FF2B5EF4-FFF2-40B4-BE49-F238E27FC236}">
                <a16:creationId xmlns:a16="http://schemas.microsoft.com/office/drawing/2014/main" id="{576C8E56-7293-4AA2-B496-9D87170AE42D}"/>
              </a:ext>
            </a:extLst>
          </p:cNvPr>
          <p:cNvSpPr txBox="1">
            <a:spLocks/>
          </p:cNvSpPr>
          <p:nvPr/>
        </p:nvSpPr>
        <p:spPr>
          <a:xfrm>
            <a:off x="888446" y="3848523"/>
            <a:ext cx="7367108"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endParaRPr lang="tr-TR" sz="1700" dirty="0"/>
          </a:p>
        </p:txBody>
      </p:sp>
      <p:pic>
        <p:nvPicPr>
          <p:cNvPr id="9" name="Resim 8">
            <a:extLst>
              <a:ext uri="{FF2B5EF4-FFF2-40B4-BE49-F238E27FC236}">
                <a16:creationId xmlns:a16="http://schemas.microsoft.com/office/drawing/2014/main" id="{CB8CF9C8-B99C-4B95-B156-C6AF835D74F4}"/>
              </a:ext>
            </a:extLst>
          </p:cNvPr>
          <p:cNvPicPr>
            <a:picLocks noChangeAspect="1"/>
          </p:cNvPicPr>
          <p:nvPr/>
        </p:nvPicPr>
        <p:blipFill>
          <a:blip r:embed="rId2"/>
          <a:stretch>
            <a:fillRect/>
          </a:stretch>
        </p:blipFill>
        <p:spPr>
          <a:xfrm>
            <a:off x="6891796" y="2660785"/>
            <a:ext cx="1876406" cy="1627050"/>
          </a:xfrm>
          <a:prstGeom prst="rect">
            <a:avLst/>
          </a:prstGeom>
        </p:spPr>
      </p:pic>
    </p:spTree>
    <p:extLst>
      <p:ext uri="{BB962C8B-B14F-4D97-AF65-F5344CB8AC3E}">
        <p14:creationId xmlns:p14="http://schemas.microsoft.com/office/powerpoint/2010/main" val="288673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up)">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up)">
                                      <p:cBhvr>
                                        <p:cTn id="19" dur="500"/>
                                        <p:tgtEl>
                                          <p:spTgt spid="1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wipe(up)">
                                      <p:cBhvr>
                                        <p:cTn id="24" dur="500"/>
                                        <p:tgtEl>
                                          <p:spTgt spid="1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nodePh="1">
                                  <p:stCondLst>
                                    <p:cond delay="0"/>
                                  </p:stCondLst>
                                  <p:endCondLst>
                                    <p:cond evt="begin" delay="0">
                                      <p:tn val="27"/>
                                    </p:cond>
                                  </p:endCondLst>
                                  <p:childTnLst>
                                    <p:set>
                                      <p:cBhvr>
                                        <p:cTn id="28" dur="1" fill="hold">
                                          <p:stCondLst>
                                            <p:cond delay="0"/>
                                          </p:stCondLst>
                                        </p:cTn>
                                        <p:tgtEl>
                                          <p:spTgt spid="15">
                                            <p:txEl>
                                              <p:pRg st="0" end="0"/>
                                            </p:txEl>
                                          </p:spTgt>
                                        </p:tgtEl>
                                        <p:attrNameLst>
                                          <p:attrName>style.visibility</p:attrName>
                                        </p:attrNameLst>
                                      </p:cBhvr>
                                      <p:to>
                                        <p:strVal val="visible"/>
                                      </p:to>
                                    </p:set>
                                    <p:anim calcmode="lin" valueType="num">
                                      <p:cBhvr>
                                        <p:cTn id="29"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build="p"/>
      <p:bldP spid="15"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94348" y="642260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144</a:t>
            </a:fld>
            <a:endParaRPr lang="tr-TR"/>
          </a:p>
        </p:txBody>
      </p:sp>
      <p:sp>
        <p:nvSpPr>
          <p:cNvPr id="6" name="Rectangle 2"/>
          <p:cNvSpPr txBox="1">
            <a:spLocks noChangeArrowheads="1"/>
          </p:cNvSpPr>
          <p:nvPr/>
        </p:nvSpPr>
        <p:spPr>
          <a:xfrm>
            <a:off x="940099" y="1727291"/>
            <a:ext cx="2771895"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rgbClr val="0070C0"/>
                </a:solidFill>
              </a:rPr>
              <a:t>11.2.3 Sürekli Elyaflar</a:t>
            </a:r>
          </a:p>
        </p:txBody>
      </p:sp>
      <p:sp>
        <p:nvSpPr>
          <p:cNvPr id="11" name="Veri Yer Tutucusu 10"/>
          <p:cNvSpPr>
            <a:spLocks noGrp="1"/>
          </p:cNvSpPr>
          <p:nvPr>
            <p:ph type="dt" sz="half" idx="10"/>
          </p:nvPr>
        </p:nvSpPr>
        <p:spPr/>
        <p:txBody>
          <a:bodyPr/>
          <a:lstStyle/>
          <a:p>
            <a:r>
              <a:rPr lang="tr-TR" dirty="0"/>
              <a:t>....</a:t>
            </a:r>
          </a:p>
        </p:txBody>
      </p:sp>
      <p:sp>
        <p:nvSpPr>
          <p:cNvPr id="40" name="Başlık 1">
            <a:extLst>
              <a:ext uri="{FF2B5EF4-FFF2-40B4-BE49-F238E27FC236}">
                <a16:creationId xmlns:a16="http://schemas.microsoft.com/office/drawing/2014/main" id="{8E2B448D-E61B-4E11-884D-2C0199A26895}"/>
              </a:ext>
            </a:extLst>
          </p:cNvPr>
          <p:cNvSpPr>
            <a:spLocks noGrp="1"/>
          </p:cNvSpPr>
          <p:nvPr>
            <p:ph type="title"/>
          </p:nvPr>
        </p:nvSpPr>
        <p:spPr>
          <a:xfrm>
            <a:off x="730726" y="132595"/>
            <a:ext cx="7746572" cy="758952"/>
          </a:xfrm>
        </p:spPr>
        <p:txBody>
          <a:bodyPr>
            <a:noAutofit/>
          </a:bodyPr>
          <a:lstStyle/>
          <a:p>
            <a:r>
              <a:rPr lang="tr-TR" sz="2800" dirty="0"/>
              <a:t> </a:t>
            </a:r>
            <a:br>
              <a:rPr lang="tr-TR" sz="2800" dirty="0"/>
            </a:br>
            <a:r>
              <a:rPr lang="tr-TR" sz="2800" dirty="0"/>
              <a:t>11- ELYAF (FİBER) MALZEMELERİ</a:t>
            </a:r>
          </a:p>
        </p:txBody>
      </p:sp>
      <p:sp>
        <p:nvSpPr>
          <p:cNvPr id="41" name="İçerik Yer Tutucusu 4">
            <a:extLst>
              <a:ext uri="{FF2B5EF4-FFF2-40B4-BE49-F238E27FC236}">
                <a16:creationId xmlns:a16="http://schemas.microsoft.com/office/drawing/2014/main" id="{9877E94E-8365-4F3C-90A1-6B3CBE1819F3}"/>
              </a:ext>
            </a:extLst>
          </p:cNvPr>
          <p:cNvSpPr txBox="1">
            <a:spLocks/>
          </p:cNvSpPr>
          <p:nvPr/>
        </p:nvSpPr>
        <p:spPr>
          <a:xfrm>
            <a:off x="291497" y="1372304"/>
            <a:ext cx="4418342"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1">
                    <a:lumMod val="50000"/>
                  </a:schemeClr>
                </a:solidFill>
              </a:rPr>
              <a:t>11.2 Sınıflandırma</a:t>
            </a:r>
          </a:p>
          <a:p>
            <a:pPr marL="0" indent="0">
              <a:lnSpc>
                <a:spcPct val="90000"/>
              </a:lnSpc>
              <a:buFont typeface="Wingdings 2"/>
              <a:buNone/>
            </a:pPr>
            <a:endParaRPr lang="tr-TR" sz="1800" dirty="0">
              <a:solidFill>
                <a:schemeClr val="bg1">
                  <a:lumMod val="50000"/>
                </a:schemeClr>
              </a:solidFill>
            </a:endParaRPr>
          </a:p>
        </p:txBody>
      </p:sp>
      <p:grpSp>
        <p:nvGrpSpPr>
          <p:cNvPr id="12" name="Group 16">
            <a:extLst>
              <a:ext uri="{FF2B5EF4-FFF2-40B4-BE49-F238E27FC236}">
                <a16:creationId xmlns:a16="http://schemas.microsoft.com/office/drawing/2014/main" id="{94D97584-F6ED-4F1F-87BF-AE1E08EFFDEF}"/>
              </a:ext>
            </a:extLst>
          </p:cNvPr>
          <p:cNvGrpSpPr>
            <a:grpSpLocks/>
          </p:cNvGrpSpPr>
          <p:nvPr/>
        </p:nvGrpSpPr>
        <p:grpSpPr bwMode="auto">
          <a:xfrm>
            <a:off x="6526269" y="1413417"/>
            <a:ext cx="2386329" cy="2568566"/>
            <a:chOff x="3973" y="493"/>
            <a:chExt cx="1199" cy="1915"/>
          </a:xfrm>
        </p:grpSpPr>
        <p:sp>
          <p:nvSpPr>
            <p:cNvPr id="13" name="Rectangle 5">
              <a:extLst>
                <a:ext uri="{FF2B5EF4-FFF2-40B4-BE49-F238E27FC236}">
                  <a16:creationId xmlns:a16="http://schemas.microsoft.com/office/drawing/2014/main" id="{41C7C81C-91FD-4269-8C01-5BECE4155A68}"/>
                </a:ext>
              </a:extLst>
            </p:cNvPr>
            <p:cNvSpPr>
              <a:spLocks noChangeArrowheads="1"/>
            </p:cNvSpPr>
            <p:nvPr/>
          </p:nvSpPr>
          <p:spPr bwMode="auto">
            <a:xfrm>
              <a:off x="3973" y="799"/>
              <a:ext cx="1186" cy="1207"/>
            </a:xfrm>
            <a:prstGeom prst="rect">
              <a:avLst/>
            </a:prstGeom>
            <a:solidFill>
              <a:srgbClr val="FFFFFF"/>
            </a:solidFill>
            <a:ln w="9525">
              <a:solidFill>
                <a:srgbClr val="000000"/>
              </a:solidFill>
              <a:miter lim="800000"/>
              <a:headEnd/>
              <a:tailEnd/>
            </a:ln>
          </p:spPr>
          <p:txBody>
            <a:bodyPr/>
            <a:lstStyle/>
            <a:p>
              <a:endParaRPr lang="tr-TR"/>
            </a:p>
          </p:txBody>
        </p:sp>
        <p:sp>
          <p:nvSpPr>
            <p:cNvPr id="16" name="Rectangle 6">
              <a:extLst>
                <a:ext uri="{FF2B5EF4-FFF2-40B4-BE49-F238E27FC236}">
                  <a16:creationId xmlns:a16="http://schemas.microsoft.com/office/drawing/2014/main" id="{697B4A53-9E4D-491D-B04B-A17EDAAD3E75}"/>
                </a:ext>
              </a:extLst>
            </p:cNvPr>
            <p:cNvSpPr>
              <a:spLocks noChangeArrowheads="1"/>
            </p:cNvSpPr>
            <p:nvPr/>
          </p:nvSpPr>
          <p:spPr bwMode="auto">
            <a:xfrm>
              <a:off x="4022" y="809"/>
              <a:ext cx="69" cy="1187"/>
            </a:xfrm>
            <a:prstGeom prst="rect">
              <a:avLst/>
            </a:prstGeom>
            <a:solidFill>
              <a:srgbClr val="FF0000"/>
            </a:solidFill>
            <a:ln w="9525">
              <a:solidFill>
                <a:srgbClr val="000000"/>
              </a:solidFill>
              <a:miter lim="800000"/>
              <a:headEnd/>
              <a:tailEnd/>
            </a:ln>
          </p:spPr>
          <p:txBody>
            <a:bodyPr/>
            <a:lstStyle/>
            <a:p>
              <a:endParaRPr lang="tr-TR"/>
            </a:p>
          </p:txBody>
        </p:sp>
        <p:sp>
          <p:nvSpPr>
            <p:cNvPr id="17" name="Rectangle 7">
              <a:extLst>
                <a:ext uri="{FF2B5EF4-FFF2-40B4-BE49-F238E27FC236}">
                  <a16:creationId xmlns:a16="http://schemas.microsoft.com/office/drawing/2014/main" id="{15C224BC-6987-47BB-860D-6082F79E7038}"/>
                </a:ext>
              </a:extLst>
            </p:cNvPr>
            <p:cNvSpPr>
              <a:spLocks noChangeArrowheads="1"/>
            </p:cNvSpPr>
            <p:nvPr/>
          </p:nvSpPr>
          <p:spPr bwMode="auto">
            <a:xfrm>
              <a:off x="4221" y="809"/>
              <a:ext cx="68" cy="1187"/>
            </a:xfrm>
            <a:prstGeom prst="rect">
              <a:avLst/>
            </a:prstGeom>
            <a:solidFill>
              <a:srgbClr val="FF0000"/>
            </a:solidFill>
            <a:ln w="9525">
              <a:solidFill>
                <a:srgbClr val="000000"/>
              </a:solidFill>
              <a:miter lim="800000"/>
              <a:headEnd/>
              <a:tailEnd/>
            </a:ln>
          </p:spPr>
          <p:txBody>
            <a:bodyPr/>
            <a:lstStyle/>
            <a:p>
              <a:endParaRPr lang="tr-TR"/>
            </a:p>
          </p:txBody>
        </p:sp>
        <p:sp>
          <p:nvSpPr>
            <p:cNvPr id="18" name="Rectangle 8">
              <a:extLst>
                <a:ext uri="{FF2B5EF4-FFF2-40B4-BE49-F238E27FC236}">
                  <a16:creationId xmlns:a16="http://schemas.microsoft.com/office/drawing/2014/main" id="{4AE7106F-F9B7-4A8A-829A-3AFA0EEABADE}"/>
                </a:ext>
              </a:extLst>
            </p:cNvPr>
            <p:cNvSpPr>
              <a:spLocks noChangeArrowheads="1"/>
            </p:cNvSpPr>
            <p:nvPr/>
          </p:nvSpPr>
          <p:spPr bwMode="auto">
            <a:xfrm>
              <a:off x="4418" y="809"/>
              <a:ext cx="68" cy="1187"/>
            </a:xfrm>
            <a:prstGeom prst="rect">
              <a:avLst/>
            </a:prstGeom>
            <a:solidFill>
              <a:srgbClr val="FF0000"/>
            </a:solidFill>
            <a:ln w="9525">
              <a:solidFill>
                <a:srgbClr val="000000"/>
              </a:solidFill>
              <a:miter lim="800000"/>
              <a:headEnd/>
              <a:tailEnd/>
            </a:ln>
          </p:spPr>
          <p:txBody>
            <a:bodyPr/>
            <a:lstStyle/>
            <a:p>
              <a:endParaRPr lang="tr-TR"/>
            </a:p>
          </p:txBody>
        </p:sp>
        <p:sp>
          <p:nvSpPr>
            <p:cNvPr id="19" name="Rectangle 9">
              <a:extLst>
                <a:ext uri="{FF2B5EF4-FFF2-40B4-BE49-F238E27FC236}">
                  <a16:creationId xmlns:a16="http://schemas.microsoft.com/office/drawing/2014/main" id="{C8F03456-6D0A-41E0-81FE-108ADC58ECB4}"/>
                </a:ext>
              </a:extLst>
            </p:cNvPr>
            <p:cNvSpPr>
              <a:spLocks noChangeArrowheads="1"/>
            </p:cNvSpPr>
            <p:nvPr/>
          </p:nvSpPr>
          <p:spPr bwMode="auto">
            <a:xfrm>
              <a:off x="4632" y="809"/>
              <a:ext cx="69" cy="1187"/>
            </a:xfrm>
            <a:prstGeom prst="rect">
              <a:avLst/>
            </a:prstGeom>
            <a:solidFill>
              <a:srgbClr val="FF0000"/>
            </a:solidFill>
            <a:ln w="9525">
              <a:solidFill>
                <a:srgbClr val="000000"/>
              </a:solidFill>
              <a:miter lim="800000"/>
              <a:headEnd/>
              <a:tailEnd/>
            </a:ln>
          </p:spPr>
          <p:txBody>
            <a:bodyPr/>
            <a:lstStyle/>
            <a:p>
              <a:endParaRPr lang="tr-TR"/>
            </a:p>
          </p:txBody>
        </p:sp>
        <p:sp>
          <p:nvSpPr>
            <p:cNvPr id="20" name="Rectangle 10">
              <a:extLst>
                <a:ext uri="{FF2B5EF4-FFF2-40B4-BE49-F238E27FC236}">
                  <a16:creationId xmlns:a16="http://schemas.microsoft.com/office/drawing/2014/main" id="{758F7F05-D120-4106-9540-11FE4FBB0477}"/>
                </a:ext>
              </a:extLst>
            </p:cNvPr>
            <p:cNvSpPr>
              <a:spLocks noChangeArrowheads="1"/>
            </p:cNvSpPr>
            <p:nvPr/>
          </p:nvSpPr>
          <p:spPr bwMode="auto">
            <a:xfrm>
              <a:off x="4828" y="809"/>
              <a:ext cx="69" cy="1187"/>
            </a:xfrm>
            <a:prstGeom prst="rect">
              <a:avLst/>
            </a:prstGeom>
            <a:solidFill>
              <a:srgbClr val="FF0000"/>
            </a:solidFill>
            <a:ln w="9525">
              <a:solidFill>
                <a:srgbClr val="000000"/>
              </a:solidFill>
              <a:miter lim="800000"/>
              <a:headEnd/>
              <a:tailEnd/>
            </a:ln>
          </p:spPr>
          <p:txBody>
            <a:bodyPr/>
            <a:lstStyle/>
            <a:p>
              <a:endParaRPr lang="tr-TR"/>
            </a:p>
          </p:txBody>
        </p:sp>
        <p:sp>
          <p:nvSpPr>
            <p:cNvPr id="21" name="Rectangle 11">
              <a:extLst>
                <a:ext uri="{FF2B5EF4-FFF2-40B4-BE49-F238E27FC236}">
                  <a16:creationId xmlns:a16="http://schemas.microsoft.com/office/drawing/2014/main" id="{06793368-8AF0-407D-A37E-9E174A43C0E9}"/>
                </a:ext>
              </a:extLst>
            </p:cNvPr>
            <p:cNvSpPr>
              <a:spLocks noChangeArrowheads="1"/>
            </p:cNvSpPr>
            <p:nvPr/>
          </p:nvSpPr>
          <p:spPr bwMode="auto">
            <a:xfrm>
              <a:off x="5003" y="809"/>
              <a:ext cx="68" cy="1187"/>
            </a:xfrm>
            <a:prstGeom prst="rect">
              <a:avLst/>
            </a:prstGeom>
            <a:solidFill>
              <a:srgbClr val="FF0000"/>
            </a:solidFill>
            <a:ln w="9525">
              <a:solidFill>
                <a:srgbClr val="000000"/>
              </a:solidFill>
              <a:miter lim="800000"/>
              <a:headEnd/>
              <a:tailEnd/>
            </a:ln>
          </p:spPr>
          <p:txBody>
            <a:bodyPr/>
            <a:lstStyle/>
            <a:p>
              <a:endParaRPr lang="tr-TR"/>
            </a:p>
          </p:txBody>
        </p:sp>
        <p:sp>
          <p:nvSpPr>
            <p:cNvPr id="22" name="Line 12">
              <a:extLst>
                <a:ext uri="{FF2B5EF4-FFF2-40B4-BE49-F238E27FC236}">
                  <a16:creationId xmlns:a16="http://schemas.microsoft.com/office/drawing/2014/main" id="{6381BCC5-5060-45D6-83E8-E3D46E569EFB}"/>
                </a:ext>
              </a:extLst>
            </p:cNvPr>
            <p:cNvSpPr>
              <a:spLocks noChangeShapeType="1"/>
            </p:cNvSpPr>
            <p:nvPr/>
          </p:nvSpPr>
          <p:spPr bwMode="auto">
            <a:xfrm flipV="1">
              <a:off x="4552" y="644"/>
              <a:ext cx="61" cy="37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23" name="Text Box 13">
              <a:extLst>
                <a:ext uri="{FF2B5EF4-FFF2-40B4-BE49-F238E27FC236}">
                  <a16:creationId xmlns:a16="http://schemas.microsoft.com/office/drawing/2014/main" id="{51A69EE6-43D0-46F3-8BC2-498F0F55D22D}"/>
                </a:ext>
              </a:extLst>
            </p:cNvPr>
            <p:cNvSpPr txBox="1">
              <a:spLocks noChangeArrowheads="1"/>
            </p:cNvSpPr>
            <p:nvPr/>
          </p:nvSpPr>
          <p:spPr bwMode="auto">
            <a:xfrm>
              <a:off x="4579" y="493"/>
              <a:ext cx="593"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tr-TR" sz="1600" b="1" dirty="0">
                  <a:latin typeface="Arial" charset="0"/>
                </a:rPr>
                <a:t>Matris</a:t>
              </a:r>
            </a:p>
          </p:txBody>
        </p:sp>
        <p:sp>
          <p:nvSpPr>
            <p:cNvPr id="24" name="Line 14">
              <a:extLst>
                <a:ext uri="{FF2B5EF4-FFF2-40B4-BE49-F238E27FC236}">
                  <a16:creationId xmlns:a16="http://schemas.microsoft.com/office/drawing/2014/main" id="{CEA2AFBC-58B6-41B2-B057-15F3AC7A046E}"/>
                </a:ext>
              </a:extLst>
            </p:cNvPr>
            <p:cNvSpPr>
              <a:spLocks noChangeShapeType="1"/>
            </p:cNvSpPr>
            <p:nvPr/>
          </p:nvSpPr>
          <p:spPr bwMode="auto">
            <a:xfrm flipH="1">
              <a:off x="4539" y="1918"/>
              <a:ext cx="147" cy="29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25" name="Text Box 15">
              <a:extLst>
                <a:ext uri="{FF2B5EF4-FFF2-40B4-BE49-F238E27FC236}">
                  <a16:creationId xmlns:a16="http://schemas.microsoft.com/office/drawing/2014/main" id="{24D375D1-FCBD-483B-A956-BE0029367A84}"/>
                </a:ext>
              </a:extLst>
            </p:cNvPr>
            <p:cNvSpPr txBox="1">
              <a:spLocks noChangeArrowheads="1"/>
            </p:cNvSpPr>
            <p:nvPr/>
          </p:nvSpPr>
          <p:spPr bwMode="auto">
            <a:xfrm>
              <a:off x="4140" y="2173"/>
              <a:ext cx="988"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tr-TR" sz="1600" b="1">
                  <a:latin typeface="Arial" charset="0"/>
                </a:rPr>
                <a:t>Sürekli Elyaf</a:t>
              </a:r>
            </a:p>
          </p:txBody>
        </p:sp>
      </p:grpSp>
      <p:sp>
        <p:nvSpPr>
          <p:cNvPr id="2" name="Dikdörtgen 1">
            <a:extLst>
              <a:ext uri="{FF2B5EF4-FFF2-40B4-BE49-F238E27FC236}">
                <a16:creationId xmlns:a16="http://schemas.microsoft.com/office/drawing/2014/main" id="{6BCABD3A-32F0-4A3A-A8C3-B58D8A859FF6}"/>
              </a:ext>
            </a:extLst>
          </p:cNvPr>
          <p:cNvSpPr/>
          <p:nvPr/>
        </p:nvSpPr>
        <p:spPr>
          <a:xfrm>
            <a:off x="164294" y="2042064"/>
            <a:ext cx="7029709" cy="2255297"/>
          </a:xfrm>
          <a:prstGeom prst="rect">
            <a:avLst/>
          </a:prstGeom>
        </p:spPr>
        <p:txBody>
          <a:bodyPr wrap="square">
            <a:spAutoFit/>
          </a:bodyPr>
          <a:lstStyle/>
          <a:p>
            <a:pPr marL="354013" indent="-354013">
              <a:lnSpc>
                <a:spcPct val="170000"/>
              </a:lnSpc>
              <a:buFont typeface="+mj-lt"/>
              <a:buAutoNum type="arabicPeriod"/>
            </a:pPr>
            <a:r>
              <a:rPr lang="tr-TR" sz="1700" dirty="0"/>
              <a:t>Günümüzde </a:t>
            </a:r>
            <a:r>
              <a:rPr lang="tr-TR" sz="1700" dirty="0" err="1"/>
              <a:t>kompozit</a:t>
            </a:r>
            <a:r>
              <a:rPr lang="tr-TR" sz="1700" dirty="0"/>
              <a:t> yapılarda kullanılan en önemli takviye malzemeleri sürekli elyaflardır. Matris içine boydan boya yerleştirilen ince liflerden oluşur.</a:t>
            </a:r>
          </a:p>
          <a:p>
            <a:pPr marL="354013" indent="-354013">
              <a:lnSpc>
                <a:spcPct val="170000"/>
              </a:lnSpc>
              <a:buFont typeface="+mj-lt"/>
              <a:buAutoNum type="arabicPeriod"/>
            </a:pPr>
            <a:r>
              <a:rPr lang="tr-TR" sz="1700" dirty="0"/>
              <a:t>Sürekli elyaflar, özellikle modern </a:t>
            </a:r>
            <a:r>
              <a:rPr lang="tr-TR" sz="1700" dirty="0" err="1"/>
              <a:t>kompozitlerin</a:t>
            </a:r>
            <a:r>
              <a:rPr lang="tr-TR" sz="1700" dirty="0"/>
              <a:t> gelişmesinde    önemli rol oynamaktadır.</a:t>
            </a:r>
          </a:p>
        </p:txBody>
      </p:sp>
      <p:sp>
        <p:nvSpPr>
          <p:cNvPr id="7" name="Dikdörtgen 6">
            <a:extLst>
              <a:ext uri="{FF2B5EF4-FFF2-40B4-BE49-F238E27FC236}">
                <a16:creationId xmlns:a16="http://schemas.microsoft.com/office/drawing/2014/main" id="{2120BC25-B7D5-43BA-9183-64B81E160F00}"/>
              </a:ext>
            </a:extLst>
          </p:cNvPr>
          <p:cNvSpPr/>
          <p:nvPr/>
        </p:nvSpPr>
        <p:spPr>
          <a:xfrm>
            <a:off x="102235" y="5194927"/>
            <a:ext cx="9215208" cy="921086"/>
          </a:xfrm>
          <a:prstGeom prst="rect">
            <a:avLst/>
          </a:prstGeom>
        </p:spPr>
        <p:txBody>
          <a:bodyPr wrap="square">
            <a:spAutoFit/>
          </a:bodyPr>
          <a:lstStyle/>
          <a:p>
            <a:pPr marL="342900" indent="-342900">
              <a:lnSpc>
                <a:spcPct val="170000"/>
              </a:lnSpc>
              <a:buFont typeface="+mj-lt"/>
              <a:buAutoNum type="arabicPeriod" startAt="4"/>
            </a:pPr>
            <a:r>
              <a:rPr lang="tr-TR" sz="1700" dirty="0" err="1"/>
              <a:t>Kompozitin</a:t>
            </a:r>
            <a:r>
              <a:rPr lang="tr-TR" sz="1700" dirty="0"/>
              <a:t> verimi açısından, elyaf takviyelerin aşağıdaki özelliklere sahip olması istenir:</a:t>
            </a:r>
          </a:p>
          <a:p>
            <a:pPr marL="731520" lvl="1" indent="-457200">
              <a:lnSpc>
                <a:spcPct val="170000"/>
              </a:lnSpc>
              <a:buFont typeface="+mj-lt"/>
              <a:buAutoNum type="arabicPeriod"/>
            </a:pPr>
            <a:r>
              <a:rPr lang="tr-TR" sz="1700" dirty="0"/>
              <a:t>Düşük yoğunluk, 2. Yüksek </a:t>
            </a:r>
            <a:r>
              <a:rPr lang="tr-TR" sz="1700" dirty="0" err="1"/>
              <a:t>elastisite</a:t>
            </a:r>
            <a:r>
              <a:rPr lang="tr-TR" sz="1700" dirty="0"/>
              <a:t> modülü, 3. Yüksek mukavemet, 4. Sertlik </a:t>
            </a:r>
            <a:endParaRPr lang="tr-TR" dirty="0"/>
          </a:p>
        </p:txBody>
      </p:sp>
      <p:sp>
        <p:nvSpPr>
          <p:cNvPr id="8" name="Dikdörtgen 7">
            <a:extLst>
              <a:ext uri="{FF2B5EF4-FFF2-40B4-BE49-F238E27FC236}">
                <a16:creationId xmlns:a16="http://schemas.microsoft.com/office/drawing/2014/main" id="{92BA4343-A952-450B-907C-EE1601721E7E}"/>
              </a:ext>
            </a:extLst>
          </p:cNvPr>
          <p:cNvSpPr/>
          <p:nvPr/>
        </p:nvSpPr>
        <p:spPr>
          <a:xfrm>
            <a:off x="122345" y="4347785"/>
            <a:ext cx="8791967" cy="829522"/>
          </a:xfrm>
          <a:prstGeom prst="rect">
            <a:avLst/>
          </a:prstGeom>
        </p:spPr>
        <p:txBody>
          <a:bodyPr wrap="square">
            <a:spAutoFit/>
          </a:bodyPr>
          <a:lstStyle/>
          <a:p>
            <a:pPr marL="342900" indent="-342900">
              <a:lnSpc>
                <a:spcPct val="150000"/>
              </a:lnSpc>
              <a:buFont typeface="+mj-lt"/>
              <a:buAutoNum type="arabicPeriod" startAt="3"/>
            </a:pPr>
            <a:r>
              <a:rPr lang="en-US" sz="1700" dirty="0" err="1"/>
              <a:t>Sürekli</a:t>
            </a:r>
            <a:r>
              <a:rPr lang="en-US" sz="1700" dirty="0"/>
              <a:t> </a:t>
            </a:r>
            <a:r>
              <a:rPr lang="en-US" sz="1700" dirty="0" err="1"/>
              <a:t>elyaf</a:t>
            </a:r>
            <a:r>
              <a:rPr lang="en-US" sz="1700" dirty="0"/>
              <a:t> </a:t>
            </a:r>
            <a:r>
              <a:rPr lang="en-US" sz="1700" dirty="0" err="1"/>
              <a:t>malzemeleri</a:t>
            </a:r>
            <a:r>
              <a:rPr lang="en-US" sz="1700" dirty="0"/>
              <a:t>, </a:t>
            </a:r>
            <a:r>
              <a:rPr lang="en-US" sz="1700" dirty="0" err="1"/>
              <a:t>tel</a:t>
            </a:r>
            <a:r>
              <a:rPr lang="en-US" sz="1700" dirty="0"/>
              <a:t> </a:t>
            </a:r>
            <a:r>
              <a:rPr lang="en-US" sz="1700" dirty="0" err="1"/>
              <a:t>sarma</a:t>
            </a:r>
            <a:r>
              <a:rPr lang="en-US" sz="1700" dirty="0"/>
              <a:t> </a:t>
            </a:r>
            <a:r>
              <a:rPr lang="en-US" sz="1700" dirty="0" err="1"/>
              <a:t>gibi</a:t>
            </a:r>
            <a:r>
              <a:rPr lang="en-US" sz="1700" dirty="0"/>
              <a:t> </a:t>
            </a:r>
            <a:r>
              <a:rPr lang="en-US" sz="1700" dirty="0" err="1"/>
              <a:t>metotlarla</a:t>
            </a:r>
            <a:r>
              <a:rPr lang="en-US" sz="1700" dirty="0"/>
              <a:t>, </a:t>
            </a:r>
            <a:r>
              <a:rPr lang="en-US" sz="1700" dirty="0" err="1"/>
              <a:t>kesilme</a:t>
            </a:r>
            <a:r>
              <a:rPr lang="en-US" sz="1700" dirty="0"/>
              <a:t> </a:t>
            </a:r>
            <a:r>
              <a:rPr lang="en-US" sz="1700" dirty="0" err="1"/>
              <a:t>işlemi</a:t>
            </a:r>
            <a:r>
              <a:rPr lang="en-US" sz="1700" dirty="0"/>
              <a:t> </a:t>
            </a:r>
            <a:r>
              <a:rPr lang="en-US" sz="1700" dirty="0" err="1"/>
              <a:t>yapılmadan</a:t>
            </a:r>
            <a:r>
              <a:rPr lang="en-US" sz="1700" dirty="0"/>
              <a:t> </a:t>
            </a:r>
            <a:r>
              <a:rPr lang="en-US" sz="1700" dirty="0" err="1"/>
              <a:t>ip</a:t>
            </a:r>
            <a:r>
              <a:rPr lang="en-US" sz="1700" dirty="0"/>
              <a:t> </a:t>
            </a:r>
            <a:r>
              <a:rPr lang="en-US" sz="1700" dirty="0" err="1"/>
              <a:t>şeklinde</a:t>
            </a:r>
            <a:r>
              <a:rPr lang="en-US" sz="1700" dirty="0"/>
              <a:t> </a:t>
            </a:r>
            <a:r>
              <a:rPr lang="en-US" sz="1700" dirty="0" err="1"/>
              <a:t>üretilirler</a:t>
            </a:r>
            <a:r>
              <a:rPr lang="en-US" sz="1700" dirty="0"/>
              <a:t> </a:t>
            </a:r>
            <a:r>
              <a:rPr lang="en-US" sz="1700" dirty="0" err="1"/>
              <a:t>ve</a:t>
            </a:r>
            <a:r>
              <a:rPr lang="en-US" sz="1700" dirty="0"/>
              <a:t> </a:t>
            </a:r>
            <a:r>
              <a:rPr lang="en-US" sz="1700" dirty="0" err="1"/>
              <a:t>kullanılırlar</a:t>
            </a:r>
            <a:r>
              <a:rPr lang="en-US" sz="1700" dirty="0"/>
              <a:t>. </a:t>
            </a:r>
            <a:endParaRPr lang="tr-TR" sz="1700" dirty="0"/>
          </a:p>
        </p:txBody>
      </p:sp>
    </p:spTree>
    <p:extLst>
      <p:ext uri="{BB962C8B-B14F-4D97-AF65-F5344CB8AC3E}">
        <p14:creationId xmlns:p14="http://schemas.microsoft.com/office/powerpoint/2010/main" val="330433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7" grpId="0"/>
      <p:bldP spid="8" grpId="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62336" y="6399336"/>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145</a:t>
            </a:fld>
            <a:endParaRPr lang="tr-TR"/>
          </a:p>
        </p:txBody>
      </p:sp>
      <p:sp>
        <p:nvSpPr>
          <p:cNvPr id="6" name="Rectangle 2"/>
          <p:cNvSpPr txBox="1">
            <a:spLocks noChangeArrowheads="1"/>
          </p:cNvSpPr>
          <p:nvPr/>
        </p:nvSpPr>
        <p:spPr>
          <a:xfrm>
            <a:off x="822743" y="1703481"/>
            <a:ext cx="3390088" cy="545976"/>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11.2.3 Sürekli Elyaflar-Devam</a:t>
            </a:r>
          </a:p>
        </p:txBody>
      </p:sp>
      <p:sp>
        <p:nvSpPr>
          <p:cNvPr id="11" name="Veri Yer Tutucusu 10"/>
          <p:cNvSpPr>
            <a:spLocks noGrp="1"/>
          </p:cNvSpPr>
          <p:nvPr>
            <p:ph type="dt" sz="half" idx="10"/>
          </p:nvPr>
        </p:nvSpPr>
        <p:spPr/>
        <p:txBody>
          <a:bodyPr/>
          <a:lstStyle/>
          <a:p>
            <a:r>
              <a:rPr lang="tr-TR" dirty="0"/>
              <a:t>....</a:t>
            </a:r>
          </a:p>
        </p:txBody>
      </p:sp>
      <p:sp>
        <p:nvSpPr>
          <p:cNvPr id="40" name="Başlık 1">
            <a:extLst>
              <a:ext uri="{FF2B5EF4-FFF2-40B4-BE49-F238E27FC236}">
                <a16:creationId xmlns:a16="http://schemas.microsoft.com/office/drawing/2014/main" id="{8E2B448D-E61B-4E11-884D-2C0199A26895}"/>
              </a:ext>
            </a:extLst>
          </p:cNvPr>
          <p:cNvSpPr>
            <a:spLocks noGrp="1"/>
          </p:cNvSpPr>
          <p:nvPr>
            <p:ph type="title"/>
          </p:nvPr>
        </p:nvSpPr>
        <p:spPr>
          <a:xfrm>
            <a:off x="707341" y="145448"/>
            <a:ext cx="7746572" cy="758952"/>
          </a:xfrm>
        </p:spPr>
        <p:txBody>
          <a:bodyPr>
            <a:noAutofit/>
          </a:bodyPr>
          <a:lstStyle/>
          <a:p>
            <a:r>
              <a:rPr lang="tr-TR" sz="2800" dirty="0"/>
              <a:t> </a:t>
            </a:r>
            <a:br>
              <a:rPr lang="tr-TR" sz="2800" dirty="0"/>
            </a:br>
            <a:r>
              <a:rPr lang="tr-TR" sz="2800" dirty="0"/>
              <a:t>11- ELYAF (FİBER) MALZEMELERİ</a:t>
            </a:r>
          </a:p>
        </p:txBody>
      </p:sp>
      <p:sp>
        <p:nvSpPr>
          <p:cNvPr id="41" name="İçerik Yer Tutucusu 4">
            <a:extLst>
              <a:ext uri="{FF2B5EF4-FFF2-40B4-BE49-F238E27FC236}">
                <a16:creationId xmlns:a16="http://schemas.microsoft.com/office/drawing/2014/main" id="{9877E94E-8365-4F3C-90A1-6B3CBE1819F3}"/>
              </a:ext>
            </a:extLst>
          </p:cNvPr>
          <p:cNvSpPr txBox="1">
            <a:spLocks/>
          </p:cNvSpPr>
          <p:nvPr/>
        </p:nvSpPr>
        <p:spPr>
          <a:xfrm>
            <a:off x="325344" y="1460504"/>
            <a:ext cx="4418342"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1">
                    <a:lumMod val="50000"/>
                  </a:schemeClr>
                </a:solidFill>
              </a:rPr>
              <a:t>11.2 Sınıflandırma</a:t>
            </a:r>
          </a:p>
          <a:p>
            <a:pPr marL="0" indent="0">
              <a:lnSpc>
                <a:spcPct val="90000"/>
              </a:lnSpc>
              <a:buFont typeface="Wingdings 2"/>
              <a:buNone/>
            </a:pPr>
            <a:endParaRPr lang="tr-TR" sz="1800" dirty="0">
              <a:solidFill>
                <a:schemeClr val="bg1">
                  <a:lumMod val="50000"/>
                </a:schemeClr>
              </a:solidFill>
            </a:endParaRPr>
          </a:p>
        </p:txBody>
      </p:sp>
      <p:sp>
        <p:nvSpPr>
          <p:cNvPr id="26" name="Dikdörtgen 25">
            <a:extLst>
              <a:ext uri="{FF2B5EF4-FFF2-40B4-BE49-F238E27FC236}">
                <a16:creationId xmlns:a16="http://schemas.microsoft.com/office/drawing/2014/main" id="{039B2714-E1A2-4C2A-A364-B5C8F2F0982F}"/>
              </a:ext>
            </a:extLst>
          </p:cNvPr>
          <p:cNvSpPr/>
          <p:nvPr/>
        </p:nvSpPr>
        <p:spPr>
          <a:xfrm>
            <a:off x="325344" y="2266408"/>
            <a:ext cx="6807326" cy="872868"/>
          </a:xfrm>
          <a:prstGeom prst="rect">
            <a:avLst/>
          </a:prstGeom>
        </p:spPr>
        <p:txBody>
          <a:bodyPr wrap="square">
            <a:spAutoFit/>
          </a:bodyPr>
          <a:lstStyle/>
          <a:p>
            <a:pPr marL="342900" indent="-342900">
              <a:lnSpc>
                <a:spcPct val="150000"/>
              </a:lnSpc>
              <a:buFont typeface="+mj-lt"/>
              <a:buAutoNum type="arabicPeriod" startAt="5"/>
            </a:pPr>
            <a:r>
              <a:rPr lang="tr-TR" dirty="0"/>
              <a:t>Elyaf malzemelerinin yüksek performanslı mühendislik malzemeleri olmalarının nedenleri:</a:t>
            </a:r>
          </a:p>
        </p:txBody>
      </p:sp>
      <p:sp>
        <p:nvSpPr>
          <p:cNvPr id="27" name="Metin kutusu 26">
            <a:extLst>
              <a:ext uri="{FF2B5EF4-FFF2-40B4-BE49-F238E27FC236}">
                <a16:creationId xmlns:a16="http://schemas.microsoft.com/office/drawing/2014/main" id="{5F19B7C6-02FD-4F5E-BDAA-4718A1844726}"/>
              </a:ext>
            </a:extLst>
          </p:cNvPr>
          <p:cNvSpPr txBox="1"/>
          <p:nvPr/>
        </p:nvSpPr>
        <p:spPr>
          <a:xfrm>
            <a:off x="-28965" y="3156227"/>
            <a:ext cx="6807326" cy="2950359"/>
          </a:xfrm>
          <a:prstGeom prst="rect">
            <a:avLst/>
          </a:prstGeom>
          <a:noFill/>
        </p:spPr>
        <p:txBody>
          <a:bodyPr wrap="square" rtlCol="0">
            <a:spAutoFit/>
          </a:bodyPr>
          <a:lstStyle/>
          <a:p>
            <a:pPr marL="800100" lvl="1" indent="-342900" algn="just">
              <a:lnSpc>
                <a:spcPct val="150000"/>
              </a:lnSpc>
              <a:buFont typeface="+mj-lt"/>
              <a:buAutoNum type="alphaLcPeriod"/>
            </a:pPr>
            <a:r>
              <a:rPr lang="tr-TR" dirty="0"/>
              <a:t>Küçük çapta üretildikleri ve iç yapı tane boyutları küçük olduğu için malzeme kusurları minimize edilmiştir. Bu nedenle üstün </a:t>
            </a:r>
            <a:r>
              <a:rPr lang="tr-TR" dirty="0" err="1"/>
              <a:t>mikroyapısal</a:t>
            </a:r>
            <a:r>
              <a:rPr lang="tr-TR" dirty="0"/>
              <a:t> özelliklere sahiptirler. Bundan dolayı </a:t>
            </a:r>
            <a:r>
              <a:rPr lang="tr-TR" b="1" dirty="0" err="1"/>
              <a:t>Elastisite</a:t>
            </a:r>
            <a:r>
              <a:rPr lang="tr-TR" b="1" dirty="0"/>
              <a:t> modülleri</a:t>
            </a:r>
            <a:r>
              <a:rPr lang="tr-TR" dirty="0"/>
              <a:t> ve </a:t>
            </a:r>
            <a:r>
              <a:rPr lang="tr-TR" b="1" dirty="0"/>
              <a:t>mukavemetleri</a:t>
            </a:r>
            <a:r>
              <a:rPr lang="tr-TR" dirty="0"/>
              <a:t> yüksektir. </a:t>
            </a:r>
          </a:p>
          <a:p>
            <a:pPr marL="800100" lvl="1" indent="-342900" algn="just">
              <a:lnSpc>
                <a:spcPct val="150000"/>
              </a:lnSpc>
              <a:buFont typeface="+mj-lt"/>
              <a:buAutoNum type="alphaLcPeriod"/>
            </a:pPr>
            <a:r>
              <a:rPr lang="tr-TR" b="1" dirty="0"/>
              <a:t>Lif boyu/çap oranı</a:t>
            </a:r>
            <a:r>
              <a:rPr lang="tr-TR" dirty="0"/>
              <a:t> büyük olduğundan matris tarafından elyafa iletilen yük miktarı da artmaktadır.</a:t>
            </a:r>
          </a:p>
        </p:txBody>
      </p:sp>
      <p:pic>
        <p:nvPicPr>
          <p:cNvPr id="28" name="Rectangle 131078">
            <a:extLst>
              <a:ext uri="{FF2B5EF4-FFF2-40B4-BE49-F238E27FC236}">
                <a16:creationId xmlns:a16="http://schemas.microsoft.com/office/drawing/2014/main" id="{0E3C401B-1CD1-405A-B291-736F1CF81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58" y="4123784"/>
            <a:ext cx="1062455"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Rectangle 131080">
            <a:extLst>
              <a:ext uri="{FF2B5EF4-FFF2-40B4-BE49-F238E27FC236}">
                <a16:creationId xmlns:a16="http://schemas.microsoft.com/office/drawing/2014/main" id="{71BEDCB9-7D5A-42DB-8B6F-B13332A81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670" y="2304737"/>
            <a:ext cx="1543786" cy="154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43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wipe(left)">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xEl>
                                              <p:pRg st="1" end="1"/>
                                            </p:txEl>
                                          </p:spTgt>
                                        </p:tgtEl>
                                        <p:attrNameLst>
                                          <p:attrName>style.visibility</p:attrName>
                                        </p:attrNameLst>
                                      </p:cBhvr>
                                      <p:to>
                                        <p:strVal val="visible"/>
                                      </p:to>
                                    </p:set>
                                    <p:animEffect transition="in" filter="wipe(left)">
                                      <p:cBhvr>
                                        <p:cTn id="17"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34022" y="643225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146</a:t>
            </a:fld>
            <a:endParaRPr lang="tr-TR"/>
          </a:p>
        </p:txBody>
      </p:sp>
      <p:sp>
        <p:nvSpPr>
          <p:cNvPr id="6" name="Rectangle 2"/>
          <p:cNvSpPr txBox="1">
            <a:spLocks noChangeArrowheads="1"/>
          </p:cNvSpPr>
          <p:nvPr/>
        </p:nvSpPr>
        <p:spPr>
          <a:xfrm>
            <a:off x="620470" y="1745963"/>
            <a:ext cx="3390088" cy="545976"/>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11.2.3 Sürekli Elyaflar-Devam</a:t>
            </a:r>
          </a:p>
        </p:txBody>
      </p:sp>
      <p:sp>
        <p:nvSpPr>
          <p:cNvPr id="11" name="Veri Yer Tutucusu 10"/>
          <p:cNvSpPr>
            <a:spLocks noGrp="1"/>
          </p:cNvSpPr>
          <p:nvPr>
            <p:ph type="dt" sz="half" idx="10"/>
          </p:nvPr>
        </p:nvSpPr>
        <p:spPr/>
        <p:txBody>
          <a:bodyPr/>
          <a:lstStyle/>
          <a:p>
            <a:r>
              <a:rPr lang="tr-TR" dirty="0"/>
              <a:t>....</a:t>
            </a:r>
          </a:p>
        </p:txBody>
      </p:sp>
      <p:sp>
        <p:nvSpPr>
          <p:cNvPr id="40" name="Başlık 1">
            <a:extLst>
              <a:ext uri="{FF2B5EF4-FFF2-40B4-BE49-F238E27FC236}">
                <a16:creationId xmlns:a16="http://schemas.microsoft.com/office/drawing/2014/main" id="{8E2B448D-E61B-4E11-884D-2C0199A26895}"/>
              </a:ext>
            </a:extLst>
          </p:cNvPr>
          <p:cNvSpPr>
            <a:spLocks noGrp="1"/>
          </p:cNvSpPr>
          <p:nvPr>
            <p:ph type="title"/>
          </p:nvPr>
        </p:nvSpPr>
        <p:spPr>
          <a:xfrm>
            <a:off x="698714" y="160781"/>
            <a:ext cx="7746572" cy="758952"/>
          </a:xfrm>
        </p:spPr>
        <p:txBody>
          <a:bodyPr>
            <a:noAutofit/>
          </a:bodyPr>
          <a:lstStyle/>
          <a:p>
            <a:r>
              <a:rPr lang="tr-TR" sz="2800" dirty="0"/>
              <a:t> </a:t>
            </a:r>
            <a:br>
              <a:rPr lang="tr-TR" sz="2800" dirty="0"/>
            </a:br>
            <a:r>
              <a:rPr lang="tr-TR" sz="2800" dirty="0"/>
              <a:t>11- ELYAF (FİBER) MALZEMELERİ</a:t>
            </a:r>
          </a:p>
        </p:txBody>
      </p:sp>
      <p:sp>
        <p:nvSpPr>
          <p:cNvPr id="41" name="İçerik Yer Tutucusu 4">
            <a:extLst>
              <a:ext uri="{FF2B5EF4-FFF2-40B4-BE49-F238E27FC236}">
                <a16:creationId xmlns:a16="http://schemas.microsoft.com/office/drawing/2014/main" id="{9877E94E-8365-4F3C-90A1-6B3CBE1819F3}"/>
              </a:ext>
            </a:extLst>
          </p:cNvPr>
          <p:cNvSpPr txBox="1">
            <a:spLocks/>
          </p:cNvSpPr>
          <p:nvPr/>
        </p:nvSpPr>
        <p:spPr>
          <a:xfrm>
            <a:off x="325344" y="1460504"/>
            <a:ext cx="4418342"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1">
                    <a:lumMod val="50000"/>
                  </a:schemeClr>
                </a:solidFill>
              </a:rPr>
              <a:t>11.2 Sınıflandırma</a:t>
            </a:r>
          </a:p>
          <a:p>
            <a:pPr marL="0" indent="0">
              <a:lnSpc>
                <a:spcPct val="90000"/>
              </a:lnSpc>
              <a:buFont typeface="Wingdings 2"/>
              <a:buNone/>
            </a:pPr>
            <a:endParaRPr lang="tr-TR" sz="1800" dirty="0">
              <a:solidFill>
                <a:schemeClr val="bg1">
                  <a:lumMod val="50000"/>
                </a:schemeClr>
              </a:solidFill>
            </a:endParaRPr>
          </a:p>
        </p:txBody>
      </p:sp>
      <p:sp>
        <p:nvSpPr>
          <p:cNvPr id="14" name="Dikdörtgen 13">
            <a:extLst>
              <a:ext uri="{FF2B5EF4-FFF2-40B4-BE49-F238E27FC236}">
                <a16:creationId xmlns:a16="http://schemas.microsoft.com/office/drawing/2014/main" id="{1F0851F7-01F8-485B-A6BF-9333D164B66B}"/>
              </a:ext>
            </a:extLst>
          </p:cNvPr>
          <p:cNvSpPr/>
          <p:nvPr/>
        </p:nvSpPr>
        <p:spPr>
          <a:xfrm>
            <a:off x="764719" y="2361206"/>
            <a:ext cx="4950394" cy="369332"/>
          </a:xfrm>
          <a:prstGeom prst="rect">
            <a:avLst/>
          </a:prstGeom>
        </p:spPr>
        <p:txBody>
          <a:bodyPr wrap="none">
            <a:spAutoFit/>
          </a:bodyPr>
          <a:lstStyle/>
          <a:p>
            <a:r>
              <a:rPr lang="tr-TR" dirty="0">
                <a:solidFill>
                  <a:srgbClr val="0070C0"/>
                </a:solidFill>
              </a:rPr>
              <a:t>11.2.3.1 Örgü dokuma Elyaflar (</a:t>
            </a:r>
            <a:r>
              <a:rPr lang="tr-TR" dirty="0" err="1">
                <a:solidFill>
                  <a:srgbClr val="0070C0"/>
                </a:solidFill>
              </a:rPr>
              <a:t>Woven</a:t>
            </a:r>
            <a:r>
              <a:rPr lang="tr-TR" dirty="0">
                <a:solidFill>
                  <a:srgbClr val="0070C0"/>
                </a:solidFill>
              </a:rPr>
              <a:t> </a:t>
            </a:r>
            <a:r>
              <a:rPr lang="tr-TR" dirty="0" err="1">
                <a:solidFill>
                  <a:srgbClr val="0070C0"/>
                </a:solidFill>
              </a:rPr>
              <a:t>Fabric</a:t>
            </a:r>
            <a:r>
              <a:rPr lang="tr-TR" dirty="0">
                <a:solidFill>
                  <a:srgbClr val="0070C0"/>
                </a:solidFill>
              </a:rPr>
              <a:t>) </a:t>
            </a:r>
          </a:p>
        </p:txBody>
      </p:sp>
      <p:sp>
        <p:nvSpPr>
          <p:cNvPr id="2" name="Dikdörtgen 1">
            <a:extLst>
              <a:ext uri="{FF2B5EF4-FFF2-40B4-BE49-F238E27FC236}">
                <a16:creationId xmlns:a16="http://schemas.microsoft.com/office/drawing/2014/main" id="{92BA48AA-0CB0-44F0-A262-27831A43BE5D}"/>
              </a:ext>
            </a:extLst>
          </p:cNvPr>
          <p:cNvSpPr/>
          <p:nvPr/>
        </p:nvSpPr>
        <p:spPr>
          <a:xfrm>
            <a:off x="311982" y="2779869"/>
            <a:ext cx="6748463" cy="1703864"/>
          </a:xfrm>
          <a:prstGeom prst="rect">
            <a:avLst/>
          </a:prstGeom>
        </p:spPr>
        <p:txBody>
          <a:bodyPr wrap="square">
            <a:spAutoFit/>
          </a:bodyPr>
          <a:lstStyle/>
          <a:p>
            <a:pPr marL="342900" indent="-342900">
              <a:lnSpc>
                <a:spcPct val="150000"/>
              </a:lnSpc>
              <a:buFont typeface="+mj-lt"/>
              <a:buAutoNum type="arabicPeriod"/>
            </a:pPr>
            <a:r>
              <a:rPr lang="tr-TR" dirty="0" err="1"/>
              <a:t>Kompozit</a:t>
            </a:r>
            <a:r>
              <a:rPr lang="tr-TR" dirty="0"/>
              <a:t> bir tabakada farklı yönlerde eşit mukavemet elde edebilmek için kumaş şeklinde dokunmuş elyaflar kullanılır.</a:t>
            </a:r>
          </a:p>
          <a:p>
            <a:pPr marL="342900" indent="-342900">
              <a:lnSpc>
                <a:spcPct val="150000"/>
              </a:lnSpc>
              <a:buFont typeface="+mj-lt"/>
              <a:buAutoNum type="arabicPeriod"/>
            </a:pPr>
            <a:r>
              <a:rPr lang="tr-TR" dirty="0"/>
              <a:t>Sürekli liflerle hazırlanan dokuma elyaf kumaşlarının farklı amaçlar için geliştirilmiş türleri bulunmaktadır.</a:t>
            </a:r>
          </a:p>
        </p:txBody>
      </p:sp>
      <p:pic>
        <p:nvPicPr>
          <p:cNvPr id="16" name="Rectangle 131082">
            <a:hlinkClick r:id="rId2"/>
            <a:extLst>
              <a:ext uri="{FF2B5EF4-FFF2-40B4-BE49-F238E27FC236}">
                <a16:creationId xmlns:a16="http://schemas.microsoft.com/office/drawing/2014/main" id="{A568076E-FF21-42D2-920E-F1EC9041F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8147" y="2791510"/>
            <a:ext cx="1993334" cy="125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a:extLst>
              <a:ext uri="{FF2B5EF4-FFF2-40B4-BE49-F238E27FC236}">
                <a16:creationId xmlns:a16="http://schemas.microsoft.com/office/drawing/2014/main" id="{4D8686E7-0811-4C3F-90A8-34FE67E430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6158" y="4574161"/>
            <a:ext cx="1677313" cy="1712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descr="C:\Documents and Settings\asus1\Desktop\KOMPOZİT DERS NOTLARI\TurkCADCAM_net  Yeni Ürün Tasarım, Geliştirme, CAD-CAM-CAE ve İmalat Teknolojileri_dosyalar\dokuma1.jpg">
            <a:extLst>
              <a:ext uri="{FF2B5EF4-FFF2-40B4-BE49-F238E27FC236}">
                <a16:creationId xmlns:a16="http://schemas.microsoft.com/office/drawing/2014/main" id="{E0267B32-6C49-4AA3-9DAC-E3E655438EBC}"/>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043608" y="4615259"/>
            <a:ext cx="5739144" cy="167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326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97490" y="642260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147</a:t>
            </a:fld>
            <a:endParaRPr lang="tr-TR"/>
          </a:p>
        </p:txBody>
      </p:sp>
      <p:sp>
        <p:nvSpPr>
          <p:cNvPr id="6" name="Rectangle 2"/>
          <p:cNvSpPr txBox="1">
            <a:spLocks noChangeArrowheads="1"/>
          </p:cNvSpPr>
          <p:nvPr/>
        </p:nvSpPr>
        <p:spPr>
          <a:xfrm>
            <a:off x="304800" y="1592547"/>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2000" dirty="0">
                <a:solidFill>
                  <a:srgbClr val="FF0000"/>
                </a:solidFill>
              </a:rPr>
              <a:t>11. 3 Başlıca Elyaf Malzemeler:</a:t>
            </a:r>
          </a:p>
        </p:txBody>
      </p:sp>
      <p:sp>
        <p:nvSpPr>
          <p:cNvPr id="11" name="Veri Yer Tutucusu 10"/>
          <p:cNvSpPr>
            <a:spLocks noGrp="1"/>
          </p:cNvSpPr>
          <p:nvPr>
            <p:ph type="dt" sz="half" idx="10"/>
          </p:nvPr>
        </p:nvSpPr>
        <p:spPr/>
        <p:txBody>
          <a:bodyPr/>
          <a:lstStyle/>
          <a:p>
            <a:r>
              <a:rPr lang="tr-TR" dirty="0"/>
              <a:t>....</a:t>
            </a:r>
          </a:p>
        </p:txBody>
      </p:sp>
      <p:sp>
        <p:nvSpPr>
          <p:cNvPr id="40" name="Başlık 1">
            <a:extLst>
              <a:ext uri="{FF2B5EF4-FFF2-40B4-BE49-F238E27FC236}">
                <a16:creationId xmlns:a16="http://schemas.microsoft.com/office/drawing/2014/main" id="{8E2B448D-E61B-4E11-884D-2C0199A26895}"/>
              </a:ext>
            </a:extLst>
          </p:cNvPr>
          <p:cNvSpPr>
            <a:spLocks noGrp="1"/>
          </p:cNvSpPr>
          <p:nvPr>
            <p:ph type="title"/>
          </p:nvPr>
        </p:nvSpPr>
        <p:spPr>
          <a:xfrm>
            <a:off x="698714" y="142570"/>
            <a:ext cx="7746572" cy="758952"/>
          </a:xfrm>
        </p:spPr>
        <p:txBody>
          <a:bodyPr>
            <a:noAutofit/>
          </a:bodyPr>
          <a:lstStyle/>
          <a:p>
            <a:r>
              <a:rPr lang="tr-TR" sz="2800" dirty="0"/>
              <a:t> </a:t>
            </a:r>
            <a:br>
              <a:rPr lang="tr-TR" sz="2800" dirty="0"/>
            </a:br>
            <a:r>
              <a:rPr lang="tr-TR" sz="2800" dirty="0"/>
              <a:t>11- ELYAF (FİBER) MALZEMELERİ</a:t>
            </a:r>
          </a:p>
        </p:txBody>
      </p:sp>
      <p:sp>
        <p:nvSpPr>
          <p:cNvPr id="13" name="Rectangle 3" descr="Rectangle: Click to edit Master text styles&#10;Second level&#10;Third level&#10;Fourth level&#10;Fifth level">
            <a:extLst>
              <a:ext uri="{FF2B5EF4-FFF2-40B4-BE49-F238E27FC236}">
                <a16:creationId xmlns:a16="http://schemas.microsoft.com/office/drawing/2014/main" id="{1FD7C551-F362-466D-A870-318B7AE8642F}"/>
              </a:ext>
            </a:extLst>
          </p:cNvPr>
          <p:cNvSpPr>
            <a:spLocks noGrp="1" noChangeArrowheads="1"/>
          </p:cNvSpPr>
          <p:nvPr>
            <p:ph idx="1"/>
          </p:nvPr>
        </p:nvSpPr>
        <p:spPr>
          <a:xfrm>
            <a:off x="449828" y="2146338"/>
            <a:ext cx="4423352" cy="2867812"/>
          </a:xfrm>
          <a:noFill/>
        </p:spPr>
        <p:txBody>
          <a:bodyPr>
            <a:noAutofit/>
          </a:bodyPr>
          <a:lstStyle/>
          <a:p>
            <a:pPr marL="265113" indent="-265113" eaLnBrk="1" hangingPunct="1">
              <a:buFont typeface="+mj-lt"/>
              <a:buAutoNum type="arabicPeriod"/>
            </a:pPr>
            <a:r>
              <a:rPr lang="tr-TR" sz="1700" dirty="0"/>
              <a:t>Cam elyafı (</a:t>
            </a:r>
            <a:r>
              <a:rPr lang="tr-TR" sz="1700" dirty="0" err="1"/>
              <a:t>Glass</a:t>
            </a:r>
            <a:r>
              <a:rPr lang="tr-TR" sz="1700" dirty="0"/>
              <a:t> Fiber </a:t>
            </a:r>
            <a:r>
              <a:rPr lang="tr-TR" sz="1700" dirty="0" err="1"/>
              <a:t>or</a:t>
            </a:r>
            <a:r>
              <a:rPr lang="tr-TR" sz="1700" dirty="0"/>
              <a:t> </a:t>
            </a:r>
            <a:r>
              <a:rPr lang="tr-TR" sz="1700" dirty="0" err="1"/>
              <a:t>Fiberglass</a:t>
            </a:r>
            <a:r>
              <a:rPr lang="tr-TR" sz="1700" dirty="0"/>
              <a:t>)</a:t>
            </a:r>
          </a:p>
          <a:p>
            <a:pPr marL="265113" indent="-265113" eaLnBrk="1" hangingPunct="1">
              <a:buFont typeface="+mj-lt"/>
              <a:buAutoNum type="arabicPeriod"/>
            </a:pPr>
            <a:r>
              <a:rPr lang="tr-TR" sz="1700" dirty="0"/>
              <a:t>Karbon (</a:t>
            </a:r>
            <a:r>
              <a:rPr lang="tr-TR" sz="1700" dirty="0" err="1"/>
              <a:t>Graphite</a:t>
            </a:r>
            <a:r>
              <a:rPr lang="tr-TR" sz="1700" dirty="0"/>
              <a:t>) elyafı, </a:t>
            </a:r>
          </a:p>
          <a:p>
            <a:pPr marL="265113" indent="-265113" eaLnBrk="1" hangingPunct="1">
              <a:buFont typeface="+mj-lt"/>
              <a:buAutoNum type="arabicPeriod"/>
            </a:pPr>
            <a:r>
              <a:rPr lang="tr-TR" sz="1700" dirty="0" err="1"/>
              <a:t>Aramid</a:t>
            </a:r>
            <a:r>
              <a:rPr lang="tr-TR" sz="1700" dirty="0"/>
              <a:t> (</a:t>
            </a:r>
            <a:r>
              <a:rPr lang="tr-TR" sz="1700" dirty="0" err="1"/>
              <a:t>Kevlar</a:t>
            </a:r>
            <a:r>
              <a:rPr lang="tr-TR" sz="1700" dirty="0"/>
              <a:t>) elyafı, </a:t>
            </a:r>
          </a:p>
          <a:p>
            <a:pPr marL="265113" indent="-265113" eaLnBrk="1" hangingPunct="1">
              <a:buFont typeface="+mj-lt"/>
              <a:buAutoNum type="arabicPeriod"/>
            </a:pPr>
            <a:r>
              <a:rPr lang="tr-TR" sz="1700" dirty="0"/>
              <a:t>Bor elyafı,</a:t>
            </a:r>
          </a:p>
          <a:p>
            <a:pPr marL="265113" indent="-265113" eaLnBrk="1" hangingPunct="1">
              <a:buFont typeface="+mj-lt"/>
              <a:buAutoNum type="arabicPeriod"/>
            </a:pPr>
            <a:r>
              <a:rPr lang="tr-TR" sz="1700" dirty="0"/>
              <a:t>Oksit elyafı,</a:t>
            </a:r>
          </a:p>
          <a:p>
            <a:pPr marL="265113" indent="-265113" eaLnBrk="1" hangingPunct="1">
              <a:buFont typeface="+mj-lt"/>
              <a:buAutoNum type="arabicPeriod"/>
            </a:pPr>
            <a:r>
              <a:rPr lang="tr-TR" sz="1700" dirty="0"/>
              <a:t>Yüksek yoğunluklu polietilen elyafı,</a:t>
            </a:r>
          </a:p>
          <a:p>
            <a:pPr marL="265113" indent="-265113" eaLnBrk="1" hangingPunct="1">
              <a:buFont typeface="+mj-lt"/>
              <a:buAutoNum type="arabicPeriod"/>
            </a:pPr>
            <a:r>
              <a:rPr lang="tr-TR" sz="1700" dirty="0" err="1"/>
              <a:t>Poliamid</a:t>
            </a:r>
            <a:r>
              <a:rPr lang="tr-TR" sz="1700" dirty="0"/>
              <a:t> elyafı,</a:t>
            </a:r>
          </a:p>
          <a:p>
            <a:pPr marL="265113" indent="-265113" eaLnBrk="1" hangingPunct="1">
              <a:buFont typeface="+mj-lt"/>
              <a:buAutoNum type="arabicPeriod"/>
            </a:pPr>
            <a:r>
              <a:rPr lang="tr-TR" sz="1700" dirty="0"/>
              <a:t>Polyester elyafı,</a:t>
            </a:r>
          </a:p>
          <a:p>
            <a:pPr marL="265113" indent="-265113" eaLnBrk="1" hangingPunct="1">
              <a:buFont typeface="+mj-lt"/>
              <a:buAutoNum type="arabicPeriod"/>
            </a:pPr>
            <a:r>
              <a:rPr lang="tr-TR" sz="1700" dirty="0"/>
              <a:t>Doğal organik elyaflar</a:t>
            </a:r>
          </a:p>
          <a:p>
            <a:pPr marL="0" indent="0" eaLnBrk="1" hangingPunct="1">
              <a:buNone/>
            </a:pPr>
            <a:r>
              <a:rPr lang="tr-TR" sz="1700" dirty="0"/>
              <a:t> </a:t>
            </a:r>
          </a:p>
        </p:txBody>
      </p:sp>
      <p:sp>
        <p:nvSpPr>
          <p:cNvPr id="2" name="Dikdörtgen 1">
            <a:extLst>
              <a:ext uri="{FF2B5EF4-FFF2-40B4-BE49-F238E27FC236}">
                <a16:creationId xmlns:a16="http://schemas.microsoft.com/office/drawing/2014/main" id="{6F2BF63A-0304-48FD-9A3D-DD123A713C3F}"/>
              </a:ext>
            </a:extLst>
          </p:cNvPr>
          <p:cNvSpPr/>
          <p:nvPr/>
        </p:nvSpPr>
        <p:spPr>
          <a:xfrm>
            <a:off x="449828" y="5055523"/>
            <a:ext cx="8280920" cy="872868"/>
          </a:xfrm>
          <a:prstGeom prst="rect">
            <a:avLst/>
          </a:prstGeom>
        </p:spPr>
        <p:txBody>
          <a:bodyPr wrap="square">
            <a:spAutoFit/>
          </a:bodyPr>
          <a:lstStyle/>
          <a:p>
            <a:pPr>
              <a:lnSpc>
                <a:spcPct val="150000"/>
              </a:lnSpc>
            </a:pPr>
            <a:r>
              <a:rPr lang="tr-TR" dirty="0"/>
              <a:t>Bu elyaf malzemeleri arasından en çok Cam, Karbon, Bor ve </a:t>
            </a:r>
            <a:r>
              <a:rPr lang="tr-TR" dirty="0" err="1"/>
              <a:t>Aramid</a:t>
            </a:r>
            <a:r>
              <a:rPr lang="tr-TR" dirty="0"/>
              <a:t> elyafları kullanılmaktadır. Bu üç elyaf türü de sürekli elyaf olarak üretilebilmektedir.</a:t>
            </a:r>
          </a:p>
        </p:txBody>
      </p:sp>
      <p:pic>
        <p:nvPicPr>
          <p:cNvPr id="16" name="Picture 2" descr="https://encrypted-tbn0.gstatic.com/images?q=tbn:ANd9GcSZk1URWeQdPt7fSd496ROQcs0cVdAQ9rEO8Q81-MDl0OZwqOU0">
            <a:extLst>
              <a:ext uri="{FF2B5EF4-FFF2-40B4-BE49-F238E27FC236}">
                <a16:creationId xmlns:a16="http://schemas.microsoft.com/office/drawing/2014/main" id="{6C3F5F12-0FD7-49D7-877C-2FC4F2BAA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89" y="2288829"/>
            <a:ext cx="3448053" cy="2294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26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up)">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up)">
                                      <p:cBhvr>
                                        <p:cTn id="19" dur="500"/>
                                        <p:tgtEl>
                                          <p:spTgt spid="1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3">
                                            <p:txEl>
                                              <p:pRg st="2" end="2"/>
                                            </p:txEl>
                                          </p:spTgt>
                                        </p:tgtEl>
                                        <p:attrNameLst>
                                          <p:attrName>style.visibility</p:attrName>
                                        </p:attrNameLst>
                                      </p:cBhvr>
                                      <p:to>
                                        <p:strVal val="visible"/>
                                      </p:to>
                                    </p:set>
                                    <p:animEffect transition="in" filter="wipe(up)">
                                      <p:cBhvr>
                                        <p:cTn id="24" dur="500"/>
                                        <p:tgtEl>
                                          <p:spTgt spid="1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3">
                                            <p:txEl>
                                              <p:pRg st="3" end="3"/>
                                            </p:txEl>
                                          </p:spTgt>
                                        </p:tgtEl>
                                        <p:attrNameLst>
                                          <p:attrName>style.visibility</p:attrName>
                                        </p:attrNameLst>
                                      </p:cBhvr>
                                      <p:to>
                                        <p:strVal val="visible"/>
                                      </p:to>
                                    </p:set>
                                    <p:animEffect transition="in" filter="wipe(up)">
                                      <p:cBhvr>
                                        <p:cTn id="29" dur="500"/>
                                        <p:tgtEl>
                                          <p:spTgt spid="1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3">
                                            <p:txEl>
                                              <p:pRg st="4" end="4"/>
                                            </p:txEl>
                                          </p:spTgt>
                                        </p:tgtEl>
                                        <p:attrNameLst>
                                          <p:attrName>style.visibility</p:attrName>
                                        </p:attrNameLst>
                                      </p:cBhvr>
                                      <p:to>
                                        <p:strVal val="visible"/>
                                      </p:to>
                                    </p:set>
                                    <p:animEffect transition="in" filter="wipe(up)">
                                      <p:cBhvr>
                                        <p:cTn id="34" dur="500"/>
                                        <p:tgtEl>
                                          <p:spTgt spid="1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
                                            <p:txEl>
                                              <p:pRg st="5" end="5"/>
                                            </p:txEl>
                                          </p:spTgt>
                                        </p:tgtEl>
                                        <p:attrNameLst>
                                          <p:attrName>style.visibility</p:attrName>
                                        </p:attrNameLst>
                                      </p:cBhvr>
                                      <p:to>
                                        <p:strVal val="visible"/>
                                      </p:to>
                                    </p:set>
                                    <p:animEffect transition="in" filter="wipe(up)">
                                      <p:cBhvr>
                                        <p:cTn id="39" dur="500"/>
                                        <p:tgtEl>
                                          <p:spTgt spid="1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3">
                                            <p:txEl>
                                              <p:pRg st="6" end="6"/>
                                            </p:txEl>
                                          </p:spTgt>
                                        </p:tgtEl>
                                        <p:attrNameLst>
                                          <p:attrName>style.visibility</p:attrName>
                                        </p:attrNameLst>
                                      </p:cBhvr>
                                      <p:to>
                                        <p:strVal val="visible"/>
                                      </p:to>
                                    </p:set>
                                    <p:animEffect transition="in" filter="wipe(up)">
                                      <p:cBhvr>
                                        <p:cTn id="44" dur="500"/>
                                        <p:tgtEl>
                                          <p:spTgt spid="1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3">
                                            <p:txEl>
                                              <p:pRg st="7" end="7"/>
                                            </p:txEl>
                                          </p:spTgt>
                                        </p:tgtEl>
                                        <p:attrNameLst>
                                          <p:attrName>style.visibility</p:attrName>
                                        </p:attrNameLst>
                                      </p:cBhvr>
                                      <p:to>
                                        <p:strVal val="visible"/>
                                      </p:to>
                                    </p:set>
                                    <p:animEffect transition="in" filter="wipe(up)">
                                      <p:cBhvr>
                                        <p:cTn id="49" dur="500"/>
                                        <p:tgtEl>
                                          <p:spTgt spid="13">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3">
                                            <p:txEl>
                                              <p:pRg st="8" end="8"/>
                                            </p:txEl>
                                          </p:spTgt>
                                        </p:tgtEl>
                                        <p:attrNameLst>
                                          <p:attrName>style.visibility</p:attrName>
                                        </p:attrNameLst>
                                      </p:cBhvr>
                                      <p:to>
                                        <p:strVal val="visible"/>
                                      </p:to>
                                    </p:set>
                                    <p:animEffect transition="in" filter="wipe(up)">
                                      <p:cBhvr>
                                        <p:cTn id="54" dur="500"/>
                                        <p:tgtEl>
                                          <p:spTgt spid="13">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13">
                                            <p:txEl>
                                              <p:pRg st="9" end="9"/>
                                            </p:txEl>
                                          </p:spTgt>
                                        </p:tgtEl>
                                        <p:attrNameLst>
                                          <p:attrName>style.visibility</p:attrName>
                                        </p:attrNameLst>
                                      </p:cBhvr>
                                      <p:to>
                                        <p:strVal val="visible"/>
                                      </p:to>
                                    </p:set>
                                    <p:animEffect transition="in" filter="wipe(up)">
                                      <p:cBhvr>
                                        <p:cTn id="59" dur="500"/>
                                        <p:tgtEl>
                                          <p:spTgt spid="13">
                                            <p:txEl>
                                              <p:pRg st="9" end="9"/>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build="p"/>
      <p:bldP spid="2" grpId="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79712" y="642260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148</a:t>
            </a:fld>
            <a:endParaRPr lang="tr-TR"/>
          </a:p>
        </p:txBody>
      </p:sp>
      <p:sp>
        <p:nvSpPr>
          <p:cNvPr id="6" name="Rectangle 2"/>
          <p:cNvSpPr txBox="1">
            <a:spLocks noChangeArrowheads="1"/>
          </p:cNvSpPr>
          <p:nvPr/>
        </p:nvSpPr>
        <p:spPr>
          <a:xfrm>
            <a:off x="233115" y="1465958"/>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2000" dirty="0">
                <a:solidFill>
                  <a:schemeClr val="bg1">
                    <a:lumMod val="50000"/>
                  </a:schemeClr>
                </a:solidFill>
              </a:rPr>
              <a:t>11. 3 Başlıca Elyaf Malzemeler:</a:t>
            </a:r>
          </a:p>
        </p:txBody>
      </p:sp>
      <p:sp>
        <p:nvSpPr>
          <p:cNvPr id="11" name="Veri Yer Tutucusu 10"/>
          <p:cNvSpPr>
            <a:spLocks noGrp="1"/>
          </p:cNvSpPr>
          <p:nvPr>
            <p:ph type="dt" sz="half" idx="10"/>
          </p:nvPr>
        </p:nvSpPr>
        <p:spPr/>
        <p:txBody>
          <a:bodyPr/>
          <a:lstStyle/>
          <a:p>
            <a:r>
              <a:rPr lang="tr-TR" dirty="0"/>
              <a:t>....</a:t>
            </a:r>
          </a:p>
        </p:txBody>
      </p:sp>
      <p:sp>
        <p:nvSpPr>
          <p:cNvPr id="40" name="Başlık 1">
            <a:extLst>
              <a:ext uri="{FF2B5EF4-FFF2-40B4-BE49-F238E27FC236}">
                <a16:creationId xmlns:a16="http://schemas.microsoft.com/office/drawing/2014/main" id="{8E2B448D-E61B-4E11-884D-2C0199A26895}"/>
              </a:ext>
            </a:extLst>
          </p:cNvPr>
          <p:cNvSpPr>
            <a:spLocks noGrp="1"/>
          </p:cNvSpPr>
          <p:nvPr>
            <p:ph type="title"/>
          </p:nvPr>
        </p:nvSpPr>
        <p:spPr>
          <a:xfrm>
            <a:off x="698714" y="131601"/>
            <a:ext cx="7746572" cy="758952"/>
          </a:xfrm>
        </p:spPr>
        <p:txBody>
          <a:bodyPr>
            <a:noAutofit/>
          </a:bodyPr>
          <a:lstStyle/>
          <a:p>
            <a:r>
              <a:rPr lang="tr-TR" sz="2800" dirty="0"/>
              <a:t> </a:t>
            </a:r>
            <a:br>
              <a:rPr lang="tr-TR" sz="2800" dirty="0"/>
            </a:br>
            <a:r>
              <a:rPr lang="tr-TR" sz="2800" dirty="0"/>
              <a:t>11- ELYAF (FİBER) MALZEMELERİ</a:t>
            </a:r>
          </a:p>
        </p:txBody>
      </p:sp>
      <p:sp>
        <p:nvSpPr>
          <p:cNvPr id="14" name="Rectangle 3" descr="Rectangle: Click to edit Master text styles&#10;Second level&#10;Third level&#10;Fourth level&#10;Fifth level">
            <a:extLst>
              <a:ext uri="{FF2B5EF4-FFF2-40B4-BE49-F238E27FC236}">
                <a16:creationId xmlns:a16="http://schemas.microsoft.com/office/drawing/2014/main" id="{2B41E6CF-3123-426C-96E8-8DDE9BBC53B0}"/>
              </a:ext>
            </a:extLst>
          </p:cNvPr>
          <p:cNvSpPr>
            <a:spLocks noGrp="1" noChangeArrowheads="1"/>
          </p:cNvSpPr>
          <p:nvPr>
            <p:ph idx="1"/>
          </p:nvPr>
        </p:nvSpPr>
        <p:spPr>
          <a:xfrm>
            <a:off x="1184973" y="1798231"/>
            <a:ext cx="4218180" cy="525223"/>
          </a:xfrm>
          <a:noFill/>
        </p:spPr>
        <p:txBody>
          <a:bodyPr>
            <a:normAutofit fontScale="70000" lnSpcReduction="20000"/>
          </a:bodyPr>
          <a:lstStyle/>
          <a:p>
            <a:pPr marL="0" indent="0" eaLnBrk="1" hangingPunct="1">
              <a:lnSpc>
                <a:spcPct val="170000"/>
              </a:lnSpc>
              <a:buNone/>
            </a:pPr>
            <a:r>
              <a:rPr lang="tr-TR" sz="2400" b="1" dirty="0">
                <a:solidFill>
                  <a:srgbClr val="FF0000"/>
                </a:solidFill>
              </a:rPr>
              <a:t> 11.3.1 Cam elyafı (</a:t>
            </a:r>
            <a:r>
              <a:rPr lang="tr-TR" sz="2400" b="1" dirty="0" err="1">
                <a:solidFill>
                  <a:srgbClr val="FF0000"/>
                </a:solidFill>
              </a:rPr>
              <a:t>Glass</a:t>
            </a:r>
            <a:r>
              <a:rPr lang="tr-TR" sz="2400" b="1" dirty="0">
                <a:solidFill>
                  <a:srgbClr val="FF0000"/>
                </a:solidFill>
              </a:rPr>
              <a:t> fiber):</a:t>
            </a:r>
          </a:p>
          <a:p>
            <a:pPr marL="0" indent="0" eaLnBrk="1" hangingPunct="1">
              <a:lnSpc>
                <a:spcPct val="170000"/>
              </a:lnSpc>
              <a:buNone/>
            </a:pPr>
            <a:endParaRPr lang="tr-TR" sz="2400" dirty="0">
              <a:solidFill>
                <a:srgbClr val="FF0000"/>
              </a:solidFill>
            </a:endParaRPr>
          </a:p>
        </p:txBody>
      </p:sp>
      <p:sp>
        <p:nvSpPr>
          <p:cNvPr id="8" name="Dikdörtgen 7">
            <a:extLst>
              <a:ext uri="{FF2B5EF4-FFF2-40B4-BE49-F238E27FC236}">
                <a16:creationId xmlns:a16="http://schemas.microsoft.com/office/drawing/2014/main" id="{2203CF7E-0790-4A24-98B4-E7D31609D165}"/>
              </a:ext>
            </a:extLst>
          </p:cNvPr>
          <p:cNvSpPr/>
          <p:nvPr/>
        </p:nvSpPr>
        <p:spPr>
          <a:xfrm>
            <a:off x="211086" y="2257927"/>
            <a:ext cx="5034305" cy="1614353"/>
          </a:xfrm>
          <a:prstGeom prst="rect">
            <a:avLst/>
          </a:prstGeom>
        </p:spPr>
        <p:txBody>
          <a:bodyPr wrap="square">
            <a:spAutoFit/>
          </a:bodyPr>
          <a:lstStyle/>
          <a:p>
            <a:pPr marL="457200" indent="-457200" algn="just">
              <a:lnSpc>
                <a:spcPct val="150000"/>
              </a:lnSpc>
              <a:buFont typeface="+mj-lt"/>
              <a:buAutoNum type="arabicPeriod"/>
            </a:pPr>
            <a:r>
              <a:rPr lang="tr-TR" sz="1700" dirty="0"/>
              <a:t>Cam elyafı; silika, kolemanit, alüminyum oksit, soda gibi maddelerden üretilmektedir. </a:t>
            </a:r>
          </a:p>
          <a:p>
            <a:pPr marL="457200" indent="-457200" algn="just">
              <a:lnSpc>
                <a:spcPct val="150000"/>
              </a:lnSpc>
              <a:buFont typeface="+mj-lt"/>
              <a:buAutoNum type="arabicPeriod"/>
            </a:pPr>
            <a:r>
              <a:rPr lang="tr-TR" sz="1700" dirty="0"/>
              <a:t>Cam elyafı, elyaf takviyeli </a:t>
            </a:r>
            <a:r>
              <a:rPr lang="tr-TR" sz="1700" dirty="0" err="1"/>
              <a:t>kompozit</a:t>
            </a:r>
            <a:r>
              <a:rPr lang="tr-TR" sz="1700" dirty="0"/>
              <a:t> üretiminde en çok kullanılan elyaf türüdür. </a:t>
            </a:r>
          </a:p>
        </p:txBody>
      </p:sp>
      <p:pic>
        <p:nvPicPr>
          <p:cNvPr id="18" name="Picture 2" descr="http://upload.wikimedia.org/wikipedia/commons/thumb/e/e2/Glasfaser_Roving.jpg/220px-Glasfaser_Roving.jpg">
            <a:extLst>
              <a:ext uri="{FF2B5EF4-FFF2-40B4-BE49-F238E27FC236}">
                <a16:creationId xmlns:a16="http://schemas.microsoft.com/office/drawing/2014/main" id="{DA6F9DFB-5222-4F61-8EB8-C63CFE5D8C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2238911"/>
            <a:ext cx="863610" cy="15976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img.diytrade.com/cdimg/777762/6956034/0/1280816682/Glass_Fiber_Chopped_Strand_Mat.jpg">
            <a:extLst>
              <a:ext uri="{FF2B5EF4-FFF2-40B4-BE49-F238E27FC236}">
                <a16:creationId xmlns:a16="http://schemas.microsoft.com/office/drawing/2014/main" id="{0C233362-B434-4D90-A738-CC8492638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8714" y="2213986"/>
            <a:ext cx="1600625" cy="1600626"/>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8">
            <a:extLst>
              <a:ext uri="{FF2B5EF4-FFF2-40B4-BE49-F238E27FC236}">
                <a16:creationId xmlns:a16="http://schemas.microsoft.com/office/drawing/2014/main" id="{8A69E239-1E40-4C5D-9935-FB2678A24A82}"/>
              </a:ext>
            </a:extLst>
          </p:cNvPr>
          <p:cNvSpPr/>
          <p:nvPr/>
        </p:nvSpPr>
        <p:spPr>
          <a:xfrm>
            <a:off x="269498" y="3827468"/>
            <a:ext cx="3089554" cy="2399183"/>
          </a:xfrm>
          <a:prstGeom prst="rect">
            <a:avLst/>
          </a:prstGeom>
        </p:spPr>
        <p:txBody>
          <a:bodyPr wrap="square">
            <a:spAutoFit/>
          </a:bodyPr>
          <a:lstStyle/>
          <a:p>
            <a:pPr marL="457200" indent="-457200" algn="just">
              <a:lnSpc>
                <a:spcPct val="150000"/>
              </a:lnSpc>
              <a:buFont typeface="+mj-lt"/>
              <a:buAutoNum type="arabicPeriod" startAt="3"/>
            </a:pPr>
            <a:r>
              <a:rPr lang="tr-TR" sz="1700" dirty="0"/>
              <a:t>Cam elyafı; özel tasarlanmış ve tabanında küçük delikler bulunan özel bir fırından eritilmiş camın, basınç altında geçirilmesiyle üretilir.</a:t>
            </a:r>
          </a:p>
        </p:txBody>
      </p:sp>
      <p:pic>
        <p:nvPicPr>
          <p:cNvPr id="20" name="Picture 4">
            <a:extLst>
              <a:ext uri="{FF2B5EF4-FFF2-40B4-BE49-F238E27FC236}">
                <a16:creationId xmlns:a16="http://schemas.microsoft.com/office/drawing/2014/main" id="{876020EB-E2E0-4DA8-AE47-FFE0531087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8715" y="3944457"/>
            <a:ext cx="5462422" cy="224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00930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8" grpId="0" build="p"/>
      <p:bldP spid="9" grpId="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24091"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149</a:t>
            </a:fld>
            <a:endParaRPr lang="tr-TR"/>
          </a:p>
        </p:txBody>
      </p:sp>
      <p:sp>
        <p:nvSpPr>
          <p:cNvPr id="6" name="Rectangle 2"/>
          <p:cNvSpPr txBox="1">
            <a:spLocks noChangeArrowheads="1"/>
          </p:cNvSpPr>
          <p:nvPr/>
        </p:nvSpPr>
        <p:spPr>
          <a:xfrm>
            <a:off x="233115" y="1465958"/>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2000" dirty="0">
                <a:solidFill>
                  <a:schemeClr val="bg1">
                    <a:lumMod val="50000"/>
                  </a:schemeClr>
                </a:solidFill>
              </a:rPr>
              <a:t>11. 3 Başlıca Elyaf Malzemeler:</a:t>
            </a:r>
          </a:p>
        </p:txBody>
      </p:sp>
      <p:sp>
        <p:nvSpPr>
          <p:cNvPr id="11" name="Veri Yer Tutucusu 10"/>
          <p:cNvSpPr>
            <a:spLocks noGrp="1"/>
          </p:cNvSpPr>
          <p:nvPr>
            <p:ph type="dt" sz="half" idx="10"/>
          </p:nvPr>
        </p:nvSpPr>
        <p:spPr/>
        <p:txBody>
          <a:bodyPr/>
          <a:lstStyle/>
          <a:p>
            <a:r>
              <a:rPr lang="tr-TR" dirty="0"/>
              <a:t>....</a:t>
            </a:r>
          </a:p>
        </p:txBody>
      </p:sp>
      <p:sp>
        <p:nvSpPr>
          <p:cNvPr id="40" name="Başlık 1">
            <a:extLst>
              <a:ext uri="{FF2B5EF4-FFF2-40B4-BE49-F238E27FC236}">
                <a16:creationId xmlns:a16="http://schemas.microsoft.com/office/drawing/2014/main" id="{8E2B448D-E61B-4E11-884D-2C0199A26895}"/>
              </a:ext>
            </a:extLst>
          </p:cNvPr>
          <p:cNvSpPr>
            <a:spLocks noGrp="1"/>
          </p:cNvSpPr>
          <p:nvPr>
            <p:ph type="title"/>
          </p:nvPr>
        </p:nvSpPr>
        <p:spPr>
          <a:xfrm>
            <a:off x="760469" y="149676"/>
            <a:ext cx="7746572" cy="758952"/>
          </a:xfrm>
        </p:spPr>
        <p:txBody>
          <a:bodyPr>
            <a:noAutofit/>
          </a:bodyPr>
          <a:lstStyle/>
          <a:p>
            <a:r>
              <a:rPr lang="tr-TR" sz="2800" dirty="0"/>
              <a:t> </a:t>
            </a:r>
            <a:br>
              <a:rPr lang="tr-TR" sz="2800" dirty="0"/>
            </a:br>
            <a:r>
              <a:rPr lang="tr-TR" sz="2800" dirty="0"/>
              <a:t>11- ELYAF (FİBER) MALZEMELERİ</a:t>
            </a:r>
          </a:p>
        </p:txBody>
      </p:sp>
      <p:sp>
        <p:nvSpPr>
          <p:cNvPr id="14" name="Rectangle 3" descr="Rectangle: Click to edit Master text styles&#10;Second level&#10;Third level&#10;Fourth level&#10;Fifth level">
            <a:extLst>
              <a:ext uri="{FF2B5EF4-FFF2-40B4-BE49-F238E27FC236}">
                <a16:creationId xmlns:a16="http://schemas.microsoft.com/office/drawing/2014/main" id="{2B41E6CF-3123-426C-96E8-8DDE9BBC53B0}"/>
              </a:ext>
            </a:extLst>
          </p:cNvPr>
          <p:cNvSpPr>
            <a:spLocks noGrp="1" noChangeArrowheads="1"/>
          </p:cNvSpPr>
          <p:nvPr>
            <p:ph idx="1"/>
          </p:nvPr>
        </p:nvSpPr>
        <p:spPr>
          <a:xfrm>
            <a:off x="1092213" y="1804690"/>
            <a:ext cx="5172689" cy="525223"/>
          </a:xfrm>
          <a:noFill/>
        </p:spPr>
        <p:txBody>
          <a:bodyPr>
            <a:noAutofit/>
          </a:bodyPr>
          <a:lstStyle/>
          <a:p>
            <a:pPr marL="0" indent="0" eaLnBrk="1" hangingPunct="1">
              <a:lnSpc>
                <a:spcPct val="170000"/>
              </a:lnSpc>
              <a:buNone/>
            </a:pPr>
            <a:r>
              <a:rPr lang="tr-TR" sz="1800" dirty="0">
                <a:solidFill>
                  <a:schemeClr val="bg1">
                    <a:lumMod val="50000"/>
                  </a:schemeClr>
                </a:solidFill>
              </a:rPr>
              <a:t> 11.3.1 Cam elyafı (</a:t>
            </a:r>
            <a:r>
              <a:rPr lang="tr-TR" sz="1800" dirty="0" err="1">
                <a:solidFill>
                  <a:schemeClr val="bg1">
                    <a:lumMod val="50000"/>
                  </a:schemeClr>
                </a:solidFill>
              </a:rPr>
              <a:t>Glass</a:t>
            </a:r>
            <a:r>
              <a:rPr lang="tr-TR" sz="1800" dirty="0">
                <a:solidFill>
                  <a:schemeClr val="bg1">
                    <a:lumMod val="50000"/>
                  </a:schemeClr>
                </a:solidFill>
              </a:rPr>
              <a:t> fiber) -Devamı:</a:t>
            </a:r>
          </a:p>
          <a:p>
            <a:pPr marL="0" indent="0" eaLnBrk="1" hangingPunct="1">
              <a:lnSpc>
                <a:spcPct val="170000"/>
              </a:lnSpc>
              <a:buNone/>
            </a:pPr>
            <a:endParaRPr lang="tr-TR" sz="1800" dirty="0">
              <a:solidFill>
                <a:schemeClr val="bg1">
                  <a:lumMod val="50000"/>
                </a:schemeClr>
              </a:solidFill>
            </a:endParaRPr>
          </a:p>
        </p:txBody>
      </p:sp>
      <p:sp>
        <p:nvSpPr>
          <p:cNvPr id="2" name="Dikdörtgen 1">
            <a:extLst>
              <a:ext uri="{FF2B5EF4-FFF2-40B4-BE49-F238E27FC236}">
                <a16:creationId xmlns:a16="http://schemas.microsoft.com/office/drawing/2014/main" id="{758BCD56-5C9E-463A-BF2C-75DD714F8470}"/>
              </a:ext>
            </a:extLst>
          </p:cNvPr>
          <p:cNvSpPr/>
          <p:nvPr/>
        </p:nvSpPr>
        <p:spPr>
          <a:xfrm>
            <a:off x="203864" y="2363288"/>
            <a:ext cx="6063403" cy="3781356"/>
          </a:xfrm>
          <a:prstGeom prst="rect">
            <a:avLst/>
          </a:prstGeom>
        </p:spPr>
        <p:txBody>
          <a:bodyPr wrap="square">
            <a:spAutoFit/>
          </a:bodyPr>
          <a:lstStyle/>
          <a:p>
            <a:pPr marL="457200" indent="-457200" algn="just">
              <a:lnSpc>
                <a:spcPct val="150000"/>
              </a:lnSpc>
              <a:buFont typeface="+mj-lt"/>
              <a:buAutoNum type="arabicPeriod" startAt="4"/>
            </a:pPr>
            <a:r>
              <a:rPr lang="tr-TR" dirty="0"/>
              <a:t>Cam elyafı biçimlendirildikten sonra yıpranmaya karşı dayanımın artması için kaplama işlemi yapılır.</a:t>
            </a:r>
          </a:p>
          <a:p>
            <a:pPr marL="457200" indent="-457200" algn="just">
              <a:lnSpc>
                <a:spcPct val="150000"/>
              </a:lnSpc>
              <a:buFont typeface="+mj-lt"/>
              <a:buAutoNum type="arabicPeriod" startAt="4"/>
            </a:pPr>
            <a:r>
              <a:rPr lang="tr-TR" dirty="0"/>
              <a:t>Elyaf kaplama malzemesi olarak genellikle </a:t>
            </a:r>
            <a:r>
              <a:rPr lang="tr-TR" dirty="0" err="1"/>
              <a:t>kompozit</a:t>
            </a:r>
            <a:r>
              <a:rPr lang="tr-TR" dirty="0"/>
              <a:t> üretiminden önce (suyla) kolaylıkla çözülebilen polimerler kullanılır. </a:t>
            </a:r>
          </a:p>
          <a:p>
            <a:pPr marL="457200" indent="-457200" algn="just">
              <a:lnSpc>
                <a:spcPct val="150000"/>
              </a:lnSpc>
              <a:buFont typeface="+mj-lt"/>
              <a:buAutoNum type="arabicPeriod" startAt="4"/>
            </a:pPr>
            <a:r>
              <a:rPr lang="tr-TR" dirty="0"/>
              <a:t>Elyaf  ile reçinenin birbirine iyi yapışması çok önemlidir. Aksi halde, </a:t>
            </a:r>
            <a:r>
              <a:rPr lang="tr-TR" dirty="0" err="1"/>
              <a:t>kompozit</a:t>
            </a:r>
            <a:r>
              <a:rPr lang="tr-TR" dirty="0"/>
              <a:t> malzemenin sertliği ve mukavemeti düşük olur. Bu durumun engellenmesi için elyaf kimyasallarla kaplanır.</a:t>
            </a:r>
          </a:p>
        </p:txBody>
      </p:sp>
      <p:pic>
        <p:nvPicPr>
          <p:cNvPr id="15" name="Picture 2" descr="https://encrypted-tbn1.gstatic.com/images?q=tbn:ANd9GcRpsyzesJ8RZMQRKkyggjlRc1mqtUpa-0YL8eNJeK7OO905Oeo9">
            <a:extLst>
              <a:ext uri="{FF2B5EF4-FFF2-40B4-BE49-F238E27FC236}">
                <a16:creationId xmlns:a16="http://schemas.microsoft.com/office/drawing/2014/main" id="{0B1839C3-4937-4E04-9AC1-3F9424859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236" y="2132856"/>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us.123rf.com/400wm/400/400/eraxion/eraxion0711/eraxion071100309/2055922-glass-fiber.jpg">
            <a:extLst>
              <a:ext uri="{FF2B5EF4-FFF2-40B4-BE49-F238E27FC236}">
                <a16:creationId xmlns:a16="http://schemas.microsoft.com/office/drawing/2014/main" id="{5395C459-EC71-449F-8C6D-0D3682C0F7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7001" y="4161056"/>
            <a:ext cx="2373444" cy="178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83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Altbilgi Yer Tutucusu 2"/>
          <p:cNvSpPr>
            <a:spLocks noGrp="1"/>
          </p:cNvSpPr>
          <p:nvPr>
            <p:ph type="ftr" sz="quarter" idx="11"/>
          </p:nvPr>
        </p:nvSpPr>
        <p:spPr>
          <a:xfrm>
            <a:off x="2081101" y="6380074"/>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3" name="Slayt Numarası Yer Tutucusu 2"/>
          <p:cNvSpPr>
            <a:spLocks noGrp="1"/>
          </p:cNvSpPr>
          <p:nvPr>
            <p:ph type="sldNum" sz="quarter" idx="12"/>
          </p:nvPr>
        </p:nvSpPr>
        <p:spPr/>
        <p:txBody>
          <a:bodyPr/>
          <a:lstStyle/>
          <a:p>
            <a:fld id="{B7840E83-AC17-4BB5-BC43-751DE1ADA5B1}" type="slidenum">
              <a:rPr lang="tr-TR" smtClean="0"/>
              <a:t>15</a:t>
            </a:fld>
            <a:endParaRPr lang="tr-TR"/>
          </a:p>
        </p:txBody>
      </p:sp>
      <p:sp>
        <p:nvSpPr>
          <p:cNvPr id="7" name="Rectangle 3" descr="Rectangle: Click to edit Master text styles&#10;Second level&#10;Third level&#10;Fourth level&#10;Fifth level"/>
          <p:cNvSpPr>
            <a:spLocks noGrp="1" noChangeArrowheads="1"/>
          </p:cNvSpPr>
          <p:nvPr>
            <p:ph sz="quarter" idx="1"/>
          </p:nvPr>
        </p:nvSpPr>
        <p:spPr>
          <a:xfrm>
            <a:off x="301752" y="1527048"/>
            <a:ext cx="4918320" cy="461792"/>
          </a:xfrm>
          <a:noFill/>
        </p:spPr>
        <p:txBody>
          <a:bodyPr>
            <a:noAutofit/>
          </a:bodyPr>
          <a:lstStyle/>
          <a:p>
            <a:pPr marL="0" indent="0">
              <a:lnSpc>
                <a:spcPct val="150000"/>
              </a:lnSpc>
              <a:buNone/>
            </a:pPr>
            <a:r>
              <a:rPr lang="tr-TR" sz="1800" b="1" dirty="0"/>
              <a:t>3.2 Otomotiv ve Taşımacılık Sektörü:</a:t>
            </a:r>
          </a:p>
        </p:txBody>
      </p:sp>
      <p:sp>
        <p:nvSpPr>
          <p:cNvPr id="10" name="Rectangle 2" descr="Rectangle: Click to edit Master text styles&#10;Second level&#10;Third level&#10;Fourth level&#10;Fifth level"/>
          <p:cNvSpPr txBox="1">
            <a:spLocks noChangeArrowheads="1"/>
          </p:cNvSpPr>
          <p:nvPr/>
        </p:nvSpPr>
        <p:spPr>
          <a:xfrm>
            <a:off x="355212" y="4299224"/>
            <a:ext cx="8496944" cy="2086297"/>
          </a:xfrm>
          <a:prstGeom prst="rect">
            <a:avLst/>
          </a:prstGeom>
          <a:noFill/>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50000"/>
              </a:lnSpc>
              <a:buFont typeface="Wingdings" pitchFamily="2" charset="2"/>
              <a:buNone/>
            </a:pPr>
            <a:r>
              <a:rPr lang="tr-TR" sz="2000" dirty="0"/>
              <a:t>Otomobil firmaları, müşterilerinin ihtiyaçlarına karşılamak ve rekabet güçlerini artırmak amacıyla hafif otomobiller üretmektedirler. Hafif otomobiller, enerji tasarrufu yanında mekanik (ivmelenme ve frenlenme) olarak çok önemlidir.</a:t>
            </a:r>
          </a:p>
        </p:txBody>
      </p:sp>
      <p:pic>
        <p:nvPicPr>
          <p:cNvPr id="44034" name="Picture 2" descr="http://speautomotive.com/SPEA_CD/SPEA2009/images/index.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788" y="2071567"/>
            <a:ext cx="7086600" cy="2238376"/>
          </a:xfrm>
          <a:prstGeom prst="rect">
            <a:avLst/>
          </a:prstGeom>
          <a:noFill/>
          <a:extLst>
            <a:ext uri="{909E8E84-426E-40DD-AFC4-6F175D3DCCD1}">
              <a14:hiddenFill xmlns:a14="http://schemas.microsoft.com/office/drawing/2010/main">
                <a:solidFill>
                  <a:srgbClr val="FFFFFF"/>
                </a:solidFill>
              </a14:hiddenFill>
            </a:ext>
          </a:extLst>
        </p:spPr>
      </p:pic>
      <p:sp>
        <p:nvSpPr>
          <p:cNvPr id="2" name="Veri Yer Tutucusu 1"/>
          <p:cNvSpPr>
            <a:spLocks noGrp="1"/>
          </p:cNvSpPr>
          <p:nvPr>
            <p:ph type="dt" sz="half" idx="10"/>
          </p:nvPr>
        </p:nvSpPr>
        <p:spPr/>
        <p:txBody>
          <a:bodyPr/>
          <a:lstStyle/>
          <a:p>
            <a:r>
              <a:rPr lang="tr-TR" dirty="0"/>
              <a:t>....</a:t>
            </a:r>
          </a:p>
        </p:txBody>
      </p:sp>
      <p:sp>
        <p:nvSpPr>
          <p:cNvPr id="11" name="Rectangle 2">
            <a:extLst>
              <a:ext uri="{FF2B5EF4-FFF2-40B4-BE49-F238E27FC236}">
                <a16:creationId xmlns:a16="http://schemas.microsoft.com/office/drawing/2014/main" id="{8ED31993-A276-4948-B8F4-D42CD0C85943}"/>
              </a:ext>
            </a:extLst>
          </p:cNvPr>
          <p:cNvSpPr>
            <a:spLocks noGrp="1" noChangeArrowheads="1"/>
          </p:cNvSpPr>
          <p:nvPr>
            <p:ph type="title"/>
          </p:nvPr>
        </p:nvSpPr>
        <p:spPr>
          <a:xfrm>
            <a:off x="1079612" y="274166"/>
            <a:ext cx="6984776" cy="591103"/>
          </a:xfrm>
          <a:noFill/>
        </p:spPr>
        <p:txBody>
          <a:bodyPr>
            <a:normAutofit/>
          </a:bodyPr>
          <a:lstStyle/>
          <a:p>
            <a:pPr eaLnBrk="1" hangingPunct="1"/>
            <a:r>
              <a:rPr lang="tr-TR" sz="3200" dirty="0"/>
              <a:t>3-Kompozitlerin Uygulama Alanları</a:t>
            </a:r>
          </a:p>
        </p:txBody>
      </p:sp>
      <p:sp>
        <p:nvSpPr>
          <p:cNvPr id="12" name="Başlık 1">
            <a:extLst>
              <a:ext uri="{FF2B5EF4-FFF2-40B4-BE49-F238E27FC236}">
                <a16:creationId xmlns:a16="http://schemas.microsoft.com/office/drawing/2014/main" id="{DB9C12C8-0135-4515-9889-CEAE765ED999}"/>
              </a:ext>
            </a:extLst>
          </p:cNvPr>
          <p:cNvSpPr txBox="1">
            <a:spLocks/>
          </p:cNvSpPr>
          <p:nvPr/>
        </p:nvSpPr>
        <p:spPr>
          <a:xfrm>
            <a:off x="7466651" y="843492"/>
            <a:ext cx="1369501" cy="365760"/>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000" dirty="0"/>
              <a:t>(Devamı)</a:t>
            </a:r>
          </a:p>
        </p:txBody>
      </p:sp>
    </p:spTree>
    <p:extLst>
      <p:ext uri="{BB962C8B-B14F-4D97-AF65-F5344CB8AC3E}">
        <p14:creationId xmlns:p14="http://schemas.microsoft.com/office/powerpoint/2010/main" val="169983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4034"/>
                                        </p:tgtEl>
                                        <p:attrNameLst>
                                          <p:attrName>style.visibility</p:attrName>
                                        </p:attrNameLst>
                                      </p:cBhvr>
                                      <p:to>
                                        <p:strVal val="visible"/>
                                      </p:to>
                                    </p:set>
                                    <p:anim calcmode="lin" valueType="num">
                                      <p:cBhvr>
                                        <p:cTn id="12" dur="500" fill="hold"/>
                                        <p:tgtEl>
                                          <p:spTgt spid="44034"/>
                                        </p:tgtEl>
                                        <p:attrNameLst>
                                          <p:attrName>ppt_w</p:attrName>
                                        </p:attrNameLst>
                                      </p:cBhvr>
                                      <p:tavLst>
                                        <p:tav tm="0">
                                          <p:val>
                                            <p:fltVal val="0"/>
                                          </p:val>
                                        </p:tav>
                                        <p:tav tm="100000">
                                          <p:val>
                                            <p:strVal val="#ppt_w"/>
                                          </p:val>
                                        </p:tav>
                                      </p:tavLst>
                                    </p:anim>
                                    <p:anim calcmode="lin" valueType="num">
                                      <p:cBhvr>
                                        <p:cTn id="13" dur="500" fill="hold"/>
                                        <p:tgtEl>
                                          <p:spTgt spid="44034"/>
                                        </p:tgtEl>
                                        <p:attrNameLst>
                                          <p:attrName>ppt_h</p:attrName>
                                        </p:attrNameLst>
                                      </p:cBhvr>
                                      <p:tavLst>
                                        <p:tav tm="0">
                                          <p:val>
                                            <p:fltVal val="0"/>
                                          </p:val>
                                        </p:tav>
                                        <p:tav tm="100000">
                                          <p:val>
                                            <p:strVal val="#ppt_h"/>
                                          </p:val>
                                        </p:tav>
                                      </p:tavLst>
                                    </p:anim>
                                    <p:animEffect transition="in" filter="fade">
                                      <p:cBhvr>
                                        <p:cTn id="14" dur="500"/>
                                        <p:tgtEl>
                                          <p:spTgt spid="440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18404" y="6419000"/>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150</a:t>
            </a:fld>
            <a:endParaRPr lang="tr-TR"/>
          </a:p>
        </p:txBody>
      </p:sp>
      <p:sp>
        <p:nvSpPr>
          <p:cNvPr id="6" name="Rectangle 2"/>
          <p:cNvSpPr txBox="1">
            <a:spLocks noChangeArrowheads="1"/>
          </p:cNvSpPr>
          <p:nvPr/>
        </p:nvSpPr>
        <p:spPr>
          <a:xfrm>
            <a:off x="233115" y="1465958"/>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2000" dirty="0">
                <a:solidFill>
                  <a:schemeClr val="bg1">
                    <a:lumMod val="50000"/>
                  </a:schemeClr>
                </a:solidFill>
              </a:rPr>
              <a:t>11. 3 Başlıca Elyaf Malzemeler:</a:t>
            </a:r>
          </a:p>
        </p:txBody>
      </p:sp>
      <p:sp>
        <p:nvSpPr>
          <p:cNvPr id="11" name="Veri Yer Tutucusu 10"/>
          <p:cNvSpPr>
            <a:spLocks noGrp="1"/>
          </p:cNvSpPr>
          <p:nvPr>
            <p:ph type="dt" sz="half" idx="10"/>
          </p:nvPr>
        </p:nvSpPr>
        <p:spPr/>
        <p:txBody>
          <a:bodyPr/>
          <a:lstStyle/>
          <a:p>
            <a:r>
              <a:rPr lang="tr-TR" dirty="0"/>
              <a:t>....</a:t>
            </a:r>
          </a:p>
        </p:txBody>
      </p:sp>
      <p:sp>
        <p:nvSpPr>
          <p:cNvPr id="40" name="Başlık 1">
            <a:extLst>
              <a:ext uri="{FF2B5EF4-FFF2-40B4-BE49-F238E27FC236}">
                <a16:creationId xmlns:a16="http://schemas.microsoft.com/office/drawing/2014/main" id="{8E2B448D-E61B-4E11-884D-2C0199A26895}"/>
              </a:ext>
            </a:extLst>
          </p:cNvPr>
          <p:cNvSpPr>
            <a:spLocks noGrp="1"/>
          </p:cNvSpPr>
          <p:nvPr>
            <p:ph type="title"/>
          </p:nvPr>
        </p:nvSpPr>
        <p:spPr>
          <a:xfrm>
            <a:off x="698714" y="86939"/>
            <a:ext cx="7746572" cy="758952"/>
          </a:xfrm>
        </p:spPr>
        <p:txBody>
          <a:bodyPr>
            <a:noAutofit/>
          </a:bodyPr>
          <a:lstStyle/>
          <a:p>
            <a:r>
              <a:rPr lang="tr-TR" sz="2800" dirty="0"/>
              <a:t> </a:t>
            </a:r>
            <a:br>
              <a:rPr lang="tr-TR" sz="2800" dirty="0"/>
            </a:br>
            <a:r>
              <a:rPr lang="tr-TR" sz="2800" dirty="0"/>
              <a:t>11- ELYAF (FİBER) MALZEMELERİ</a:t>
            </a:r>
          </a:p>
        </p:txBody>
      </p:sp>
      <p:sp>
        <p:nvSpPr>
          <p:cNvPr id="14" name="Rectangle 3" descr="Rectangle: Click to edit Master text styles&#10;Second level&#10;Third level&#10;Fourth level&#10;Fifth level">
            <a:extLst>
              <a:ext uri="{FF2B5EF4-FFF2-40B4-BE49-F238E27FC236}">
                <a16:creationId xmlns:a16="http://schemas.microsoft.com/office/drawing/2014/main" id="{2B41E6CF-3123-426C-96E8-8DDE9BBC53B0}"/>
              </a:ext>
            </a:extLst>
          </p:cNvPr>
          <p:cNvSpPr>
            <a:spLocks noGrp="1" noChangeArrowheads="1"/>
          </p:cNvSpPr>
          <p:nvPr>
            <p:ph idx="1"/>
          </p:nvPr>
        </p:nvSpPr>
        <p:spPr>
          <a:xfrm>
            <a:off x="1043608" y="1732704"/>
            <a:ext cx="5172689" cy="525223"/>
          </a:xfrm>
          <a:noFill/>
        </p:spPr>
        <p:txBody>
          <a:bodyPr>
            <a:noAutofit/>
          </a:bodyPr>
          <a:lstStyle/>
          <a:p>
            <a:pPr marL="0" indent="0" eaLnBrk="1" hangingPunct="1">
              <a:lnSpc>
                <a:spcPct val="170000"/>
              </a:lnSpc>
              <a:buNone/>
            </a:pPr>
            <a:r>
              <a:rPr lang="tr-TR" sz="1800" dirty="0">
                <a:solidFill>
                  <a:schemeClr val="bg1">
                    <a:lumMod val="50000"/>
                  </a:schemeClr>
                </a:solidFill>
              </a:rPr>
              <a:t> 11.3.1 Cam elyafı (</a:t>
            </a:r>
            <a:r>
              <a:rPr lang="tr-TR" sz="1800" dirty="0" err="1">
                <a:solidFill>
                  <a:schemeClr val="bg1">
                    <a:lumMod val="50000"/>
                  </a:schemeClr>
                </a:solidFill>
              </a:rPr>
              <a:t>Glass</a:t>
            </a:r>
            <a:r>
              <a:rPr lang="tr-TR" sz="1800" dirty="0">
                <a:solidFill>
                  <a:schemeClr val="bg1">
                    <a:lumMod val="50000"/>
                  </a:schemeClr>
                </a:solidFill>
              </a:rPr>
              <a:t> fiber) -Devamı:</a:t>
            </a:r>
          </a:p>
          <a:p>
            <a:pPr marL="0" indent="0" eaLnBrk="1" hangingPunct="1">
              <a:lnSpc>
                <a:spcPct val="170000"/>
              </a:lnSpc>
              <a:buNone/>
            </a:pPr>
            <a:endParaRPr lang="tr-TR" sz="1800" dirty="0">
              <a:solidFill>
                <a:schemeClr val="bg1">
                  <a:lumMod val="50000"/>
                </a:schemeClr>
              </a:solidFill>
            </a:endParaRPr>
          </a:p>
        </p:txBody>
      </p:sp>
      <p:sp>
        <p:nvSpPr>
          <p:cNvPr id="13" name="Metin kutusu 12">
            <a:extLst>
              <a:ext uri="{FF2B5EF4-FFF2-40B4-BE49-F238E27FC236}">
                <a16:creationId xmlns:a16="http://schemas.microsoft.com/office/drawing/2014/main" id="{3A536197-1DFA-4CAE-87A0-C65292D4851B}"/>
              </a:ext>
            </a:extLst>
          </p:cNvPr>
          <p:cNvSpPr txBox="1"/>
          <p:nvPr/>
        </p:nvSpPr>
        <p:spPr>
          <a:xfrm>
            <a:off x="2018404" y="2266407"/>
            <a:ext cx="3223095" cy="369332"/>
          </a:xfrm>
          <a:prstGeom prst="rect">
            <a:avLst/>
          </a:prstGeom>
          <a:noFill/>
        </p:spPr>
        <p:txBody>
          <a:bodyPr wrap="square" rtlCol="0">
            <a:spAutoFit/>
          </a:bodyPr>
          <a:lstStyle/>
          <a:p>
            <a:r>
              <a:rPr lang="tr-TR" dirty="0"/>
              <a:t>CTP BORULAR</a:t>
            </a:r>
          </a:p>
        </p:txBody>
      </p:sp>
      <p:pic>
        <p:nvPicPr>
          <p:cNvPr id="5" name="Resim 4">
            <a:extLst>
              <a:ext uri="{FF2B5EF4-FFF2-40B4-BE49-F238E27FC236}">
                <a16:creationId xmlns:a16="http://schemas.microsoft.com/office/drawing/2014/main" id="{EF876382-E1A2-47B2-B7D0-CF00CAE6A228}"/>
              </a:ext>
            </a:extLst>
          </p:cNvPr>
          <p:cNvPicPr>
            <a:picLocks noChangeAspect="1"/>
          </p:cNvPicPr>
          <p:nvPr/>
        </p:nvPicPr>
        <p:blipFill>
          <a:blip r:embed="rId2"/>
          <a:stretch>
            <a:fillRect/>
          </a:stretch>
        </p:blipFill>
        <p:spPr>
          <a:xfrm>
            <a:off x="639756" y="2711206"/>
            <a:ext cx="2247863" cy="1816882"/>
          </a:xfrm>
          <a:prstGeom prst="rect">
            <a:avLst/>
          </a:prstGeom>
        </p:spPr>
      </p:pic>
      <p:pic>
        <p:nvPicPr>
          <p:cNvPr id="7" name="Resim 6">
            <a:extLst>
              <a:ext uri="{FF2B5EF4-FFF2-40B4-BE49-F238E27FC236}">
                <a16:creationId xmlns:a16="http://schemas.microsoft.com/office/drawing/2014/main" id="{A3EFFA2A-7656-4D63-BE43-099C3D33E2BF}"/>
              </a:ext>
            </a:extLst>
          </p:cNvPr>
          <p:cNvPicPr>
            <a:picLocks noChangeAspect="1"/>
          </p:cNvPicPr>
          <p:nvPr/>
        </p:nvPicPr>
        <p:blipFill>
          <a:blip r:embed="rId3"/>
          <a:stretch>
            <a:fillRect/>
          </a:stretch>
        </p:blipFill>
        <p:spPr>
          <a:xfrm>
            <a:off x="533719" y="4559579"/>
            <a:ext cx="2282432" cy="1664925"/>
          </a:xfrm>
          <a:prstGeom prst="rect">
            <a:avLst/>
          </a:prstGeom>
        </p:spPr>
      </p:pic>
      <p:pic>
        <p:nvPicPr>
          <p:cNvPr id="17" name="Picture 4">
            <a:extLst>
              <a:ext uri="{FF2B5EF4-FFF2-40B4-BE49-F238E27FC236}">
                <a16:creationId xmlns:a16="http://schemas.microsoft.com/office/drawing/2014/main" id="{FA6D498A-E83B-4F21-B000-ACE613123B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4463" y="2658266"/>
            <a:ext cx="5632765" cy="356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17215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9224" y="642260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151</a:t>
            </a:fld>
            <a:endParaRPr lang="tr-TR"/>
          </a:p>
        </p:txBody>
      </p:sp>
      <p:sp>
        <p:nvSpPr>
          <p:cNvPr id="6" name="Rectangle 2"/>
          <p:cNvSpPr txBox="1">
            <a:spLocks noChangeArrowheads="1"/>
          </p:cNvSpPr>
          <p:nvPr/>
        </p:nvSpPr>
        <p:spPr>
          <a:xfrm>
            <a:off x="179512" y="1383991"/>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Başlıca Elyaf Malzemeler:</a:t>
            </a:r>
          </a:p>
        </p:txBody>
      </p:sp>
      <p:sp>
        <p:nvSpPr>
          <p:cNvPr id="11" name="Veri Yer Tutucusu 10"/>
          <p:cNvSpPr>
            <a:spLocks noGrp="1"/>
          </p:cNvSpPr>
          <p:nvPr>
            <p:ph type="dt" sz="half" idx="10"/>
          </p:nvPr>
        </p:nvSpPr>
        <p:spPr/>
        <p:txBody>
          <a:bodyPr/>
          <a:lstStyle/>
          <a:p>
            <a:r>
              <a:rPr lang="tr-TR" dirty="0"/>
              <a:t>....</a:t>
            </a:r>
          </a:p>
        </p:txBody>
      </p:sp>
      <p:sp>
        <p:nvSpPr>
          <p:cNvPr id="40" name="Başlık 1">
            <a:extLst>
              <a:ext uri="{FF2B5EF4-FFF2-40B4-BE49-F238E27FC236}">
                <a16:creationId xmlns:a16="http://schemas.microsoft.com/office/drawing/2014/main" id="{8E2B448D-E61B-4E11-884D-2C0199A26895}"/>
              </a:ext>
            </a:extLst>
          </p:cNvPr>
          <p:cNvSpPr>
            <a:spLocks noGrp="1"/>
          </p:cNvSpPr>
          <p:nvPr>
            <p:ph type="title"/>
          </p:nvPr>
        </p:nvSpPr>
        <p:spPr>
          <a:xfrm>
            <a:off x="707341" y="73110"/>
            <a:ext cx="7746572" cy="758952"/>
          </a:xfrm>
        </p:spPr>
        <p:txBody>
          <a:bodyPr>
            <a:noAutofit/>
          </a:bodyPr>
          <a:lstStyle/>
          <a:p>
            <a:r>
              <a:rPr lang="tr-TR" sz="2800" dirty="0"/>
              <a:t> </a:t>
            </a:r>
            <a:br>
              <a:rPr lang="tr-TR" sz="2800" dirty="0"/>
            </a:br>
            <a:r>
              <a:rPr lang="tr-TR" sz="2800" dirty="0"/>
              <a:t>11- ELYAF (FİBER) MALZEMELERİ</a:t>
            </a:r>
          </a:p>
        </p:txBody>
      </p:sp>
      <p:sp>
        <p:nvSpPr>
          <p:cNvPr id="14" name="Rectangle 3" descr="Rectangle: Click to edit Master text styles&#10;Second level&#10;Third level&#10;Fourth level&#10;Fifth level">
            <a:extLst>
              <a:ext uri="{FF2B5EF4-FFF2-40B4-BE49-F238E27FC236}">
                <a16:creationId xmlns:a16="http://schemas.microsoft.com/office/drawing/2014/main" id="{2B41E6CF-3123-426C-96E8-8DDE9BBC53B0}"/>
              </a:ext>
            </a:extLst>
          </p:cNvPr>
          <p:cNvSpPr>
            <a:spLocks noGrp="1" noChangeArrowheads="1"/>
          </p:cNvSpPr>
          <p:nvPr>
            <p:ph idx="1"/>
          </p:nvPr>
        </p:nvSpPr>
        <p:spPr>
          <a:xfrm>
            <a:off x="707341" y="1621487"/>
            <a:ext cx="5172689" cy="525223"/>
          </a:xfrm>
          <a:noFill/>
        </p:spPr>
        <p:txBody>
          <a:bodyPr>
            <a:noAutofit/>
          </a:bodyPr>
          <a:lstStyle/>
          <a:p>
            <a:pPr marL="0" indent="0" eaLnBrk="1" hangingPunct="1">
              <a:lnSpc>
                <a:spcPct val="170000"/>
              </a:lnSpc>
              <a:buNone/>
            </a:pPr>
            <a:r>
              <a:rPr lang="tr-TR" sz="1800" dirty="0">
                <a:solidFill>
                  <a:schemeClr val="bg1">
                    <a:lumMod val="50000"/>
                  </a:schemeClr>
                </a:solidFill>
              </a:rPr>
              <a:t> 11.3.1 Cam elyafı (</a:t>
            </a:r>
            <a:r>
              <a:rPr lang="tr-TR" sz="1800" dirty="0" err="1">
                <a:solidFill>
                  <a:schemeClr val="bg1">
                    <a:lumMod val="50000"/>
                  </a:schemeClr>
                </a:solidFill>
              </a:rPr>
              <a:t>Glass</a:t>
            </a:r>
            <a:r>
              <a:rPr lang="tr-TR" sz="1800" dirty="0">
                <a:solidFill>
                  <a:schemeClr val="bg1">
                    <a:lumMod val="50000"/>
                  </a:schemeClr>
                </a:solidFill>
              </a:rPr>
              <a:t> fiber) :</a:t>
            </a:r>
          </a:p>
          <a:p>
            <a:pPr marL="0" indent="0" eaLnBrk="1" hangingPunct="1">
              <a:lnSpc>
                <a:spcPct val="170000"/>
              </a:lnSpc>
              <a:buNone/>
            </a:pPr>
            <a:endParaRPr lang="tr-TR" sz="1800" dirty="0">
              <a:solidFill>
                <a:schemeClr val="bg1">
                  <a:lumMod val="50000"/>
                </a:schemeClr>
              </a:solidFill>
            </a:endParaRPr>
          </a:p>
        </p:txBody>
      </p:sp>
      <p:sp>
        <p:nvSpPr>
          <p:cNvPr id="12" name="Rectangle 3" descr="Rectangle: Click to edit Master text styles&#10;Second level&#10;Third level&#10;Fourth level&#10;Fifth level">
            <a:extLst>
              <a:ext uri="{FF2B5EF4-FFF2-40B4-BE49-F238E27FC236}">
                <a16:creationId xmlns:a16="http://schemas.microsoft.com/office/drawing/2014/main" id="{257724E8-AC2C-4976-8A8D-D5C917694466}"/>
              </a:ext>
            </a:extLst>
          </p:cNvPr>
          <p:cNvSpPr txBox="1">
            <a:spLocks noChangeArrowheads="1"/>
          </p:cNvSpPr>
          <p:nvPr/>
        </p:nvSpPr>
        <p:spPr>
          <a:xfrm>
            <a:off x="1256116" y="1953543"/>
            <a:ext cx="5172689"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Font typeface="Wingdings 2"/>
              <a:buNone/>
            </a:pPr>
            <a:r>
              <a:rPr lang="tr-TR" sz="1800" dirty="0">
                <a:solidFill>
                  <a:srgbClr val="FF0000"/>
                </a:solidFill>
              </a:rPr>
              <a:t> 11.3.1.1 Cam elyafı (</a:t>
            </a:r>
            <a:r>
              <a:rPr lang="tr-TR" sz="1800" dirty="0" err="1">
                <a:solidFill>
                  <a:srgbClr val="FF0000"/>
                </a:solidFill>
              </a:rPr>
              <a:t>Glass</a:t>
            </a:r>
            <a:r>
              <a:rPr lang="tr-TR" sz="1800" dirty="0">
                <a:solidFill>
                  <a:srgbClr val="FF0000"/>
                </a:solidFill>
              </a:rPr>
              <a:t> fiber) Türleri :</a:t>
            </a:r>
          </a:p>
          <a:p>
            <a:pPr marL="0" indent="0">
              <a:lnSpc>
                <a:spcPct val="170000"/>
              </a:lnSpc>
              <a:buFont typeface="Wingdings 2"/>
              <a:buNone/>
            </a:pPr>
            <a:endParaRPr lang="tr-TR" sz="1800" dirty="0">
              <a:solidFill>
                <a:srgbClr val="FF0000"/>
              </a:solidFill>
            </a:endParaRPr>
          </a:p>
        </p:txBody>
      </p:sp>
      <p:sp>
        <p:nvSpPr>
          <p:cNvPr id="15" name="Rectangle 3" descr="Rectangle: Click to edit Master text styles&#10;Second level&#10;Third level&#10;Fourth level&#10;Fifth level">
            <a:extLst>
              <a:ext uri="{FF2B5EF4-FFF2-40B4-BE49-F238E27FC236}">
                <a16:creationId xmlns:a16="http://schemas.microsoft.com/office/drawing/2014/main" id="{82EFA275-9A58-4D10-A94F-8FDFE94D8ECC}"/>
              </a:ext>
            </a:extLst>
          </p:cNvPr>
          <p:cNvSpPr txBox="1">
            <a:spLocks noChangeArrowheads="1"/>
          </p:cNvSpPr>
          <p:nvPr/>
        </p:nvSpPr>
        <p:spPr>
          <a:xfrm>
            <a:off x="95441" y="2342163"/>
            <a:ext cx="8740711" cy="411357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457200" indent="-457200">
              <a:lnSpc>
                <a:spcPct val="150000"/>
              </a:lnSpc>
              <a:buFont typeface="+mj-lt"/>
              <a:buAutoNum type="arabicPeriod"/>
            </a:pPr>
            <a:r>
              <a:rPr lang="tr-TR" sz="1700" b="1" dirty="0"/>
              <a:t>A Camı</a:t>
            </a:r>
            <a:r>
              <a:rPr lang="tr-TR" sz="1700" dirty="0"/>
              <a:t> - Pencerelerde ve şişe imalatında en çok kullanılan </a:t>
            </a:r>
          </a:p>
          <a:p>
            <a:pPr marL="0" indent="0">
              <a:lnSpc>
                <a:spcPct val="150000"/>
              </a:lnSpc>
              <a:buNone/>
            </a:pPr>
            <a:r>
              <a:rPr lang="tr-TR" sz="1700" dirty="0"/>
              <a:t>         cam çeşidi olup </a:t>
            </a:r>
            <a:r>
              <a:rPr lang="tr-TR" sz="1700" dirty="0" err="1"/>
              <a:t>kompozit</a:t>
            </a:r>
            <a:r>
              <a:rPr lang="tr-TR" sz="1700" dirty="0"/>
              <a:t> üretiminde çok fazla kullanılmaz </a:t>
            </a:r>
          </a:p>
          <a:p>
            <a:pPr marL="342900" indent="-342900">
              <a:lnSpc>
                <a:spcPct val="170000"/>
              </a:lnSpc>
              <a:buFont typeface="+mj-lt"/>
              <a:buAutoNum type="arabicPeriod" startAt="2"/>
            </a:pPr>
            <a:r>
              <a:rPr lang="tr-TR" sz="1700" b="1" dirty="0"/>
              <a:t>C Camı</a:t>
            </a:r>
            <a:r>
              <a:rPr lang="tr-TR" sz="1700" dirty="0"/>
              <a:t> - Kimyasallara direnci yüksektir. Depolama tankları gibi yerlerde kullanılır.</a:t>
            </a:r>
          </a:p>
          <a:p>
            <a:pPr marL="457200" indent="-457200">
              <a:lnSpc>
                <a:spcPct val="150000"/>
              </a:lnSpc>
              <a:buFont typeface="+mj-lt"/>
              <a:buAutoNum type="arabicPeriod" startAt="2"/>
            </a:pPr>
            <a:r>
              <a:rPr lang="tr-TR" sz="1700" b="1" dirty="0"/>
              <a:t>E Camı</a:t>
            </a:r>
            <a:r>
              <a:rPr lang="tr-TR" sz="1700" dirty="0"/>
              <a:t> -Takviye elyaflarının üretiminde en çok kullanılan cam türüdür. Düşük maliyet, iyi yalıtım ve düşük su emiş oranı özelliklerine sahiptir.</a:t>
            </a:r>
          </a:p>
          <a:p>
            <a:pPr marL="457200" indent="-457200">
              <a:lnSpc>
                <a:spcPct val="170000"/>
              </a:lnSpc>
              <a:buFont typeface="+mj-lt"/>
              <a:buAutoNum type="arabicPeriod" startAt="2"/>
            </a:pPr>
            <a:r>
              <a:rPr lang="tr-TR" sz="1700" b="1" dirty="0"/>
              <a:t>S ve R Camı</a:t>
            </a:r>
            <a:r>
              <a:rPr lang="tr-TR" sz="1700" dirty="0"/>
              <a:t> - Yüksek maliyetli ve yüksek performanslı bir malzemedir. Uçak sanayisinde yaygın olarak kullanılır. Elyaf içindeki tellerin çapları E Camının yarısı kadar olduğundan lif sayısı artar. Bundan dolayı üretilen </a:t>
            </a:r>
            <a:r>
              <a:rPr lang="tr-TR" sz="1700" dirty="0" err="1"/>
              <a:t>kompozitin</a:t>
            </a:r>
            <a:r>
              <a:rPr lang="tr-TR" sz="1700" dirty="0"/>
              <a:t> özellikleri çok üstün olur ve daha sert yüzey elde edilir.</a:t>
            </a:r>
          </a:p>
        </p:txBody>
      </p:sp>
      <p:pic>
        <p:nvPicPr>
          <p:cNvPr id="16" name="Picture 2" descr="Silicone-type E-glass Fiber Chopped Strand">
            <a:extLst>
              <a:ext uri="{FF2B5EF4-FFF2-40B4-BE49-F238E27FC236}">
                <a16:creationId xmlns:a16="http://schemas.microsoft.com/office/drawing/2014/main" id="{7A76736E-F232-4786-9BAB-A7C7385F2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2105" y="1541716"/>
            <a:ext cx="2339373" cy="1600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98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fade">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Effect transition="in" filter="fade">
                                      <p:cBhvr>
                                        <p:cTn id="19" dur="500"/>
                                        <p:tgtEl>
                                          <p:spTgt spid="1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xEl>
                                              <p:pRg st="2" end="2"/>
                                            </p:txEl>
                                          </p:spTgt>
                                        </p:tgtEl>
                                        <p:attrNameLst>
                                          <p:attrName>style.visibility</p:attrName>
                                        </p:attrNameLst>
                                      </p:cBhvr>
                                      <p:to>
                                        <p:strVal val="visible"/>
                                      </p:to>
                                    </p:set>
                                    <p:animEffect transition="in" filter="fade">
                                      <p:cBhvr>
                                        <p:cTn id="24" dur="500"/>
                                        <p:tgtEl>
                                          <p:spTgt spid="1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xEl>
                                              <p:pRg st="3" end="3"/>
                                            </p:txEl>
                                          </p:spTgt>
                                        </p:tgtEl>
                                        <p:attrNameLst>
                                          <p:attrName>style.visibility</p:attrName>
                                        </p:attrNameLst>
                                      </p:cBhvr>
                                      <p:to>
                                        <p:strVal val="visible"/>
                                      </p:to>
                                    </p:set>
                                    <p:animEffect transition="in" filter="fade">
                                      <p:cBhvr>
                                        <p:cTn id="29" dur="500"/>
                                        <p:tgtEl>
                                          <p:spTgt spid="1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xEl>
                                              <p:pRg st="4" end="4"/>
                                            </p:txEl>
                                          </p:spTgt>
                                        </p:tgtEl>
                                        <p:attrNameLst>
                                          <p:attrName>style.visibility</p:attrName>
                                        </p:attrNameLst>
                                      </p:cBhvr>
                                      <p:to>
                                        <p:strVal val="visible"/>
                                      </p:to>
                                    </p:set>
                                    <p:animEffect transition="in" filter="fade">
                                      <p:cBhvr>
                                        <p:cTn id="34"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5"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62336"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152</a:t>
            </a:fld>
            <a:endParaRPr lang="tr-TR"/>
          </a:p>
        </p:txBody>
      </p:sp>
      <p:sp>
        <p:nvSpPr>
          <p:cNvPr id="11" name="Rectangle 3" descr="Rectangle: Click to edit Master text styles&#10;Second level&#10;Third level&#10;Fourth level&#10;Fifth level"/>
          <p:cNvSpPr txBox="1">
            <a:spLocks noChangeArrowheads="1"/>
          </p:cNvSpPr>
          <p:nvPr/>
        </p:nvSpPr>
        <p:spPr>
          <a:xfrm>
            <a:off x="211119" y="1977714"/>
            <a:ext cx="6192688" cy="1267131"/>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265113" indent="-265113" algn="just">
              <a:lnSpc>
                <a:spcPct val="150000"/>
              </a:lnSpc>
              <a:buClrTx/>
              <a:buFont typeface="+mj-lt"/>
              <a:buAutoNum type="arabicPeriod"/>
            </a:pPr>
            <a:r>
              <a:rPr lang="tr-TR" sz="1700" dirty="0"/>
              <a:t>1965 ten sonra geliştirilen, özellikle uçak ve uzay sanayinde geniş uygulama alanı bulan </a:t>
            </a:r>
            <a:r>
              <a:rPr lang="tr-TR" sz="1700" b="1" dirty="0"/>
              <a:t>karbon elyafı</a:t>
            </a:r>
            <a:r>
              <a:rPr lang="tr-TR" sz="1700" dirty="0"/>
              <a:t>, </a:t>
            </a:r>
            <a:r>
              <a:rPr lang="tr-TR" sz="1700" dirty="0" err="1"/>
              <a:t>kompozit</a:t>
            </a:r>
            <a:r>
              <a:rPr lang="tr-TR" sz="1700" dirty="0"/>
              <a:t> teknolojisinde büyük öneme sahiptir. </a:t>
            </a:r>
          </a:p>
          <a:p>
            <a:pPr marL="0" indent="0" algn="just">
              <a:lnSpc>
                <a:spcPct val="150000"/>
              </a:lnSpc>
              <a:buClrTx/>
              <a:buNone/>
            </a:pPr>
            <a:endParaRPr lang="tr-TR" sz="1700" dirty="0"/>
          </a:p>
        </p:txBody>
      </p:sp>
      <p:pic>
        <p:nvPicPr>
          <p:cNvPr id="1026" name="Picture 2" descr="http://ilovebrazilnews.com/wp-content/uploads/2013/07/carbon-fib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8789" y="1467697"/>
            <a:ext cx="2027363" cy="1520522"/>
          </a:xfrm>
          <a:prstGeom prst="rect">
            <a:avLst/>
          </a:prstGeom>
          <a:noFill/>
          <a:extLst>
            <a:ext uri="{909E8E84-426E-40DD-AFC4-6F175D3DCCD1}">
              <a14:hiddenFill xmlns:a14="http://schemas.microsoft.com/office/drawing/2010/main">
                <a:solidFill>
                  <a:srgbClr val="FFFFFF"/>
                </a:solidFill>
              </a14:hiddenFill>
            </a:ext>
          </a:extLst>
        </p:spPr>
      </p:pic>
      <p:sp>
        <p:nvSpPr>
          <p:cNvPr id="5" name="Veri Yer Tutucusu 4"/>
          <p:cNvSpPr>
            <a:spLocks noGrp="1"/>
          </p:cNvSpPr>
          <p:nvPr>
            <p:ph type="dt" sz="half" idx="10"/>
          </p:nvPr>
        </p:nvSpPr>
        <p:spPr/>
        <p:txBody>
          <a:bodyPr/>
          <a:lstStyle/>
          <a:p>
            <a:r>
              <a:rPr lang="tr-TR" dirty="0"/>
              <a:t>....</a:t>
            </a:r>
          </a:p>
        </p:txBody>
      </p:sp>
      <p:sp>
        <p:nvSpPr>
          <p:cNvPr id="6" name="Dikdörtgen 5">
            <a:extLst>
              <a:ext uri="{FF2B5EF4-FFF2-40B4-BE49-F238E27FC236}">
                <a16:creationId xmlns:a16="http://schemas.microsoft.com/office/drawing/2014/main" id="{79D0C1FE-1C1D-454A-B81E-EA7CC37F3AF3}"/>
              </a:ext>
            </a:extLst>
          </p:cNvPr>
          <p:cNvSpPr/>
          <p:nvPr/>
        </p:nvSpPr>
        <p:spPr>
          <a:xfrm>
            <a:off x="213579" y="3181018"/>
            <a:ext cx="8753418" cy="3117585"/>
          </a:xfrm>
          <a:prstGeom prst="rect">
            <a:avLst/>
          </a:prstGeom>
        </p:spPr>
        <p:txBody>
          <a:bodyPr wrap="square">
            <a:spAutoFit/>
          </a:bodyPr>
          <a:lstStyle/>
          <a:p>
            <a:pPr marL="265113" indent="-265113" algn="just">
              <a:lnSpc>
                <a:spcPct val="150000"/>
              </a:lnSpc>
              <a:buFont typeface="+mj-lt"/>
              <a:buAutoNum type="arabicPeriod" startAt="2"/>
            </a:pPr>
            <a:r>
              <a:rPr lang="tr-TR" sz="1700" dirty="0"/>
              <a:t>Cam elyaf, günümüzde en çok kullanılan takviye malzemesi olmasına rağmen, gelişmiş </a:t>
            </a:r>
            <a:r>
              <a:rPr lang="tr-TR" sz="1700" dirty="0" err="1"/>
              <a:t>kompozit</a:t>
            </a:r>
            <a:r>
              <a:rPr lang="tr-TR" sz="1700" dirty="0"/>
              <a:t> malzemelerde yaygın olarak </a:t>
            </a:r>
            <a:r>
              <a:rPr lang="tr-TR" sz="1700" b="1" dirty="0"/>
              <a:t>karbon elyafı</a:t>
            </a:r>
            <a:r>
              <a:rPr lang="tr-TR" sz="1700" dirty="0"/>
              <a:t> kullanılmaktadır. </a:t>
            </a:r>
          </a:p>
          <a:p>
            <a:pPr marL="265113" indent="-265113" algn="just">
              <a:lnSpc>
                <a:spcPct val="150000"/>
              </a:lnSpc>
              <a:buFont typeface="+mj-lt"/>
              <a:buAutoNum type="arabicPeriod" startAt="2"/>
            </a:pPr>
            <a:r>
              <a:rPr lang="tr-TR" sz="1700" dirty="0"/>
              <a:t>Karbon elyafı cam elyafına göre daha hafif ve mekanik özellikleri daha iyidir. Ancak </a:t>
            </a:r>
            <a:r>
              <a:rPr lang="tr-TR" sz="1700" b="1" dirty="0"/>
              <a:t>üretim maliyetleri</a:t>
            </a:r>
            <a:r>
              <a:rPr lang="tr-TR" sz="1700" dirty="0"/>
              <a:t> yüksektir. </a:t>
            </a:r>
          </a:p>
          <a:p>
            <a:pPr marL="265113" indent="-265113" algn="just">
              <a:lnSpc>
                <a:spcPct val="150000"/>
              </a:lnSpc>
              <a:buFont typeface="+mj-lt"/>
              <a:buAutoNum type="arabicPeriod" startAt="2"/>
            </a:pPr>
            <a:r>
              <a:rPr lang="tr-TR" sz="1700" dirty="0"/>
              <a:t>Hava araçlarının iskeletlerinde ve spor araçlarında metallerin yerine kullanılmaktadır.</a:t>
            </a:r>
          </a:p>
          <a:p>
            <a:pPr marL="265113" indent="-265113" algn="just">
              <a:lnSpc>
                <a:spcPct val="150000"/>
              </a:lnSpc>
              <a:buFont typeface="+mj-lt"/>
              <a:buAutoNum type="arabicPeriod" startAt="2"/>
            </a:pPr>
            <a:r>
              <a:rPr lang="tr-TR" sz="1600" dirty="0"/>
              <a:t>Karbon elyafı </a:t>
            </a:r>
            <a:r>
              <a:rPr lang="tr-TR" sz="1600" b="1" dirty="0"/>
              <a:t>yüksek ısıl işlem uygulandığında</a:t>
            </a:r>
            <a:r>
              <a:rPr lang="tr-TR" sz="1600" dirty="0"/>
              <a:t> </a:t>
            </a:r>
            <a:r>
              <a:rPr lang="tr-TR" sz="1600" dirty="0" err="1"/>
              <a:t>karbonlaşır.Bu</a:t>
            </a:r>
            <a:r>
              <a:rPr lang="tr-TR" sz="1600" dirty="0"/>
              <a:t> yeni elyafa </a:t>
            </a:r>
            <a:r>
              <a:rPr lang="tr-TR" sz="1600" b="1" dirty="0"/>
              <a:t>grafit elyafı</a:t>
            </a:r>
            <a:r>
              <a:rPr lang="tr-TR" sz="1600" dirty="0"/>
              <a:t> denir. Günümüzde </a:t>
            </a:r>
            <a:r>
              <a:rPr lang="tr-TR" sz="1600" b="1" dirty="0"/>
              <a:t>karbon elyafı</a:t>
            </a:r>
            <a:r>
              <a:rPr lang="tr-TR" sz="1600" dirty="0"/>
              <a:t> ve </a:t>
            </a:r>
            <a:r>
              <a:rPr lang="tr-TR" sz="1600" b="1" dirty="0"/>
              <a:t>grafit elyafı</a:t>
            </a:r>
            <a:r>
              <a:rPr lang="tr-TR" sz="1600" dirty="0"/>
              <a:t> aynı malzemeyi tanımlamaktadır.</a:t>
            </a:r>
            <a:endParaRPr lang="tr-TR" sz="1700" dirty="0"/>
          </a:p>
        </p:txBody>
      </p:sp>
      <p:sp>
        <p:nvSpPr>
          <p:cNvPr id="16" name="Rectangle 2">
            <a:extLst>
              <a:ext uri="{FF2B5EF4-FFF2-40B4-BE49-F238E27FC236}">
                <a16:creationId xmlns:a16="http://schemas.microsoft.com/office/drawing/2014/main" id="{1756E138-FAE5-498C-B0DF-83E037B9D727}"/>
              </a:ext>
            </a:extLst>
          </p:cNvPr>
          <p:cNvSpPr txBox="1">
            <a:spLocks noChangeArrowheads="1"/>
          </p:cNvSpPr>
          <p:nvPr/>
        </p:nvSpPr>
        <p:spPr>
          <a:xfrm>
            <a:off x="183868" y="1366190"/>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Başlıca Elyaf Malzemeler:</a:t>
            </a:r>
          </a:p>
        </p:txBody>
      </p:sp>
      <p:sp>
        <p:nvSpPr>
          <p:cNvPr id="17" name="Başlık 1">
            <a:extLst>
              <a:ext uri="{FF2B5EF4-FFF2-40B4-BE49-F238E27FC236}">
                <a16:creationId xmlns:a16="http://schemas.microsoft.com/office/drawing/2014/main" id="{4F071B46-771C-473F-9A37-04E606A69EBF}"/>
              </a:ext>
            </a:extLst>
          </p:cNvPr>
          <p:cNvSpPr>
            <a:spLocks noGrp="1"/>
          </p:cNvSpPr>
          <p:nvPr>
            <p:ph type="title"/>
          </p:nvPr>
        </p:nvSpPr>
        <p:spPr>
          <a:xfrm>
            <a:off x="698714" y="386332"/>
            <a:ext cx="7746572" cy="525223"/>
          </a:xfrm>
        </p:spPr>
        <p:txBody>
          <a:bodyPr>
            <a:noAutofit/>
          </a:bodyPr>
          <a:lstStyle/>
          <a:p>
            <a:r>
              <a:rPr lang="tr-TR" sz="2800" dirty="0"/>
              <a:t> </a:t>
            </a:r>
            <a:br>
              <a:rPr lang="tr-TR" sz="2800" dirty="0"/>
            </a:br>
            <a:r>
              <a:rPr lang="tr-TR" sz="2800" dirty="0"/>
              <a:t>11- ELYAF (FİBER) MALZEMELERİ</a:t>
            </a:r>
          </a:p>
        </p:txBody>
      </p:sp>
      <p:sp>
        <p:nvSpPr>
          <p:cNvPr id="18" name="Rectangle 3" descr="Rectangle: Click to edit Master text styles&#10;Second level&#10;Third level&#10;Fourth level&#10;Fifth level">
            <a:extLst>
              <a:ext uri="{FF2B5EF4-FFF2-40B4-BE49-F238E27FC236}">
                <a16:creationId xmlns:a16="http://schemas.microsoft.com/office/drawing/2014/main" id="{58ACD2DB-6881-4687-881B-8C9F1A9BF4C6}"/>
              </a:ext>
            </a:extLst>
          </p:cNvPr>
          <p:cNvSpPr txBox="1">
            <a:spLocks noChangeArrowheads="1"/>
          </p:cNvSpPr>
          <p:nvPr/>
        </p:nvSpPr>
        <p:spPr>
          <a:xfrm>
            <a:off x="698714" y="1582513"/>
            <a:ext cx="5172689"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Font typeface="Wingdings 2"/>
              <a:buNone/>
            </a:pPr>
            <a:r>
              <a:rPr lang="tr-TR" sz="1800" dirty="0">
                <a:solidFill>
                  <a:srgbClr val="FF0000"/>
                </a:solidFill>
              </a:rPr>
              <a:t> 11.3.2 Karbon elyafı (</a:t>
            </a:r>
            <a:r>
              <a:rPr lang="tr-TR" sz="1800" dirty="0" err="1">
                <a:solidFill>
                  <a:srgbClr val="FF0000"/>
                </a:solidFill>
              </a:rPr>
              <a:t>Carbon</a:t>
            </a:r>
            <a:r>
              <a:rPr lang="tr-TR" sz="1800" dirty="0">
                <a:solidFill>
                  <a:srgbClr val="FF0000"/>
                </a:solidFill>
              </a:rPr>
              <a:t> fiber) :</a:t>
            </a:r>
          </a:p>
          <a:p>
            <a:pPr marL="0" indent="0">
              <a:lnSpc>
                <a:spcPct val="170000"/>
              </a:lnSpc>
              <a:buFont typeface="Wingdings 2"/>
              <a:buNone/>
            </a:pPr>
            <a:endParaRPr lang="tr-TR" sz="1800" dirty="0">
              <a:solidFill>
                <a:srgbClr val="FF0000"/>
              </a:solidFill>
            </a:endParaRPr>
          </a:p>
        </p:txBody>
      </p:sp>
    </p:spTree>
    <p:extLst>
      <p:ext uri="{BB962C8B-B14F-4D97-AF65-F5344CB8AC3E}">
        <p14:creationId xmlns:p14="http://schemas.microsoft.com/office/powerpoint/2010/main" val="344280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fade">
                                      <p:cBhvr>
                                        <p:cTn id="3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build="p"/>
      <p:bldP spid="18"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763688" y="6398092"/>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153</a:t>
            </a:fld>
            <a:endParaRPr lang="tr-TR"/>
          </a:p>
        </p:txBody>
      </p:sp>
      <p:sp>
        <p:nvSpPr>
          <p:cNvPr id="5" name="Veri Yer Tutucusu 4"/>
          <p:cNvSpPr>
            <a:spLocks noGrp="1"/>
          </p:cNvSpPr>
          <p:nvPr>
            <p:ph type="dt" sz="half" idx="10"/>
          </p:nvPr>
        </p:nvSpPr>
        <p:spPr/>
        <p:txBody>
          <a:bodyPr/>
          <a:lstStyle/>
          <a:p>
            <a:r>
              <a:rPr lang="tr-TR" dirty="0"/>
              <a:t>....</a:t>
            </a:r>
          </a:p>
        </p:txBody>
      </p:sp>
      <p:sp>
        <p:nvSpPr>
          <p:cNvPr id="16" name="Rectangle 2">
            <a:extLst>
              <a:ext uri="{FF2B5EF4-FFF2-40B4-BE49-F238E27FC236}">
                <a16:creationId xmlns:a16="http://schemas.microsoft.com/office/drawing/2014/main" id="{1756E138-FAE5-498C-B0DF-83E037B9D727}"/>
              </a:ext>
            </a:extLst>
          </p:cNvPr>
          <p:cNvSpPr txBox="1">
            <a:spLocks noChangeArrowheads="1"/>
          </p:cNvSpPr>
          <p:nvPr/>
        </p:nvSpPr>
        <p:spPr>
          <a:xfrm>
            <a:off x="183868" y="1366190"/>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Başlıca Elyaf Malzemeler:</a:t>
            </a:r>
          </a:p>
        </p:txBody>
      </p:sp>
      <p:sp>
        <p:nvSpPr>
          <p:cNvPr id="17" name="Başlık 1">
            <a:extLst>
              <a:ext uri="{FF2B5EF4-FFF2-40B4-BE49-F238E27FC236}">
                <a16:creationId xmlns:a16="http://schemas.microsoft.com/office/drawing/2014/main" id="{4F071B46-771C-473F-9A37-04E606A69EBF}"/>
              </a:ext>
            </a:extLst>
          </p:cNvPr>
          <p:cNvSpPr>
            <a:spLocks noGrp="1"/>
          </p:cNvSpPr>
          <p:nvPr>
            <p:ph type="title"/>
          </p:nvPr>
        </p:nvSpPr>
        <p:spPr>
          <a:xfrm>
            <a:off x="700951" y="306977"/>
            <a:ext cx="7746572" cy="525224"/>
          </a:xfrm>
        </p:spPr>
        <p:txBody>
          <a:bodyPr>
            <a:noAutofit/>
          </a:bodyPr>
          <a:lstStyle/>
          <a:p>
            <a:r>
              <a:rPr lang="tr-TR" sz="2800" dirty="0"/>
              <a:t> </a:t>
            </a:r>
            <a:br>
              <a:rPr lang="tr-TR" sz="2800" dirty="0"/>
            </a:br>
            <a:r>
              <a:rPr lang="tr-TR" sz="2800" dirty="0"/>
              <a:t>11- ELYAF (FİBER) MALZEMELERİ</a:t>
            </a:r>
          </a:p>
        </p:txBody>
      </p:sp>
      <p:sp>
        <p:nvSpPr>
          <p:cNvPr id="18" name="Rectangle 3" descr="Rectangle: Click to edit Master text styles&#10;Second level&#10;Third level&#10;Fourth level&#10;Fifth level">
            <a:extLst>
              <a:ext uri="{FF2B5EF4-FFF2-40B4-BE49-F238E27FC236}">
                <a16:creationId xmlns:a16="http://schemas.microsoft.com/office/drawing/2014/main" id="{58ACD2DB-6881-4687-881B-8C9F1A9BF4C6}"/>
              </a:ext>
            </a:extLst>
          </p:cNvPr>
          <p:cNvSpPr txBox="1">
            <a:spLocks noChangeArrowheads="1"/>
          </p:cNvSpPr>
          <p:nvPr/>
        </p:nvSpPr>
        <p:spPr>
          <a:xfrm>
            <a:off x="551439" y="1594374"/>
            <a:ext cx="5172689"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Font typeface="Wingdings 2"/>
              <a:buNone/>
            </a:pPr>
            <a:r>
              <a:rPr lang="tr-TR" sz="1800" dirty="0">
                <a:solidFill>
                  <a:schemeClr val="bg1">
                    <a:lumMod val="50000"/>
                  </a:schemeClr>
                </a:solidFill>
              </a:rPr>
              <a:t> 11.3.2 Karbon elyafı (</a:t>
            </a:r>
            <a:r>
              <a:rPr lang="tr-TR" sz="1800" dirty="0" err="1">
                <a:solidFill>
                  <a:schemeClr val="bg1">
                    <a:lumMod val="50000"/>
                  </a:schemeClr>
                </a:solidFill>
              </a:rPr>
              <a:t>Carbon</a:t>
            </a:r>
            <a:r>
              <a:rPr lang="tr-TR" sz="1800" dirty="0">
                <a:solidFill>
                  <a:schemeClr val="bg1">
                    <a:lumMod val="50000"/>
                  </a:schemeClr>
                </a:solidFill>
              </a:rPr>
              <a:t> fiber) -Devam:</a:t>
            </a:r>
          </a:p>
          <a:p>
            <a:pPr marL="0" indent="0">
              <a:lnSpc>
                <a:spcPct val="170000"/>
              </a:lnSpc>
              <a:buFont typeface="Wingdings 2"/>
              <a:buNone/>
            </a:pPr>
            <a:endParaRPr lang="tr-TR" sz="1800" dirty="0">
              <a:solidFill>
                <a:schemeClr val="bg1">
                  <a:lumMod val="50000"/>
                </a:schemeClr>
              </a:solidFill>
            </a:endParaRPr>
          </a:p>
        </p:txBody>
      </p:sp>
      <p:sp>
        <p:nvSpPr>
          <p:cNvPr id="12" name="Rectangle 3" descr="Rectangle: Click to edit Master text styles&#10;Second level&#10;Third level&#10;Fourth level&#10;Fifth level">
            <a:extLst>
              <a:ext uri="{FF2B5EF4-FFF2-40B4-BE49-F238E27FC236}">
                <a16:creationId xmlns:a16="http://schemas.microsoft.com/office/drawing/2014/main" id="{31F08724-E3F2-4A9A-B7DB-0AC0B268F99D}"/>
              </a:ext>
            </a:extLst>
          </p:cNvPr>
          <p:cNvSpPr txBox="1">
            <a:spLocks noChangeArrowheads="1"/>
          </p:cNvSpPr>
          <p:nvPr/>
        </p:nvSpPr>
        <p:spPr>
          <a:xfrm>
            <a:off x="802696" y="1970114"/>
            <a:ext cx="5172689"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Font typeface="Wingdings 2"/>
              <a:buNone/>
            </a:pPr>
            <a:r>
              <a:rPr lang="tr-TR" sz="1800" dirty="0">
                <a:solidFill>
                  <a:srgbClr val="FF0000"/>
                </a:solidFill>
              </a:rPr>
              <a:t> 11.3.2.1 Karbon elyafının Üstün Özellikleri</a:t>
            </a:r>
          </a:p>
        </p:txBody>
      </p:sp>
      <p:sp>
        <p:nvSpPr>
          <p:cNvPr id="13" name="Rectangle 3" descr="Rectangle: Click to edit Master text styles&#10;Second level&#10;Third level&#10;Fourth level&#10;Fifth level">
            <a:extLst>
              <a:ext uri="{FF2B5EF4-FFF2-40B4-BE49-F238E27FC236}">
                <a16:creationId xmlns:a16="http://schemas.microsoft.com/office/drawing/2014/main" id="{FAF589CA-3F1A-473C-8A04-5275F64EBF53}"/>
              </a:ext>
            </a:extLst>
          </p:cNvPr>
          <p:cNvSpPr txBox="1">
            <a:spLocks noChangeArrowheads="1"/>
          </p:cNvSpPr>
          <p:nvPr/>
        </p:nvSpPr>
        <p:spPr>
          <a:xfrm>
            <a:off x="530349" y="2414754"/>
            <a:ext cx="5214868" cy="3334884"/>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514350" indent="-514350">
              <a:lnSpc>
                <a:spcPct val="160000"/>
              </a:lnSpc>
              <a:buFont typeface="+mj-lt"/>
              <a:buAutoNum type="arabicPeriod"/>
            </a:pPr>
            <a:r>
              <a:rPr lang="tr-TR" sz="1700" dirty="0"/>
              <a:t>Yüksek </a:t>
            </a:r>
            <a:r>
              <a:rPr lang="tr-TR" sz="1700" dirty="0" err="1"/>
              <a:t>elastisite</a:t>
            </a:r>
            <a:r>
              <a:rPr lang="tr-TR" sz="1700" dirty="0"/>
              <a:t> modülü,</a:t>
            </a:r>
          </a:p>
          <a:p>
            <a:pPr marL="514350" indent="-514350">
              <a:lnSpc>
                <a:spcPct val="160000"/>
              </a:lnSpc>
              <a:buFont typeface="+mj-lt"/>
              <a:buAutoNum type="arabicPeriod"/>
            </a:pPr>
            <a:r>
              <a:rPr lang="tr-TR" sz="1700" dirty="0"/>
              <a:t>Düşük yoğunluğu,</a:t>
            </a:r>
          </a:p>
          <a:p>
            <a:pPr marL="514350" indent="-514350">
              <a:lnSpc>
                <a:spcPct val="160000"/>
              </a:lnSpc>
              <a:buFont typeface="+mj-lt"/>
              <a:buAutoNum type="arabicPeriod"/>
            </a:pPr>
            <a:r>
              <a:rPr lang="tr-TR" sz="1700" dirty="0"/>
              <a:t>Yüksek sıcaklık dayanımı,</a:t>
            </a:r>
          </a:p>
          <a:p>
            <a:pPr marL="514350" indent="-514350">
              <a:lnSpc>
                <a:spcPct val="160000"/>
              </a:lnSpc>
              <a:buFont typeface="+mj-lt"/>
              <a:buAutoNum type="arabicPeriod"/>
            </a:pPr>
            <a:r>
              <a:rPr lang="tr-TR" sz="1700" dirty="0"/>
              <a:t>Korozyon dayanımı,</a:t>
            </a:r>
          </a:p>
          <a:p>
            <a:pPr marL="514350" indent="-514350">
              <a:lnSpc>
                <a:spcPct val="160000"/>
              </a:lnSpc>
              <a:buFont typeface="+mj-lt"/>
              <a:buAutoNum type="arabicPeriod"/>
            </a:pPr>
            <a:r>
              <a:rPr lang="tr-TR" sz="1700" dirty="0"/>
              <a:t>Yüksek sertlik,</a:t>
            </a:r>
          </a:p>
          <a:p>
            <a:pPr marL="514350" indent="-514350">
              <a:lnSpc>
                <a:spcPct val="160000"/>
              </a:lnSpc>
              <a:buFont typeface="+mj-lt"/>
              <a:buAutoNum type="arabicPeriod"/>
            </a:pPr>
            <a:r>
              <a:rPr lang="tr-TR" sz="1700" dirty="0"/>
              <a:t>Yüksek mukavemet ve yorulma dayanımı,</a:t>
            </a:r>
          </a:p>
          <a:p>
            <a:pPr marL="514350" indent="-514350">
              <a:lnSpc>
                <a:spcPct val="160000"/>
              </a:lnSpc>
              <a:buFont typeface="+mj-lt"/>
              <a:buAutoNum type="arabicPeriod"/>
            </a:pPr>
            <a:r>
              <a:rPr lang="tr-TR" sz="1700" dirty="0"/>
              <a:t>Bütün reçinelerle </a:t>
            </a:r>
            <a:r>
              <a:rPr lang="tr-TR" sz="1700" dirty="0" err="1"/>
              <a:t>kompozit</a:t>
            </a:r>
            <a:r>
              <a:rPr lang="tr-TR" sz="1700" dirty="0"/>
              <a:t> oluşturabilme.</a:t>
            </a:r>
          </a:p>
          <a:p>
            <a:pPr marL="0" indent="0">
              <a:lnSpc>
                <a:spcPct val="160000"/>
              </a:lnSpc>
              <a:buNone/>
            </a:pPr>
            <a:endParaRPr lang="tr-TR" sz="1700" dirty="0"/>
          </a:p>
        </p:txBody>
      </p:sp>
      <p:pic>
        <p:nvPicPr>
          <p:cNvPr id="14" name="Picture 2" descr="http://i01.i.aliimg.com/img/pb/712/495/372/372495712_539.jpg">
            <a:extLst>
              <a:ext uri="{FF2B5EF4-FFF2-40B4-BE49-F238E27FC236}">
                <a16:creationId xmlns:a16="http://schemas.microsoft.com/office/drawing/2014/main" id="{072C1BF6-5EB8-43C9-BB08-3E4A39BA09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5681" y="1754867"/>
            <a:ext cx="2249605" cy="15747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cdn-www.rsportscars.com/images/koenigsegg/2009-koenigsegg-ccxr-edition/koenigsegg-edition-ccxr-rear-spoiler.jpg">
            <a:extLst>
              <a:ext uri="{FF2B5EF4-FFF2-40B4-BE49-F238E27FC236}">
                <a16:creationId xmlns:a16="http://schemas.microsoft.com/office/drawing/2014/main" id="{F7A75BA2-0C79-4B34-846E-9514BE51D1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9004" y="3454640"/>
            <a:ext cx="2309343" cy="1732007"/>
          </a:xfrm>
          <a:prstGeom prst="rect">
            <a:avLst/>
          </a:prstGeom>
          <a:noFill/>
          <a:extLst>
            <a:ext uri="{909E8E84-426E-40DD-AFC4-6F175D3DCCD1}">
              <a14:hiddenFill xmlns:a14="http://schemas.microsoft.com/office/drawing/2010/main">
                <a:solidFill>
                  <a:srgbClr val="FFFFFF"/>
                </a:solidFill>
              </a14:hiddenFill>
            </a:ext>
          </a:extLst>
        </p:spPr>
      </p:pic>
      <p:sp>
        <p:nvSpPr>
          <p:cNvPr id="19" name="Dikdörtgen 18">
            <a:extLst>
              <a:ext uri="{FF2B5EF4-FFF2-40B4-BE49-F238E27FC236}">
                <a16:creationId xmlns:a16="http://schemas.microsoft.com/office/drawing/2014/main" id="{9D8C4DBA-F517-4584-95FE-369ABB13FFF2}"/>
              </a:ext>
            </a:extLst>
          </p:cNvPr>
          <p:cNvSpPr/>
          <p:nvPr/>
        </p:nvSpPr>
        <p:spPr>
          <a:xfrm>
            <a:off x="470770" y="5749638"/>
            <a:ext cx="4885787" cy="498919"/>
          </a:xfrm>
          <a:prstGeom prst="rect">
            <a:avLst/>
          </a:prstGeom>
        </p:spPr>
        <p:txBody>
          <a:bodyPr wrap="square">
            <a:spAutoFit/>
          </a:bodyPr>
          <a:lstStyle/>
          <a:p>
            <a:pPr>
              <a:lnSpc>
                <a:spcPct val="170000"/>
              </a:lnSpc>
            </a:pPr>
            <a:r>
              <a:rPr lang="tr-TR" b="1" dirty="0"/>
              <a:t>Dezavantajı  : </a:t>
            </a:r>
            <a:r>
              <a:rPr lang="tr-TR" dirty="0"/>
              <a:t>Üretiminin Pahalı Olmasıdır.</a:t>
            </a:r>
          </a:p>
        </p:txBody>
      </p:sp>
    </p:spTree>
    <p:extLst>
      <p:ext uri="{BB962C8B-B14F-4D97-AF65-F5344CB8AC3E}">
        <p14:creationId xmlns:p14="http://schemas.microsoft.com/office/powerpoint/2010/main" val="369167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up)">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up)">
                                      <p:cBhvr>
                                        <p:cTn id="19" dur="500"/>
                                        <p:tgtEl>
                                          <p:spTgt spid="1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3">
                                            <p:txEl>
                                              <p:pRg st="2" end="2"/>
                                            </p:txEl>
                                          </p:spTgt>
                                        </p:tgtEl>
                                        <p:attrNameLst>
                                          <p:attrName>style.visibility</p:attrName>
                                        </p:attrNameLst>
                                      </p:cBhvr>
                                      <p:to>
                                        <p:strVal val="visible"/>
                                      </p:to>
                                    </p:set>
                                    <p:animEffect transition="in" filter="wipe(up)">
                                      <p:cBhvr>
                                        <p:cTn id="24" dur="500"/>
                                        <p:tgtEl>
                                          <p:spTgt spid="1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3">
                                            <p:txEl>
                                              <p:pRg st="3" end="3"/>
                                            </p:txEl>
                                          </p:spTgt>
                                        </p:tgtEl>
                                        <p:attrNameLst>
                                          <p:attrName>style.visibility</p:attrName>
                                        </p:attrNameLst>
                                      </p:cBhvr>
                                      <p:to>
                                        <p:strVal val="visible"/>
                                      </p:to>
                                    </p:set>
                                    <p:animEffect transition="in" filter="wipe(up)">
                                      <p:cBhvr>
                                        <p:cTn id="29" dur="500"/>
                                        <p:tgtEl>
                                          <p:spTgt spid="1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3">
                                            <p:txEl>
                                              <p:pRg st="4" end="4"/>
                                            </p:txEl>
                                          </p:spTgt>
                                        </p:tgtEl>
                                        <p:attrNameLst>
                                          <p:attrName>style.visibility</p:attrName>
                                        </p:attrNameLst>
                                      </p:cBhvr>
                                      <p:to>
                                        <p:strVal val="visible"/>
                                      </p:to>
                                    </p:set>
                                    <p:animEffect transition="in" filter="wipe(up)">
                                      <p:cBhvr>
                                        <p:cTn id="34" dur="500"/>
                                        <p:tgtEl>
                                          <p:spTgt spid="1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
                                            <p:txEl>
                                              <p:pRg st="5" end="5"/>
                                            </p:txEl>
                                          </p:spTgt>
                                        </p:tgtEl>
                                        <p:attrNameLst>
                                          <p:attrName>style.visibility</p:attrName>
                                        </p:attrNameLst>
                                      </p:cBhvr>
                                      <p:to>
                                        <p:strVal val="visible"/>
                                      </p:to>
                                    </p:set>
                                    <p:animEffect transition="in" filter="wipe(up)">
                                      <p:cBhvr>
                                        <p:cTn id="39" dur="500"/>
                                        <p:tgtEl>
                                          <p:spTgt spid="1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3">
                                            <p:txEl>
                                              <p:pRg st="6" end="6"/>
                                            </p:txEl>
                                          </p:spTgt>
                                        </p:tgtEl>
                                        <p:attrNameLst>
                                          <p:attrName>style.visibility</p:attrName>
                                        </p:attrNameLst>
                                      </p:cBhvr>
                                      <p:to>
                                        <p:strVal val="visible"/>
                                      </p:to>
                                    </p:set>
                                    <p:animEffect transition="in" filter="wipe(up)">
                                      <p:cBhvr>
                                        <p:cTn id="44" dur="500"/>
                                        <p:tgtEl>
                                          <p:spTgt spid="1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P spid="19" grpId="0"/>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26416" y="6421438"/>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154</a:t>
            </a:fld>
            <a:endParaRPr lang="tr-TR"/>
          </a:p>
        </p:txBody>
      </p:sp>
      <p:sp>
        <p:nvSpPr>
          <p:cNvPr id="5" name="Veri Yer Tutucusu 4"/>
          <p:cNvSpPr>
            <a:spLocks noGrp="1"/>
          </p:cNvSpPr>
          <p:nvPr>
            <p:ph type="dt" sz="half" idx="10"/>
          </p:nvPr>
        </p:nvSpPr>
        <p:spPr/>
        <p:txBody>
          <a:bodyPr/>
          <a:lstStyle/>
          <a:p>
            <a:r>
              <a:rPr lang="tr-TR" dirty="0"/>
              <a:t>....</a:t>
            </a:r>
          </a:p>
        </p:txBody>
      </p:sp>
      <p:sp>
        <p:nvSpPr>
          <p:cNvPr id="16" name="Rectangle 2">
            <a:extLst>
              <a:ext uri="{FF2B5EF4-FFF2-40B4-BE49-F238E27FC236}">
                <a16:creationId xmlns:a16="http://schemas.microsoft.com/office/drawing/2014/main" id="{1756E138-FAE5-498C-B0DF-83E037B9D727}"/>
              </a:ext>
            </a:extLst>
          </p:cNvPr>
          <p:cNvSpPr txBox="1">
            <a:spLocks noChangeArrowheads="1"/>
          </p:cNvSpPr>
          <p:nvPr/>
        </p:nvSpPr>
        <p:spPr>
          <a:xfrm>
            <a:off x="183868" y="1366190"/>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Başlıca Elyaf Malzemeler:</a:t>
            </a:r>
          </a:p>
        </p:txBody>
      </p:sp>
      <p:sp>
        <p:nvSpPr>
          <p:cNvPr id="17" name="Başlık 1">
            <a:extLst>
              <a:ext uri="{FF2B5EF4-FFF2-40B4-BE49-F238E27FC236}">
                <a16:creationId xmlns:a16="http://schemas.microsoft.com/office/drawing/2014/main" id="{4F071B46-771C-473F-9A37-04E606A69EBF}"/>
              </a:ext>
            </a:extLst>
          </p:cNvPr>
          <p:cNvSpPr>
            <a:spLocks noGrp="1"/>
          </p:cNvSpPr>
          <p:nvPr>
            <p:ph type="title"/>
          </p:nvPr>
        </p:nvSpPr>
        <p:spPr>
          <a:xfrm>
            <a:off x="698714" y="332656"/>
            <a:ext cx="7746572" cy="578336"/>
          </a:xfrm>
        </p:spPr>
        <p:txBody>
          <a:bodyPr>
            <a:noAutofit/>
          </a:bodyPr>
          <a:lstStyle/>
          <a:p>
            <a:r>
              <a:rPr lang="tr-TR" sz="2800" dirty="0"/>
              <a:t> </a:t>
            </a:r>
            <a:br>
              <a:rPr lang="tr-TR" sz="2800" dirty="0"/>
            </a:br>
            <a:r>
              <a:rPr lang="tr-TR" sz="2800" dirty="0"/>
              <a:t>11- ELYAF (FİBER) MALZEMELERİ</a:t>
            </a:r>
          </a:p>
        </p:txBody>
      </p:sp>
      <p:sp>
        <p:nvSpPr>
          <p:cNvPr id="18" name="Rectangle 3" descr="Rectangle: Click to edit Master text styles&#10;Second level&#10;Third level&#10;Fourth level&#10;Fifth level">
            <a:extLst>
              <a:ext uri="{FF2B5EF4-FFF2-40B4-BE49-F238E27FC236}">
                <a16:creationId xmlns:a16="http://schemas.microsoft.com/office/drawing/2014/main" id="{58ACD2DB-6881-4687-881B-8C9F1A9BF4C6}"/>
              </a:ext>
            </a:extLst>
          </p:cNvPr>
          <p:cNvSpPr txBox="1">
            <a:spLocks noChangeArrowheads="1"/>
          </p:cNvSpPr>
          <p:nvPr/>
        </p:nvSpPr>
        <p:spPr>
          <a:xfrm>
            <a:off x="552542" y="1671043"/>
            <a:ext cx="5172689"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Font typeface="Wingdings 2"/>
              <a:buNone/>
            </a:pPr>
            <a:r>
              <a:rPr lang="tr-TR" sz="1800" dirty="0">
                <a:solidFill>
                  <a:schemeClr val="bg1">
                    <a:lumMod val="50000"/>
                  </a:schemeClr>
                </a:solidFill>
              </a:rPr>
              <a:t> 11.3.2 Karbon elyafı (</a:t>
            </a:r>
            <a:r>
              <a:rPr lang="tr-TR" sz="1800" dirty="0" err="1">
                <a:solidFill>
                  <a:schemeClr val="bg1">
                    <a:lumMod val="50000"/>
                  </a:schemeClr>
                </a:solidFill>
              </a:rPr>
              <a:t>Carbon</a:t>
            </a:r>
            <a:r>
              <a:rPr lang="tr-TR" sz="1800" dirty="0">
                <a:solidFill>
                  <a:schemeClr val="bg1">
                    <a:lumMod val="50000"/>
                  </a:schemeClr>
                </a:solidFill>
              </a:rPr>
              <a:t> fiber) -Devam:</a:t>
            </a:r>
          </a:p>
          <a:p>
            <a:pPr marL="0" indent="0">
              <a:lnSpc>
                <a:spcPct val="170000"/>
              </a:lnSpc>
              <a:buFont typeface="Wingdings 2"/>
              <a:buNone/>
            </a:pPr>
            <a:endParaRPr lang="tr-TR" sz="1800" dirty="0">
              <a:solidFill>
                <a:schemeClr val="bg1">
                  <a:lumMod val="50000"/>
                </a:schemeClr>
              </a:solidFill>
            </a:endParaRPr>
          </a:p>
        </p:txBody>
      </p:sp>
      <p:sp>
        <p:nvSpPr>
          <p:cNvPr id="12" name="Rectangle 3" descr="Rectangle: Click to edit Master text styles&#10;Second level&#10;Third level&#10;Fourth level&#10;Fifth level">
            <a:extLst>
              <a:ext uri="{FF2B5EF4-FFF2-40B4-BE49-F238E27FC236}">
                <a16:creationId xmlns:a16="http://schemas.microsoft.com/office/drawing/2014/main" id="{31F08724-E3F2-4A9A-B7DB-0AC0B268F99D}"/>
              </a:ext>
            </a:extLst>
          </p:cNvPr>
          <p:cNvSpPr txBox="1">
            <a:spLocks noChangeArrowheads="1"/>
          </p:cNvSpPr>
          <p:nvPr/>
        </p:nvSpPr>
        <p:spPr>
          <a:xfrm>
            <a:off x="827584" y="2114810"/>
            <a:ext cx="5172689"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Font typeface="Wingdings 2"/>
              <a:buNone/>
            </a:pPr>
            <a:r>
              <a:rPr lang="tr-TR" sz="1800" dirty="0">
                <a:solidFill>
                  <a:srgbClr val="FF0000"/>
                </a:solidFill>
              </a:rPr>
              <a:t> 11.3.2.2 Karbon elyafı Tipleri:</a:t>
            </a:r>
          </a:p>
        </p:txBody>
      </p:sp>
      <p:sp>
        <p:nvSpPr>
          <p:cNvPr id="19" name="Rectangle 3" descr="Rectangle: Click to edit Master text styles&#10;Second level&#10;Third level&#10;Fourth level&#10;Fifth level">
            <a:extLst>
              <a:ext uri="{FF2B5EF4-FFF2-40B4-BE49-F238E27FC236}">
                <a16:creationId xmlns:a16="http://schemas.microsoft.com/office/drawing/2014/main" id="{DB1F2B9C-B6EB-4CBE-8704-632C5DBD5BC4}"/>
              </a:ext>
            </a:extLst>
          </p:cNvPr>
          <p:cNvSpPr txBox="1">
            <a:spLocks noChangeArrowheads="1"/>
          </p:cNvSpPr>
          <p:nvPr/>
        </p:nvSpPr>
        <p:spPr>
          <a:xfrm>
            <a:off x="485737" y="2700070"/>
            <a:ext cx="5579849" cy="3278374"/>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514350" indent="-514350">
              <a:lnSpc>
                <a:spcPct val="160000"/>
              </a:lnSpc>
              <a:buFont typeface="+mj-lt"/>
              <a:buAutoNum type="arabicPeriod"/>
            </a:pPr>
            <a:r>
              <a:rPr lang="tr-TR" sz="1800" b="1" dirty="0"/>
              <a:t>Sürekli Karbon Elyafı :</a:t>
            </a:r>
            <a:r>
              <a:rPr lang="tr-TR" sz="1800" dirty="0"/>
              <a:t> Dokuma, Örgü ve bobine sarılmış olarak bulunur. Bantlarda, </a:t>
            </a:r>
            <a:r>
              <a:rPr lang="tr-TR" sz="1800" dirty="0" err="1"/>
              <a:t>Prepreg‘lerde</a:t>
            </a:r>
            <a:r>
              <a:rPr lang="tr-TR" sz="1800" dirty="0"/>
              <a:t>, vb. kullanılmaktadır. </a:t>
            </a:r>
          </a:p>
          <a:p>
            <a:pPr marL="514350" indent="-514350">
              <a:lnSpc>
                <a:spcPct val="160000"/>
              </a:lnSpc>
              <a:buFont typeface="+mj-lt"/>
              <a:buAutoNum type="arabicPeriod"/>
            </a:pPr>
            <a:r>
              <a:rPr lang="tr-TR" sz="1800" b="1" dirty="0"/>
              <a:t>Kırpılmış Karbon Elyafı (</a:t>
            </a:r>
            <a:r>
              <a:rPr lang="tr-TR" sz="1800" b="1" dirty="0" err="1"/>
              <a:t>whichkers</a:t>
            </a:r>
            <a:r>
              <a:rPr lang="tr-TR" sz="1800" b="1" dirty="0"/>
              <a:t>):</a:t>
            </a:r>
            <a:r>
              <a:rPr lang="tr-TR" sz="1800" dirty="0"/>
              <a:t> Genellikle enjeksiyon kalıplarında, Basınçlı kaplarda, Makine elemanları imalatında, kimyasal ortamlarda kullanılırlar. </a:t>
            </a:r>
          </a:p>
        </p:txBody>
      </p:sp>
      <p:pic>
        <p:nvPicPr>
          <p:cNvPr id="1026" name="Picture 2" descr="Continuous Carbon Fiber High Strength 3D Printing Material, 49% OFF">
            <a:extLst>
              <a:ext uri="{FF2B5EF4-FFF2-40B4-BE49-F238E27FC236}">
                <a16:creationId xmlns:a16="http://schemas.microsoft.com/office/drawing/2014/main" id="{4FF82568-C927-408F-9EC6-DAF335F9A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790072" y="1820996"/>
            <a:ext cx="1492921" cy="22434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rged Carbon Fiber Dry – Pattern Crew">
            <a:extLst>
              <a:ext uri="{FF2B5EF4-FFF2-40B4-BE49-F238E27FC236}">
                <a16:creationId xmlns:a16="http://schemas.microsoft.com/office/drawing/2014/main" id="{D422D006-D93F-4383-A956-203A6405F3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3724" y="3935602"/>
            <a:ext cx="2025615" cy="2025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13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wipe(left)">
                                      <p:cBhvr>
                                        <p:cTn id="14" dur="50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wipe(left)">
                                      <p:cBhvr>
                                        <p:cTn id="19"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9"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755404"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155</a:t>
            </a:fld>
            <a:endParaRPr lang="tr-TR"/>
          </a:p>
        </p:txBody>
      </p:sp>
      <p:sp>
        <p:nvSpPr>
          <p:cNvPr id="5" name="Veri Yer Tutucusu 4"/>
          <p:cNvSpPr>
            <a:spLocks noGrp="1"/>
          </p:cNvSpPr>
          <p:nvPr>
            <p:ph type="dt" sz="half" idx="10"/>
          </p:nvPr>
        </p:nvSpPr>
        <p:spPr/>
        <p:txBody>
          <a:bodyPr/>
          <a:lstStyle/>
          <a:p>
            <a:r>
              <a:rPr lang="tr-TR" dirty="0"/>
              <a:t>....</a:t>
            </a:r>
          </a:p>
        </p:txBody>
      </p:sp>
      <p:sp>
        <p:nvSpPr>
          <p:cNvPr id="16" name="Rectangle 2">
            <a:extLst>
              <a:ext uri="{FF2B5EF4-FFF2-40B4-BE49-F238E27FC236}">
                <a16:creationId xmlns:a16="http://schemas.microsoft.com/office/drawing/2014/main" id="{1756E138-FAE5-498C-B0DF-83E037B9D727}"/>
              </a:ext>
            </a:extLst>
          </p:cNvPr>
          <p:cNvSpPr txBox="1">
            <a:spLocks noChangeArrowheads="1"/>
          </p:cNvSpPr>
          <p:nvPr/>
        </p:nvSpPr>
        <p:spPr>
          <a:xfrm>
            <a:off x="183868" y="1366190"/>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Başlıca Elyaf Malzemeler:</a:t>
            </a:r>
          </a:p>
        </p:txBody>
      </p:sp>
      <p:sp>
        <p:nvSpPr>
          <p:cNvPr id="17" name="Başlık 1">
            <a:extLst>
              <a:ext uri="{FF2B5EF4-FFF2-40B4-BE49-F238E27FC236}">
                <a16:creationId xmlns:a16="http://schemas.microsoft.com/office/drawing/2014/main" id="{4F071B46-771C-473F-9A37-04E606A69EBF}"/>
              </a:ext>
            </a:extLst>
          </p:cNvPr>
          <p:cNvSpPr>
            <a:spLocks noGrp="1"/>
          </p:cNvSpPr>
          <p:nvPr>
            <p:ph type="title"/>
          </p:nvPr>
        </p:nvSpPr>
        <p:spPr>
          <a:xfrm>
            <a:off x="698714" y="370683"/>
            <a:ext cx="7746572" cy="481503"/>
          </a:xfrm>
        </p:spPr>
        <p:txBody>
          <a:bodyPr>
            <a:noAutofit/>
          </a:bodyPr>
          <a:lstStyle/>
          <a:p>
            <a:r>
              <a:rPr lang="tr-TR" sz="2800" dirty="0"/>
              <a:t> </a:t>
            </a:r>
            <a:br>
              <a:rPr lang="tr-TR" sz="2800" dirty="0"/>
            </a:br>
            <a:r>
              <a:rPr lang="tr-TR" sz="2800" dirty="0"/>
              <a:t>11- ELYAF (FİBER) MALZEMELERİ</a:t>
            </a:r>
          </a:p>
        </p:txBody>
      </p:sp>
      <p:sp>
        <p:nvSpPr>
          <p:cNvPr id="18" name="Rectangle 3" descr="Rectangle: Click to edit Master text styles&#10;Second level&#10;Third level&#10;Fourth level&#10;Fifth level">
            <a:extLst>
              <a:ext uri="{FF2B5EF4-FFF2-40B4-BE49-F238E27FC236}">
                <a16:creationId xmlns:a16="http://schemas.microsoft.com/office/drawing/2014/main" id="{58ACD2DB-6881-4687-881B-8C9F1A9BF4C6}"/>
              </a:ext>
            </a:extLst>
          </p:cNvPr>
          <p:cNvSpPr txBox="1">
            <a:spLocks noChangeArrowheads="1"/>
          </p:cNvSpPr>
          <p:nvPr/>
        </p:nvSpPr>
        <p:spPr>
          <a:xfrm>
            <a:off x="552542" y="1671043"/>
            <a:ext cx="5172689"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Font typeface="Wingdings 2"/>
              <a:buNone/>
            </a:pPr>
            <a:r>
              <a:rPr lang="tr-TR" sz="1800" dirty="0">
                <a:solidFill>
                  <a:schemeClr val="bg1">
                    <a:lumMod val="50000"/>
                  </a:schemeClr>
                </a:solidFill>
              </a:rPr>
              <a:t> 11.3.2 Karbon elyafı (</a:t>
            </a:r>
            <a:r>
              <a:rPr lang="tr-TR" sz="1800" dirty="0" err="1">
                <a:solidFill>
                  <a:schemeClr val="bg1">
                    <a:lumMod val="50000"/>
                  </a:schemeClr>
                </a:solidFill>
              </a:rPr>
              <a:t>Carbon</a:t>
            </a:r>
            <a:r>
              <a:rPr lang="tr-TR" sz="1800" dirty="0">
                <a:solidFill>
                  <a:schemeClr val="bg1">
                    <a:lumMod val="50000"/>
                  </a:schemeClr>
                </a:solidFill>
              </a:rPr>
              <a:t> fiber) -Devam:</a:t>
            </a:r>
          </a:p>
          <a:p>
            <a:pPr marL="0" indent="0">
              <a:lnSpc>
                <a:spcPct val="170000"/>
              </a:lnSpc>
              <a:buFont typeface="Wingdings 2"/>
              <a:buNone/>
            </a:pPr>
            <a:endParaRPr lang="tr-TR" sz="1800" dirty="0">
              <a:solidFill>
                <a:schemeClr val="bg1">
                  <a:lumMod val="50000"/>
                </a:schemeClr>
              </a:solidFill>
            </a:endParaRPr>
          </a:p>
        </p:txBody>
      </p:sp>
      <p:sp>
        <p:nvSpPr>
          <p:cNvPr id="12" name="Rectangle 3" descr="Rectangle: Click to edit Master text styles&#10;Second level&#10;Third level&#10;Fourth level&#10;Fifth level">
            <a:extLst>
              <a:ext uri="{FF2B5EF4-FFF2-40B4-BE49-F238E27FC236}">
                <a16:creationId xmlns:a16="http://schemas.microsoft.com/office/drawing/2014/main" id="{31F08724-E3F2-4A9A-B7DB-0AC0B268F99D}"/>
              </a:ext>
            </a:extLst>
          </p:cNvPr>
          <p:cNvSpPr txBox="1">
            <a:spLocks noChangeArrowheads="1"/>
          </p:cNvSpPr>
          <p:nvPr/>
        </p:nvSpPr>
        <p:spPr>
          <a:xfrm>
            <a:off x="844227" y="2083998"/>
            <a:ext cx="5172689"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Font typeface="Wingdings 2"/>
              <a:buNone/>
            </a:pPr>
            <a:r>
              <a:rPr lang="tr-TR" sz="1800" dirty="0">
                <a:solidFill>
                  <a:srgbClr val="FF0000"/>
                </a:solidFill>
              </a:rPr>
              <a:t> 11.3.2.3 Karbon elyafı Üretim Şekilleri:</a:t>
            </a:r>
          </a:p>
        </p:txBody>
      </p:sp>
      <p:sp>
        <p:nvSpPr>
          <p:cNvPr id="13" name="Rectangle 3" descr="Rectangle: Click to edit Master text styles&#10;Second level&#10;Third level&#10;Fourth level&#10;Fifth level">
            <a:extLst>
              <a:ext uri="{FF2B5EF4-FFF2-40B4-BE49-F238E27FC236}">
                <a16:creationId xmlns:a16="http://schemas.microsoft.com/office/drawing/2014/main" id="{85AF98EF-476D-4943-8BCA-184DCC649D05}"/>
              </a:ext>
            </a:extLst>
          </p:cNvPr>
          <p:cNvSpPr txBox="1">
            <a:spLocks noChangeArrowheads="1"/>
          </p:cNvSpPr>
          <p:nvPr/>
        </p:nvSpPr>
        <p:spPr>
          <a:xfrm>
            <a:off x="249694" y="2561189"/>
            <a:ext cx="5328592" cy="3484736"/>
          </a:xfrm>
          <a:prstGeom prst="rect">
            <a:avLst/>
          </a:prstGeom>
          <a:noFill/>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dirty="0">
                <a:solidFill>
                  <a:srgbClr val="C81B04"/>
                </a:solidFill>
              </a:rPr>
              <a:t>Karbon elyafı iki malzemeden üretilmektedir:</a:t>
            </a:r>
          </a:p>
          <a:p>
            <a:pPr marL="514350" indent="-514350">
              <a:lnSpc>
                <a:spcPct val="170000"/>
              </a:lnSpc>
              <a:buFont typeface="+mj-lt"/>
              <a:buAutoNum type="arabicPeriod"/>
            </a:pPr>
            <a:r>
              <a:rPr lang="tr-TR" sz="1800" b="1" dirty="0"/>
              <a:t>Zift</a:t>
            </a:r>
            <a:r>
              <a:rPr lang="tr-TR" sz="1800" dirty="0"/>
              <a:t> </a:t>
            </a:r>
            <a:r>
              <a:rPr lang="tr-TR" sz="1800" b="1" dirty="0"/>
              <a:t>tabanlı karbon elyafı:</a:t>
            </a:r>
            <a:r>
              <a:rPr lang="tr-TR" sz="1800" dirty="0"/>
              <a:t> Düşük mekanik özelliklere sahip olduğundan yapısal uygulamalarda az kullanılır. </a:t>
            </a:r>
          </a:p>
          <a:p>
            <a:pPr marL="514350" indent="-514350">
              <a:lnSpc>
                <a:spcPct val="170000"/>
              </a:lnSpc>
              <a:buFont typeface="+mj-lt"/>
              <a:buAutoNum type="arabicPeriod"/>
            </a:pPr>
            <a:r>
              <a:rPr lang="tr-TR" sz="1800" b="1" dirty="0"/>
              <a:t>PAN (</a:t>
            </a:r>
            <a:r>
              <a:rPr lang="tr-TR" sz="1800" b="1" dirty="0" err="1"/>
              <a:t>PoliAkriloNitril</a:t>
            </a:r>
            <a:r>
              <a:rPr lang="tr-TR" sz="1800" b="1" dirty="0"/>
              <a:t>) tabanlı karbon elyafı:</a:t>
            </a:r>
            <a:r>
              <a:rPr lang="tr-TR" sz="1800" dirty="0"/>
              <a:t> Mukavemeti yüksek ve daha hafiftir. Sürekli geliştirilmektedir.</a:t>
            </a:r>
          </a:p>
          <a:p>
            <a:pPr marL="514350" indent="-514350">
              <a:lnSpc>
                <a:spcPct val="170000"/>
              </a:lnSpc>
              <a:buFont typeface="+mj-lt"/>
              <a:buAutoNum type="arabicPeriod"/>
            </a:pPr>
            <a:endParaRPr lang="tr-TR" sz="1800" dirty="0"/>
          </a:p>
        </p:txBody>
      </p:sp>
      <p:pic>
        <p:nvPicPr>
          <p:cNvPr id="15" name="Picture 2" descr="http://www.flysynthesis.com/resources/Prima-pagina/full/F01.jpg">
            <a:extLst>
              <a:ext uri="{FF2B5EF4-FFF2-40B4-BE49-F238E27FC236}">
                <a16:creationId xmlns:a16="http://schemas.microsoft.com/office/drawing/2014/main" id="{DBD1B4FC-98D5-433B-8288-1E641D02A2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7491" y="2196266"/>
            <a:ext cx="3264362" cy="24482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a:extLst>
              <a:ext uri="{FF2B5EF4-FFF2-40B4-BE49-F238E27FC236}">
                <a16:creationId xmlns:a16="http://schemas.microsoft.com/office/drawing/2014/main" id="{ADC738D0-1E12-4AF3-A07F-5783E8809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491" y="3916620"/>
            <a:ext cx="1481911" cy="1455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Düz Ok Bağlayıcısı 20">
            <a:extLst>
              <a:ext uri="{FF2B5EF4-FFF2-40B4-BE49-F238E27FC236}">
                <a16:creationId xmlns:a16="http://schemas.microsoft.com/office/drawing/2014/main" id="{1F126BBA-5CC1-40DC-900C-4A7F89405AD8}"/>
              </a:ext>
            </a:extLst>
          </p:cNvPr>
          <p:cNvCxnSpPr/>
          <p:nvPr/>
        </p:nvCxnSpPr>
        <p:spPr>
          <a:xfrm flipH="1">
            <a:off x="6398446" y="3204378"/>
            <a:ext cx="339165"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Metin kutusu 21">
            <a:extLst>
              <a:ext uri="{FF2B5EF4-FFF2-40B4-BE49-F238E27FC236}">
                <a16:creationId xmlns:a16="http://schemas.microsoft.com/office/drawing/2014/main" id="{A327EC15-2354-4CCC-A0DC-5EF69F7DE354}"/>
              </a:ext>
            </a:extLst>
          </p:cNvPr>
          <p:cNvSpPr txBox="1"/>
          <p:nvPr/>
        </p:nvSpPr>
        <p:spPr>
          <a:xfrm>
            <a:off x="7174732" y="4642225"/>
            <a:ext cx="1962437" cy="830997"/>
          </a:xfrm>
          <a:prstGeom prst="rect">
            <a:avLst/>
          </a:prstGeom>
          <a:noFill/>
        </p:spPr>
        <p:txBody>
          <a:bodyPr wrap="square" rtlCol="0">
            <a:spAutoFit/>
          </a:bodyPr>
          <a:lstStyle/>
          <a:p>
            <a:r>
              <a:rPr lang="tr-TR" sz="1600" dirty="0"/>
              <a:t>Karbon elyafından üretilmiş uçak pervanesi</a:t>
            </a:r>
          </a:p>
        </p:txBody>
      </p:sp>
    </p:spTree>
    <p:extLst>
      <p:ext uri="{BB962C8B-B14F-4D97-AF65-F5344CB8AC3E}">
        <p14:creationId xmlns:p14="http://schemas.microsoft.com/office/powerpoint/2010/main" val="201455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up)">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up)">
                                      <p:cBhvr>
                                        <p:cTn id="19" dur="500"/>
                                        <p:tgtEl>
                                          <p:spTgt spid="1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3">
                                            <p:txEl>
                                              <p:pRg st="2" end="2"/>
                                            </p:txEl>
                                          </p:spTgt>
                                        </p:tgtEl>
                                        <p:attrNameLst>
                                          <p:attrName>style.visibility</p:attrName>
                                        </p:attrNameLst>
                                      </p:cBhvr>
                                      <p:to>
                                        <p:strVal val="visible"/>
                                      </p:to>
                                    </p:set>
                                    <p:animEffect transition="in" filter="wipe(up)">
                                      <p:cBhvr>
                                        <p:cTn id="24" dur="500"/>
                                        <p:tgtEl>
                                          <p:spTgt spid="1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P spid="22" grpId="0"/>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29598"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156</a:t>
            </a:fld>
            <a:endParaRPr lang="tr-TR"/>
          </a:p>
        </p:txBody>
      </p:sp>
      <p:sp>
        <p:nvSpPr>
          <p:cNvPr id="5" name="Veri Yer Tutucusu 4"/>
          <p:cNvSpPr>
            <a:spLocks noGrp="1"/>
          </p:cNvSpPr>
          <p:nvPr>
            <p:ph type="dt" sz="half" idx="10"/>
          </p:nvPr>
        </p:nvSpPr>
        <p:spPr/>
        <p:txBody>
          <a:bodyPr/>
          <a:lstStyle/>
          <a:p>
            <a:r>
              <a:rPr lang="tr-TR" dirty="0"/>
              <a:t>....</a:t>
            </a:r>
          </a:p>
        </p:txBody>
      </p:sp>
      <p:sp>
        <p:nvSpPr>
          <p:cNvPr id="16" name="Rectangle 2">
            <a:extLst>
              <a:ext uri="{FF2B5EF4-FFF2-40B4-BE49-F238E27FC236}">
                <a16:creationId xmlns:a16="http://schemas.microsoft.com/office/drawing/2014/main" id="{1756E138-FAE5-498C-B0DF-83E037B9D727}"/>
              </a:ext>
            </a:extLst>
          </p:cNvPr>
          <p:cNvSpPr txBox="1">
            <a:spLocks noChangeArrowheads="1"/>
          </p:cNvSpPr>
          <p:nvPr/>
        </p:nvSpPr>
        <p:spPr>
          <a:xfrm>
            <a:off x="183868" y="1366190"/>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Başlıca Elyaf Malzemeler:</a:t>
            </a:r>
          </a:p>
        </p:txBody>
      </p:sp>
      <p:sp>
        <p:nvSpPr>
          <p:cNvPr id="17" name="Başlık 1">
            <a:extLst>
              <a:ext uri="{FF2B5EF4-FFF2-40B4-BE49-F238E27FC236}">
                <a16:creationId xmlns:a16="http://schemas.microsoft.com/office/drawing/2014/main" id="{4F071B46-771C-473F-9A37-04E606A69EBF}"/>
              </a:ext>
            </a:extLst>
          </p:cNvPr>
          <p:cNvSpPr>
            <a:spLocks noGrp="1"/>
          </p:cNvSpPr>
          <p:nvPr>
            <p:ph type="title"/>
          </p:nvPr>
        </p:nvSpPr>
        <p:spPr>
          <a:xfrm>
            <a:off x="717002" y="326693"/>
            <a:ext cx="7746572" cy="525224"/>
          </a:xfrm>
        </p:spPr>
        <p:txBody>
          <a:bodyPr>
            <a:noAutofit/>
          </a:bodyPr>
          <a:lstStyle/>
          <a:p>
            <a:r>
              <a:rPr lang="tr-TR" sz="2800" dirty="0"/>
              <a:t> </a:t>
            </a:r>
            <a:br>
              <a:rPr lang="tr-TR" sz="2800" dirty="0"/>
            </a:br>
            <a:r>
              <a:rPr lang="tr-TR" sz="2800" dirty="0"/>
              <a:t>11- ELYAF (FİBER) MALZEMELERİ</a:t>
            </a:r>
          </a:p>
        </p:txBody>
      </p:sp>
      <p:sp>
        <p:nvSpPr>
          <p:cNvPr id="18" name="Rectangle 3" descr="Rectangle: Click to edit Master text styles&#10;Second level&#10;Third level&#10;Fourth level&#10;Fifth level">
            <a:extLst>
              <a:ext uri="{FF2B5EF4-FFF2-40B4-BE49-F238E27FC236}">
                <a16:creationId xmlns:a16="http://schemas.microsoft.com/office/drawing/2014/main" id="{58ACD2DB-6881-4687-881B-8C9F1A9BF4C6}"/>
              </a:ext>
            </a:extLst>
          </p:cNvPr>
          <p:cNvSpPr txBox="1">
            <a:spLocks noChangeArrowheads="1"/>
          </p:cNvSpPr>
          <p:nvPr/>
        </p:nvSpPr>
        <p:spPr>
          <a:xfrm>
            <a:off x="663099" y="1603260"/>
            <a:ext cx="7746572"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dirty="0">
                <a:solidFill>
                  <a:srgbClr val="FF0000"/>
                </a:solidFill>
              </a:rPr>
              <a:t> 11.3.3 </a:t>
            </a:r>
            <a:r>
              <a:rPr lang="tr-TR" sz="1800" b="1" dirty="0" err="1">
                <a:solidFill>
                  <a:srgbClr val="FF0000"/>
                </a:solidFill>
              </a:rPr>
              <a:t>Aramid</a:t>
            </a:r>
            <a:r>
              <a:rPr lang="tr-TR" sz="1800" b="1" dirty="0">
                <a:solidFill>
                  <a:srgbClr val="FF0000"/>
                </a:solidFill>
              </a:rPr>
              <a:t> Elyafı (</a:t>
            </a:r>
            <a:r>
              <a:rPr lang="tr-TR" sz="1800" b="1" dirty="0" err="1">
                <a:solidFill>
                  <a:schemeClr val="accent1">
                    <a:lumMod val="75000"/>
                  </a:schemeClr>
                </a:solidFill>
              </a:rPr>
              <a:t>Kevlar</a:t>
            </a:r>
            <a:r>
              <a:rPr lang="tr-TR" sz="1800" b="1" dirty="0">
                <a:solidFill>
                  <a:schemeClr val="accent1">
                    <a:lumMod val="75000"/>
                  </a:schemeClr>
                </a:solidFill>
              </a:rPr>
              <a:t>)</a:t>
            </a:r>
            <a:endParaRPr lang="tr-TR" sz="1800" dirty="0">
              <a:solidFill>
                <a:srgbClr val="FF0000"/>
              </a:solidFill>
            </a:endParaRPr>
          </a:p>
        </p:txBody>
      </p:sp>
      <p:sp>
        <p:nvSpPr>
          <p:cNvPr id="19" name="Rectangle 3" descr="Rectangle: Click to edit Master text styles&#10;Second level&#10;Third level&#10;Fourth level&#10;Fifth level">
            <a:extLst>
              <a:ext uri="{FF2B5EF4-FFF2-40B4-BE49-F238E27FC236}">
                <a16:creationId xmlns:a16="http://schemas.microsoft.com/office/drawing/2014/main" id="{897A752B-7565-4C4B-860E-8BB279E53380}"/>
              </a:ext>
            </a:extLst>
          </p:cNvPr>
          <p:cNvSpPr>
            <a:spLocks noGrp="1" noChangeArrowheads="1"/>
          </p:cNvSpPr>
          <p:nvPr>
            <p:ph idx="1"/>
          </p:nvPr>
        </p:nvSpPr>
        <p:spPr>
          <a:xfrm>
            <a:off x="183868" y="1984132"/>
            <a:ext cx="6909954" cy="4221709"/>
          </a:xfrm>
          <a:noFill/>
        </p:spPr>
        <p:txBody>
          <a:bodyPr>
            <a:noAutofit/>
          </a:bodyPr>
          <a:lstStyle/>
          <a:p>
            <a:pPr marL="342900" indent="-342900" eaLnBrk="1" hangingPunct="1">
              <a:lnSpc>
                <a:spcPct val="170000"/>
              </a:lnSpc>
              <a:buFont typeface="+mj-lt"/>
              <a:buAutoNum type="arabicPeriod"/>
            </a:pPr>
            <a:r>
              <a:rPr lang="tr-TR" sz="1700" dirty="0"/>
              <a:t>Polimerler, matris olarak kullanılmalarının yanı sıra elyaf olarak da kullanılırlar. </a:t>
            </a:r>
            <a:r>
              <a:rPr lang="tr-TR" sz="1700" dirty="0" err="1"/>
              <a:t>Kevlar</a:t>
            </a:r>
            <a:r>
              <a:rPr lang="tr-TR" sz="1700" dirty="0"/>
              <a:t> (</a:t>
            </a:r>
            <a:r>
              <a:rPr lang="tr-TR" sz="1700" dirty="0" err="1"/>
              <a:t>Aramid</a:t>
            </a:r>
            <a:r>
              <a:rPr lang="tr-TR" sz="1700" dirty="0"/>
              <a:t>) bir polimer elyafı olup </a:t>
            </a:r>
            <a:r>
              <a:rPr lang="tr-TR" sz="1700" dirty="0" err="1"/>
              <a:t>kompozit</a:t>
            </a:r>
            <a:r>
              <a:rPr lang="tr-TR" sz="1700" dirty="0"/>
              <a:t> yapıya yüksek mukavemet ve sertlik kazandıran, hafif bir takviye malzemesidir. </a:t>
            </a:r>
            <a:r>
              <a:rPr lang="tr-TR" sz="1700" dirty="0" err="1"/>
              <a:t>Aramid</a:t>
            </a:r>
            <a:r>
              <a:rPr lang="tr-TR" sz="1700" dirty="0"/>
              <a:t>, bir çeşit naylon olan aromatik </a:t>
            </a:r>
            <a:r>
              <a:rPr lang="tr-TR" sz="1700" dirty="0" err="1"/>
              <a:t>poliamiddir</a:t>
            </a:r>
            <a:r>
              <a:rPr lang="tr-TR" sz="1700" dirty="0"/>
              <a:t>. </a:t>
            </a:r>
          </a:p>
          <a:p>
            <a:pPr marL="342900" indent="-342900" eaLnBrk="1" hangingPunct="1">
              <a:lnSpc>
                <a:spcPct val="170000"/>
              </a:lnSpc>
              <a:buFont typeface="+mj-lt"/>
              <a:buAutoNum type="arabicPeriod"/>
            </a:pPr>
            <a:r>
              <a:rPr lang="tr-TR" sz="1700" dirty="0" err="1"/>
              <a:t>Aramid</a:t>
            </a:r>
            <a:r>
              <a:rPr lang="tr-TR" sz="1700" dirty="0"/>
              <a:t> elyafı piyasada daha çok ticari isimleri </a:t>
            </a:r>
            <a:r>
              <a:rPr lang="tr-TR" sz="1700" b="1" dirty="0" err="1"/>
              <a:t>Kevlar</a:t>
            </a:r>
            <a:r>
              <a:rPr lang="tr-TR" sz="1700" dirty="0"/>
              <a:t> (DuPont) ve </a:t>
            </a:r>
            <a:r>
              <a:rPr lang="tr-TR" sz="1700" b="1" dirty="0" err="1"/>
              <a:t>Twaron</a:t>
            </a:r>
            <a:r>
              <a:rPr lang="tr-TR" sz="1700" dirty="0"/>
              <a:t> (</a:t>
            </a:r>
            <a:r>
              <a:rPr lang="tr-TR" sz="1700" dirty="0" err="1"/>
              <a:t>Akzo</a:t>
            </a:r>
            <a:r>
              <a:rPr lang="tr-TR" sz="1700" dirty="0"/>
              <a:t> Nobel) ile bilinmektedir. En çok kullanılan </a:t>
            </a:r>
            <a:r>
              <a:rPr lang="tr-TR" sz="1700" dirty="0" err="1"/>
              <a:t>Kevlar</a:t>
            </a:r>
            <a:r>
              <a:rPr lang="tr-TR" sz="1700" dirty="0"/>
              <a:t> (</a:t>
            </a:r>
            <a:r>
              <a:rPr lang="tr-TR" sz="1700" dirty="0" err="1"/>
              <a:t>Aramid</a:t>
            </a:r>
            <a:r>
              <a:rPr lang="tr-TR" sz="1700" dirty="0"/>
              <a:t>) elyafları </a:t>
            </a:r>
            <a:r>
              <a:rPr lang="tr-TR" sz="1700" b="1" dirty="0" err="1"/>
              <a:t>Kevlar</a:t>
            </a:r>
            <a:r>
              <a:rPr lang="tr-TR" sz="1700" b="1" dirty="0"/>
              <a:t> 29</a:t>
            </a:r>
            <a:r>
              <a:rPr lang="tr-TR" sz="1700" dirty="0"/>
              <a:t>, ve </a:t>
            </a:r>
            <a:r>
              <a:rPr lang="tr-TR" sz="1700" b="1" dirty="0" err="1"/>
              <a:t>Kevlar</a:t>
            </a:r>
            <a:r>
              <a:rPr lang="tr-TR" sz="1700" b="1" dirty="0"/>
              <a:t> 49</a:t>
            </a:r>
            <a:r>
              <a:rPr lang="tr-TR" sz="1700" dirty="0"/>
              <a:t> </a:t>
            </a:r>
            <a:r>
              <a:rPr lang="tr-TR" sz="1700" dirty="0" err="1"/>
              <a:t>dır</a:t>
            </a:r>
            <a:r>
              <a:rPr lang="tr-TR" sz="1700" dirty="0"/>
              <a:t>. </a:t>
            </a:r>
          </a:p>
          <a:p>
            <a:pPr marL="342900" indent="-342900" eaLnBrk="1" hangingPunct="1">
              <a:lnSpc>
                <a:spcPct val="170000"/>
              </a:lnSpc>
              <a:buFont typeface="+mj-lt"/>
              <a:buAutoNum type="arabicPeriod"/>
            </a:pPr>
            <a:r>
              <a:rPr lang="tr-TR" sz="1700" dirty="0"/>
              <a:t>Farklı uygulamalar için farklı özelliklere sahip </a:t>
            </a:r>
            <a:r>
              <a:rPr lang="tr-TR" sz="1700" dirty="0" err="1"/>
              <a:t>aramid</a:t>
            </a:r>
            <a:r>
              <a:rPr lang="tr-TR" sz="1700" dirty="0"/>
              <a:t> elyafı üretilebilmektedir. Genellikle doğal rengi sarıdır.</a:t>
            </a:r>
          </a:p>
        </p:txBody>
      </p:sp>
      <p:pic>
        <p:nvPicPr>
          <p:cNvPr id="23" name="Picture 2" descr="http://i00.i.aliimg.com/photo/269119259/para_aramid_fiber.jpg">
            <a:extLst>
              <a:ext uri="{FF2B5EF4-FFF2-40B4-BE49-F238E27FC236}">
                <a16:creationId xmlns:a16="http://schemas.microsoft.com/office/drawing/2014/main" id="{2856E787-5337-4F8D-9144-5A3381F89B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05614" y="2034423"/>
            <a:ext cx="1735030" cy="13012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s://encrypted-tbn2.gstatic.com/images?q=tbn:ANd9GcRtahOJ3hSKfLqeSmQBy8GlXgHwNPI0qDuxm5M3ub1NAPkUaFeHrfokzYsh">
            <a:extLst>
              <a:ext uri="{FF2B5EF4-FFF2-40B4-BE49-F238E27FC236}">
                <a16:creationId xmlns:a16="http://schemas.microsoft.com/office/drawing/2014/main" id="{0CEDADBE-5B43-4E72-83B2-184775816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739641" y="3847931"/>
            <a:ext cx="2466975" cy="184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14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wipe(right)">
                                      <p:cBhvr>
                                        <p:cTn id="14" dur="50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wipe(right)">
                                      <p:cBhvr>
                                        <p:cTn id="19" dur="500"/>
                                        <p:tgtEl>
                                          <p:spTgt spid="1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9">
                                            <p:txEl>
                                              <p:pRg st="2" end="2"/>
                                            </p:txEl>
                                          </p:spTgt>
                                        </p:tgtEl>
                                        <p:attrNameLst>
                                          <p:attrName>style.visibility</p:attrName>
                                        </p:attrNameLst>
                                      </p:cBhvr>
                                      <p:to>
                                        <p:strVal val="visible"/>
                                      </p:to>
                                    </p:set>
                                    <p:animEffect transition="in" filter="wipe(right)">
                                      <p:cBhvr>
                                        <p:cTn id="24"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43628" y="6397357"/>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157</a:t>
            </a:fld>
            <a:endParaRPr lang="tr-TR"/>
          </a:p>
        </p:txBody>
      </p:sp>
      <p:sp>
        <p:nvSpPr>
          <p:cNvPr id="5" name="Veri Yer Tutucusu 4"/>
          <p:cNvSpPr>
            <a:spLocks noGrp="1"/>
          </p:cNvSpPr>
          <p:nvPr>
            <p:ph type="dt" sz="half" idx="10"/>
          </p:nvPr>
        </p:nvSpPr>
        <p:spPr/>
        <p:txBody>
          <a:bodyPr/>
          <a:lstStyle/>
          <a:p>
            <a:r>
              <a:rPr lang="tr-TR" dirty="0"/>
              <a:t>....</a:t>
            </a:r>
          </a:p>
        </p:txBody>
      </p:sp>
      <p:sp>
        <p:nvSpPr>
          <p:cNvPr id="16" name="Rectangle 2">
            <a:extLst>
              <a:ext uri="{FF2B5EF4-FFF2-40B4-BE49-F238E27FC236}">
                <a16:creationId xmlns:a16="http://schemas.microsoft.com/office/drawing/2014/main" id="{1756E138-FAE5-498C-B0DF-83E037B9D727}"/>
              </a:ext>
            </a:extLst>
          </p:cNvPr>
          <p:cNvSpPr txBox="1">
            <a:spLocks noChangeArrowheads="1"/>
          </p:cNvSpPr>
          <p:nvPr/>
        </p:nvSpPr>
        <p:spPr>
          <a:xfrm>
            <a:off x="183868" y="1366190"/>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Başlıca Elyaf Malzemeler:</a:t>
            </a:r>
          </a:p>
        </p:txBody>
      </p:sp>
      <p:sp>
        <p:nvSpPr>
          <p:cNvPr id="17" name="Başlık 1">
            <a:extLst>
              <a:ext uri="{FF2B5EF4-FFF2-40B4-BE49-F238E27FC236}">
                <a16:creationId xmlns:a16="http://schemas.microsoft.com/office/drawing/2014/main" id="{4F071B46-771C-473F-9A37-04E606A69EBF}"/>
              </a:ext>
            </a:extLst>
          </p:cNvPr>
          <p:cNvSpPr>
            <a:spLocks noGrp="1"/>
          </p:cNvSpPr>
          <p:nvPr>
            <p:ph type="title"/>
          </p:nvPr>
        </p:nvSpPr>
        <p:spPr>
          <a:xfrm>
            <a:off x="717002" y="333377"/>
            <a:ext cx="7746572" cy="525224"/>
          </a:xfrm>
        </p:spPr>
        <p:txBody>
          <a:bodyPr>
            <a:noAutofit/>
          </a:bodyPr>
          <a:lstStyle/>
          <a:p>
            <a:r>
              <a:rPr lang="tr-TR" sz="2800" dirty="0"/>
              <a:t> </a:t>
            </a:r>
            <a:br>
              <a:rPr lang="tr-TR" sz="2800" dirty="0"/>
            </a:br>
            <a:r>
              <a:rPr lang="tr-TR" sz="2800" dirty="0"/>
              <a:t>11- ELYAF (FİBER) MALZEMELERİ</a:t>
            </a:r>
          </a:p>
        </p:txBody>
      </p:sp>
      <p:sp>
        <p:nvSpPr>
          <p:cNvPr id="18" name="Rectangle 3" descr="Rectangle: Click to edit Master text styles&#10;Second level&#10;Third level&#10;Fourth level&#10;Fifth level">
            <a:extLst>
              <a:ext uri="{FF2B5EF4-FFF2-40B4-BE49-F238E27FC236}">
                <a16:creationId xmlns:a16="http://schemas.microsoft.com/office/drawing/2014/main" id="{58ACD2DB-6881-4687-881B-8C9F1A9BF4C6}"/>
              </a:ext>
            </a:extLst>
          </p:cNvPr>
          <p:cNvSpPr txBox="1">
            <a:spLocks noChangeArrowheads="1"/>
          </p:cNvSpPr>
          <p:nvPr/>
        </p:nvSpPr>
        <p:spPr>
          <a:xfrm>
            <a:off x="698714" y="1670370"/>
            <a:ext cx="5241438"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dirty="0">
                <a:solidFill>
                  <a:schemeClr val="bg1">
                    <a:lumMod val="50000"/>
                  </a:schemeClr>
                </a:solidFill>
              </a:rPr>
              <a:t> 11.3.3 </a:t>
            </a:r>
            <a:r>
              <a:rPr lang="tr-TR" sz="1800" dirty="0" err="1">
                <a:solidFill>
                  <a:schemeClr val="bg1">
                    <a:lumMod val="50000"/>
                  </a:schemeClr>
                </a:solidFill>
              </a:rPr>
              <a:t>Aramid</a:t>
            </a:r>
            <a:r>
              <a:rPr lang="tr-TR" sz="1800" dirty="0">
                <a:solidFill>
                  <a:schemeClr val="bg1">
                    <a:lumMod val="50000"/>
                  </a:schemeClr>
                </a:solidFill>
              </a:rPr>
              <a:t> Elyafı (</a:t>
            </a:r>
            <a:r>
              <a:rPr lang="tr-TR" sz="1800" dirty="0" err="1">
                <a:solidFill>
                  <a:schemeClr val="bg1">
                    <a:lumMod val="50000"/>
                  </a:schemeClr>
                </a:solidFill>
              </a:rPr>
              <a:t>Kevlar</a:t>
            </a:r>
            <a:r>
              <a:rPr lang="tr-TR" sz="1800" dirty="0">
                <a:solidFill>
                  <a:schemeClr val="bg1">
                    <a:lumMod val="50000"/>
                  </a:schemeClr>
                </a:solidFill>
              </a:rPr>
              <a:t>) – Devamı:</a:t>
            </a:r>
          </a:p>
        </p:txBody>
      </p:sp>
      <p:sp>
        <p:nvSpPr>
          <p:cNvPr id="13" name="Rectangle 3" descr="Rectangle: Click to edit Master text styles&#10;Second level&#10;Third level&#10;Fourth level&#10;Fifth level">
            <a:extLst>
              <a:ext uri="{FF2B5EF4-FFF2-40B4-BE49-F238E27FC236}">
                <a16:creationId xmlns:a16="http://schemas.microsoft.com/office/drawing/2014/main" id="{87610DB0-5389-4069-AE4D-BB707B73C197}"/>
              </a:ext>
            </a:extLst>
          </p:cNvPr>
          <p:cNvSpPr txBox="1">
            <a:spLocks noChangeArrowheads="1"/>
          </p:cNvSpPr>
          <p:nvPr/>
        </p:nvSpPr>
        <p:spPr>
          <a:xfrm>
            <a:off x="1155207" y="2093866"/>
            <a:ext cx="3576049"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dirty="0">
                <a:solidFill>
                  <a:srgbClr val="FF0000"/>
                </a:solidFill>
              </a:rPr>
              <a:t> 11.3.3.1  Bazı Üstün Özellikleri:</a:t>
            </a:r>
          </a:p>
        </p:txBody>
      </p:sp>
      <p:sp>
        <p:nvSpPr>
          <p:cNvPr id="14" name="Rectangle 3" descr="Rectangle: Click to edit Master text styles&#10;Second level&#10;Third level&#10;Fourth level&#10;Fifth level">
            <a:extLst>
              <a:ext uri="{FF2B5EF4-FFF2-40B4-BE49-F238E27FC236}">
                <a16:creationId xmlns:a16="http://schemas.microsoft.com/office/drawing/2014/main" id="{5496AF00-5EEC-443D-85A2-0D1BB9EFAD96}"/>
              </a:ext>
            </a:extLst>
          </p:cNvPr>
          <p:cNvSpPr>
            <a:spLocks noGrp="1" noChangeArrowheads="1"/>
          </p:cNvSpPr>
          <p:nvPr>
            <p:ph idx="1"/>
          </p:nvPr>
        </p:nvSpPr>
        <p:spPr>
          <a:xfrm>
            <a:off x="244109" y="2627067"/>
            <a:ext cx="8839200" cy="3384376"/>
          </a:xfrm>
          <a:noFill/>
        </p:spPr>
        <p:txBody>
          <a:bodyPr>
            <a:noAutofit/>
          </a:bodyPr>
          <a:lstStyle/>
          <a:p>
            <a:pPr marL="514350" indent="-514350" eaLnBrk="1" hangingPunct="1">
              <a:lnSpc>
                <a:spcPct val="170000"/>
              </a:lnSpc>
              <a:buSzPct val="100000"/>
              <a:buFont typeface="+mj-lt"/>
              <a:buAutoNum type="arabicPeriod"/>
            </a:pPr>
            <a:r>
              <a:rPr lang="tr-TR" sz="1800" dirty="0"/>
              <a:t>Düşük yoğunluk,</a:t>
            </a:r>
          </a:p>
          <a:p>
            <a:pPr marL="514350" indent="-514350" eaLnBrk="1" hangingPunct="1">
              <a:lnSpc>
                <a:spcPct val="170000"/>
              </a:lnSpc>
              <a:buSzPct val="100000"/>
              <a:buFont typeface="+mj-lt"/>
              <a:buAutoNum type="arabicPeriod"/>
            </a:pPr>
            <a:r>
              <a:rPr lang="tr-TR" sz="1800" dirty="0"/>
              <a:t> Yüksek mukavemet ve yorulma dayanımı,</a:t>
            </a:r>
          </a:p>
          <a:p>
            <a:pPr marL="514350" indent="-514350" eaLnBrk="1" hangingPunct="1">
              <a:lnSpc>
                <a:spcPct val="170000"/>
              </a:lnSpc>
              <a:buSzPct val="100000"/>
              <a:buFont typeface="+mj-lt"/>
              <a:buAutoNum type="arabicPeriod"/>
            </a:pPr>
            <a:r>
              <a:rPr lang="tr-TR" sz="1800" dirty="0"/>
              <a:t> Yüksek darbe dayanımı ve aşınma dayanımı,</a:t>
            </a:r>
          </a:p>
          <a:p>
            <a:pPr marL="514350" indent="-514350" eaLnBrk="1" hangingPunct="1">
              <a:lnSpc>
                <a:spcPct val="170000"/>
              </a:lnSpc>
              <a:buSzPct val="100000"/>
              <a:buFont typeface="+mj-lt"/>
              <a:buAutoNum type="arabicPeriod"/>
            </a:pPr>
            <a:r>
              <a:rPr lang="tr-TR" sz="1800" dirty="0"/>
              <a:t> Yüksek kimyasal dayanım,</a:t>
            </a:r>
          </a:p>
          <a:p>
            <a:pPr marL="514350" indent="-514350" eaLnBrk="1" hangingPunct="1">
              <a:lnSpc>
                <a:spcPct val="170000"/>
              </a:lnSpc>
              <a:buSzPct val="100000"/>
              <a:buFont typeface="+mj-lt"/>
              <a:buAutoNum type="arabicPeriod"/>
            </a:pPr>
            <a:r>
              <a:rPr lang="tr-TR" sz="1800" dirty="0"/>
              <a:t> E-Cam elyafına yakın basınç dayanımı,</a:t>
            </a:r>
          </a:p>
          <a:p>
            <a:pPr marL="514350" indent="-514350" eaLnBrk="1" hangingPunct="1">
              <a:lnSpc>
                <a:spcPct val="170000"/>
              </a:lnSpc>
              <a:buSzPct val="100000"/>
              <a:buFont typeface="+mj-lt"/>
              <a:buAutoNum type="arabicPeriod"/>
            </a:pPr>
            <a:r>
              <a:rPr lang="tr-TR" sz="1800" dirty="0"/>
              <a:t> </a:t>
            </a:r>
            <a:r>
              <a:rPr lang="tr-TR" sz="1800" dirty="0" err="1"/>
              <a:t>Kevlar</a:t>
            </a:r>
            <a:r>
              <a:rPr lang="tr-TR" sz="1800" dirty="0"/>
              <a:t> elyaflı </a:t>
            </a:r>
            <a:r>
              <a:rPr lang="tr-TR" sz="1800" dirty="0" err="1"/>
              <a:t>kompozitler</a:t>
            </a:r>
            <a:r>
              <a:rPr lang="tr-TR" sz="1800" dirty="0"/>
              <a:t>, Cam elyaflı   </a:t>
            </a:r>
            <a:r>
              <a:rPr lang="tr-TR" sz="1800" dirty="0" err="1"/>
              <a:t>kompozitlere</a:t>
            </a:r>
            <a:r>
              <a:rPr lang="tr-TR" sz="1800" dirty="0"/>
              <a:t> göre  %35  daha hafiftir.</a:t>
            </a:r>
          </a:p>
        </p:txBody>
      </p:sp>
      <p:pic>
        <p:nvPicPr>
          <p:cNvPr id="15" name="Picture 2" descr="http://htmlimg3.scribdassets.com/gebfnarsb97e68/images/43-35fd88a3c8/000.jpg">
            <a:extLst>
              <a:ext uri="{FF2B5EF4-FFF2-40B4-BE49-F238E27FC236}">
                <a16:creationId xmlns:a16="http://schemas.microsoft.com/office/drawing/2014/main" id="{8C9E5EA4-BC1E-4C13-A59C-39CCF677A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2354" y="2235505"/>
            <a:ext cx="3171277" cy="238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088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up)">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up)">
                                      <p:cBhvr>
                                        <p:cTn id="19" dur="500"/>
                                        <p:tgtEl>
                                          <p:spTgt spid="1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wipe(up)">
                                      <p:cBhvr>
                                        <p:cTn id="24" dur="500"/>
                                        <p:tgtEl>
                                          <p:spTgt spid="1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Effect transition="in" filter="wipe(up)">
                                      <p:cBhvr>
                                        <p:cTn id="29" dur="500"/>
                                        <p:tgtEl>
                                          <p:spTgt spid="1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4">
                                            <p:txEl>
                                              <p:pRg st="4" end="4"/>
                                            </p:txEl>
                                          </p:spTgt>
                                        </p:tgtEl>
                                        <p:attrNameLst>
                                          <p:attrName>style.visibility</p:attrName>
                                        </p:attrNameLst>
                                      </p:cBhvr>
                                      <p:to>
                                        <p:strVal val="visible"/>
                                      </p:to>
                                    </p:set>
                                    <p:animEffect transition="in" filter="wipe(up)">
                                      <p:cBhvr>
                                        <p:cTn id="34" dur="500"/>
                                        <p:tgtEl>
                                          <p:spTgt spid="1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4">
                                            <p:txEl>
                                              <p:pRg st="5" end="5"/>
                                            </p:txEl>
                                          </p:spTgt>
                                        </p:tgtEl>
                                        <p:attrNameLst>
                                          <p:attrName>style.visibility</p:attrName>
                                        </p:attrNameLst>
                                      </p:cBhvr>
                                      <p:to>
                                        <p:strVal val="visible"/>
                                      </p:to>
                                    </p:set>
                                    <p:animEffect transition="in" filter="wipe(up)">
                                      <p:cBhvr>
                                        <p:cTn id="39"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339752" y="6418840"/>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158</a:t>
            </a:fld>
            <a:endParaRPr lang="tr-TR"/>
          </a:p>
        </p:txBody>
      </p:sp>
      <p:sp>
        <p:nvSpPr>
          <p:cNvPr id="5" name="Veri Yer Tutucusu 4"/>
          <p:cNvSpPr>
            <a:spLocks noGrp="1"/>
          </p:cNvSpPr>
          <p:nvPr>
            <p:ph type="dt" sz="half" idx="10"/>
          </p:nvPr>
        </p:nvSpPr>
        <p:spPr/>
        <p:txBody>
          <a:bodyPr/>
          <a:lstStyle/>
          <a:p>
            <a:r>
              <a:rPr lang="tr-TR" dirty="0"/>
              <a:t>....</a:t>
            </a:r>
          </a:p>
        </p:txBody>
      </p:sp>
      <p:sp>
        <p:nvSpPr>
          <p:cNvPr id="16" name="Rectangle 2">
            <a:extLst>
              <a:ext uri="{FF2B5EF4-FFF2-40B4-BE49-F238E27FC236}">
                <a16:creationId xmlns:a16="http://schemas.microsoft.com/office/drawing/2014/main" id="{1756E138-FAE5-498C-B0DF-83E037B9D727}"/>
              </a:ext>
            </a:extLst>
          </p:cNvPr>
          <p:cNvSpPr txBox="1">
            <a:spLocks noChangeArrowheads="1"/>
          </p:cNvSpPr>
          <p:nvPr/>
        </p:nvSpPr>
        <p:spPr>
          <a:xfrm>
            <a:off x="183868" y="1366190"/>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Başlıca Elyaf Malzemeler:</a:t>
            </a:r>
          </a:p>
        </p:txBody>
      </p:sp>
      <p:sp>
        <p:nvSpPr>
          <p:cNvPr id="17" name="Başlık 1">
            <a:extLst>
              <a:ext uri="{FF2B5EF4-FFF2-40B4-BE49-F238E27FC236}">
                <a16:creationId xmlns:a16="http://schemas.microsoft.com/office/drawing/2014/main" id="{4F071B46-771C-473F-9A37-04E606A69EBF}"/>
              </a:ext>
            </a:extLst>
          </p:cNvPr>
          <p:cNvSpPr>
            <a:spLocks noGrp="1"/>
          </p:cNvSpPr>
          <p:nvPr>
            <p:ph type="title"/>
          </p:nvPr>
        </p:nvSpPr>
        <p:spPr>
          <a:xfrm>
            <a:off x="755576" y="284122"/>
            <a:ext cx="7746572" cy="525223"/>
          </a:xfrm>
        </p:spPr>
        <p:txBody>
          <a:bodyPr>
            <a:noAutofit/>
          </a:bodyPr>
          <a:lstStyle/>
          <a:p>
            <a:r>
              <a:rPr lang="tr-TR" sz="2800" dirty="0"/>
              <a:t> </a:t>
            </a:r>
            <a:br>
              <a:rPr lang="tr-TR" sz="2800" dirty="0"/>
            </a:br>
            <a:r>
              <a:rPr lang="tr-TR" sz="2800" dirty="0"/>
              <a:t>11- ELYAF (FİBER) MALZEMELERİ</a:t>
            </a:r>
          </a:p>
        </p:txBody>
      </p:sp>
      <p:sp>
        <p:nvSpPr>
          <p:cNvPr id="18" name="Rectangle 3" descr="Rectangle: Click to edit Master text styles&#10;Second level&#10;Third level&#10;Fourth level&#10;Fifth level">
            <a:extLst>
              <a:ext uri="{FF2B5EF4-FFF2-40B4-BE49-F238E27FC236}">
                <a16:creationId xmlns:a16="http://schemas.microsoft.com/office/drawing/2014/main" id="{58ACD2DB-6881-4687-881B-8C9F1A9BF4C6}"/>
              </a:ext>
            </a:extLst>
          </p:cNvPr>
          <p:cNvSpPr txBox="1">
            <a:spLocks noChangeArrowheads="1"/>
          </p:cNvSpPr>
          <p:nvPr/>
        </p:nvSpPr>
        <p:spPr>
          <a:xfrm>
            <a:off x="698714" y="1670370"/>
            <a:ext cx="5241438"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dirty="0">
                <a:solidFill>
                  <a:schemeClr val="bg1">
                    <a:lumMod val="50000"/>
                  </a:schemeClr>
                </a:solidFill>
              </a:rPr>
              <a:t> 11.3.3 </a:t>
            </a:r>
            <a:r>
              <a:rPr lang="tr-TR" sz="1800" dirty="0" err="1">
                <a:solidFill>
                  <a:schemeClr val="bg1">
                    <a:lumMod val="50000"/>
                  </a:schemeClr>
                </a:solidFill>
              </a:rPr>
              <a:t>Aramid</a:t>
            </a:r>
            <a:r>
              <a:rPr lang="tr-TR" sz="1800" dirty="0">
                <a:solidFill>
                  <a:schemeClr val="bg1">
                    <a:lumMod val="50000"/>
                  </a:schemeClr>
                </a:solidFill>
              </a:rPr>
              <a:t> Elyafı (</a:t>
            </a:r>
            <a:r>
              <a:rPr lang="tr-TR" sz="1800" dirty="0" err="1">
                <a:solidFill>
                  <a:schemeClr val="bg1">
                    <a:lumMod val="50000"/>
                  </a:schemeClr>
                </a:solidFill>
              </a:rPr>
              <a:t>Kevlar</a:t>
            </a:r>
            <a:r>
              <a:rPr lang="tr-TR" sz="1800" dirty="0">
                <a:solidFill>
                  <a:schemeClr val="bg1">
                    <a:lumMod val="50000"/>
                  </a:schemeClr>
                </a:solidFill>
              </a:rPr>
              <a:t>) – Devamı:</a:t>
            </a:r>
          </a:p>
        </p:txBody>
      </p:sp>
      <p:sp>
        <p:nvSpPr>
          <p:cNvPr id="13" name="Rectangle 3" descr="Rectangle: Click to edit Master text styles&#10;Second level&#10;Third level&#10;Fourth level&#10;Fifth level">
            <a:extLst>
              <a:ext uri="{FF2B5EF4-FFF2-40B4-BE49-F238E27FC236}">
                <a16:creationId xmlns:a16="http://schemas.microsoft.com/office/drawing/2014/main" id="{87610DB0-5389-4069-AE4D-BB707B73C197}"/>
              </a:ext>
            </a:extLst>
          </p:cNvPr>
          <p:cNvSpPr txBox="1">
            <a:spLocks noChangeArrowheads="1"/>
          </p:cNvSpPr>
          <p:nvPr/>
        </p:nvSpPr>
        <p:spPr>
          <a:xfrm>
            <a:off x="1403648" y="2101844"/>
            <a:ext cx="5241438"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dirty="0">
                <a:solidFill>
                  <a:srgbClr val="FF0000"/>
                </a:solidFill>
              </a:rPr>
              <a:t> 11.3.3.2  Dezavantajları</a:t>
            </a:r>
          </a:p>
        </p:txBody>
      </p:sp>
      <p:sp>
        <p:nvSpPr>
          <p:cNvPr id="19" name="Rectangle 3" descr="Rectangle: Click to edit Master text styles&#10;Second level&#10;Third level&#10;Fourth level&#10;Fifth level">
            <a:extLst>
              <a:ext uri="{FF2B5EF4-FFF2-40B4-BE49-F238E27FC236}">
                <a16:creationId xmlns:a16="http://schemas.microsoft.com/office/drawing/2014/main" id="{39291860-7F67-4169-AED2-707D47D2715E}"/>
              </a:ext>
            </a:extLst>
          </p:cNvPr>
          <p:cNvSpPr>
            <a:spLocks noGrp="1" noChangeArrowheads="1"/>
          </p:cNvSpPr>
          <p:nvPr>
            <p:ph idx="1"/>
          </p:nvPr>
        </p:nvSpPr>
        <p:spPr>
          <a:xfrm>
            <a:off x="183868" y="2811924"/>
            <a:ext cx="6912767" cy="2561292"/>
          </a:xfrm>
          <a:noFill/>
        </p:spPr>
        <p:txBody>
          <a:bodyPr>
            <a:noAutofit/>
          </a:bodyPr>
          <a:lstStyle/>
          <a:p>
            <a:pPr marL="514350" indent="-514350" eaLnBrk="1" hangingPunct="1">
              <a:lnSpc>
                <a:spcPct val="170000"/>
              </a:lnSpc>
              <a:buFont typeface="+mj-lt"/>
              <a:buAutoNum type="arabicPeriod"/>
            </a:pPr>
            <a:r>
              <a:rPr lang="tr-TR" sz="1800" dirty="0"/>
              <a:t>Bazı </a:t>
            </a:r>
            <a:r>
              <a:rPr lang="tr-TR" sz="1800" dirty="0" err="1"/>
              <a:t>aramid</a:t>
            </a:r>
            <a:r>
              <a:rPr lang="tr-TR" sz="1800" dirty="0"/>
              <a:t> elyaf türleri </a:t>
            </a:r>
            <a:r>
              <a:rPr lang="tr-TR" sz="1800" dirty="0" err="1"/>
              <a:t>ultraviole</a:t>
            </a:r>
            <a:r>
              <a:rPr lang="tr-TR" sz="1800" dirty="0"/>
              <a:t> ışınlarına hassastırlar. </a:t>
            </a:r>
          </a:p>
          <a:p>
            <a:pPr marL="514350" indent="-514350" eaLnBrk="1" hangingPunct="1">
              <a:lnSpc>
                <a:spcPct val="170000"/>
              </a:lnSpc>
              <a:buFont typeface="+mj-lt"/>
              <a:buAutoNum type="arabicPeriod"/>
            </a:pPr>
            <a:r>
              <a:rPr lang="tr-TR" sz="1800" dirty="0"/>
              <a:t>Işığa duyarlı olduklarından karanlıkta saklanmaları gerekir. </a:t>
            </a:r>
          </a:p>
          <a:p>
            <a:pPr marL="514350" indent="-514350" eaLnBrk="1" hangingPunct="1">
              <a:lnSpc>
                <a:spcPct val="170000"/>
              </a:lnSpc>
              <a:buFont typeface="+mj-lt"/>
              <a:buAutoNum type="arabicPeriod"/>
            </a:pPr>
            <a:r>
              <a:rPr lang="tr-TR" sz="1800" dirty="0"/>
              <a:t>Matrisle iyi birleşmeyebilirler. Bu durumda reçinede mikroskobik çatlaklar oluşabilir. Bu çatlaklar, malzeme yorulduğunda su emişine yol açabilir.</a:t>
            </a:r>
          </a:p>
        </p:txBody>
      </p:sp>
      <p:pic>
        <p:nvPicPr>
          <p:cNvPr id="20" name="Picture 4" descr="http://www.sollercomposites.com/images/KevlarSleeve1.JPG">
            <a:extLst>
              <a:ext uri="{FF2B5EF4-FFF2-40B4-BE49-F238E27FC236}">
                <a16:creationId xmlns:a16="http://schemas.microsoft.com/office/drawing/2014/main" id="{54DCBBE9-1BA0-4E7C-A765-3F82237DD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383463" y="2888932"/>
            <a:ext cx="3269855" cy="1883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54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wipe(down)">
                                      <p:cBhvr>
                                        <p:cTn id="14" dur="50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wipe(down)">
                                      <p:cBhvr>
                                        <p:cTn id="19" dur="500"/>
                                        <p:tgtEl>
                                          <p:spTgt spid="1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xEl>
                                              <p:pRg st="2" end="2"/>
                                            </p:txEl>
                                          </p:spTgt>
                                        </p:tgtEl>
                                        <p:attrNameLst>
                                          <p:attrName>style.visibility</p:attrName>
                                        </p:attrNameLst>
                                      </p:cBhvr>
                                      <p:to>
                                        <p:strVal val="visible"/>
                                      </p:to>
                                    </p:set>
                                    <p:animEffect transition="in" filter="wipe(down)">
                                      <p:cBhvr>
                                        <p:cTn id="24"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9"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84385"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159</a:t>
            </a:fld>
            <a:endParaRPr lang="tr-TR"/>
          </a:p>
        </p:txBody>
      </p:sp>
      <p:sp>
        <p:nvSpPr>
          <p:cNvPr id="5" name="Veri Yer Tutucusu 4"/>
          <p:cNvSpPr>
            <a:spLocks noGrp="1"/>
          </p:cNvSpPr>
          <p:nvPr>
            <p:ph type="dt" sz="half" idx="10"/>
          </p:nvPr>
        </p:nvSpPr>
        <p:spPr/>
        <p:txBody>
          <a:bodyPr/>
          <a:lstStyle/>
          <a:p>
            <a:r>
              <a:rPr lang="tr-TR" dirty="0"/>
              <a:t>....</a:t>
            </a:r>
          </a:p>
        </p:txBody>
      </p:sp>
      <p:sp>
        <p:nvSpPr>
          <p:cNvPr id="16" name="Rectangle 2">
            <a:extLst>
              <a:ext uri="{FF2B5EF4-FFF2-40B4-BE49-F238E27FC236}">
                <a16:creationId xmlns:a16="http://schemas.microsoft.com/office/drawing/2014/main" id="{1756E138-FAE5-498C-B0DF-83E037B9D727}"/>
              </a:ext>
            </a:extLst>
          </p:cNvPr>
          <p:cNvSpPr txBox="1">
            <a:spLocks noChangeArrowheads="1"/>
          </p:cNvSpPr>
          <p:nvPr/>
        </p:nvSpPr>
        <p:spPr>
          <a:xfrm>
            <a:off x="183868" y="1366190"/>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Başlıca Elyaf Malzemeler:</a:t>
            </a:r>
          </a:p>
        </p:txBody>
      </p:sp>
      <p:sp>
        <p:nvSpPr>
          <p:cNvPr id="17" name="Başlık 1">
            <a:extLst>
              <a:ext uri="{FF2B5EF4-FFF2-40B4-BE49-F238E27FC236}">
                <a16:creationId xmlns:a16="http://schemas.microsoft.com/office/drawing/2014/main" id="{4F071B46-771C-473F-9A37-04E606A69EBF}"/>
              </a:ext>
            </a:extLst>
          </p:cNvPr>
          <p:cNvSpPr>
            <a:spLocks noGrp="1"/>
          </p:cNvSpPr>
          <p:nvPr>
            <p:ph type="title"/>
          </p:nvPr>
        </p:nvSpPr>
        <p:spPr>
          <a:xfrm>
            <a:off x="820763" y="422465"/>
            <a:ext cx="7746572" cy="448557"/>
          </a:xfrm>
        </p:spPr>
        <p:txBody>
          <a:bodyPr>
            <a:noAutofit/>
          </a:bodyPr>
          <a:lstStyle/>
          <a:p>
            <a:r>
              <a:rPr lang="tr-TR" sz="2800" dirty="0"/>
              <a:t> </a:t>
            </a:r>
            <a:br>
              <a:rPr lang="tr-TR" sz="2800" dirty="0"/>
            </a:br>
            <a:r>
              <a:rPr lang="tr-TR" sz="2800" dirty="0"/>
              <a:t>11- ELYAF (FİBER) MALZEMELERİ</a:t>
            </a:r>
          </a:p>
        </p:txBody>
      </p:sp>
      <p:sp>
        <p:nvSpPr>
          <p:cNvPr id="18" name="Rectangle 3" descr="Rectangle: Click to edit Master text styles&#10;Second level&#10;Third level&#10;Fourth level&#10;Fifth level">
            <a:extLst>
              <a:ext uri="{FF2B5EF4-FFF2-40B4-BE49-F238E27FC236}">
                <a16:creationId xmlns:a16="http://schemas.microsoft.com/office/drawing/2014/main" id="{58ACD2DB-6881-4687-881B-8C9F1A9BF4C6}"/>
              </a:ext>
            </a:extLst>
          </p:cNvPr>
          <p:cNvSpPr txBox="1">
            <a:spLocks noChangeArrowheads="1"/>
          </p:cNvSpPr>
          <p:nvPr/>
        </p:nvSpPr>
        <p:spPr>
          <a:xfrm>
            <a:off x="698714" y="1670370"/>
            <a:ext cx="5241438"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dirty="0">
                <a:solidFill>
                  <a:schemeClr val="bg1">
                    <a:lumMod val="50000"/>
                  </a:schemeClr>
                </a:solidFill>
              </a:rPr>
              <a:t> 11.3.3 </a:t>
            </a:r>
            <a:r>
              <a:rPr lang="tr-TR" sz="1800" dirty="0" err="1">
                <a:solidFill>
                  <a:schemeClr val="bg1">
                    <a:lumMod val="50000"/>
                  </a:schemeClr>
                </a:solidFill>
              </a:rPr>
              <a:t>Aramid</a:t>
            </a:r>
            <a:r>
              <a:rPr lang="tr-TR" sz="1800" dirty="0">
                <a:solidFill>
                  <a:schemeClr val="bg1">
                    <a:lumMod val="50000"/>
                  </a:schemeClr>
                </a:solidFill>
              </a:rPr>
              <a:t> Elyafı (</a:t>
            </a:r>
            <a:r>
              <a:rPr lang="tr-TR" sz="1800" dirty="0" err="1">
                <a:solidFill>
                  <a:schemeClr val="bg1">
                    <a:lumMod val="50000"/>
                  </a:schemeClr>
                </a:solidFill>
              </a:rPr>
              <a:t>Kevlar</a:t>
            </a:r>
            <a:r>
              <a:rPr lang="tr-TR" sz="1800" dirty="0">
                <a:solidFill>
                  <a:schemeClr val="bg1">
                    <a:lumMod val="50000"/>
                  </a:schemeClr>
                </a:solidFill>
              </a:rPr>
              <a:t>) – Devamı:</a:t>
            </a:r>
          </a:p>
        </p:txBody>
      </p:sp>
      <p:sp>
        <p:nvSpPr>
          <p:cNvPr id="13" name="Rectangle 3" descr="Rectangle: Click to edit Master text styles&#10;Second level&#10;Third level&#10;Fourth level&#10;Fifth level">
            <a:extLst>
              <a:ext uri="{FF2B5EF4-FFF2-40B4-BE49-F238E27FC236}">
                <a16:creationId xmlns:a16="http://schemas.microsoft.com/office/drawing/2014/main" id="{87610DB0-5389-4069-AE4D-BB707B73C197}"/>
              </a:ext>
            </a:extLst>
          </p:cNvPr>
          <p:cNvSpPr txBox="1">
            <a:spLocks noChangeArrowheads="1"/>
          </p:cNvSpPr>
          <p:nvPr/>
        </p:nvSpPr>
        <p:spPr>
          <a:xfrm>
            <a:off x="1331640" y="2028699"/>
            <a:ext cx="5241438"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dirty="0">
                <a:solidFill>
                  <a:srgbClr val="FF0000"/>
                </a:solidFill>
              </a:rPr>
              <a:t> 11.3.3.3  Bazı Kullanım Alanları:</a:t>
            </a:r>
          </a:p>
        </p:txBody>
      </p:sp>
      <p:sp>
        <p:nvSpPr>
          <p:cNvPr id="19" name="Rectangle 3" descr="Rectangle: Click to edit Master text styles&#10;Second level&#10;Third level&#10;Fourth level&#10;Fifth level">
            <a:extLst>
              <a:ext uri="{FF2B5EF4-FFF2-40B4-BE49-F238E27FC236}">
                <a16:creationId xmlns:a16="http://schemas.microsoft.com/office/drawing/2014/main" id="{86A5FF54-FD6A-43F2-8A43-242E241D3B07}"/>
              </a:ext>
            </a:extLst>
          </p:cNvPr>
          <p:cNvSpPr txBox="1">
            <a:spLocks noChangeArrowheads="1"/>
          </p:cNvSpPr>
          <p:nvPr/>
        </p:nvSpPr>
        <p:spPr>
          <a:xfrm>
            <a:off x="166872" y="2503688"/>
            <a:ext cx="6564675" cy="1823278"/>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265113" indent="-265113">
              <a:lnSpc>
                <a:spcPct val="150000"/>
              </a:lnSpc>
              <a:buFont typeface="+mj-lt"/>
              <a:buAutoNum type="arabicPeriod"/>
            </a:pPr>
            <a:r>
              <a:rPr lang="tr-TR" sz="1700" b="1" dirty="0"/>
              <a:t>Balistik koruma uygulamaları;</a:t>
            </a:r>
            <a:r>
              <a:rPr lang="tr-TR" sz="1700" dirty="0"/>
              <a:t> Askeri kasklar, Yüksek darbe dayanımlı </a:t>
            </a:r>
            <a:r>
              <a:rPr lang="tr-TR" sz="1700" dirty="0" err="1"/>
              <a:t>Kevlar</a:t>
            </a:r>
            <a:r>
              <a:rPr lang="tr-TR" sz="1700" dirty="0"/>
              <a:t> 29 kurşun geçirmez yelek imalatında,</a:t>
            </a:r>
          </a:p>
          <a:p>
            <a:pPr marL="265113" indent="-265113">
              <a:lnSpc>
                <a:spcPct val="150000"/>
              </a:lnSpc>
              <a:buFont typeface="+mj-lt"/>
              <a:buAutoNum type="arabicPeriod"/>
            </a:pPr>
            <a:r>
              <a:rPr lang="tr-TR" sz="1700" b="1" dirty="0"/>
              <a:t>Koruyucu giysiler;</a:t>
            </a:r>
            <a:r>
              <a:rPr lang="tr-TR" sz="1700" dirty="0"/>
              <a:t> eldiven, motosiklet koruma giysileri, avcılık giysi ve aksesuarları.</a:t>
            </a:r>
          </a:p>
        </p:txBody>
      </p:sp>
      <p:pic>
        <p:nvPicPr>
          <p:cNvPr id="20" name="Picture 2" descr="Safari Beyaz Kevlar Kurşun Geçirmez Gizli İç Yelek | Polismalzemeleri | 3924">
            <a:extLst>
              <a:ext uri="{FF2B5EF4-FFF2-40B4-BE49-F238E27FC236}">
                <a16:creationId xmlns:a16="http://schemas.microsoft.com/office/drawing/2014/main" id="{E0C57CFF-6340-417A-81F4-574940EF4B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1216" y="1418547"/>
            <a:ext cx="1164258" cy="17508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Asker Kaskı, Aramid Fiber Taktik Sınıf IIIA Kask, Hızlı Kevlar Kask, Açık  Kahverengi – Kask wojskowy balistyczny|hełm taktyczny kevlar|sklep  fabryczny-tyditiao">
            <a:extLst>
              <a:ext uri="{FF2B5EF4-FFF2-40B4-BE49-F238E27FC236}">
                <a16:creationId xmlns:a16="http://schemas.microsoft.com/office/drawing/2014/main" id="{35128787-B7B7-42A1-82D8-148E64EE3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1894" y="1476280"/>
            <a:ext cx="1164258" cy="116425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3" descr="Rectangle: Click to edit Master text styles&#10;Second level&#10;Third level&#10;Fourth level&#10;Fifth level">
            <a:extLst>
              <a:ext uri="{FF2B5EF4-FFF2-40B4-BE49-F238E27FC236}">
                <a16:creationId xmlns:a16="http://schemas.microsoft.com/office/drawing/2014/main" id="{57C40620-EB8C-40AA-B0BD-37B5491AC921}"/>
              </a:ext>
            </a:extLst>
          </p:cNvPr>
          <p:cNvSpPr txBox="1">
            <a:spLocks noChangeArrowheads="1"/>
          </p:cNvSpPr>
          <p:nvPr/>
        </p:nvSpPr>
        <p:spPr>
          <a:xfrm>
            <a:off x="244099" y="4059326"/>
            <a:ext cx="8899901" cy="2327737"/>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60000"/>
              </a:lnSpc>
              <a:buNone/>
            </a:pPr>
            <a:r>
              <a:rPr lang="tr-TR" sz="1700" b="1" dirty="0"/>
              <a:t>3-Diğer Alanlar: Yelkenli yatlar </a:t>
            </a:r>
            <a:r>
              <a:rPr lang="tr-TR" sz="1700" dirty="0"/>
              <a:t>için yelken direği,</a:t>
            </a:r>
          </a:p>
          <a:p>
            <a:pPr marL="0" indent="0">
              <a:lnSpc>
                <a:spcPct val="160000"/>
              </a:lnSpc>
              <a:buNone/>
            </a:pPr>
            <a:r>
              <a:rPr lang="tr-TR" sz="1700" b="1" dirty="0"/>
              <a:t>Hava araçlarında</a:t>
            </a:r>
            <a:r>
              <a:rPr lang="tr-TR" sz="1700" dirty="0"/>
              <a:t> gövde parçaları, </a:t>
            </a:r>
            <a:r>
              <a:rPr lang="tr-TR" sz="1700" b="1" dirty="0"/>
              <a:t>Tekne</a:t>
            </a:r>
            <a:r>
              <a:rPr lang="tr-TR" sz="1700" dirty="0"/>
              <a:t> gövdesi,</a:t>
            </a:r>
          </a:p>
          <a:p>
            <a:pPr marL="0" indent="0">
              <a:lnSpc>
                <a:spcPct val="160000"/>
              </a:lnSpc>
              <a:buNone/>
            </a:pPr>
            <a:r>
              <a:rPr lang="tr-TR" sz="1700" b="1" dirty="0"/>
              <a:t>Endüstri ve otomotiv</a:t>
            </a:r>
            <a:r>
              <a:rPr lang="tr-TR" sz="1700" dirty="0"/>
              <a:t> uygulamaları için kemer ve hortum,</a:t>
            </a:r>
          </a:p>
          <a:p>
            <a:pPr marL="0" indent="0">
              <a:lnSpc>
                <a:spcPct val="160000"/>
              </a:lnSpc>
              <a:buNone/>
            </a:pPr>
            <a:r>
              <a:rPr lang="tr-TR" sz="1700" b="1" dirty="0" err="1"/>
              <a:t>Fiberoptik</a:t>
            </a:r>
            <a:r>
              <a:rPr lang="tr-TR" sz="1700" dirty="0"/>
              <a:t> ve elektromekanik kablolar, </a:t>
            </a:r>
            <a:r>
              <a:rPr lang="tr-TR" sz="1700" b="1" dirty="0"/>
              <a:t>Debriyajlarda</a:t>
            </a:r>
            <a:r>
              <a:rPr lang="tr-TR" sz="1700" dirty="0"/>
              <a:t> bulunan sürtünme balatalarında ve fren kampanalarında, </a:t>
            </a:r>
            <a:r>
              <a:rPr lang="tr-TR" sz="1700" b="1" dirty="0"/>
              <a:t>Yüksek ısı</a:t>
            </a:r>
            <a:r>
              <a:rPr lang="tr-TR" sz="1700" dirty="0"/>
              <a:t> ve basınçlarda kullanılan conta, salmastra vb.</a:t>
            </a:r>
          </a:p>
        </p:txBody>
      </p:sp>
      <p:pic>
        <p:nvPicPr>
          <p:cNvPr id="8" name="Resim 7">
            <a:extLst>
              <a:ext uri="{FF2B5EF4-FFF2-40B4-BE49-F238E27FC236}">
                <a16:creationId xmlns:a16="http://schemas.microsoft.com/office/drawing/2014/main" id="{C3D7B22D-9B2F-4EC1-AF92-558504D26B56}"/>
              </a:ext>
            </a:extLst>
          </p:cNvPr>
          <p:cNvPicPr>
            <a:picLocks noChangeAspect="1"/>
          </p:cNvPicPr>
          <p:nvPr/>
        </p:nvPicPr>
        <p:blipFill>
          <a:blip r:embed="rId4"/>
          <a:stretch>
            <a:fillRect/>
          </a:stretch>
        </p:blipFill>
        <p:spPr>
          <a:xfrm>
            <a:off x="7023345" y="4462379"/>
            <a:ext cx="1686286" cy="1052651"/>
          </a:xfrm>
          <a:prstGeom prst="rect">
            <a:avLst/>
          </a:prstGeom>
        </p:spPr>
      </p:pic>
      <p:pic>
        <p:nvPicPr>
          <p:cNvPr id="23" name="Picture 2" descr="https://encrypted-tbn2.gstatic.com/images?q=tbn:ANd9GcQPifg2Kv8V0iB2OGcCU-C4pTgPYYTN40_cXLub7cD3-tqh8-LU">
            <a:extLst>
              <a:ext uri="{FF2B5EF4-FFF2-40B4-BE49-F238E27FC236}">
                <a16:creationId xmlns:a16="http://schemas.microsoft.com/office/drawing/2014/main" id="{33034847-BE30-4F24-91C9-CBF710F9C4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5366" y="3304425"/>
            <a:ext cx="2040786" cy="1020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02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wipe(up)">
                                      <p:cBhvr>
                                        <p:cTn id="14" dur="50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wipe(up)">
                                      <p:cBhvr>
                                        <p:cTn id="19" dur="500"/>
                                        <p:tgtEl>
                                          <p:spTgt spid="1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wipe(left)">
                                      <p:cBhvr>
                                        <p:cTn id="24" dur="500"/>
                                        <p:tgtEl>
                                          <p:spTgt spid="2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2">
                                            <p:txEl>
                                              <p:pRg st="1" end="1"/>
                                            </p:txEl>
                                          </p:spTgt>
                                        </p:tgtEl>
                                        <p:attrNameLst>
                                          <p:attrName>style.visibility</p:attrName>
                                        </p:attrNameLst>
                                      </p:cBhvr>
                                      <p:to>
                                        <p:strVal val="visible"/>
                                      </p:to>
                                    </p:set>
                                    <p:animEffect transition="in" filter="wipe(left)">
                                      <p:cBhvr>
                                        <p:cTn id="29" dur="500"/>
                                        <p:tgtEl>
                                          <p:spTgt spid="2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2">
                                            <p:txEl>
                                              <p:pRg st="2" end="2"/>
                                            </p:txEl>
                                          </p:spTgt>
                                        </p:tgtEl>
                                        <p:attrNameLst>
                                          <p:attrName>style.visibility</p:attrName>
                                        </p:attrNameLst>
                                      </p:cBhvr>
                                      <p:to>
                                        <p:strVal val="visible"/>
                                      </p:to>
                                    </p:set>
                                    <p:animEffect transition="in" filter="wipe(left)">
                                      <p:cBhvr>
                                        <p:cTn id="34" dur="500"/>
                                        <p:tgtEl>
                                          <p:spTgt spid="2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2">
                                            <p:txEl>
                                              <p:pRg st="3" end="3"/>
                                            </p:txEl>
                                          </p:spTgt>
                                        </p:tgtEl>
                                        <p:attrNameLst>
                                          <p:attrName>style.visibility</p:attrName>
                                        </p:attrNameLst>
                                      </p:cBhvr>
                                      <p:to>
                                        <p:strVal val="visible"/>
                                      </p:to>
                                    </p:set>
                                    <p:animEffect transition="in" filter="wipe(left)">
                                      <p:cBhvr>
                                        <p:cTn id="39"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9" grpId="0" build="p"/>
      <p:bldP spid="2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Altbilgi Yer Tutucusu 2"/>
          <p:cNvSpPr>
            <a:spLocks noGrp="1"/>
          </p:cNvSpPr>
          <p:nvPr>
            <p:ph type="ftr" sz="quarter" idx="11"/>
          </p:nvPr>
        </p:nvSpPr>
        <p:spPr>
          <a:xfrm>
            <a:off x="2339752" y="6404984"/>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3" name="Slayt Numarası Yer Tutucusu 2"/>
          <p:cNvSpPr>
            <a:spLocks noGrp="1"/>
          </p:cNvSpPr>
          <p:nvPr>
            <p:ph type="sldNum" sz="quarter" idx="12"/>
          </p:nvPr>
        </p:nvSpPr>
        <p:spPr/>
        <p:txBody>
          <a:bodyPr/>
          <a:lstStyle/>
          <a:p>
            <a:fld id="{B7840E83-AC17-4BB5-BC43-751DE1ADA5B1}" type="slidenum">
              <a:rPr lang="tr-TR" smtClean="0"/>
              <a:t>16</a:t>
            </a:fld>
            <a:endParaRPr lang="tr-TR"/>
          </a:p>
        </p:txBody>
      </p:sp>
      <p:sp>
        <p:nvSpPr>
          <p:cNvPr id="7" name="Rectangle 3" descr="Rectangle: Click to edit Master text styles&#10;Second level&#10;Third level&#10;Fourth level&#10;Fifth level"/>
          <p:cNvSpPr>
            <a:spLocks noGrp="1" noChangeArrowheads="1"/>
          </p:cNvSpPr>
          <p:nvPr>
            <p:ph sz="quarter" idx="1"/>
          </p:nvPr>
        </p:nvSpPr>
        <p:spPr>
          <a:xfrm>
            <a:off x="304799" y="1618370"/>
            <a:ext cx="6070448" cy="398648"/>
          </a:xfrm>
          <a:noFill/>
        </p:spPr>
        <p:txBody>
          <a:bodyPr>
            <a:noAutofit/>
          </a:bodyPr>
          <a:lstStyle/>
          <a:p>
            <a:pPr marL="0" indent="0">
              <a:lnSpc>
                <a:spcPct val="150000"/>
              </a:lnSpc>
              <a:buNone/>
            </a:pPr>
            <a:r>
              <a:rPr lang="tr-TR" sz="1800" b="1" dirty="0"/>
              <a:t>3.2 Otomotiv ve Taşımacılık Sektörü </a:t>
            </a:r>
            <a:r>
              <a:rPr lang="tr-TR" sz="1800" b="1" dirty="0">
                <a:solidFill>
                  <a:schemeClr val="bg1">
                    <a:lumMod val="50000"/>
                  </a:schemeClr>
                </a:solidFill>
              </a:rPr>
              <a:t>(Devamı):</a:t>
            </a:r>
          </a:p>
        </p:txBody>
      </p:sp>
      <p:pic>
        <p:nvPicPr>
          <p:cNvPr id="11" name="Picture 7"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774789" y="2269679"/>
            <a:ext cx="3020339" cy="2023418"/>
          </a:xfrm>
          <a:prstGeom prst="rect">
            <a:avLst/>
          </a:prstGeom>
          <a:noFill/>
        </p:spPr>
      </p:pic>
      <p:sp>
        <p:nvSpPr>
          <p:cNvPr id="12" name="Rectangle 3" descr="Rectangle: Click to edit Master text styles&#10;Second level&#10;Third level&#10;Fourth level&#10;Fifth level"/>
          <p:cNvSpPr txBox="1">
            <a:spLocks noChangeArrowheads="1"/>
          </p:cNvSpPr>
          <p:nvPr/>
        </p:nvSpPr>
        <p:spPr>
          <a:xfrm>
            <a:off x="499267" y="2276554"/>
            <a:ext cx="4504781" cy="3312686"/>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nSpc>
                <a:spcPct val="150000"/>
              </a:lnSpc>
            </a:pPr>
            <a:r>
              <a:rPr lang="tr-TR" sz="1800" dirty="0"/>
              <a:t>Otomobil kaportaları </a:t>
            </a:r>
          </a:p>
          <a:p>
            <a:pPr>
              <a:lnSpc>
                <a:spcPct val="150000"/>
              </a:lnSpc>
            </a:pPr>
            <a:r>
              <a:rPr lang="tr-TR" sz="1800" dirty="0"/>
              <a:t>Kamyon ve otobüs yan panelleri </a:t>
            </a:r>
          </a:p>
          <a:p>
            <a:pPr>
              <a:lnSpc>
                <a:spcPct val="150000"/>
              </a:lnSpc>
            </a:pPr>
            <a:r>
              <a:rPr lang="tr-TR" sz="1800" dirty="0"/>
              <a:t>Tır </a:t>
            </a:r>
            <a:r>
              <a:rPr lang="tr-TR" sz="1800" dirty="0" err="1"/>
              <a:t>dorse</a:t>
            </a:r>
            <a:r>
              <a:rPr lang="tr-TR" sz="1800" dirty="0"/>
              <a:t> yan çıtaları </a:t>
            </a:r>
          </a:p>
          <a:p>
            <a:pPr>
              <a:lnSpc>
                <a:spcPct val="150000"/>
              </a:lnSpc>
            </a:pPr>
            <a:r>
              <a:rPr lang="tr-TR" sz="1800" dirty="0"/>
              <a:t>Kamyon rüzgarlık ve ön panelleri </a:t>
            </a:r>
          </a:p>
          <a:p>
            <a:pPr>
              <a:lnSpc>
                <a:spcPct val="150000"/>
              </a:lnSpc>
            </a:pPr>
            <a:r>
              <a:rPr lang="tr-TR" sz="1800" dirty="0"/>
              <a:t>Konteyner imalatı </a:t>
            </a:r>
          </a:p>
          <a:p>
            <a:pPr>
              <a:lnSpc>
                <a:spcPct val="150000"/>
              </a:lnSpc>
            </a:pPr>
            <a:r>
              <a:rPr lang="tr-TR" sz="1800" dirty="0"/>
              <a:t>Karayolu işaret levhaları </a:t>
            </a:r>
          </a:p>
          <a:p>
            <a:pPr>
              <a:lnSpc>
                <a:spcPct val="150000"/>
              </a:lnSpc>
            </a:pPr>
            <a:r>
              <a:rPr lang="tr-TR" sz="1800" dirty="0"/>
              <a:t>Karayolu kenar dikmeleri vs... </a:t>
            </a:r>
          </a:p>
        </p:txBody>
      </p:sp>
      <p:sp>
        <p:nvSpPr>
          <p:cNvPr id="2" name="Veri Yer Tutucusu 1"/>
          <p:cNvSpPr>
            <a:spLocks noGrp="1"/>
          </p:cNvSpPr>
          <p:nvPr>
            <p:ph type="dt" sz="half" idx="10"/>
          </p:nvPr>
        </p:nvSpPr>
        <p:spPr/>
        <p:txBody>
          <a:bodyPr/>
          <a:lstStyle/>
          <a:p>
            <a:r>
              <a:rPr lang="tr-TR" dirty="0"/>
              <a:t>....</a:t>
            </a:r>
          </a:p>
        </p:txBody>
      </p:sp>
      <p:sp>
        <p:nvSpPr>
          <p:cNvPr id="13" name="Rectangle 2">
            <a:extLst>
              <a:ext uri="{FF2B5EF4-FFF2-40B4-BE49-F238E27FC236}">
                <a16:creationId xmlns:a16="http://schemas.microsoft.com/office/drawing/2014/main" id="{A284CADD-7FA4-417D-AAD8-FD91E6B93E95}"/>
              </a:ext>
            </a:extLst>
          </p:cNvPr>
          <p:cNvSpPr>
            <a:spLocks noGrp="1" noChangeArrowheads="1"/>
          </p:cNvSpPr>
          <p:nvPr>
            <p:ph type="title"/>
          </p:nvPr>
        </p:nvSpPr>
        <p:spPr>
          <a:xfrm>
            <a:off x="1079612" y="274166"/>
            <a:ext cx="6984776" cy="591103"/>
          </a:xfrm>
          <a:noFill/>
        </p:spPr>
        <p:txBody>
          <a:bodyPr>
            <a:normAutofit/>
          </a:bodyPr>
          <a:lstStyle/>
          <a:p>
            <a:pPr eaLnBrk="1" hangingPunct="1"/>
            <a:r>
              <a:rPr lang="tr-TR" sz="3200" dirty="0"/>
              <a:t>3-Kompozitlerin Uygulama Alanları</a:t>
            </a:r>
          </a:p>
        </p:txBody>
      </p:sp>
      <p:sp>
        <p:nvSpPr>
          <p:cNvPr id="14" name="Başlık 1">
            <a:extLst>
              <a:ext uri="{FF2B5EF4-FFF2-40B4-BE49-F238E27FC236}">
                <a16:creationId xmlns:a16="http://schemas.microsoft.com/office/drawing/2014/main" id="{71E5C32C-BB28-49B9-A4FA-4D30B885B598}"/>
              </a:ext>
            </a:extLst>
          </p:cNvPr>
          <p:cNvSpPr txBox="1">
            <a:spLocks/>
          </p:cNvSpPr>
          <p:nvPr/>
        </p:nvSpPr>
        <p:spPr>
          <a:xfrm>
            <a:off x="7466651" y="843492"/>
            <a:ext cx="1369501" cy="365760"/>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000" dirty="0"/>
              <a:t>(Devamı)</a:t>
            </a:r>
          </a:p>
        </p:txBody>
      </p:sp>
    </p:spTree>
    <p:extLst>
      <p:ext uri="{BB962C8B-B14F-4D97-AF65-F5344CB8AC3E}">
        <p14:creationId xmlns:p14="http://schemas.microsoft.com/office/powerpoint/2010/main" val="59385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wipe(up)">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wipe(up)">
                                      <p:cBhvr>
                                        <p:cTn id="19" dur="500"/>
                                        <p:tgtEl>
                                          <p:spTgt spid="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wipe(up)">
                                      <p:cBhvr>
                                        <p:cTn id="24" dur="500"/>
                                        <p:tgtEl>
                                          <p:spTgt spid="1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animEffect transition="in" filter="wipe(up)">
                                      <p:cBhvr>
                                        <p:cTn id="29" dur="500"/>
                                        <p:tgtEl>
                                          <p:spTgt spid="1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2">
                                            <p:txEl>
                                              <p:pRg st="4" end="4"/>
                                            </p:txEl>
                                          </p:spTgt>
                                        </p:tgtEl>
                                        <p:attrNameLst>
                                          <p:attrName>style.visibility</p:attrName>
                                        </p:attrNameLst>
                                      </p:cBhvr>
                                      <p:to>
                                        <p:strVal val="visible"/>
                                      </p:to>
                                    </p:set>
                                    <p:animEffect transition="in" filter="wipe(up)">
                                      <p:cBhvr>
                                        <p:cTn id="34" dur="500"/>
                                        <p:tgtEl>
                                          <p:spTgt spid="1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2">
                                            <p:txEl>
                                              <p:pRg st="5" end="5"/>
                                            </p:txEl>
                                          </p:spTgt>
                                        </p:tgtEl>
                                        <p:attrNameLst>
                                          <p:attrName>style.visibility</p:attrName>
                                        </p:attrNameLst>
                                      </p:cBhvr>
                                      <p:to>
                                        <p:strVal val="visible"/>
                                      </p:to>
                                    </p:set>
                                    <p:animEffect transition="in" filter="wipe(up)">
                                      <p:cBhvr>
                                        <p:cTn id="39" dur="500"/>
                                        <p:tgtEl>
                                          <p:spTgt spid="1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2">
                                            <p:txEl>
                                              <p:pRg st="6" end="6"/>
                                            </p:txEl>
                                          </p:spTgt>
                                        </p:tgtEl>
                                        <p:attrNameLst>
                                          <p:attrName>style.visibility</p:attrName>
                                        </p:attrNameLst>
                                      </p:cBhvr>
                                      <p:to>
                                        <p:strVal val="visible"/>
                                      </p:to>
                                    </p:set>
                                    <p:animEffect transition="in" filter="wipe(up)">
                                      <p:cBhvr>
                                        <p:cTn id="44"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9224"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160</a:t>
            </a:fld>
            <a:endParaRPr lang="tr-TR"/>
          </a:p>
        </p:txBody>
      </p:sp>
      <p:sp>
        <p:nvSpPr>
          <p:cNvPr id="5" name="Veri Yer Tutucusu 4"/>
          <p:cNvSpPr>
            <a:spLocks noGrp="1"/>
          </p:cNvSpPr>
          <p:nvPr>
            <p:ph type="dt" sz="half" idx="10"/>
          </p:nvPr>
        </p:nvSpPr>
        <p:spPr/>
        <p:txBody>
          <a:bodyPr/>
          <a:lstStyle/>
          <a:p>
            <a:r>
              <a:rPr lang="tr-TR" dirty="0"/>
              <a:t>....</a:t>
            </a:r>
          </a:p>
        </p:txBody>
      </p:sp>
      <p:sp>
        <p:nvSpPr>
          <p:cNvPr id="16" name="Rectangle 2">
            <a:extLst>
              <a:ext uri="{FF2B5EF4-FFF2-40B4-BE49-F238E27FC236}">
                <a16:creationId xmlns:a16="http://schemas.microsoft.com/office/drawing/2014/main" id="{1756E138-FAE5-498C-B0DF-83E037B9D727}"/>
              </a:ext>
            </a:extLst>
          </p:cNvPr>
          <p:cNvSpPr txBox="1">
            <a:spLocks noChangeArrowheads="1"/>
          </p:cNvSpPr>
          <p:nvPr/>
        </p:nvSpPr>
        <p:spPr>
          <a:xfrm>
            <a:off x="296071" y="1496752"/>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Başlıca Elyaf Malzemeler:</a:t>
            </a:r>
          </a:p>
        </p:txBody>
      </p:sp>
      <p:sp>
        <p:nvSpPr>
          <p:cNvPr id="17" name="Başlık 1">
            <a:extLst>
              <a:ext uri="{FF2B5EF4-FFF2-40B4-BE49-F238E27FC236}">
                <a16:creationId xmlns:a16="http://schemas.microsoft.com/office/drawing/2014/main" id="{4F071B46-771C-473F-9A37-04E606A69EBF}"/>
              </a:ext>
            </a:extLst>
          </p:cNvPr>
          <p:cNvSpPr>
            <a:spLocks noGrp="1"/>
          </p:cNvSpPr>
          <p:nvPr>
            <p:ph type="title"/>
          </p:nvPr>
        </p:nvSpPr>
        <p:spPr>
          <a:xfrm>
            <a:off x="698714" y="404832"/>
            <a:ext cx="7746572" cy="474112"/>
          </a:xfrm>
        </p:spPr>
        <p:txBody>
          <a:bodyPr>
            <a:noAutofit/>
          </a:bodyPr>
          <a:lstStyle/>
          <a:p>
            <a:r>
              <a:rPr lang="tr-TR" sz="2800" dirty="0"/>
              <a:t> </a:t>
            </a:r>
            <a:br>
              <a:rPr lang="tr-TR" sz="2800" dirty="0"/>
            </a:br>
            <a:r>
              <a:rPr lang="tr-TR" sz="2800" dirty="0"/>
              <a:t>11- ELYAF (FİBER) MALZEMELERİ</a:t>
            </a:r>
          </a:p>
        </p:txBody>
      </p:sp>
      <p:sp>
        <p:nvSpPr>
          <p:cNvPr id="13" name="Rectangle 3" descr="Rectangle: Click to edit Master text styles&#10;Second level&#10;Third level&#10;Fourth level&#10;Fifth level">
            <a:extLst>
              <a:ext uri="{FF2B5EF4-FFF2-40B4-BE49-F238E27FC236}">
                <a16:creationId xmlns:a16="http://schemas.microsoft.com/office/drawing/2014/main" id="{87610DB0-5389-4069-AE4D-BB707B73C197}"/>
              </a:ext>
            </a:extLst>
          </p:cNvPr>
          <p:cNvSpPr txBox="1">
            <a:spLocks noChangeArrowheads="1"/>
          </p:cNvSpPr>
          <p:nvPr/>
        </p:nvSpPr>
        <p:spPr>
          <a:xfrm>
            <a:off x="1043608" y="1824703"/>
            <a:ext cx="2245039"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dirty="0">
                <a:solidFill>
                  <a:srgbClr val="FF0000"/>
                </a:solidFill>
              </a:rPr>
              <a:t> 11.3.4 Bor Elyafı:</a:t>
            </a:r>
          </a:p>
        </p:txBody>
      </p:sp>
      <p:sp>
        <p:nvSpPr>
          <p:cNvPr id="15" name="Rectangle 5" descr="Rectangle: Click to edit Master text styles&#10;Second level&#10;Third level&#10;Fourth level&#10;Fifth level">
            <a:extLst>
              <a:ext uri="{FF2B5EF4-FFF2-40B4-BE49-F238E27FC236}">
                <a16:creationId xmlns:a16="http://schemas.microsoft.com/office/drawing/2014/main" id="{847A07EF-B8D2-48CB-8713-406EC3942026}"/>
              </a:ext>
            </a:extLst>
          </p:cNvPr>
          <p:cNvSpPr>
            <a:spLocks noGrp="1" noChangeArrowheads="1"/>
          </p:cNvSpPr>
          <p:nvPr>
            <p:ph idx="1"/>
          </p:nvPr>
        </p:nvSpPr>
        <p:spPr>
          <a:xfrm>
            <a:off x="323528" y="2274244"/>
            <a:ext cx="5145232" cy="4005064"/>
          </a:xfrm>
          <a:noFill/>
        </p:spPr>
        <p:txBody>
          <a:bodyPr>
            <a:normAutofit/>
          </a:bodyPr>
          <a:lstStyle/>
          <a:p>
            <a:pPr marL="457200" indent="-457200" algn="just" eaLnBrk="1" hangingPunct="1">
              <a:lnSpc>
                <a:spcPct val="150000"/>
              </a:lnSpc>
              <a:buFont typeface="+mj-lt"/>
              <a:buAutoNum type="arabicPeriod"/>
            </a:pPr>
            <a:r>
              <a:rPr lang="tr-TR" sz="1800" dirty="0"/>
              <a:t>Karbon elyafından daha güçlü ve aynı zamanda daha pahalı elyaf türü ise </a:t>
            </a:r>
            <a:r>
              <a:rPr lang="tr-TR" sz="1800" b="1" dirty="0"/>
              <a:t>bor elyafı</a:t>
            </a:r>
            <a:r>
              <a:rPr lang="tr-TR" sz="1800" dirty="0"/>
              <a:t>dır.</a:t>
            </a:r>
          </a:p>
          <a:p>
            <a:pPr marL="457200" indent="-457200" algn="just" eaLnBrk="1" hangingPunct="1">
              <a:lnSpc>
                <a:spcPct val="150000"/>
              </a:lnSpc>
              <a:buFont typeface="+mj-lt"/>
              <a:buAutoNum type="arabicPeriod"/>
            </a:pPr>
            <a:r>
              <a:rPr lang="tr-TR" sz="1800" dirty="0"/>
              <a:t>Bor, oda sıcaklığında katı durumda olan ikinci hafif elementtir. Çekirdek (genellikle Tungsten/</a:t>
            </a:r>
            <a:r>
              <a:rPr lang="tr-TR" sz="1800" dirty="0" err="1"/>
              <a:t>Wolfram</a:t>
            </a:r>
            <a:r>
              <a:rPr lang="tr-TR" sz="1800" dirty="0"/>
              <a:t>) olarak adlandırılan ince bir telin üzerine bor kaplanarak imal edilir. Bu nedenle Bor elyafı kendi başına bir </a:t>
            </a:r>
            <a:r>
              <a:rPr lang="tr-TR" sz="1800" dirty="0" err="1"/>
              <a:t>kompozittir</a:t>
            </a:r>
            <a:r>
              <a:rPr lang="tr-TR" sz="1800" dirty="0"/>
              <a:t>. </a:t>
            </a:r>
          </a:p>
          <a:p>
            <a:pPr marL="457200" indent="-457200" algn="just" eaLnBrk="1" hangingPunct="1">
              <a:lnSpc>
                <a:spcPct val="150000"/>
              </a:lnSpc>
              <a:buFont typeface="+mj-lt"/>
              <a:buAutoNum type="arabicPeriod"/>
            </a:pPr>
            <a:endParaRPr lang="tr-TR" sz="1800" i="1" dirty="0"/>
          </a:p>
        </p:txBody>
      </p:sp>
      <p:pic>
        <p:nvPicPr>
          <p:cNvPr id="24" name="Picture 2" descr="http://bor.balikesir.edu.tr/bor_dosyalar/image001.png">
            <a:extLst>
              <a:ext uri="{FF2B5EF4-FFF2-40B4-BE49-F238E27FC236}">
                <a16:creationId xmlns:a16="http://schemas.microsoft.com/office/drawing/2014/main" id="{C5FA945C-6D3D-4AAA-904A-044E2A06DC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2320" y="2256973"/>
            <a:ext cx="1149717" cy="11497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specmaterials.com/images/boronetc/HyBorPrepregTape2">
            <a:extLst>
              <a:ext uri="{FF2B5EF4-FFF2-40B4-BE49-F238E27FC236}">
                <a16:creationId xmlns:a16="http://schemas.microsoft.com/office/drawing/2014/main" id="{E366EE39-F40A-4BAA-8393-E3189B407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972" y="3575227"/>
            <a:ext cx="2857500" cy="245745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www.aklindanevarsa.com/wp-content/uploads/resim/bor-madeni-nedir.jpg">
            <a:extLst>
              <a:ext uri="{FF2B5EF4-FFF2-40B4-BE49-F238E27FC236}">
                <a16:creationId xmlns:a16="http://schemas.microsoft.com/office/drawing/2014/main" id="{5318D557-5363-4764-B978-CEB5DE4C1F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5354" y="2274244"/>
            <a:ext cx="1387052" cy="1088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49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wipe(up)">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Effect transition="in" filter="wipe(up)">
                                      <p:cBhvr>
                                        <p:cTn id="19"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9224" y="6400370"/>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161</a:t>
            </a:fld>
            <a:endParaRPr lang="tr-TR"/>
          </a:p>
        </p:txBody>
      </p:sp>
      <p:sp>
        <p:nvSpPr>
          <p:cNvPr id="5" name="Veri Yer Tutucusu 4"/>
          <p:cNvSpPr>
            <a:spLocks noGrp="1"/>
          </p:cNvSpPr>
          <p:nvPr>
            <p:ph type="dt" sz="half" idx="10"/>
          </p:nvPr>
        </p:nvSpPr>
        <p:spPr/>
        <p:txBody>
          <a:bodyPr/>
          <a:lstStyle/>
          <a:p>
            <a:r>
              <a:rPr lang="tr-TR" dirty="0"/>
              <a:t>....</a:t>
            </a:r>
          </a:p>
        </p:txBody>
      </p:sp>
      <p:sp>
        <p:nvSpPr>
          <p:cNvPr id="16" name="Rectangle 2">
            <a:extLst>
              <a:ext uri="{FF2B5EF4-FFF2-40B4-BE49-F238E27FC236}">
                <a16:creationId xmlns:a16="http://schemas.microsoft.com/office/drawing/2014/main" id="{1756E138-FAE5-498C-B0DF-83E037B9D727}"/>
              </a:ext>
            </a:extLst>
          </p:cNvPr>
          <p:cNvSpPr txBox="1">
            <a:spLocks noChangeArrowheads="1"/>
          </p:cNvSpPr>
          <p:nvPr/>
        </p:nvSpPr>
        <p:spPr>
          <a:xfrm>
            <a:off x="296071" y="1496752"/>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Başlıca Elyaf Malzemeler:</a:t>
            </a:r>
          </a:p>
        </p:txBody>
      </p:sp>
      <p:sp>
        <p:nvSpPr>
          <p:cNvPr id="17" name="Başlık 1">
            <a:extLst>
              <a:ext uri="{FF2B5EF4-FFF2-40B4-BE49-F238E27FC236}">
                <a16:creationId xmlns:a16="http://schemas.microsoft.com/office/drawing/2014/main" id="{4F071B46-771C-473F-9A37-04E606A69EBF}"/>
              </a:ext>
            </a:extLst>
          </p:cNvPr>
          <p:cNvSpPr>
            <a:spLocks noGrp="1"/>
          </p:cNvSpPr>
          <p:nvPr>
            <p:ph type="title"/>
          </p:nvPr>
        </p:nvSpPr>
        <p:spPr>
          <a:xfrm>
            <a:off x="698714" y="396006"/>
            <a:ext cx="7746572" cy="525223"/>
          </a:xfrm>
        </p:spPr>
        <p:txBody>
          <a:bodyPr>
            <a:noAutofit/>
          </a:bodyPr>
          <a:lstStyle/>
          <a:p>
            <a:r>
              <a:rPr lang="tr-TR" sz="2800" dirty="0"/>
              <a:t> </a:t>
            </a:r>
            <a:br>
              <a:rPr lang="tr-TR" sz="2800" dirty="0"/>
            </a:br>
            <a:r>
              <a:rPr lang="tr-TR" sz="2800" dirty="0"/>
              <a:t>11- ELYAF (FİBER) MALZEMELERİ</a:t>
            </a:r>
          </a:p>
        </p:txBody>
      </p:sp>
      <p:sp>
        <p:nvSpPr>
          <p:cNvPr id="13" name="Rectangle 3" descr="Rectangle: Click to edit Master text styles&#10;Second level&#10;Third level&#10;Fourth level&#10;Fifth level">
            <a:extLst>
              <a:ext uri="{FF2B5EF4-FFF2-40B4-BE49-F238E27FC236}">
                <a16:creationId xmlns:a16="http://schemas.microsoft.com/office/drawing/2014/main" id="{87610DB0-5389-4069-AE4D-BB707B73C197}"/>
              </a:ext>
            </a:extLst>
          </p:cNvPr>
          <p:cNvSpPr txBox="1">
            <a:spLocks noChangeArrowheads="1"/>
          </p:cNvSpPr>
          <p:nvPr/>
        </p:nvSpPr>
        <p:spPr>
          <a:xfrm>
            <a:off x="1403648" y="1871604"/>
            <a:ext cx="5241438"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dirty="0">
                <a:solidFill>
                  <a:schemeClr val="bg1">
                    <a:lumMod val="50000"/>
                  </a:schemeClr>
                </a:solidFill>
              </a:rPr>
              <a:t> 11.3.4 Bor Elyafı –Devam:</a:t>
            </a:r>
          </a:p>
        </p:txBody>
      </p:sp>
      <p:sp>
        <p:nvSpPr>
          <p:cNvPr id="14" name="Dikdörtgen 13">
            <a:extLst>
              <a:ext uri="{FF2B5EF4-FFF2-40B4-BE49-F238E27FC236}">
                <a16:creationId xmlns:a16="http://schemas.microsoft.com/office/drawing/2014/main" id="{70DD412E-3584-470D-BBD8-C36F6FCB8651}"/>
              </a:ext>
            </a:extLst>
          </p:cNvPr>
          <p:cNvSpPr/>
          <p:nvPr/>
        </p:nvSpPr>
        <p:spPr>
          <a:xfrm>
            <a:off x="272289" y="2391831"/>
            <a:ext cx="5968870" cy="2006768"/>
          </a:xfrm>
          <a:prstGeom prst="rect">
            <a:avLst/>
          </a:prstGeom>
        </p:spPr>
        <p:txBody>
          <a:bodyPr wrap="square">
            <a:spAutoFit/>
          </a:bodyPr>
          <a:lstStyle/>
          <a:p>
            <a:pPr marL="342900" indent="-342900" algn="just">
              <a:lnSpc>
                <a:spcPct val="150000"/>
              </a:lnSpc>
              <a:buFont typeface="+mj-lt"/>
              <a:buAutoNum type="arabicPeriod" startAt="3"/>
            </a:pPr>
            <a:r>
              <a:rPr lang="tr-TR" sz="1700" dirty="0"/>
              <a:t>Bor-tungsten elyaflar, sıcak tungsten flama (ince tel) </a:t>
            </a:r>
            <a:r>
              <a:rPr lang="tr-TR" sz="1700" dirty="0" err="1"/>
              <a:t>nın</a:t>
            </a:r>
            <a:r>
              <a:rPr lang="tr-TR" sz="1700" dirty="0"/>
              <a:t>  H ve </a:t>
            </a:r>
            <a:r>
              <a:rPr lang="tr-TR" sz="1700" dirty="0" err="1"/>
              <a:t>Bortiklorür</a:t>
            </a:r>
            <a:r>
              <a:rPr lang="tr-TR" sz="1700" dirty="0"/>
              <a:t> (BCl</a:t>
            </a:r>
            <a:r>
              <a:rPr lang="tr-TR" sz="1700" baseline="-25000" dirty="0"/>
              <a:t>3</a:t>
            </a:r>
            <a:r>
              <a:rPr lang="tr-TR" sz="1700" dirty="0"/>
              <a:t>) gazından geçirilmesi ile üretilir. Böylece Tungsten flamanın dışında bor tabakası oluşur. </a:t>
            </a:r>
          </a:p>
          <a:p>
            <a:pPr marL="342900" indent="-342900" algn="just">
              <a:lnSpc>
                <a:spcPct val="150000"/>
              </a:lnSpc>
              <a:buFont typeface="+mj-lt"/>
              <a:buAutoNum type="arabicPeriod" startAt="3"/>
            </a:pPr>
            <a:r>
              <a:rPr lang="tr-TR" sz="1700" dirty="0"/>
              <a:t>Bor elyaflar değişik çaplarda üretilir. Mekanik özellikleri yüksek olduğundan havacılıkta kullanılmaktadır.</a:t>
            </a:r>
          </a:p>
        </p:txBody>
      </p:sp>
      <p:pic>
        <p:nvPicPr>
          <p:cNvPr id="18" name="Picture 2" descr="http://specmaterials.com/images/Product1/boronreactorswithreels.jpg">
            <a:extLst>
              <a:ext uri="{FF2B5EF4-FFF2-40B4-BE49-F238E27FC236}">
                <a16:creationId xmlns:a16="http://schemas.microsoft.com/office/drawing/2014/main" id="{3C88724B-D23B-43C0-901C-806A7695ED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1233" y="2511972"/>
            <a:ext cx="2440478" cy="1834055"/>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a:extLst>
              <a:ext uri="{FF2B5EF4-FFF2-40B4-BE49-F238E27FC236}">
                <a16:creationId xmlns:a16="http://schemas.microsoft.com/office/drawing/2014/main" id="{F9FF3958-1C33-444A-B345-DAFE05E425B5}"/>
              </a:ext>
            </a:extLst>
          </p:cNvPr>
          <p:cNvSpPr/>
          <p:nvPr/>
        </p:nvSpPr>
        <p:spPr>
          <a:xfrm>
            <a:off x="278891" y="4451170"/>
            <a:ext cx="8622794" cy="1614353"/>
          </a:xfrm>
          <a:prstGeom prst="rect">
            <a:avLst/>
          </a:prstGeom>
        </p:spPr>
        <p:txBody>
          <a:bodyPr wrap="square">
            <a:spAutoFit/>
          </a:bodyPr>
          <a:lstStyle/>
          <a:p>
            <a:pPr marL="342900" indent="-342900" algn="just">
              <a:lnSpc>
                <a:spcPct val="150000"/>
              </a:lnSpc>
              <a:buFont typeface="+mj-lt"/>
              <a:buAutoNum type="arabicPeriod" startAt="5"/>
            </a:pPr>
            <a:r>
              <a:rPr lang="tr-TR" sz="1700" dirty="0"/>
              <a:t>Silisyum karbür (</a:t>
            </a:r>
            <a:r>
              <a:rPr lang="tr-TR" sz="1700" dirty="0" err="1"/>
              <a:t>SiC</a:t>
            </a:r>
            <a:r>
              <a:rPr lang="tr-TR" sz="1700" dirty="0"/>
              <a:t>) veya Bor Klorür (B</a:t>
            </a:r>
            <a:r>
              <a:rPr lang="tr-TR" sz="1700" baseline="-25000" dirty="0"/>
              <a:t>4</a:t>
            </a:r>
            <a:r>
              <a:rPr lang="tr-TR" sz="1700" dirty="0"/>
              <a:t>C) kaplanarak yüksek sıcaklıklara dayanım artar. Özellikle (B</a:t>
            </a:r>
            <a:r>
              <a:rPr lang="tr-TR" sz="1700" baseline="-25000" dirty="0"/>
              <a:t>4</a:t>
            </a:r>
            <a:r>
              <a:rPr lang="tr-TR" sz="1700" dirty="0"/>
              <a:t>C) kaplanmasıyla çekme mukavemeti önemli ölçüde artar.</a:t>
            </a:r>
          </a:p>
          <a:p>
            <a:pPr marL="342900" indent="-342900" algn="just">
              <a:lnSpc>
                <a:spcPct val="150000"/>
              </a:lnSpc>
              <a:buFont typeface="+mj-lt"/>
              <a:buAutoNum type="arabicPeriod" startAt="5"/>
            </a:pPr>
            <a:r>
              <a:rPr lang="tr-TR" sz="1700" i="1" dirty="0"/>
              <a:t>Bor elyafının maliyeti yüksek olduğundan, son yıllarda karbon elyafı daha çok kullanılmaktadır. </a:t>
            </a:r>
          </a:p>
        </p:txBody>
      </p:sp>
    </p:spTree>
    <p:extLst>
      <p:ext uri="{BB962C8B-B14F-4D97-AF65-F5344CB8AC3E}">
        <p14:creationId xmlns:p14="http://schemas.microsoft.com/office/powerpoint/2010/main" val="234232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up)">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up)">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7"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533461"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162</a:t>
            </a:fld>
            <a:endParaRPr lang="tr-TR"/>
          </a:p>
        </p:txBody>
      </p:sp>
      <p:sp>
        <p:nvSpPr>
          <p:cNvPr id="15" name="Dikdörtgen 14"/>
          <p:cNvSpPr/>
          <p:nvPr/>
        </p:nvSpPr>
        <p:spPr>
          <a:xfrm>
            <a:off x="2549291" y="2120763"/>
            <a:ext cx="5079904" cy="369332"/>
          </a:xfrm>
          <a:prstGeom prst="rect">
            <a:avLst/>
          </a:prstGeom>
        </p:spPr>
        <p:txBody>
          <a:bodyPr wrap="square">
            <a:spAutoFit/>
          </a:bodyPr>
          <a:lstStyle/>
          <a:p>
            <a:r>
              <a:rPr lang="tr-TR" b="1" dirty="0"/>
              <a:t> 11.3.5 Bazı Malzeme Özellikleri: </a:t>
            </a:r>
          </a:p>
        </p:txBody>
      </p:sp>
      <p:graphicFrame>
        <p:nvGraphicFramePr>
          <p:cNvPr id="9" name="Group 443"/>
          <p:cNvGraphicFramePr>
            <a:graphicFrameLocks noGrp="1"/>
          </p:cNvGraphicFramePr>
          <p:nvPr>
            <p:extLst>
              <p:ext uri="{D42A27DB-BD31-4B8C-83A1-F6EECF244321}">
                <p14:modId xmlns:p14="http://schemas.microsoft.com/office/powerpoint/2010/main" val="691698009"/>
              </p:ext>
            </p:extLst>
          </p:nvPr>
        </p:nvGraphicFramePr>
        <p:xfrm>
          <a:off x="411216" y="2561431"/>
          <a:ext cx="8424936" cy="3168353"/>
        </p:xfrm>
        <a:graphic>
          <a:graphicData uri="http://schemas.openxmlformats.org/drawingml/2006/table">
            <a:tbl>
              <a:tblPr/>
              <a:tblGrid>
                <a:gridCol w="2448272">
                  <a:extLst>
                    <a:ext uri="{9D8B030D-6E8A-4147-A177-3AD203B41FA5}">
                      <a16:colId xmlns:a16="http://schemas.microsoft.com/office/drawing/2014/main" val="20000"/>
                    </a:ext>
                  </a:extLst>
                </a:gridCol>
                <a:gridCol w="1190833">
                  <a:extLst>
                    <a:ext uri="{9D8B030D-6E8A-4147-A177-3AD203B41FA5}">
                      <a16:colId xmlns:a16="http://schemas.microsoft.com/office/drawing/2014/main" val="20001"/>
                    </a:ext>
                  </a:extLst>
                </a:gridCol>
                <a:gridCol w="1185431">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237188">
                  <a:extLst>
                    <a:ext uri="{9D8B030D-6E8A-4147-A177-3AD203B41FA5}">
                      <a16:colId xmlns:a16="http://schemas.microsoft.com/office/drawing/2014/main" val="20004"/>
                    </a:ext>
                  </a:extLst>
                </a:gridCol>
                <a:gridCol w="1211084">
                  <a:extLst>
                    <a:ext uri="{9D8B030D-6E8A-4147-A177-3AD203B41FA5}">
                      <a16:colId xmlns:a16="http://schemas.microsoft.com/office/drawing/2014/main" val="20005"/>
                    </a:ext>
                  </a:extLst>
                </a:gridCol>
              </a:tblGrid>
              <a:tr h="4939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1" i="0" u="none" strike="noStrike" cap="none" normalizeH="0" baseline="0" dirty="0">
                          <a:ln>
                            <a:noFill/>
                          </a:ln>
                          <a:solidFill>
                            <a:schemeClr val="tx2"/>
                          </a:solidFill>
                          <a:effectLst/>
                          <a:latin typeface="Tahoma" pitchFamily="34" charset="0"/>
                        </a:rPr>
                        <a:t>Özellik</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2"/>
                          </a:solidFill>
                          <a:effectLst/>
                          <a:latin typeface="Tahoma" pitchFamily="34" charset="0"/>
                        </a:rPr>
                        <a:t>E-Camı</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2"/>
                          </a:solidFill>
                          <a:effectLst/>
                          <a:latin typeface="Tahoma" pitchFamily="34" charset="0"/>
                        </a:rPr>
                        <a:t>S-Camı</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2"/>
                          </a:solidFill>
                          <a:effectLst/>
                          <a:latin typeface="Tahoma" pitchFamily="34" charset="0"/>
                        </a:rPr>
                        <a:t>Bor</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2"/>
                          </a:solidFill>
                          <a:effectLst/>
                          <a:latin typeface="Tahoma" pitchFamily="34" charset="0"/>
                        </a:rPr>
                        <a:t>Karbon</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1" i="0" u="none" strike="noStrike" cap="none" normalizeH="0" baseline="0">
                          <a:ln>
                            <a:noFill/>
                          </a:ln>
                          <a:solidFill>
                            <a:schemeClr val="tx2"/>
                          </a:solidFill>
                          <a:effectLst/>
                          <a:latin typeface="Tahoma" pitchFamily="34" charset="0"/>
                        </a:rPr>
                        <a:t>Kevlar49</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44641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0" i="0" u="none" strike="noStrike" cap="none" normalizeH="0" baseline="0">
                          <a:ln>
                            <a:noFill/>
                          </a:ln>
                          <a:solidFill>
                            <a:schemeClr val="tx1"/>
                          </a:solidFill>
                          <a:effectLst/>
                          <a:latin typeface="Tahoma" pitchFamily="34" charset="0"/>
                        </a:rPr>
                        <a:t>Yoğunluk(gr/cm</a:t>
                      </a:r>
                      <a:r>
                        <a:rPr kumimoji="0" lang="tr-TR" sz="1800" b="0" i="0" u="none" strike="noStrike" cap="none" normalizeH="0" baseline="30000">
                          <a:ln>
                            <a:noFill/>
                          </a:ln>
                          <a:solidFill>
                            <a:schemeClr val="tx1"/>
                          </a:solidFill>
                          <a:effectLst/>
                          <a:latin typeface="Tahoma" pitchFamily="34" charset="0"/>
                        </a:rPr>
                        <a:t>3</a:t>
                      </a:r>
                      <a:r>
                        <a:rPr kumimoji="0" lang="tr-TR" sz="1800" b="0" i="0" u="none" strike="noStrike" cap="none" normalizeH="0" baseline="0">
                          <a:ln>
                            <a:noFill/>
                          </a:ln>
                          <a:solidFill>
                            <a:schemeClr val="tx1"/>
                          </a:solidFill>
                          <a:effectLst/>
                          <a:latin typeface="Tahoma" pitchFamily="34" charset="0"/>
                        </a:rPr>
                        <a: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2.54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2.49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2.68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1.85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1.44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44641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0" i="0" u="none" strike="noStrike" cap="none" normalizeH="0" baseline="0">
                          <a:ln>
                            <a:noFill/>
                          </a:ln>
                          <a:solidFill>
                            <a:schemeClr val="tx1"/>
                          </a:solidFill>
                          <a:effectLst/>
                          <a:latin typeface="Tahoma" pitchFamily="34" charset="0"/>
                        </a:rPr>
                        <a:t>Çekme Muk.(MPa)</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2000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4750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3450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2900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3750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44641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0" i="0" u="none" strike="noStrike" cap="none" normalizeH="0" baseline="0">
                          <a:ln>
                            <a:noFill/>
                          </a:ln>
                          <a:solidFill>
                            <a:schemeClr val="tx1"/>
                          </a:solidFill>
                          <a:effectLst/>
                          <a:latin typeface="Tahoma" pitchFamily="34" charset="0"/>
                        </a:rPr>
                        <a:t>Çekme Mod.(GPa)</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80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89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414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525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136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44641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0" i="0" u="none" strike="noStrike" cap="none" normalizeH="0" baseline="0">
                          <a:ln>
                            <a:noFill/>
                          </a:ln>
                          <a:solidFill>
                            <a:schemeClr val="tx1"/>
                          </a:solidFill>
                          <a:effectLst/>
                          <a:latin typeface="Tahoma" pitchFamily="34" charset="0"/>
                        </a:rPr>
                        <a:t>Lif çapı (</a:t>
                      </a:r>
                      <a:r>
                        <a:rPr kumimoji="0" lang="en-US" sz="1800" b="0" i="0" u="none" strike="noStrike" cap="none" normalizeH="0" baseline="0">
                          <a:ln>
                            <a:noFill/>
                          </a:ln>
                          <a:solidFill>
                            <a:schemeClr val="tx1"/>
                          </a:solidFill>
                          <a:effectLst/>
                          <a:latin typeface="Tahoma" pitchFamily="34" charset="0"/>
                          <a:cs typeface="Tahoma" pitchFamily="34" charset="0"/>
                        </a:rPr>
                        <a:t>µ</a:t>
                      </a:r>
                      <a:r>
                        <a:rPr kumimoji="0" lang="tr-TR" sz="1800" b="0" i="0" u="none" strike="noStrike" cap="none" normalizeH="0" baseline="0">
                          <a:ln>
                            <a:noFill/>
                          </a:ln>
                          <a:solidFill>
                            <a:schemeClr val="tx1"/>
                          </a:solidFill>
                          <a:effectLst/>
                          <a:latin typeface="Tahoma" pitchFamily="34" charset="0"/>
                        </a:rPr>
                        <a:t>m)</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0" i="0" u="none" strike="noStrike" cap="none" normalizeH="0" baseline="0">
                          <a:ln>
                            <a:noFill/>
                          </a:ln>
                          <a:solidFill>
                            <a:schemeClr val="tx1"/>
                          </a:solidFill>
                          <a:effectLst/>
                          <a:latin typeface="Tahoma" pitchFamily="34" charset="0"/>
                        </a:rPr>
                        <a:t>3-200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0" i="0" u="none" strike="noStrike" cap="none" normalizeH="0" baseline="0">
                          <a:ln>
                            <a:noFill/>
                          </a:ln>
                          <a:solidFill>
                            <a:schemeClr val="tx1"/>
                          </a:solidFill>
                          <a:effectLst/>
                          <a:latin typeface="Tahoma" pitchFamily="34" charset="0"/>
                        </a:rPr>
                        <a:t>3-13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0" i="0" u="none" strike="noStrike" cap="none" normalizeH="0" baseline="0">
                          <a:ln>
                            <a:noFill/>
                          </a:ln>
                          <a:solidFill>
                            <a:schemeClr val="tx1"/>
                          </a:solidFill>
                          <a:effectLst/>
                          <a:latin typeface="Tahoma" pitchFamily="34" charset="0"/>
                        </a:rPr>
                        <a:t>100-1000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0" i="0" u="none" strike="noStrike" cap="none" normalizeH="0" baseline="0" dirty="0">
                          <a:ln>
                            <a:noFill/>
                          </a:ln>
                          <a:solidFill>
                            <a:schemeClr val="tx1"/>
                          </a:solidFill>
                          <a:effectLst/>
                          <a:latin typeface="Tahoma" pitchFamily="34" charset="0"/>
                        </a:rPr>
                        <a:t>5-13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0" i="0" u="none" strike="noStrike" cap="none" normalizeH="0" baseline="0" dirty="0">
                          <a:ln>
                            <a:noFill/>
                          </a:ln>
                          <a:solidFill>
                            <a:schemeClr val="tx1"/>
                          </a:solidFill>
                          <a:effectLst/>
                          <a:latin typeface="Tahoma" pitchFamily="34" charset="0"/>
                        </a:rPr>
                        <a:t>12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4"/>
                  </a:ext>
                </a:extLst>
              </a:tr>
              <a:tr h="44370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Isıl </a:t>
                      </a:r>
                      <a:r>
                        <a:rPr kumimoji="0" lang="tr-TR" sz="2000" b="0" i="0" u="none" strike="noStrike" cap="none" normalizeH="0" baseline="0" dirty="0" err="1">
                          <a:ln>
                            <a:noFill/>
                          </a:ln>
                          <a:solidFill>
                            <a:schemeClr val="tx1"/>
                          </a:solidFill>
                          <a:effectLst/>
                          <a:latin typeface="Tahoma" pitchFamily="34" charset="0"/>
                        </a:rPr>
                        <a:t>Genş.Kats</a:t>
                      </a:r>
                      <a:r>
                        <a:rPr kumimoji="0" lang="tr-TR" sz="2000" b="0" i="0" u="none" strike="noStrike" cap="none" normalizeH="0" baseline="0" dirty="0">
                          <a:ln>
                            <a:noFill/>
                          </a:ln>
                          <a:solidFill>
                            <a:schemeClr val="tx1"/>
                          </a:solidFill>
                          <a:effectLst/>
                          <a:latin typeface="Tahoma" pitchFamily="34" charset="0"/>
                        </a:rPr>
                        <a:t>.(1/</a:t>
                      </a:r>
                      <a:r>
                        <a:rPr kumimoji="0" lang="tr-TR" sz="2000" b="0" i="0" u="none" strike="noStrike" cap="none" normalizeH="0" baseline="30000" dirty="0" err="1">
                          <a:ln>
                            <a:noFill/>
                          </a:ln>
                          <a:solidFill>
                            <a:schemeClr val="tx1"/>
                          </a:solidFill>
                          <a:effectLst/>
                          <a:latin typeface="Tahoma" pitchFamily="34" charset="0"/>
                        </a:rPr>
                        <a:t>o</a:t>
                      </a:r>
                      <a:r>
                        <a:rPr kumimoji="0" lang="tr-TR" sz="2000" b="0" i="0" u="none" strike="noStrike" cap="none" normalizeH="0" baseline="0" dirty="0" err="1">
                          <a:ln>
                            <a:noFill/>
                          </a:ln>
                          <a:solidFill>
                            <a:schemeClr val="tx1"/>
                          </a:solidFill>
                          <a:effectLst/>
                          <a:latin typeface="Tahoma" pitchFamily="34" charset="0"/>
                        </a:rPr>
                        <a:t>C</a:t>
                      </a:r>
                      <a:r>
                        <a:rPr kumimoji="0" lang="tr-TR" sz="2000" b="0" i="0" u="none" strike="noStrike" cap="none" normalizeH="0" baseline="0" dirty="0">
                          <a:ln>
                            <a:noFill/>
                          </a:ln>
                          <a:solidFill>
                            <a:schemeClr val="tx1"/>
                          </a:solidFill>
                          <a:effectLst/>
                          <a:latin typeface="Tahoma" pitchFamily="34" charset="0"/>
                        </a:rPr>
                        <a: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5x10</a:t>
                      </a:r>
                      <a:r>
                        <a:rPr kumimoji="0" lang="tr-TR" sz="2000" b="0" i="0" u="none" strike="noStrike" cap="none" normalizeH="0" baseline="30000" dirty="0">
                          <a:ln>
                            <a:noFill/>
                          </a:ln>
                          <a:solidFill>
                            <a:schemeClr val="tx1"/>
                          </a:solidFill>
                          <a:effectLst/>
                          <a:latin typeface="Tahoma" pitchFamily="34" charset="0"/>
                        </a:rPr>
                        <a:t>-6</a:t>
                      </a:r>
                      <a:endParaRPr kumimoji="0" lang="tr-TR" sz="20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2.9x10</a:t>
                      </a:r>
                      <a:r>
                        <a:rPr kumimoji="0" lang="tr-TR" sz="2000" b="0" i="0" u="none" strike="noStrike" cap="none" normalizeH="0" baseline="30000" dirty="0">
                          <a:ln>
                            <a:noFill/>
                          </a:ln>
                          <a:solidFill>
                            <a:schemeClr val="tx1"/>
                          </a:solidFill>
                          <a:effectLst/>
                          <a:latin typeface="Tahoma" pitchFamily="34" charset="0"/>
                        </a:rPr>
                        <a:t>-6</a:t>
                      </a:r>
                      <a:endParaRPr kumimoji="0" lang="tr-TR" sz="20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3xx10</a:t>
                      </a:r>
                      <a:r>
                        <a:rPr kumimoji="0" lang="tr-TR" sz="2000" b="0" i="0" u="none" strike="noStrike" cap="none" normalizeH="0" baseline="30000" dirty="0">
                          <a:ln>
                            <a:noFill/>
                          </a:ln>
                          <a:solidFill>
                            <a:schemeClr val="tx1"/>
                          </a:solidFill>
                          <a:effectLst/>
                          <a:latin typeface="Tahoma" pitchFamily="34" charset="0"/>
                        </a:rPr>
                        <a:t>-6</a:t>
                      </a:r>
                      <a:endParaRPr kumimoji="0" lang="tr-TR" sz="20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-1x10</a:t>
                      </a:r>
                      <a:r>
                        <a:rPr kumimoji="0" lang="tr-TR" sz="2000" b="0" i="0" u="none" strike="noStrike" cap="none" normalizeH="0" baseline="30000" dirty="0">
                          <a:ln>
                            <a:noFill/>
                          </a:ln>
                          <a:solidFill>
                            <a:schemeClr val="tx1"/>
                          </a:solidFill>
                          <a:effectLst/>
                          <a:latin typeface="Tahoma" pitchFamily="34" charset="0"/>
                        </a:rPr>
                        <a:t>-6</a:t>
                      </a:r>
                      <a:endParaRPr kumimoji="0" lang="tr-TR" sz="20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-2x10</a:t>
                      </a:r>
                      <a:r>
                        <a:rPr kumimoji="0" lang="tr-TR" sz="2000" b="0" i="0" u="none" strike="noStrike" cap="none" normalizeH="0" baseline="30000" dirty="0">
                          <a:ln>
                            <a:noFill/>
                          </a:ln>
                          <a:solidFill>
                            <a:schemeClr val="tx1"/>
                          </a:solidFill>
                          <a:effectLst/>
                          <a:latin typeface="Tahoma" pitchFamily="34" charset="0"/>
                        </a:rPr>
                        <a:t>-6</a:t>
                      </a:r>
                      <a:endParaRPr kumimoji="0" lang="tr-TR" sz="20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5"/>
                  </a:ext>
                </a:extLst>
              </a:tr>
              <a:tr h="445062">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Kopma Uz. (%)</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2.75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0.7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0.5-1.3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2.5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5" name="Veri Yer Tutucusu 4"/>
          <p:cNvSpPr>
            <a:spLocks noGrp="1"/>
          </p:cNvSpPr>
          <p:nvPr>
            <p:ph type="dt" sz="half" idx="10"/>
          </p:nvPr>
        </p:nvSpPr>
        <p:spPr/>
        <p:txBody>
          <a:bodyPr/>
          <a:lstStyle/>
          <a:p>
            <a:r>
              <a:rPr lang="tr-TR" dirty="0"/>
              <a:t>....</a:t>
            </a:r>
          </a:p>
        </p:txBody>
      </p:sp>
      <p:sp>
        <p:nvSpPr>
          <p:cNvPr id="10" name="Rectangle 2">
            <a:extLst>
              <a:ext uri="{FF2B5EF4-FFF2-40B4-BE49-F238E27FC236}">
                <a16:creationId xmlns:a16="http://schemas.microsoft.com/office/drawing/2014/main" id="{4EAB600F-CE0E-4AA3-A05F-5A30A9F03A46}"/>
              </a:ext>
            </a:extLst>
          </p:cNvPr>
          <p:cNvSpPr txBox="1">
            <a:spLocks noChangeArrowheads="1"/>
          </p:cNvSpPr>
          <p:nvPr/>
        </p:nvSpPr>
        <p:spPr>
          <a:xfrm>
            <a:off x="296071" y="1496752"/>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Başlıca Elyaf Malzemeler:</a:t>
            </a:r>
          </a:p>
        </p:txBody>
      </p:sp>
      <p:sp>
        <p:nvSpPr>
          <p:cNvPr id="11" name="Başlık 1">
            <a:extLst>
              <a:ext uri="{FF2B5EF4-FFF2-40B4-BE49-F238E27FC236}">
                <a16:creationId xmlns:a16="http://schemas.microsoft.com/office/drawing/2014/main" id="{BE9EC664-2E5A-454C-AF20-FD0EC269A438}"/>
              </a:ext>
            </a:extLst>
          </p:cNvPr>
          <p:cNvSpPr>
            <a:spLocks noGrp="1"/>
          </p:cNvSpPr>
          <p:nvPr>
            <p:ph type="title"/>
          </p:nvPr>
        </p:nvSpPr>
        <p:spPr>
          <a:xfrm>
            <a:off x="698714" y="351172"/>
            <a:ext cx="7746572" cy="520916"/>
          </a:xfrm>
        </p:spPr>
        <p:txBody>
          <a:bodyPr>
            <a:noAutofit/>
          </a:bodyPr>
          <a:lstStyle/>
          <a:p>
            <a:r>
              <a:rPr lang="tr-TR" sz="2800" dirty="0"/>
              <a:t> </a:t>
            </a:r>
            <a:br>
              <a:rPr lang="tr-TR" sz="2800" dirty="0"/>
            </a:br>
            <a:r>
              <a:rPr lang="tr-TR" sz="2800" dirty="0"/>
              <a:t>11- ELYAF (FİBER) MALZEMELERİ</a:t>
            </a:r>
          </a:p>
        </p:txBody>
      </p:sp>
    </p:spTree>
    <p:extLst>
      <p:ext uri="{BB962C8B-B14F-4D97-AF65-F5344CB8AC3E}">
        <p14:creationId xmlns:p14="http://schemas.microsoft.com/office/powerpoint/2010/main" val="366996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67744" y="642260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163</a:t>
            </a:fld>
            <a:endParaRPr lang="tr-TR"/>
          </a:p>
        </p:txBody>
      </p:sp>
      <p:pic>
        <p:nvPicPr>
          <p:cNvPr id="7" name="Picture 4"/>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452768" y="2220836"/>
            <a:ext cx="6732240" cy="4157392"/>
          </a:xfrm>
          <a:noFill/>
        </p:spPr>
      </p:pic>
      <p:sp>
        <p:nvSpPr>
          <p:cNvPr id="5" name="Veri Yer Tutucusu 4"/>
          <p:cNvSpPr>
            <a:spLocks noGrp="1"/>
          </p:cNvSpPr>
          <p:nvPr>
            <p:ph type="dt" sz="half" idx="10"/>
          </p:nvPr>
        </p:nvSpPr>
        <p:spPr/>
        <p:txBody>
          <a:bodyPr/>
          <a:lstStyle/>
          <a:p>
            <a:r>
              <a:rPr lang="tr-TR" dirty="0"/>
              <a:t>....</a:t>
            </a:r>
          </a:p>
        </p:txBody>
      </p:sp>
      <p:sp>
        <p:nvSpPr>
          <p:cNvPr id="10" name="Rectangle 2">
            <a:extLst>
              <a:ext uri="{FF2B5EF4-FFF2-40B4-BE49-F238E27FC236}">
                <a16:creationId xmlns:a16="http://schemas.microsoft.com/office/drawing/2014/main" id="{DCFC3716-F08A-4769-9903-C1EDF6075A23}"/>
              </a:ext>
            </a:extLst>
          </p:cNvPr>
          <p:cNvSpPr txBox="1">
            <a:spLocks noChangeArrowheads="1"/>
          </p:cNvSpPr>
          <p:nvPr/>
        </p:nvSpPr>
        <p:spPr>
          <a:xfrm>
            <a:off x="304800" y="1467697"/>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Başlıca Elyaf Malzemeler:</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717002" y="47690"/>
            <a:ext cx="7746572" cy="864164"/>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 </a:t>
            </a:r>
            <a:br>
              <a:rPr lang="tr-TR" sz="2800" dirty="0"/>
            </a:br>
            <a:r>
              <a:rPr lang="tr-TR" sz="2800" dirty="0"/>
              <a:t>11- ELYAF (FİBER) MALZEMELERİ</a:t>
            </a:r>
          </a:p>
        </p:txBody>
      </p:sp>
      <p:sp>
        <p:nvSpPr>
          <p:cNvPr id="12" name="Dikdörtgen 11">
            <a:extLst>
              <a:ext uri="{FF2B5EF4-FFF2-40B4-BE49-F238E27FC236}">
                <a16:creationId xmlns:a16="http://schemas.microsoft.com/office/drawing/2014/main" id="{17547BE8-20E7-4076-B0F4-F07D66114AC3}"/>
              </a:ext>
            </a:extLst>
          </p:cNvPr>
          <p:cNvSpPr/>
          <p:nvPr/>
        </p:nvSpPr>
        <p:spPr>
          <a:xfrm>
            <a:off x="2339752" y="1851504"/>
            <a:ext cx="5682608" cy="369332"/>
          </a:xfrm>
          <a:prstGeom prst="rect">
            <a:avLst/>
          </a:prstGeom>
        </p:spPr>
        <p:txBody>
          <a:bodyPr wrap="square">
            <a:spAutoFit/>
          </a:bodyPr>
          <a:lstStyle/>
          <a:p>
            <a:r>
              <a:rPr lang="tr-TR" b="1" dirty="0"/>
              <a:t> 11.3.6 Elyaf Malzemelerin Çekme Eğrileri: </a:t>
            </a:r>
          </a:p>
        </p:txBody>
      </p:sp>
    </p:spTree>
    <p:extLst>
      <p:ext uri="{BB962C8B-B14F-4D97-AF65-F5344CB8AC3E}">
        <p14:creationId xmlns:p14="http://schemas.microsoft.com/office/powerpoint/2010/main" val="367538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9224"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164</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488402" y="414995"/>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rgbClr val="FF0000"/>
                </a:solidFill>
              </a:rPr>
              <a:t>12- </a:t>
            </a:r>
            <a:r>
              <a:rPr lang="tr-TR" sz="2800" dirty="0" err="1">
                <a:solidFill>
                  <a:srgbClr val="FF0000"/>
                </a:solidFill>
              </a:rPr>
              <a:t>Kompozitlerde</a:t>
            </a:r>
            <a:r>
              <a:rPr lang="tr-TR" sz="2800" dirty="0">
                <a:solidFill>
                  <a:srgbClr val="FF0000"/>
                </a:solidFill>
              </a:rPr>
              <a:t> İmalat Teknolojileri</a:t>
            </a:r>
          </a:p>
        </p:txBody>
      </p:sp>
      <p:sp>
        <p:nvSpPr>
          <p:cNvPr id="13" name="Dikdörtgen 12">
            <a:extLst>
              <a:ext uri="{FF2B5EF4-FFF2-40B4-BE49-F238E27FC236}">
                <a16:creationId xmlns:a16="http://schemas.microsoft.com/office/drawing/2014/main" id="{6503EF1F-EA9E-4F97-A95B-C6A4903B817C}"/>
              </a:ext>
            </a:extLst>
          </p:cNvPr>
          <p:cNvSpPr>
            <a:spLocks noChangeArrowheads="1"/>
          </p:cNvSpPr>
          <p:nvPr/>
        </p:nvSpPr>
        <p:spPr bwMode="auto">
          <a:xfrm>
            <a:off x="218853" y="1780072"/>
            <a:ext cx="8784976" cy="357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lnSpc>
                <a:spcPct val="150000"/>
              </a:lnSpc>
              <a:buFont typeface="+mj-lt"/>
              <a:buAutoNum type="arabicPeriod"/>
            </a:pPr>
            <a:r>
              <a:rPr lang="tr-TR" altLang="tr-TR" sz="1700" dirty="0">
                <a:solidFill>
                  <a:srgbClr val="000000"/>
                </a:solidFill>
                <a:latin typeface="+mn-lt"/>
              </a:rPr>
              <a:t> </a:t>
            </a:r>
            <a:r>
              <a:rPr lang="tr-TR" altLang="tr-TR" sz="1700" dirty="0" err="1">
                <a:solidFill>
                  <a:srgbClr val="000000"/>
                </a:solidFill>
                <a:latin typeface="+mn-lt"/>
              </a:rPr>
              <a:t>Kompozitin</a:t>
            </a:r>
            <a:r>
              <a:rPr lang="tr-TR" altLang="tr-TR" sz="1700" dirty="0">
                <a:solidFill>
                  <a:srgbClr val="000000"/>
                </a:solidFill>
                <a:latin typeface="+mn-lt"/>
              </a:rPr>
              <a:t> imalat yöntemleri; takviye ve matris malzemeye, parça şekline, </a:t>
            </a:r>
            <a:r>
              <a:rPr lang="tr-TR" altLang="tr-TR" sz="1700" dirty="0" err="1">
                <a:solidFill>
                  <a:srgbClr val="000000"/>
                </a:solidFill>
                <a:latin typeface="+mn-lt"/>
              </a:rPr>
              <a:t>kompozitten</a:t>
            </a:r>
            <a:r>
              <a:rPr lang="tr-TR" altLang="tr-TR" sz="1700" dirty="0">
                <a:solidFill>
                  <a:srgbClr val="000000"/>
                </a:solidFill>
                <a:latin typeface="+mn-lt"/>
              </a:rPr>
              <a:t> hedeflenen özelliklere bağlı olarak değişebilir.</a:t>
            </a:r>
          </a:p>
          <a:p>
            <a:pPr marL="342900" indent="-342900">
              <a:lnSpc>
                <a:spcPct val="150000"/>
              </a:lnSpc>
              <a:buFont typeface="+mj-lt"/>
              <a:buAutoNum type="arabicPeriod"/>
            </a:pPr>
            <a:r>
              <a:rPr lang="tr-TR" altLang="tr-TR" sz="1700" dirty="0">
                <a:solidFill>
                  <a:srgbClr val="000000"/>
                </a:solidFill>
                <a:latin typeface="+mn-lt"/>
              </a:rPr>
              <a:t>Bir parçayı üretmek için genel olarak; ham madde, kalıp, ısı ve basınca ihtiyaç vardır.</a:t>
            </a:r>
          </a:p>
          <a:p>
            <a:pPr marL="265113" indent="-265113" algn="just">
              <a:lnSpc>
                <a:spcPct val="150000"/>
              </a:lnSpc>
              <a:buFont typeface="+mj-lt"/>
              <a:buAutoNum type="arabicPeriod"/>
            </a:pPr>
            <a:r>
              <a:rPr lang="tr-TR" altLang="tr-TR" sz="1700" dirty="0">
                <a:latin typeface="+mn-lt"/>
              </a:rPr>
              <a:t>  İmalat sırasında,</a:t>
            </a:r>
          </a:p>
          <a:p>
            <a:pPr marL="717550" indent="-342900" algn="just">
              <a:lnSpc>
                <a:spcPct val="150000"/>
              </a:lnSpc>
              <a:buFont typeface="+mj-lt"/>
              <a:buAutoNum type="alphaLcPeriod"/>
            </a:pPr>
            <a:r>
              <a:rPr lang="tr-TR" altLang="tr-TR" sz="1700" dirty="0">
                <a:latin typeface="+mn-lt"/>
              </a:rPr>
              <a:t>Elyafın eşit aralıklı ve homojen bir dağılım göstermesine, </a:t>
            </a:r>
          </a:p>
          <a:p>
            <a:pPr marL="717550" indent="-363538" algn="just">
              <a:lnSpc>
                <a:spcPct val="150000"/>
              </a:lnSpc>
              <a:buFont typeface="+mj-lt"/>
              <a:buAutoNum type="alphaLcPeriod"/>
            </a:pPr>
            <a:r>
              <a:rPr lang="tr-TR" altLang="tr-TR" sz="1700" dirty="0">
                <a:latin typeface="+mn-lt"/>
              </a:rPr>
              <a:t>Elyaf malzemeleri mekanik temaslara karşı hassas olduklarından matris tarafından iyice ıslatılmasına,</a:t>
            </a:r>
          </a:p>
          <a:p>
            <a:pPr marL="354013" indent="363538" algn="just">
              <a:lnSpc>
                <a:spcPct val="150000"/>
              </a:lnSpc>
              <a:buFont typeface="+mj-lt"/>
              <a:buAutoNum type="alphaLcPeriod"/>
            </a:pPr>
            <a:r>
              <a:rPr lang="tr-TR" altLang="tr-TR" sz="1700" dirty="0">
                <a:latin typeface="+mn-lt"/>
              </a:rPr>
              <a:t>Elyaf ile matris arasında kuvvetli ara yüzeyin oluşturulmasına </a:t>
            </a:r>
          </a:p>
          <a:p>
            <a:pPr marL="354013" algn="just">
              <a:lnSpc>
                <a:spcPct val="150000"/>
              </a:lnSpc>
            </a:pPr>
            <a:r>
              <a:rPr lang="tr-TR" altLang="tr-TR" sz="1700" dirty="0">
                <a:latin typeface="+mn-lt"/>
              </a:rPr>
              <a:t>      dikkat edilmelidir.</a:t>
            </a:r>
          </a:p>
        </p:txBody>
      </p:sp>
      <p:sp>
        <p:nvSpPr>
          <p:cNvPr id="15" name="Rectangle 2">
            <a:extLst>
              <a:ext uri="{FF2B5EF4-FFF2-40B4-BE49-F238E27FC236}">
                <a16:creationId xmlns:a16="http://schemas.microsoft.com/office/drawing/2014/main" id="{2FBF9CAB-3A61-4C50-9B0F-E2B3989FFEB8}"/>
              </a:ext>
            </a:extLst>
          </p:cNvPr>
          <p:cNvSpPr txBox="1">
            <a:spLocks noChangeArrowheads="1"/>
          </p:cNvSpPr>
          <p:nvPr/>
        </p:nvSpPr>
        <p:spPr>
          <a:xfrm>
            <a:off x="304800" y="1451964"/>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rgbClr val="FF0000"/>
                </a:solidFill>
              </a:rPr>
              <a:t>12. 1 İmalat Yöntemlerinin Genel Özellikleri:</a:t>
            </a:r>
          </a:p>
        </p:txBody>
      </p:sp>
      <p:sp>
        <p:nvSpPr>
          <p:cNvPr id="8" name="Dikdörtgen 7">
            <a:extLst>
              <a:ext uri="{FF2B5EF4-FFF2-40B4-BE49-F238E27FC236}">
                <a16:creationId xmlns:a16="http://schemas.microsoft.com/office/drawing/2014/main" id="{B77CE310-0A94-4F6A-9F80-4E3836E30FDC}"/>
              </a:ext>
            </a:extLst>
          </p:cNvPr>
          <p:cNvSpPr/>
          <p:nvPr/>
        </p:nvSpPr>
        <p:spPr>
          <a:xfrm>
            <a:off x="233012" y="5222964"/>
            <a:ext cx="8677976" cy="829522"/>
          </a:xfrm>
          <a:prstGeom prst="rect">
            <a:avLst/>
          </a:prstGeom>
        </p:spPr>
        <p:txBody>
          <a:bodyPr wrap="square">
            <a:spAutoFit/>
          </a:bodyPr>
          <a:lstStyle/>
          <a:p>
            <a:pPr marL="342900" indent="-342900">
              <a:lnSpc>
                <a:spcPct val="150000"/>
              </a:lnSpc>
              <a:buFont typeface="+mj-lt"/>
              <a:buAutoNum type="arabicPeriod" startAt="4"/>
            </a:pPr>
            <a:r>
              <a:rPr lang="tr-TR" altLang="tr-TR" sz="1700" dirty="0">
                <a:solidFill>
                  <a:srgbClr val="000000"/>
                </a:solidFill>
              </a:rPr>
              <a:t>Kullanılan reçine ve takviye malzemesine ilave olarak, üretim yöntemi de bir </a:t>
            </a:r>
            <a:r>
              <a:rPr lang="tr-TR" altLang="tr-TR" sz="1700" dirty="0" err="1">
                <a:solidFill>
                  <a:srgbClr val="000000"/>
                </a:solidFill>
              </a:rPr>
              <a:t>kompozit</a:t>
            </a:r>
            <a:r>
              <a:rPr lang="tr-TR" altLang="tr-TR" sz="1700" dirty="0">
                <a:solidFill>
                  <a:srgbClr val="000000"/>
                </a:solidFill>
              </a:rPr>
              <a:t> yapının nihai özelliklerini belirlemede önemli rol oynar. </a:t>
            </a:r>
          </a:p>
        </p:txBody>
      </p:sp>
      <p:sp>
        <p:nvSpPr>
          <p:cNvPr id="9" name="Dikdörtgen 8">
            <a:extLst>
              <a:ext uri="{FF2B5EF4-FFF2-40B4-BE49-F238E27FC236}">
                <a16:creationId xmlns:a16="http://schemas.microsoft.com/office/drawing/2014/main" id="{6B971E92-9EEF-42D2-937D-FCDF2360ED4C}"/>
              </a:ext>
            </a:extLst>
          </p:cNvPr>
          <p:cNvSpPr/>
          <p:nvPr/>
        </p:nvSpPr>
        <p:spPr>
          <a:xfrm>
            <a:off x="755576" y="5967877"/>
            <a:ext cx="8784976" cy="437107"/>
          </a:xfrm>
          <a:prstGeom prst="rect">
            <a:avLst/>
          </a:prstGeom>
        </p:spPr>
        <p:txBody>
          <a:bodyPr wrap="square">
            <a:spAutoFit/>
          </a:bodyPr>
          <a:lstStyle/>
          <a:p>
            <a:pPr>
              <a:lnSpc>
                <a:spcPct val="150000"/>
              </a:lnSpc>
            </a:pPr>
            <a:r>
              <a:rPr lang="tr-TR" altLang="tr-TR" sz="1700" dirty="0">
                <a:solidFill>
                  <a:srgbClr val="000000"/>
                </a:solidFill>
              </a:rPr>
              <a:t>Burada </a:t>
            </a:r>
            <a:r>
              <a:rPr lang="tr-TR" altLang="tr-TR" sz="1700" dirty="0" err="1">
                <a:solidFill>
                  <a:srgbClr val="000000"/>
                </a:solidFill>
              </a:rPr>
              <a:t>kompozitlerin</a:t>
            </a:r>
            <a:r>
              <a:rPr lang="tr-TR" altLang="tr-TR" sz="1700" dirty="0">
                <a:solidFill>
                  <a:srgbClr val="000000"/>
                </a:solidFill>
              </a:rPr>
              <a:t> üretiminde en çok kullanılan yöntemlere yer verilecektir…&gt;&gt; </a:t>
            </a:r>
            <a:endParaRPr lang="tr-TR" altLang="tr-TR" sz="1700" dirty="0"/>
          </a:p>
        </p:txBody>
      </p:sp>
    </p:spTree>
    <p:extLst>
      <p:ext uri="{BB962C8B-B14F-4D97-AF65-F5344CB8AC3E}">
        <p14:creationId xmlns:p14="http://schemas.microsoft.com/office/powerpoint/2010/main" val="283486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barn(outVertical)">
                                      <p:cBhvr>
                                        <p:cTn id="21" dur="500"/>
                                        <p:tgtEl>
                                          <p:spTgt spid="1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Effect transition="in" filter="barn(outVertical)">
                                      <p:cBhvr>
                                        <p:cTn id="26" dur="500"/>
                                        <p:tgtEl>
                                          <p:spTgt spid="1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barn(outVertical)">
                                      <p:cBhvr>
                                        <p:cTn id="31" dur="500"/>
                                        <p:tgtEl>
                                          <p:spTgt spid="1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13">
                                            <p:txEl>
                                              <p:pRg st="3" end="3"/>
                                            </p:txEl>
                                          </p:spTgt>
                                        </p:tgtEl>
                                        <p:attrNameLst>
                                          <p:attrName>style.visibility</p:attrName>
                                        </p:attrNameLst>
                                      </p:cBhvr>
                                      <p:to>
                                        <p:strVal val="visible"/>
                                      </p:to>
                                    </p:set>
                                    <p:animEffect transition="in" filter="barn(outVertical)">
                                      <p:cBhvr>
                                        <p:cTn id="36" dur="500"/>
                                        <p:tgtEl>
                                          <p:spTgt spid="1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grpId="0" nodeType="clickEffect">
                                  <p:stCondLst>
                                    <p:cond delay="0"/>
                                  </p:stCondLst>
                                  <p:childTnLst>
                                    <p:set>
                                      <p:cBhvr>
                                        <p:cTn id="40" dur="1" fill="hold">
                                          <p:stCondLst>
                                            <p:cond delay="0"/>
                                          </p:stCondLst>
                                        </p:cTn>
                                        <p:tgtEl>
                                          <p:spTgt spid="13">
                                            <p:txEl>
                                              <p:pRg st="4" end="4"/>
                                            </p:txEl>
                                          </p:spTgt>
                                        </p:tgtEl>
                                        <p:attrNameLst>
                                          <p:attrName>style.visibility</p:attrName>
                                        </p:attrNameLst>
                                      </p:cBhvr>
                                      <p:to>
                                        <p:strVal val="visible"/>
                                      </p:to>
                                    </p:set>
                                    <p:animEffect transition="in" filter="barn(outVertical)">
                                      <p:cBhvr>
                                        <p:cTn id="41" dur="500"/>
                                        <p:tgtEl>
                                          <p:spTgt spid="1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37" fill="hold" grpId="0" nodeType="clickEffect">
                                  <p:stCondLst>
                                    <p:cond delay="0"/>
                                  </p:stCondLst>
                                  <p:childTnLst>
                                    <p:set>
                                      <p:cBhvr>
                                        <p:cTn id="45" dur="1" fill="hold">
                                          <p:stCondLst>
                                            <p:cond delay="0"/>
                                          </p:stCondLst>
                                        </p:cTn>
                                        <p:tgtEl>
                                          <p:spTgt spid="13">
                                            <p:txEl>
                                              <p:pRg st="5" end="5"/>
                                            </p:txEl>
                                          </p:spTgt>
                                        </p:tgtEl>
                                        <p:attrNameLst>
                                          <p:attrName>style.visibility</p:attrName>
                                        </p:attrNameLst>
                                      </p:cBhvr>
                                      <p:to>
                                        <p:strVal val="visible"/>
                                      </p:to>
                                    </p:set>
                                    <p:animEffect transition="in" filter="barn(outVertical)">
                                      <p:cBhvr>
                                        <p:cTn id="46" dur="500"/>
                                        <p:tgtEl>
                                          <p:spTgt spid="13">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37" fill="hold" grpId="0" nodeType="clickEffect">
                                  <p:stCondLst>
                                    <p:cond delay="0"/>
                                  </p:stCondLst>
                                  <p:childTnLst>
                                    <p:set>
                                      <p:cBhvr>
                                        <p:cTn id="50" dur="1" fill="hold">
                                          <p:stCondLst>
                                            <p:cond delay="0"/>
                                          </p:stCondLst>
                                        </p:cTn>
                                        <p:tgtEl>
                                          <p:spTgt spid="13">
                                            <p:txEl>
                                              <p:pRg st="6" end="6"/>
                                            </p:txEl>
                                          </p:spTgt>
                                        </p:tgtEl>
                                        <p:attrNameLst>
                                          <p:attrName>style.visibility</p:attrName>
                                        </p:attrNameLst>
                                      </p:cBhvr>
                                      <p:to>
                                        <p:strVal val="visible"/>
                                      </p:to>
                                    </p:set>
                                    <p:animEffect transition="in" filter="barn(outVertical)">
                                      <p:cBhvr>
                                        <p:cTn id="51" dur="500"/>
                                        <p:tgtEl>
                                          <p:spTgt spid="1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build="p"/>
      <p:bldP spid="15" grpId="0"/>
      <p:bldP spid="8" grpId="0"/>
      <p:bldP spid="9" grpId="0"/>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67744"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165</a:t>
            </a:fld>
            <a:endParaRPr lang="tr-TR"/>
          </a:p>
        </p:txBody>
      </p:sp>
      <p:sp>
        <p:nvSpPr>
          <p:cNvPr id="5" name="Veri Yer Tutucusu 4"/>
          <p:cNvSpPr>
            <a:spLocks noGrp="1"/>
          </p:cNvSpPr>
          <p:nvPr>
            <p:ph type="dt" sz="half" idx="10"/>
          </p:nvPr>
        </p:nvSpPr>
        <p:spPr/>
        <p:txBody>
          <a:bodyPr/>
          <a:lstStyle/>
          <a:p>
            <a:r>
              <a:rPr lang="tr-TR" dirty="0"/>
              <a:t>....</a:t>
            </a:r>
          </a:p>
        </p:txBody>
      </p:sp>
      <p:sp>
        <p:nvSpPr>
          <p:cNvPr id="14" name="Rectangle 2">
            <a:extLst>
              <a:ext uri="{FF2B5EF4-FFF2-40B4-BE49-F238E27FC236}">
                <a16:creationId xmlns:a16="http://schemas.microsoft.com/office/drawing/2014/main" id="{841A09F3-7A88-4D63-B909-FEC794EA4285}"/>
              </a:ext>
            </a:extLst>
          </p:cNvPr>
          <p:cNvSpPr txBox="1">
            <a:spLocks noChangeArrowheads="1"/>
          </p:cNvSpPr>
          <p:nvPr/>
        </p:nvSpPr>
        <p:spPr>
          <a:xfrm>
            <a:off x="462259" y="1452251"/>
            <a:ext cx="8376623" cy="400110"/>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tx1"/>
                </a:solidFill>
              </a:rPr>
              <a:t>5. </a:t>
            </a:r>
            <a:r>
              <a:rPr lang="en-US" sz="1800" dirty="0" err="1">
                <a:solidFill>
                  <a:schemeClr val="tx1"/>
                </a:solidFill>
              </a:rPr>
              <a:t>İmalat</a:t>
            </a:r>
            <a:r>
              <a:rPr lang="en-US" sz="1800" dirty="0">
                <a:solidFill>
                  <a:schemeClr val="tx1"/>
                </a:solidFill>
              </a:rPr>
              <a:t> </a:t>
            </a:r>
            <a:r>
              <a:rPr lang="en-US" sz="1800" dirty="0" err="1">
                <a:solidFill>
                  <a:schemeClr val="tx1"/>
                </a:solidFill>
              </a:rPr>
              <a:t>Yöntemlerinin</a:t>
            </a:r>
            <a:r>
              <a:rPr lang="en-US" sz="1800" dirty="0">
                <a:solidFill>
                  <a:schemeClr val="tx1"/>
                </a:solidFill>
              </a:rPr>
              <a:t> </a:t>
            </a:r>
            <a:r>
              <a:rPr lang="en-US" sz="1800" dirty="0" err="1">
                <a:solidFill>
                  <a:schemeClr val="tx1"/>
                </a:solidFill>
              </a:rPr>
              <a:t>Kompozit</a:t>
            </a:r>
            <a:r>
              <a:rPr lang="en-US" sz="1800" dirty="0">
                <a:solidFill>
                  <a:schemeClr val="tx1"/>
                </a:solidFill>
              </a:rPr>
              <a:t> </a:t>
            </a:r>
            <a:r>
              <a:rPr lang="en-US" sz="1800" dirty="0" err="1">
                <a:solidFill>
                  <a:schemeClr val="tx1"/>
                </a:solidFill>
              </a:rPr>
              <a:t>Malzeme</a:t>
            </a:r>
            <a:r>
              <a:rPr lang="en-US" sz="1800" dirty="0">
                <a:solidFill>
                  <a:schemeClr val="tx1"/>
                </a:solidFill>
              </a:rPr>
              <a:t> </a:t>
            </a:r>
            <a:r>
              <a:rPr lang="en-US" sz="1800" dirty="0" err="1">
                <a:solidFill>
                  <a:schemeClr val="tx1"/>
                </a:solidFill>
              </a:rPr>
              <a:t>Cinsine</a:t>
            </a:r>
            <a:r>
              <a:rPr lang="en-US" sz="1800" dirty="0">
                <a:solidFill>
                  <a:schemeClr val="tx1"/>
                </a:solidFill>
              </a:rPr>
              <a:t> </a:t>
            </a:r>
            <a:r>
              <a:rPr lang="en-US" sz="1800" dirty="0" err="1">
                <a:solidFill>
                  <a:schemeClr val="tx1"/>
                </a:solidFill>
              </a:rPr>
              <a:t>Göre</a:t>
            </a:r>
            <a:r>
              <a:rPr lang="en-US" sz="1800" dirty="0">
                <a:solidFill>
                  <a:schemeClr val="tx1"/>
                </a:solidFill>
              </a:rPr>
              <a:t> </a:t>
            </a:r>
            <a:r>
              <a:rPr lang="en-US" sz="1800" dirty="0" err="1">
                <a:solidFill>
                  <a:schemeClr val="tx1"/>
                </a:solidFill>
              </a:rPr>
              <a:t>Gruplandırılması</a:t>
            </a:r>
            <a:r>
              <a:rPr lang="en-US" sz="1800" dirty="0">
                <a:solidFill>
                  <a:schemeClr val="tx1"/>
                </a:solidFill>
              </a:rPr>
              <a:t>:</a:t>
            </a:r>
            <a:endParaRPr lang="tr-TR" sz="1800" dirty="0">
              <a:solidFill>
                <a:schemeClr val="tx1"/>
              </a:solidFill>
            </a:endParaRPr>
          </a:p>
        </p:txBody>
      </p:sp>
      <p:sp>
        <p:nvSpPr>
          <p:cNvPr id="2" name="Dikdörtgen 1">
            <a:extLst>
              <a:ext uri="{FF2B5EF4-FFF2-40B4-BE49-F238E27FC236}">
                <a16:creationId xmlns:a16="http://schemas.microsoft.com/office/drawing/2014/main" id="{BAC0AACC-7D5B-475E-BCB4-ABF2D494209D}"/>
              </a:ext>
            </a:extLst>
          </p:cNvPr>
          <p:cNvSpPr/>
          <p:nvPr/>
        </p:nvSpPr>
        <p:spPr>
          <a:xfrm>
            <a:off x="3309862" y="1925147"/>
            <a:ext cx="2664296" cy="369332"/>
          </a:xfrm>
          <a:prstGeom prst="rect">
            <a:avLst/>
          </a:prstGeom>
          <a:solidFill>
            <a:schemeClr val="accent1">
              <a:lumMod val="20000"/>
              <a:lumOff val="80000"/>
            </a:schemeClr>
          </a:solidFill>
        </p:spPr>
        <p:txBody>
          <a:bodyPr wrap="square">
            <a:spAutoFit/>
          </a:bodyPr>
          <a:lstStyle/>
          <a:p>
            <a:pPr algn="ctr"/>
            <a:r>
              <a:rPr lang="tr-TR" dirty="0"/>
              <a:t>İmalat Yöntemleri</a:t>
            </a:r>
          </a:p>
        </p:txBody>
      </p:sp>
      <p:sp>
        <p:nvSpPr>
          <p:cNvPr id="6" name="Dikdörtgen 5">
            <a:extLst>
              <a:ext uri="{FF2B5EF4-FFF2-40B4-BE49-F238E27FC236}">
                <a16:creationId xmlns:a16="http://schemas.microsoft.com/office/drawing/2014/main" id="{B1A0F53F-978F-4C21-834D-93A228FC0E82}"/>
              </a:ext>
            </a:extLst>
          </p:cNvPr>
          <p:cNvSpPr/>
          <p:nvPr/>
        </p:nvSpPr>
        <p:spPr>
          <a:xfrm>
            <a:off x="1219898" y="2799332"/>
            <a:ext cx="2628279" cy="369332"/>
          </a:xfrm>
          <a:prstGeom prst="rect">
            <a:avLst/>
          </a:prstGeom>
          <a:solidFill>
            <a:schemeClr val="accent3">
              <a:lumMod val="20000"/>
              <a:lumOff val="80000"/>
            </a:schemeClr>
          </a:solidFill>
        </p:spPr>
        <p:txBody>
          <a:bodyPr wrap="square">
            <a:spAutoFit/>
          </a:bodyPr>
          <a:lstStyle/>
          <a:p>
            <a:pPr algn="ctr"/>
            <a:r>
              <a:rPr lang="en-US" dirty="0" err="1"/>
              <a:t>Termoset</a:t>
            </a:r>
            <a:r>
              <a:rPr lang="en-US" dirty="0"/>
              <a:t> </a:t>
            </a:r>
            <a:r>
              <a:rPr lang="tr-TR" dirty="0"/>
              <a:t>Malzemeler</a:t>
            </a:r>
          </a:p>
        </p:txBody>
      </p:sp>
      <p:sp>
        <p:nvSpPr>
          <p:cNvPr id="13" name="Dikdörtgen 12">
            <a:extLst>
              <a:ext uri="{FF2B5EF4-FFF2-40B4-BE49-F238E27FC236}">
                <a16:creationId xmlns:a16="http://schemas.microsoft.com/office/drawing/2014/main" id="{355C2387-A907-4F87-9987-E3ADF63813AE}"/>
              </a:ext>
            </a:extLst>
          </p:cNvPr>
          <p:cNvSpPr/>
          <p:nvPr/>
        </p:nvSpPr>
        <p:spPr>
          <a:xfrm>
            <a:off x="5508104" y="2799447"/>
            <a:ext cx="2941804" cy="369332"/>
          </a:xfrm>
          <a:prstGeom prst="rect">
            <a:avLst/>
          </a:prstGeom>
          <a:solidFill>
            <a:schemeClr val="accent3">
              <a:lumMod val="20000"/>
              <a:lumOff val="80000"/>
            </a:schemeClr>
          </a:solidFill>
        </p:spPr>
        <p:txBody>
          <a:bodyPr wrap="square">
            <a:spAutoFit/>
          </a:bodyPr>
          <a:lstStyle/>
          <a:p>
            <a:pPr algn="ctr"/>
            <a:r>
              <a:rPr lang="en-US" dirty="0" err="1"/>
              <a:t>Termo</a:t>
            </a:r>
            <a:r>
              <a:rPr lang="tr-TR" dirty="0"/>
              <a:t>plastik</a:t>
            </a:r>
            <a:r>
              <a:rPr lang="en-US" dirty="0"/>
              <a:t> Ma</a:t>
            </a:r>
            <a:r>
              <a:rPr lang="tr-TR" dirty="0" err="1"/>
              <a:t>lzemeler</a:t>
            </a:r>
            <a:endParaRPr lang="tr-TR" dirty="0"/>
          </a:p>
        </p:txBody>
      </p:sp>
      <p:sp>
        <p:nvSpPr>
          <p:cNvPr id="15" name="Dikdörtgen 14">
            <a:extLst>
              <a:ext uri="{FF2B5EF4-FFF2-40B4-BE49-F238E27FC236}">
                <a16:creationId xmlns:a16="http://schemas.microsoft.com/office/drawing/2014/main" id="{0CCCD7A9-5198-42CD-8927-9DDB992BAB58}"/>
              </a:ext>
            </a:extLst>
          </p:cNvPr>
          <p:cNvSpPr/>
          <p:nvPr/>
        </p:nvSpPr>
        <p:spPr>
          <a:xfrm>
            <a:off x="324039" y="3781569"/>
            <a:ext cx="1939858" cy="584775"/>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wrap="square">
            <a:spAutoFit/>
          </a:bodyPr>
          <a:lstStyle/>
          <a:p>
            <a:pPr algn="ctr"/>
            <a:r>
              <a:rPr lang="tr-TR" sz="1600" dirty="0"/>
              <a:t>Kısa Fiber takviyeli </a:t>
            </a:r>
            <a:r>
              <a:rPr lang="tr-TR" sz="1600" dirty="0" err="1"/>
              <a:t>kompozitler</a:t>
            </a:r>
            <a:r>
              <a:rPr lang="tr-TR" sz="1600" dirty="0"/>
              <a:t> </a:t>
            </a:r>
          </a:p>
        </p:txBody>
      </p:sp>
      <p:sp>
        <p:nvSpPr>
          <p:cNvPr id="17" name="Dikdörtgen 16">
            <a:extLst>
              <a:ext uri="{FF2B5EF4-FFF2-40B4-BE49-F238E27FC236}">
                <a16:creationId xmlns:a16="http://schemas.microsoft.com/office/drawing/2014/main" id="{8441E645-1A48-4254-A729-3AF0A043E371}"/>
              </a:ext>
            </a:extLst>
          </p:cNvPr>
          <p:cNvSpPr/>
          <p:nvPr/>
        </p:nvSpPr>
        <p:spPr>
          <a:xfrm>
            <a:off x="2441558" y="3791149"/>
            <a:ext cx="2098104"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tr-TR" sz="1600" dirty="0"/>
              <a:t>Sürekli Fiber takviyeli </a:t>
            </a:r>
            <a:r>
              <a:rPr lang="tr-TR" sz="1600" dirty="0" err="1"/>
              <a:t>kompozitler</a:t>
            </a:r>
            <a:r>
              <a:rPr lang="tr-TR" sz="1600" dirty="0"/>
              <a:t> </a:t>
            </a:r>
          </a:p>
        </p:txBody>
      </p:sp>
      <p:sp>
        <p:nvSpPr>
          <p:cNvPr id="20" name="Dikdörtgen 19">
            <a:extLst>
              <a:ext uri="{FF2B5EF4-FFF2-40B4-BE49-F238E27FC236}">
                <a16:creationId xmlns:a16="http://schemas.microsoft.com/office/drawing/2014/main" id="{B7ED1DDC-50CA-456F-AAEC-AC41C0F7FCC0}"/>
              </a:ext>
            </a:extLst>
          </p:cNvPr>
          <p:cNvSpPr/>
          <p:nvPr/>
        </p:nvSpPr>
        <p:spPr>
          <a:xfrm>
            <a:off x="224766" y="4775230"/>
            <a:ext cx="1939858" cy="1246495"/>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p:spPr>
        <p:txBody>
          <a:bodyPr wrap="square">
            <a:spAutoFit/>
          </a:bodyPr>
          <a:lstStyle/>
          <a:p>
            <a:pPr marL="182563" indent="-182563">
              <a:buFont typeface="+mj-lt"/>
              <a:buAutoNum type="arabicPeriod"/>
            </a:pPr>
            <a:r>
              <a:rPr lang="tr-TR" sz="1500" dirty="0"/>
              <a:t>SMC </a:t>
            </a:r>
            <a:r>
              <a:rPr lang="tr-TR" sz="1500" dirty="0" err="1"/>
              <a:t>molding</a:t>
            </a:r>
            <a:endParaRPr lang="tr-TR" sz="1500" dirty="0"/>
          </a:p>
          <a:p>
            <a:pPr marL="182563" indent="-182563">
              <a:buFont typeface="+mj-lt"/>
              <a:buAutoNum type="arabicPeriod"/>
            </a:pPr>
            <a:r>
              <a:rPr lang="tr-TR" sz="1500" dirty="0"/>
              <a:t>SRIM</a:t>
            </a:r>
          </a:p>
          <a:p>
            <a:pPr marL="182563" indent="-182563">
              <a:buFont typeface="+mj-lt"/>
              <a:buAutoNum type="arabicPeriod"/>
            </a:pPr>
            <a:r>
              <a:rPr lang="tr-TR" sz="1500" dirty="0"/>
              <a:t>BMC </a:t>
            </a:r>
            <a:r>
              <a:rPr lang="tr-TR" sz="1500" dirty="0" err="1"/>
              <a:t>molding</a:t>
            </a:r>
            <a:endParaRPr lang="tr-TR" sz="1500" dirty="0"/>
          </a:p>
          <a:p>
            <a:pPr marL="182563" indent="-182563">
              <a:buFont typeface="+mj-lt"/>
              <a:buAutoNum type="arabicPeriod"/>
            </a:pPr>
            <a:r>
              <a:rPr lang="tr-TR" sz="1500" dirty="0" err="1"/>
              <a:t>Spray</a:t>
            </a:r>
            <a:r>
              <a:rPr lang="tr-TR" sz="1500" dirty="0"/>
              <a:t> </a:t>
            </a:r>
            <a:r>
              <a:rPr lang="tr-TR" sz="1500" dirty="0" err="1"/>
              <a:t>Lay-Up</a:t>
            </a:r>
            <a:endParaRPr lang="tr-TR" sz="1500" dirty="0"/>
          </a:p>
          <a:p>
            <a:pPr marL="182563" indent="-182563">
              <a:buFont typeface="+mj-lt"/>
              <a:buAutoNum type="arabicPeriod"/>
            </a:pPr>
            <a:r>
              <a:rPr lang="tr-TR" sz="1500" dirty="0" err="1"/>
              <a:t>Injection</a:t>
            </a:r>
            <a:r>
              <a:rPr lang="tr-TR" sz="1500" dirty="0"/>
              <a:t> </a:t>
            </a:r>
            <a:r>
              <a:rPr lang="tr-TR" sz="1500" dirty="0" err="1"/>
              <a:t>molding</a:t>
            </a:r>
            <a:endParaRPr lang="tr-TR" sz="1500" dirty="0"/>
          </a:p>
        </p:txBody>
      </p:sp>
      <p:sp>
        <p:nvSpPr>
          <p:cNvPr id="21" name="Dikdörtgen 20">
            <a:extLst>
              <a:ext uri="{FF2B5EF4-FFF2-40B4-BE49-F238E27FC236}">
                <a16:creationId xmlns:a16="http://schemas.microsoft.com/office/drawing/2014/main" id="{B53DBBBD-23F7-402C-BA57-BA632AB6C29B}"/>
              </a:ext>
            </a:extLst>
          </p:cNvPr>
          <p:cNvSpPr/>
          <p:nvPr/>
        </p:nvSpPr>
        <p:spPr>
          <a:xfrm>
            <a:off x="2263897" y="4765444"/>
            <a:ext cx="2551144" cy="147732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266700" indent="-266700">
              <a:buFont typeface="+mj-lt"/>
              <a:buAutoNum type="arabicPeriod"/>
            </a:pPr>
            <a:r>
              <a:rPr lang="tr-TR" sz="1500" dirty="0" err="1"/>
              <a:t>Flament</a:t>
            </a:r>
            <a:r>
              <a:rPr lang="tr-TR" sz="1500" dirty="0"/>
              <a:t> </a:t>
            </a:r>
            <a:r>
              <a:rPr lang="tr-TR" sz="1500" dirty="0" err="1"/>
              <a:t>Winding</a:t>
            </a:r>
            <a:r>
              <a:rPr lang="tr-TR" sz="1500" dirty="0"/>
              <a:t> </a:t>
            </a:r>
          </a:p>
          <a:p>
            <a:pPr marL="266700" indent="-266700">
              <a:buFont typeface="+mj-lt"/>
              <a:buAutoNum type="arabicPeriod"/>
            </a:pPr>
            <a:r>
              <a:rPr lang="tr-TR" sz="1500" dirty="0" err="1"/>
              <a:t>Pultrusion</a:t>
            </a:r>
            <a:endParaRPr lang="tr-TR" sz="1500" dirty="0"/>
          </a:p>
          <a:p>
            <a:pPr marL="266700" indent="-266700">
              <a:buFont typeface="+mj-lt"/>
              <a:buAutoNum type="arabicPeriod"/>
            </a:pPr>
            <a:r>
              <a:rPr lang="tr-TR" sz="1500" dirty="0" err="1"/>
              <a:t>Resin</a:t>
            </a:r>
            <a:r>
              <a:rPr lang="tr-TR" sz="1500" dirty="0"/>
              <a:t> Trans. </a:t>
            </a:r>
            <a:r>
              <a:rPr lang="tr-TR" sz="1500" dirty="0" err="1"/>
              <a:t>Molding</a:t>
            </a:r>
            <a:endParaRPr lang="tr-TR" sz="1500" dirty="0"/>
          </a:p>
          <a:p>
            <a:pPr marL="266700" indent="-266700">
              <a:buFont typeface="+mj-lt"/>
              <a:buAutoNum type="arabicPeriod"/>
            </a:pPr>
            <a:r>
              <a:rPr lang="tr-TR" sz="1500" dirty="0" err="1"/>
              <a:t>Hand</a:t>
            </a:r>
            <a:r>
              <a:rPr lang="tr-TR" sz="1500" dirty="0"/>
              <a:t> </a:t>
            </a:r>
            <a:r>
              <a:rPr lang="tr-TR" sz="1500" dirty="0" err="1"/>
              <a:t>Lay-Up</a:t>
            </a:r>
            <a:endParaRPr lang="tr-TR" sz="1500" dirty="0"/>
          </a:p>
          <a:p>
            <a:pPr marL="266700" indent="-266700">
              <a:buFont typeface="+mj-lt"/>
              <a:buAutoNum type="arabicPeriod"/>
            </a:pPr>
            <a:r>
              <a:rPr lang="tr-TR" sz="1500" dirty="0" err="1"/>
              <a:t>Autoclave</a:t>
            </a:r>
            <a:endParaRPr lang="tr-TR" sz="1500" dirty="0"/>
          </a:p>
          <a:p>
            <a:pPr marL="266700" indent="-266700">
              <a:buFont typeface="+mj-lt"/>
              <a:buAutoNum type="arabicPeriod"/>
            </a:pPr>
            <a:r>
              <a:rPr lang="tr-TR" sz="1500" dirty="0"/>
              <a:t>SCRIMP,RIFT,VARTM..</a:t>
            </a:r>
          </a:p>
        </p:txBody>
      </p:sp>
      <p:sp>
        <p:nvSpPr>
          <p:cNvPr id="22" name="Dikdörtgen 21">
            <a:extLst>
              <a:ext uri="{FF2B5EF4-FFF2-40B4-BE49-F238E27FC236}">
                <a16:creationId xmlns:a16="http://schemas.microsoft.com/office/drawing/2014/main" id="{FE69DB10-A0B2-445F-9600-D2AF981C8B15}"/>
              </a:ext>
            </a:extLst>
          </p:cNvPr>
          <p:cNvSpPr/>
          <p:nvPr/>
        </p:nvSpPr>
        <p:spPr>
          <a:xfrm>
            <a:off x="4909080" y="4768304"/>
            <a:ext cx="2008747" cy="553998"/>
          </a:xfrm>
          <a:prstGeom prst="rect">
            <a:avLst/>
          </a:prstGeo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p:spPr>
        <p:txBody>
          <a:bodyPr wrap="square">
            <a:spAutoFit/>
          </a:bodyPr>
          <a:lstStyle/>
          <a:p>
            <a:pPr marL="182563" indent="-182563">
              <a:buFont typeface="+mj-lt"/>
              <a:buAutoNum type="arabicPeriod"/>
            </a:pPr>
            <a:r>
              <a:rPr lang="tr-TR" sz="1500" dirty="0" err="1"/>
              <a:t>Injection</a:t>
            </a:r>
            <a:r>
              <a:rPr lang="tr-TR" sz="1500" dirty="0"/>
              <a:t> </a:t>
            </a:r>
            <a:r>
              <a:rPr lang="tr-TR" sz="1500" dirty="0" err="1"/>
              <a:t>Molding</a:t>
            </a:r>
            <a:endParaRPr lang="tr-TR" sz="1500" dirty="0"/>
          </a:p>
          <a:p>
            <a:pPr marL="182563" indent="-182563">
              <a:buFont typeface="+mj-lt"/>
              <a:buAutoNum type="arabicPeriod"/>
            </a:pPr>
            <a:r>
              <a:rPr lang="tr-TR" sz="1500" dirty="0" err="1"/>
              <a:t>Blow</a:t>
            </a:r>
            <a:r>
              <a:rPr lang="tr-TR" sz="1500" dirty="0"/>
              <a:t> </a:t>
            </a:r>
            <a:r>
              <a:rPr lang="tr-TR" sz="1500" dirty="0" err="1"/>
              <a:t>Molding</a:t>
            </a:r>
            <a:endParaRPr lang="tr-TR" sz="1500" dirty="0"/>
          </a:p>
        </p:txBody>
      </p:sp>
      <p:sp>
        <p:nvSpPr>
          <p:cNvPr id="23" name="Dikdörtgen 22">
            <a:extLst>
              <a:ext uri="{FF2B5EF4-FFF2-40B4-BE49-F238E27FC236}">
                <a16:creationId xmlns:a16="http://schemas.microsoft.com/office/drawing/2014/main" id="{4AF03E79-69A5-4EE4-A26A-50DBEF29ACE4}"/>
              </a:ext>
            </a:extLst>
          </p:cNvPr>
          <p:cNvSpPr/>
          <p:nvPr/>
        </p:nvSpPr>
        <p:spPr>
          <a:xfrm>
            <a:off x="7011867" y="4787824"/>
            <a:ext cx="1936031" cy="1015663"/>
          </a:xfrm>
          <a:prstGeom prst="rect">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p:spPr>
        <p:txBody>
          <a:bodyPr wrap="square">
            <a:spAutoFit/>
          </a:bodyPr>
          <a:lstStyle/>
          <a:p>
            <a:pPr marL="182563" indent="-182563">
              <a:buFont typeface="+mj-lt"/>
              <a:buAutoNum type="arabicPeriod"/>
            </a:pPr>
            <a:r>
              <a:rPr lang="tr-TR" sz="1500" dirty="0" err="1"/>
              <a:t>Thermal</a:t>
            </a:r>
            <a:r>
              <a:rPr lang="tr-TR" sz="1500" dirty="0"/>
              <a:t> </a:t>
            </a:r>
            <a:r>
              <a:rPr lang="tr-TR" sz="1500" dirty="0" err="1"/>
              <a:t>Shaping</a:t>
            </a:r>
            <a:endParaRPr lang="tr-TR" sz="1500" dirty="0"/>
          </a:p>
          <a:p>
            <a:pPr marL="182563" indent="-182563">
              <a:buFont typeface="+mj-lt"/>
              <a:buAutoNum type="arabicPeriod"/>
            </a:pPr>
            <a:r>
              <a:rPr lang="tr-TR" sz="1500" dirty="0" err="1"/>
              <a:t>Tape</a:t>
            </a:r>
            <a:r>
              <a:rPr lang="tr-TR" sz="1500" dirty="0"/>
              <a:t> </a:t>
            </a:r>
            <a:r>
              <a:rPr lang="tr-TR" sz="1500" dirty="0" err="1"/>
              <a:t>Wrapping</a:t>
            </a:r>
            <a:endParaRPr lang="tr-TR" sz="1500" dirty="0"/>
          </a:p>
          <a:p>
            <a:pPr marL="182563" indent="-182563">
              <a:buFont typeface="+mj-lt"/>
              <a:buAutoNum type="arabicPeriod"/>
            </a:pPr>
            <a:r>
              <a:rPr lang="tr-TR" sz="1500" dirty="0" err="1"/>
              <a:t>Press</a:t>
            </a:r>
            <a:r>
              <a:rPr lang="tr-TR" sz="1500" dirty="0"/>
              <a:t> </a:t>
            </a:r>
            <a:r>
              <a:rPr lang="tr-TR" sz="1500" dirty="0" err="1"/>
              <a:t>Molding</a:t>
            </a:r>
            <a:endParaRPr lang="tr-TR" sz="1500" dirty="0"/>
          </a:p>
          <a:p>
            <a:pPr marL="182563" indent="-182563">
              <a:buFont typeface="+mj-lt"/>
              <a:buAutoNum type="arabicPeriod"/>
            </a:pPr>
            <a:r>
              <a:rPr lang="tr-TR" sz="1500" dirty="0" err="1"/>
              <a:t>Autoclave</a:t>
            </a:r>
            <a:endParaRPr lang="tr-TR" sz="1500" dirty="0"/>
          </a:p>
        </p:txBody>
      </p:sp>
      <p:cxnSp>
        <p:nvCxnSpPr>
          <p:cNvPr id="8" name="Düz Bağlayıcı 7">
            <a:extLst>
              <a:ext uri="{FF2B5EF4-FFF2-40B4-BE49-F238E27FC236}">
                <a16:creationId xmlns:a16="http://schemas.microsoft.com/office/drawing/2014/main" id="{35D89EF4-DAFF-43EF-AADA-30525A1EFD29}"/>
              </a:ext>
            </a:extLst>
          </p:cNvPr>
          <p:cNvCxnSpPr>
            <a:cxnSpLocks/>
          </p:cNvCxnSpPr>
          <p:nvPr/>
        </p:nvCxnSpPr>
        <p:spPr>
          <a:xfrm flipH="1">
            <a:off x="2436090" y="2486404"/>
            <a:ext cx="2214481" cy="2535"/>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25" name="Düz Bağlayıcı 24">
            <a:extLst>
              <a:ext uri="{FF2B5EF4-FFF2-40B4-BE49-F238E27FC236}">
                <a16:creationId xmlns:a16="http://schemas.microsoft.com/office/drawing/2014/main" id="{608401C0-8033-40A6-93DA-7E427CF96A2C}"/>
              </a:ext>
            </a:extLst>
          </p:cNvPr>
          <p:cNvCxnSpPr>
            <a:cxnSpLocks/>
            <a:endCxn id="2" idx="2"/>
          </p:cNvCxnSpPr>
          <p:nvPr/>
        </p:nvCxnSpPr>
        <p:spPr>
          <a:xfrm flipV="1">
            <a:off x="4631484" y="2294479"/>
            <a:ext cx="10526" cy="194520"/>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30" name="Düz Bağlayıcı 29">
            <a:extLst>
              <a:ext uri="{FF2B5EF4-FFF2-40B4-BE49-F238E27FC236}">
                <a16:creationId xmlns:a16="http://schemas.microsoft.com/office/drawing/2014/main" id="{028CC0F0-8DB9-46B0-BC91-B84004183A29}"/>
              </a:ext>
            </a:extLst>
          </p:cNvPr>
          <p:cNvCxnSpPr>
            <a:cxnSpLocks/>
          </p:cNvCxnSpPr>
          <p:nvPr/>
        </p:nvCxnSpPr>
        <p:spPr>
          <a:xfrm flipV="1">
            <a:off x="2442300" y="2508360"/>
            <a:ext cx="0" cy="291087"/>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31" name="Düz Bağlayıcı 30">
            <a:extLst>
              <a:ext uri="{FF2B5EF4-FFF2-40B4-BE49-F238E27FC236}">
                <a16:creationId xmlns:a16="http://schemas.microsoft.com/office/drawing/2014/main" id="{F2B2F872-4B7C-4BA6-BB6C-6AC1E9DB364D}"/>
              </a:ext>
            </a:extLst>
          </p:cNvPr>
          <p:cNvCxnSpPr>
            <a:cxnSpLocks/>
          </p:cNvCxnSpPr>
          <p:nvPr/>
        </p:nvCxnSpPr>
        <p:spPr>
          <a:xfrm flipH="1">
            <a:off x="4630335" y="2476767"/>
            <a:ext cx="2223433" cy="12115"/>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32" name="Düz Bağlayıcı 31">
            <a:extLst>
              <a:ext uri="{FF2B5EF4-FFF2-40B4-BE49-F238E27FC236}">
                <a16:creationId xmlns:a16="http://schemas.microsoft.com/office/drawing/2014/main" id="{36B957BD-9EE4-47E0-B134-E45C942F739C}"/>
              </a:ext>
            </a:extLst>
          </p:cNvPr>
          <p:cNvCxnSpPr>
            <a:cxnSpLocks/>
          </p:cNvCxnSpPr>
          <p:nvPr/>
        </p:nvCxnSpPr>
        <p:spPr>
          <a:xfrm flipH="1" flipV="1">
            <a:off x="6853768" y="2476767"/>
            <a:ext cx="10524" cy="314647"/>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33" name="Düz Bağlayıcı 32">
            <a:extLst>
              <a:ext uri="{FF2B5EF4-FFF2-40B4-BE49-F238E27FC236}">
                <a16:creationId xmlns:a16="http://schemas.microsoft.com/office/drawing/2014/main" id="{1B851722-C6C0-46DB-86E8-B14F09AAF4E4}"/>
              </a:ext>
            </a:extLst>
          </p:cNvPr>
          <p:cNvCxnSpPr>
            <a:cxnSpLocks/>
          </p:cNvCxnSpPr>
          <p:nvPr/>
        </p:nvCxnSpPr>
        <p:spPr>
          <a:xfrm flipV="1">
            <a:off x="2411760" y="3134576"/>
            <a:ext cx="0" cy="369656"/>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35" name="Düz Bağlayıcı 34">
            <a:extLst>
              <a:ext uri="{FF2B5EF4-FFF2-40B4-BE49-F238E27FC236}">
                <a16:creationId xmlns:a16="http://schemas.microsoft.com/office/drawing/2014/main" id="{593000F1-8A01-42BD-A4F5-F6491FA5B953}"/>
              </a:ext>
            </a:extLst>
          </p:cNvPr>
          <p:cNvCxnSpPr>
            <a:cxnSpLocks/>
          </p:cNvCxnSpPr>
          <p:nvPr/>
        </p:nvCxnSpPr>
        <p:spPr>
          <a:xfrm flipH="1" flipV="1">
            <a:off x="1353390" y="3506104"/>
            <a:ext cx="2098104" cy="1893"/>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36" name="Düz Bağlayıcı 35">
            <a:extLst>
              <a:ext uri="{FF2B5EF4-FFF2-40B4-BE49-F238E27FC236}">
                <a16:creationId xmlns:a16="http://schemas.microsoft.com/office/drawing/2014/main" id="{810AF0D2-EDC3-452B-9AD7-96DA9B496AFE}"/>
              </a:ext>
            </a:extLst>
          </p:cNvPr>
          <p:cNvCxnSpPr>
            <a:cxnSpLocks/>
          </p:cNvCxnSpPr>
          <p:nvPr/>
        </p:nvCxnSpPr>
        <p:spPr>
          <a:xfrm flipV="1">
            <a:off x="1353390" y="3504232"/>
            <a:ext cx="0" cy="277337"/>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42" name="Düz Bağlayıcı 41">
            <a:extLst>
              <a:ext uri="{FF2B5EF4-FFF2-40B4-BE49-F238E27FC236}">
                <a16:creationId xmlns:a16="http://schemas.microsoft.com/office/drawing/2014/main" id="{EE8A14DF-7E83-442E-9AE2-9BA0C296EBD8}"/>
              </a:ext>
            </a:extLst>
          </p:cNvPr>
          <p:cNvCxnSpPr>
            <a:cxnSpLocks/>
          </p:cNvCxnSpPr>
          <p:nvPr/>
        </p:nvCxnSpPr>
        <p:spPr>
          <a:xfrm flipV="1">
            <a:off x="3419872" y="4354727"/>
            <a:ext cx="0" cy="407487"/>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43" name="Düz Bağlayıcı 42">
            <a:extLst>
              <a:ext uri="{FF2B5EF4-FFF2-40B4-BE49-F238E27FC236}">
                <a16:creationId xmlns:a16="http://schemas.microsoft.com/office/drawing/2014/main" id="{2D0BB0D2-23B6-46FB-A4B1-E47F645FFDBB}"/>
              </a:ext>
            </a:extLst>
          </p:cNvPr>
          <p:cNvCxnSpPr>
            <a:cxnSpLocks/>
          </p:cNvCxnSpPr>
          <p:nvPr/>
        </p:nvCxnSpPr>
        <p:spPr>
          <a:xfrm flipV="1">
            <a:off x="6840252" y="3134576"/>
            <a:ext cx="0" cy="376783"/>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44" name="Düz Bağlayıcı 43">
            <a:extLst>
              <a:ext uri="{FF2B5EF4-FFF2-40B4-BE49-F238E27FC236}">
                <a16:creationId xmlns:a16="http://schemas.microsoft.com/office/drawing/2014/main" id="{6A21FDD3-00E4-47EE-BFB0-10E9F1E75100}"/>
              </a:ext>
            </a:extLst>
          </p:cNvPr>
          <p:cNvCxnSpPr>
            <a:cxnSpLocks/>
          </p:cNvCxnSpPr>
          <p:nvPr/>
        </p:nvCxnSpPr>
        <p:spPr>
          <a:xfrm flipH="1" flipV="1">
            <a:off x="5791200" y="3509466"/>
            <a:ext cx="2098104" cy="1893"/>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67" name="Düz Bağlayıcı 66">
            <a:extLst>
              <a:ext uri="{FF2B5EF4-FFF2-40B4-BE49-F238E27FC236}">
                <a16:creationId xmlns:a16="http://schemas.microsoft.com/office/drawing/2014/main" id="{BE9B3871-7B61-4E28-BC5C-9D87F7E3FEF9}"/>
              </a:ext>
            </a:extLst>
          </p:cNvPr>
          <p:cNvCxnSpPr>
            <a:cxnSpLocks/>
          </p:cNvCxnSpPr>
          <p:nvPr/>
        </p:nvCxnSpPr>
        <p:spPr>
          <a:xfrm flipV="1">
            <a:off x="3451494" y="3504232"/>
            <a:ext cx="0" cy="277337"/>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68" name="Düz Bağlayıcı 67">
            <a:extLst>
              <a:ext uri="{FF2B5EF4-FFF2-40B4-BE49-F238E27FC236}">
                <a16:creationId xmlns:a16="http://schemas.microsoft.com/office/drawing/2014/main" id="{27CC25B0-951C-412B-991E-B71726015E4F}"/>
              </a:ext>
            </a:extLst>
          </p:cNvPr>
          <p:cNvCxnSpPr>
            <a:cxnSpLocks/>
          </p:cNvCxnSpPr>
          <p:nvPr/>
        </p:nvCxnSpPr>
        <p:spPr>
          <a:xfrm flipV="1">
            <a:off x="1265745" y="4367743"/>
            <a:ext cx="0" cy="407487"/>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69" name="Düz Bağlayıcı 68">
            <a:extLst>
              <a:ext uri="{FF2B5EF4-FFF2-40B4-BE49-F238E27FC236}">
                <a16:creationId xmlns:a16="http://schemas.microsoft.com/office/drawing/2014/main" id="{C57D014C-8FCC-4FEC-B56E-0DEF81798C05}"/>
              </a:ext>
            </a:extLst>
          </p:cNvPr>
          <p:cNvCxnSpPr>
            <a:cxnSpLocks/>
          </p:cNvCxnSpPr>
          <p:nvPr/>
        </p:nvCxnSpPr>
        <p:spPr>
          <a:xfrm flipV="1">
            <a:off x="5791200" y="3513812"/>
            <a:ext cx="0" cy="277337"/>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71" name="Düz Bağlayıcı 70">
            <a:extLst>
              <a:ext uri="{FF2B5EF4-FFF2-40B4-BE49-F238E27FC236}">
                <a16:creationId xmlns:a16="http://schemas.microsoft.com/office/drawing/2014/main" id="{7D994DF9-CEF6-46AA-B06D-3314BD52170D}"/>
              </a:ext>
            </a:extLst>
          </p:cNvPr>
          <p:cNvCxnSpPr>
            <a:cxnSpLocks/>
          </p:cNvCxnSpPr>
          <p:nvPr/>
        </p:nvCxnSpPr>
        <p:spPr>
          <a:xfrm flipV="1">
            <a:off x="7889304" y="3522994"/>
            <a:ext cx="0" cy="277337"/>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72" name="Düz Bağlayıcı 71">
            <a:extLst>
              <a:ext uri="{FF2B5EF4-FFF2-40B4-BE49-F238E27FC236}">
                <a16:creationId xmlns:a16="http://schemas.microsoft.com/office/drawing/2014/main" id="{4FC9C48B-7208-4186-895F-02DFB041A9F3}"/>
              </a:ext>
            </a:extLst>
          </p:cNvPr>
          <p:cNvCxnSpPr>
            <a:cxnSpLocks/>
          </p:cNvCxnSpPr>
          <p:nvPr/>
        </p:nvCxnSpPr>
        <p:spPr>
          <a:xfrm flipV="1">
            <a:off x="5742051" y="4354727"/>
            <a:ext cx="0" cy="381186"/>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73" name="Düz Bağlayıcı 72">
            <a:extLst>
              <a:ext uri="{FF2B5EF4-FFF2-40B4-BE49-F238E27FC236}">
                <a16:creationId xmlns:a16="http://schemas.microsoft.com/office/drawing/2014/main" id="{E258E17A-2C36-43D0-A99C-0E4AFA7B8D13}"/>
              </a:ext>
            </a:extLst>
          </p:cNvPr>
          <p:cNvCxnSpPr>
            <a:cxnSpLocks/>
          </p:cNvCxnSpPr>
          <p:nvPr/>
        </p:nvCxnSpPr>
        <p:spPr>
          <a:xfrm flipV="1">
            <a:off x="7905057" y="4366344"/>
            <a:ext cx="0" cy="407487"/>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sp>
        <p:nvSpPr>
          <p:cNvPr id="37" name="Dikdörtgen 36">
            <a:extLst>
              <a:ext uri="{FF2B5EF4-FFF2-40B4-BE49-F238E27FC236}">
                <a16:creationId xmlns:a16="http://schemas.microsoft.com/office/drawing/2014/main" id="{520A2F80-4DCD-49D7-AF25-5B1FA7FD5A09}"/>
              </a:ext>
            </a:extLst>
          </p:cNvPr>
          <p:cNvSpPr/>
          <p:nvPr/>
        </p:nvSpPr>
        <p:spPr>
          <a:xfrm>
            <a:off x="4734548" y="3800331"/>
            <a:ext cx="2081646" cy="584775"/>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wrap="square">
            <a:spAutoFit/>
          </a:bodyPr>
          <a:lstStyle/>
          <a:p>
            <a:pPr algn="ctr"/>
            <a:r>
              <a:rPr lang="tr-TR" sz="1600" dirty="0"/>
              <a:t>Kısa Fiber  takviyeli </a:t>
            </a:r>
            <a:r>
              <a:rPr lang="tr-TR" sz="1600" dirty="0" err="1"/>
              <a:t>kompozitler</a:t>
            </a:r>
            <a:r>
              <a:rPr lang="tr-TR" sz="1600" dirty="0"/>
              <a:t> </a:t>
            </a:r>
          </a:p>
        </p:txBody>
      </p:sp>
      <p:sp>
        <p:nvSpPr>
          <p:cNvPr id="38" name="Dikdörtgen 37">
            <a:extLst>
              <a:ext uri="{FF2B5EF4-FFF2-40B4-BE49-F238E27FC236}">
                <a16:creationId xmlns:a16="http://schemas.microsoft.com/office/drawing/2014/main" id="{5D2454DC-B580-4C27-A24E-3A9D2D249A33}"/>
              </a:ext>
            </a:extLst>
          </p:cNvPr>
          <p:cNvSpPr/>
          <p:nvPr/>
        </p:nvSpPr>
        <p:spPr>
          <a:xfrm>
            <a:off x="6857730" y="3781568"/>
            <a:ext cx="2098104" cy="584775"/>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wrap="square">
            <a:spAutoFit/>
          </a:bodyPr>
          <a:lstStyle/>
          <a:p>
            <a:pPr algn="ctr"/>
            <a:r>
              <a:rPr lang="tr-TR" sz="1600" dirty="0"/>
              <a:t>Sürekli Fiber takviyeli </a:t>
            </a:r>
            <a:r>
              <a:rPr lang="tr-TR" sz="1600" dirty="0" err="1"/>
              <a:t>kompozitler</a:t>
            </a:r>
            <a:r>
              <a:rPr lang="tr-TR" sz="1600" dirty="0"/>
              <a:t> </a:t>
            </a:r>
          </a:p>
        </p:txBody>
      </p:sp>
      <p:sp>
        <p:nvSpPr>
          <p:cNvPr id="39" name="Başlık 1">
            <a:extLst>
              <a:ext uri="{FF2B5EF4-FFF2-40B4-BE49-F238E27FC236}">
                <a16:creationId xmlns:a16="http://schemas.microsoft.com/office/drawing/2014/main" id="{C294B173-B6A2-4087-9E6F-A5A01F768A0D}"/>
              </a:ext>
            </a:extLst>
          </p:cNvPr>
          <p:cNvSpPr txBox="1">
            <a:spLocks/>
          </p:cNvSpPr>
          <p:nvPr/>
        </p:nvSpPr>
        <p:spPr>
          <a:xfrm>
            <a:off x="488402" y="188640"/>
            <a:ext cx="7746572" cy="5922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40" name="Rectangle 2">
            <a:extLst>
              <a:ext uri="{FF2B5EF4-FFF2-40B4-BE49-F238E27FC236}">
                <a16:creationId xmlns:a16="http://schemas.microsoft.com/office/drawing/2014/main" id="{15D64254-D106-4ABE-9D3A-614194C27D15}"/>
              </a:ext>
            </a:extLst>
          </p:cNvPr>
          <p:cNvSpPr txBox="1">
            <a:spLocks noChangeArrowheads="1"/>
          </p:cNvSpPr>
          <p:nvPr/>
        </p:nvSpPr>
        <p:spPr>
          <a:xfrm>
            <a:off x="1985655" y="677305"/>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12. 1 İmalat Yöntemlerinin Genel Özellikleri:</a:t>
            </a:r>
          </a:p>
        </p:txBody>
      </p:sp>
    </p:spTree>
    <p:extLst>
      <p:ext uri="{BB962C8B-B14F-4D97-AF65-F5344CB8AC3E}">
        <p14:creationId xmlns:p14="http://schemas.microsoft.com/office/powerpoint/2010/main" val="380541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righ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up)">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up)">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up)">
                                      <p:cBhvr>
                                        <p:cTn id="54" dur="500"/>
                                        <p:tgtEl>
                                          <p:spTgt spid="33"/>
                                        </p:tgtEl>
                                      </p:cBhvr>
                                    </p:animEffect>
                                  </p:childTnLst>
                                </p:cTn>
                              </p:par>
                              <p:par>
                                <p:cTn id="55" presetID="22" presetClass="entr" presetSubtype="1"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up)">
                                      <p:cBhvr>
                                        <p:cTn id="57" dur="500"/>
                                        <p:tgtEl>
                                          <p:spTgt spid="35"/>
                                        </p:tgtEl>
                                      </p:cBhvr>
                                    </p:animEffect>
                                  </p:childTnLst>
                                </p:cTn>
                              </p:par>
                              <p:par>
                                <p:cTn id="58" presetID="22" presetClass="entr" presetSubtype="1" fill="hold"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ipe(up)">
                                      <p:cBhvr>
                                        <p:cTn id="60" dur="500"/>
                                        <p:tgtEl>
                                          <p:spTgt spid="36"/>
                                        </p:tgtEl>
                                      </p:cBhvr>
                                    </p:animEffect>
                                  </p:childTnLst>
                                </p:cTn>
                              </p:par>
                              <p:par>
                                <p:cTn id="61" presetID="22" presetClass="entr" presetSubtype="1" fill="hold" nodeType="withEffect">
                                  <p:stCondLst>
                                    <p:cond delay="0"/>
                                  </p:stCondLst>
                                  <p:childTnLst>
                                    <p:set>
                                      <p:cBhvr>
                                        <p:cTn id="62" dur="1" fill="hold">
                                          <p:stCondLst>
                                            <p:cond delay="0"/>
                                          </p:stCondLst>
                                        </p:cTn>
                                        <p:tgtEl>
                                          <p:spTgt spid="67"/>
                                        </p:tgtEl>
                                        <p:attrNameLst>
                                          <p:attrName>style.visibility</p:attrName>
                                        </p:attrNameLst>
                                      </p:cBhvr>
                                      <p:to>
                                        <p:strVal val="visible"/>
                                      </p:to>
                                    </p:set>
                                    <p:animEffect transition="in" filter="wipe(up)">
                                      <p:cBhvr>
                                        <p:cTn id="63" dur="500"/>
                                        <p:tgtEl>
                                          <p:spTgt spid="6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up)">
                                      <p:cBhvr>
                                        <p:cTn id="76" dur="500"/>
                                        <p:tgtEl>
                                          <p:spTgt spid="43"/>
                                        </p:tgtEl>
                                      </p:cBhvr>
                                    </p:animEffect>
                                  </p:childTnLst>
                                </p:cTn>
                              </p:par>
                              <p:par>
                                <p:cTn id="77" presetID="22" presetClass="entr" presetSubtype="1"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wipe(up)">
                                      <p:cBhvr>
                                        <p:cTn id="79" dur="500"/>
                                        <p:tgtEl>
                                          <p:spTgt spid="44"/>
                                        </p:tgtEl>
                                      </p:cBhvr>
                                    </p:animEffect>
                                  </p:childTnLst>
                                </p:cTn>
                              </p:par>
                              <p:par>
                                <p:cTn id="80" presetID="22" presetClass="entr" presetSubtype="1" fill="hold" nodeType="withEffect">
                                  <p:stCondLst>
                                    <p:cond delay="0"/>
                                  </p:stCondLst>
                                  <p:childTnLst>
                                    <p:set>
                                      <p:cBhvr>
                                        <p:cTn id="81" dur="1" fill="hold">
                                          <p:stCondLst>
                                            <p:cond delay="0"/>
                                          </p:stCondLst>
                                        </p:cTn>
                                        <p:tgtEl>
                                          <p:spTgt spid="71"/>
                                        </p:tgtEl>
                                        <p:attrNameLst>
                                          <p:attrName>style.visibility</p:attrName>
                                        </p:attrNameLst>
                                      </p:cBhvr>
                                      <p:to>
                                        <p:strVal val="visible"/>
                                      </p:to>
                                    </p:set>
                                    <p:animEffect transition="in" filter="wipe(up)">
                                      <p:cBhvr>
                                        <p:cTn id="82" dur="500"/>
                                        <p:tgtEl>
                                          <p:spTgt spid="71"/>
                                        </p:tgtEl>
                                      </p:cBhvr>
                                    </p:animEffect>
                                  </p:childTnLst>
                                </p:cTn>
                              </p:par>
                              <p:par>
                                <p:cTn id="83" presetID="22" presetClass="entr" presetSubtype="1" fill="hold" nodeType="withEffect">
                                  <p:stCondLst>
                                    <p:cond delay="0"/>
                                  </p:stCondLst>
                                  <p:childTnLst>
                                    <p:set>
                                      <p:cBhvr>
                                        <p:cTn id="84" dur="1" fill="hold">
                                          <p:stCondLst>
                                            <p:cond delay="0"/>
                                          </p:stCondLst>
                                        </p:cTn>
                                        <p:tgtEl>
                                          <p:spTgt spid="69"/>
                                        </p:tgtEl>
                                        <p:attrNameLst>
                                          <p:attrName>style.visibility</p:attrName>
                                        </p:attrNameLst>
                                      </p:cBhvr>
                                      <p:to>
                                        <p:strVal val="visible"/>
                                      </p:to>
                                    </p:set>
                                    <p:animEffect transition="in" filter="wipe(up)">
                                      <p:cBhvr>
                                        <p:cTn id="85" dur="500"/>
                                        <p:tgtEl>
                                          <p:spTgt spid="69"/>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fade">
                                      <p:cBhvr>
                                        <p:cTn id="90" dur="500"/>
                                        <p:tgtEl>
                                          <p:spTgt spid="3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fade">
                                      <p:cBhvr>
                                        <p:cTn id="93" dur="500"/>
                                        <p:tgtEl>
                                          <p:spTgt spid="38"/>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68"/>
                                        </p:tgtEl>
                                        <p:attrNameLst>
                                          <p:attrName>style.visibility</p:attrName>
                                        </p:attrNameLst>
                                      </p:cBhvr>
                                      <p:to>
                                        <p:strVal val="visible"/>
                                      </p:to>
                                    </p:set>
                                    <p:animEffect transition="in" filter="fade">
                                      <p:cBhvr>
                                        <p:cTn id="98" dur="500"/>
                                        <p:tgtEl>
                                          <p:spTgt spid="68"/>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fade">
                                      <p:cBhvr>
                                        <p:cTn id="103" dur="500"/>
                                        <p:tgtEl>
                                          <p:spTgt spid="20"/>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1" fill="hold" nodeType="clickEffect">
                                  <p:stCondLst>
                                    <p:cond delay="0"/>
                                  </p:stCondLst>
                                  <p:childTnLst>
                                    <p:set>
                                      <p:cBhvr>
                                        <p:cTn id="107" dur="1" fill="hold">
                                          <p:stCondLst>
                                            <p:cond delay="0"/>
                                          </p:stCondLst>
                                        </p:cTn>
                                        <p:tgtEl>
                                          <p:spTgt spid="42"/>
                                        </p:tgtEl>
                                        <p:attrNameLst>
                                          <p:attrName>style.visibility</p:attrName>
                                        </p:attrNameLst>
                                      </p:cBhvr>
                                      <p:to>
                                        <p:strVal val="visible"/>
                                      </p:to>
                                    </p:set>
                                    <p:animEffect transition="in" filter="wipe(up)">
                                      <p:cBhvr>
                                        <p:cTn id="108" dur="500"/>
                                        <p:tgtEl>
                                          <p:spTgt spid="42"/>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21"/>
                                        </p:tgtEl>
                                        <p:attrNameLst>
                                          <p:attrName>style.visibility</p:attrName>
                                        </p:attrNameLst>
                                      </p:cBhvr>
                                      <p:to>
                                        <p:strVal val="visible"/>
                                      </p:to>
                                    </p:set>
                                    <p:animEffect transition="in" filter="fade">
                                      <p:cBhvr>
                                        <p:cTn id="113" dur="500"/>
                                        <p:tgtEl>
                                          <p:spTgt spid="21"/>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1" fill="hold" nodeType="clickEffect">
                                  <p:stCondLst>
                                    <p:cond delay="0"/>
                                  </p:stCondLst>
                                  <p:childTnLst>
                                    <p:set>
                                      <p:cBhvr>
                                        <p:cTn id="117" dur="1" fill="hold">
                                          <p:stCondLst>
                                            <p:cond delay="0"/>
                                          </p:stCondLst>
                                        </p:cTn>
                                        <p:tgtEl>
                                          <p:spTgt spid="72"/>
                                        </p:tgtEl>
                                        <p:attrNameLst>
                                          <p:attrName>style.visibility</p:attrName>
                                        </p:attrNameLst>
                                      </p:cBhvr>
                                      <p:to>
                                        <p:strVal val="visible"/>
                                      </p:to>
                                    </p:set>
                                    <p:animEffect transition="in" filter="wipe(up)">
                                      <p:cBhvr>
                                        <p:cTn id="118" dur="500"/>
                                        <p:tgtEl>
                                          <p:spTgt spid="72"/>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22"/>
                                        </p:tgtEl>
                                        <p:attrNameLst>
                                          <p:attrName>style.visibility</p:attrName>
                                        </p:attrNameLst>
                                      </p:cBhvr>
                                      <p:to>
                                        <p:strVal val="visible"/>
                                      </p:to>
                                    </p:set>
                                    <p:animEffect transition="in" filter="fade">
                                      <p:cBhvr>
                                        <p:cTn id="123" dur="500"/>
                                        <p:tgtEl>
                                          <p:spTgt spid="22"/>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1" fill="hold" nodeType="clickEffect">
                                  <p:stCondLst>
                                    <p:cond delay="0"/>
                                  </p:stCondLst>
                                  <p:childTnLst>
                                    <p:set>
                                      <p:cBhvr>
                                        <p:cTn id="127" dur="1" fill="hold">
                                          <p:stCondLst>
                                            <p:cond delay="0"/>
                                          </p:stCondLst>
                                        </p:cTn>
                                        <p:tgtEl>
                                          <p:spTgt spid="73"/>
                                        </p:tgtEl>
                                        <p:attrNameLst>
                                          <p:attrName>style.visibility</p:attrName>
                                        </p:attrNameLst>
                                      </p:cBhvr>
                                      <p:to>
                                        <p:strVal val="visible"/>
                                      </p:to>
                                    </p:set>
                                    <p:animEffect transition="in" filter="wipe(up)">
                                      <p:cBhvr>
                                        <p:cTn id="128" dur="500"/>
                                        <p:tgtEl>
                                          <p:spTgt spid="73"/>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23"/>
                                        </p:tgtEl>
                                        <p:attrNameLst>
                                          <p:attrName>style.visibility</p:attrName>
                                        </p:attrNameLst>
                                      </p:cBhvr>
                                      <p:to>
                                        <p:strVal val="visible"/>
                                      </p:to>
                                    </p:set>
                                    <p:animEffect transition="in" filter="fade">
                                      <p:cBhvr>
                                        <p:cTn id="1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6" grpId="0" animBg="1"/>
      <p:bldP spid="13" grpId="0" animBg="1"/>
      <p:bldP spid="15" grpId="0" animBg="1"/>
      <p:bldP spid="17" grpId="0" animBg="1"/>
      <p:bldP spid="20" grpId="0" animBg="1"/>
      <p:bldP spid="21" grpId="0" animBg="1"/>
      <p:bldP spid="22" grpId="0" animBg="1"/>
      <p:bldP spid="23" grpId="0" animBg="1"/>
      <p:bldP spid="37" grpId="0" animBg="1"/>
      <p:bldP spid="38"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44719" y="644022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166</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488402" y="188640"/>
            <a:ext cx="7746572" cy="5922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8" name="Rectangle 3">
            <a:extLst>
              <a:ext uri="{FF2B5EF4-FFF2-40B4-BE49-F238E27FC236}">
                <a16:creationId xmlns:a16="http://schemas.microsoft.com/office/drawing/2014/main" id="{EAC9BFAA-C741-4F1F-93D7-9A8975B83DD4}"/>
              </a:ext>
            </a:extLst>
          </p:cNvPr>
          <p:cNvSpPr>
            <a:spLocks noGrp="1" noChangeArrowheads="1"/>
          </p:cNvSpPr>
          <p:nvPr>
            <p:ph idx="1"/>
          </p:nvPr>
        </p:nvSpPr>
        <p:spPr>
          <a:xfrm>
            <a:off x="378956" y="2585292"/>
            <a:ext cx="8457196" cy="3326142"/>
          </a:xfrm>
        </p:spPr>
        <p:txBody>
          <a:bodyPr>
            <a:normAutofit/>
          </a:bodyPr>
          <a:lstStyle/>
          <a:p>
            <a:pPr marL="609600" indent="-609600" eaLnBrk="1" hangingPunct="1">
              <a:buClrTx/>
              <a:buFont typeface="+mj-lt"/>
              <a:buAutoNum type="arabicPeriod"/>
            </a:pPr>
            <a:r>
              <a:rPr lang="tr-TR" altLang="tr-TR" sz="1800" dirty="0"/>
              <a:t>Elle yatırma (</a:t>
            </a:r>
            <a:r>
              <a:rPr lang="tr-TR" altLang="tr-TR" sz="1800" dirty="0" err="1"/>
              <a:t>hand</a:t>
            </a:r>
            <a:r>
              <a:rPr lang="tr-TR" altLang="tr-TR" sz="1800" dirty="0"/>
              <a:t> </a:t>
            </a:r>
            <a:r>
              <a:rPr lang="tr-TR" altLang="tr-TR" sz="1800" dirty="0" err="1"/>
              <a:t>lay-up</a:t>
            </a:r>
            <a:r>
              <a:rPr lang="tr-TR" altLang="tr-TR" sz="1800" dirty="0"/>
              <a:t>)</a:t>
            </a:r>
          </a:p>
          <a:p>
            <a:pPr marL="609600" indent="-609600" eaLnBrk="1" hangingPunct="1">
              <a:buClrTx/>
              <a:buFont typeface="+mj-lt"/>
              <a:buAutoNum type="arabicPeriod"/>
            </a:pPr>
            <a:r>
              <a:rPr lang="tr-TR" altLang="tr-TR" sz="1800" dirty="0"/>
              <a:t>Püskürtme (</a:t>
            </a:r>
            <a:r>
              <a:rPr lang="tr-TR" altLang="tr-TR" sz="1800" dirty="0" err="1"/>
              <a:t>spray-up</a:t>
            </a:r>
            <a:r>
              <a:rPr lang="tr-TR" altLang="tr-TR" sz="1800" dirty="0"/>
              <a:t>)</a:t>
            </a:r>
          </a:p>
          <a:p>
            <a:pPr marL="609600" indent="-609600" eaLnBrk="1" hangingPunct="1">
              <a:buClrTx/>
              <a:buFont typeface="+mj-lt"/>
              <a:buAutoNum type="arabicPeriod"/>
            </a:pPr>
            <a:r>
              <a:rPr lang="tr-TR" altLang="tr-TR" sz="1800" dirty="0"/>
              <a:t>Elyaf sarma (</a:t>
            </a:r>
            <a:r>
              <a:rPr lang="tr-TR" altLang="tr-TR" sz="1800" dirty="0" err="1"/>
              <a:t>Wet</a:t>
            </a:r>
            <a:r>
              <a:rPr lang="tr-TR" altLang="tr-TR" sz="1800" dirty="0"/>
              <a:t> </a:t>
            </a:r>
            <a:r>
              <a:rPr lang="tr-TR" altLang="tr-TR" sz="1800" dirty="0" err="1"/>
              <a:t>Filament</a:t>
            </a:r>
            <a:r>
              <a:rPr lang="tr-TR" altLang="tr-TR" sz="1800" dirty="0"/>
              <a:t> </a:t>
            </a:r>
            <a:r>
              <a:rPr lang="tr-TR" altLang="tr-TR" sz="1800" dirty="0" err="1"/>
              <a:t>Winding</a:t>
            </a:r>
            <a:r>
              <a:rPr lang="tr-TR" altLang="tr-TR" sz="1800" dirty="0"/>
              <a:t>)</a:t>
            </a:r>
          </a:p>
          <a:p>
            <a:pPr marL="609600" indent="-609600" eaLnBrk="1" hangingPunct="1">
              <a:buClrTx/>
              <a:buFont typeface="+mj-lt"/>
              <a:buAutoNum type="arabicPeriod"/>
            </a:pPr>
            <a:r>
              <a:rPr lang="tr-TR" altLang="tr-TR" sz="1800" dirty="0"/>
              <a:t>Reçine transfer kalıplama (RTM)</a:t>
            </a:r>
          </a:p>
          <a:p>
            <a:pPr marL="609600" indent="-609600" eaLnBrk="1" hangingPunct="1">
              <a:spcBef>
                <a:spcPct val="0"/>
              </a:spcBef>
              <a:buClrTx/>
              <a:buFont typeface="+mj-lt"/>
              <a:buAutoNum type="arabicPeriod"/>
            </a:pPr>
            <a:r>
              <a:rPr lang="tr-TR" altLang="tr-TR" sz="1800" dirty="0"/>
              <a:t>Profil çekme / </a:t>
            </a:r>
            <a:r>
              <a:rPr lang="tr-TR" altLang="tr-TR" sz="1800" dirty="0" err="1"/>
              <a:t>Pultrusion</a:t>
            </a:r>
            <a:endParaRPr lang="tr-TR" altLang="tr-TR" sz="1800" dirty="0"/>
          </a:p>
          <a:p>
            <a:pPr marL="609600" indent="-609600" eaLnBrk="1" hangingPunct="1">
              <a:buClrTx/>
              <a:buFont typeface="+mj-lt"/>
              <a:buAutoNum type="arabicPeriod"/>
            </a:pPr>
            <a:r>
              <a:rPr lang="tr-TR" altLang="tr-TR" sz="1800" dirty="0"/>
              <a:t>Hazır kalıplama / </a:t>
            </a:r>
            <a:r>
              <a:rPr lang="tr-TR" altLang="tr-TR" sz="1800" dirty="0" err="1"/>
              <a:t>Compression</a:t>
            </a:r>
            <a:r>
              <a:rPr lang="tr-TR" altLang="tr-TR" sz="1800" dirty="0"/>
              <a:t> </a:t>
            </a:r>
            <a:r>
              <a:rPr lang="tr-TR" altLang="tr-TR" sz="1800" dirty="0" err="1"/>
              <a:t>molding</a:t>
            </a:r>
            <a:endParaRPr lang="tr-TR" altLang="tr-TR" sz="1800" dirty="0"/>
          </a:p>
          <a:p>
            <a:pPr marL="990600" lvl="1" indent="-533400">
              <a:buClrTx/>
              <a:buSzPct val="100000"/>
              <a:buFont typeface="+mj-lt"/>
              <a:buAutoNum type="alphaLcPeriod"/>
            </a:pPr>
            <a:r>
              <a:rPr lang="tr-TR" altLang="tr-TR" sz="1800" dirty="0" err="1">
                <a:solidFill>
                  <a:schemeClr val="tx1"/>
                </a:solidFill>
              </a:rPr>
              <a:t>Sheet</a:t>
            </a:r>
            <a:r>
              <a:rPr lang="tr-TR" altLang="tr-TR" sz="1800" dirty="0">
                <a:solidFill>
                  <a:schemeClr val="tx1"/>
                </a:solidFill>
              </a:rPr>
              <a:t> </a:t>
            </a:r>
            <a:r>
              <a:rPr lang="tr-TR" altLang="tr-TR" sz="1800" dirty="0" err="1">
                <a:solidFill>
                  <a:schemeClr val="tx1"/>
                </a:solidFill>
              </a:rPr>
              <a:t>Moulding</a:t>
            </a:r>
            <a:r>
              <a:rPr lang="tr-TR" altLang="tr-TR" sz="1800" dirty="0">
                <a:solidFill>
                  <a:schemeClr val="tx1"/>
                </a:solidFill>
              </a:rPr>
              <a:t> </a:t>
            </a:r>
            <a:r>
              <a:rPr lang="tr-TR" altLang="tr-TR" sz="1800" dirty="0" err="1">
                <a:solidFill>
                  <a:schemeClr val="tx1"/>
                </a:solidFill>
              </a:rPr>
              <a:t>Composites</a:t>
            </a:r>
            <a:r>
              <a:rPr lang="tr-TR" altLang="tr-TR" sz="1800" dirty="0">
                <a:solidFill>
                  <a:schemeClr val="tx1"/>
                </a:solidFill>
              </a:rPr>
              <a:t> (SMC)</a:t>
            </a:r>
          </a:p>
          <a:p>
            <a:pPr marL="990600" lvl="1" indent="-533400" eaLnBrk="1" hangingPunct="1">
              <a:buClrTx/>
              <a:buSzPct val="100000"/>
              <a:buFont typeface="+mj-lt"/>
              <a:buAutoNum type="alphaLcPeriod"/>
            </a:pPr>
            <a:r>
              <a:rPr lang="tr-TR" altLang="tr-TR" sz="1800" dirty="0" err="1">
                <a:solidFill>
                  <a:schemeClr val="tx1"/>
                </a:solidFill>
              </a:rPr>
              <a:t>Bulk</a:t>
            </a:r>
            <a:r>
              <a:rPr lang="tr-TR" altLang="tr-TR" sz="1800" dirty="0">
                <a:solidFill>
                  <a:schemeClr val="tx1"/>
                </a:solidFill>
              </a:rPr>
              <a:t> </a:t>
            </a:r>
            <a:r>
              <a:rPr lang="tr-TR" altLang="tr-TR" sz="1800" dirty="0" err="1">
                <a:solidFill>
                  <a:schemeClr val="tx1"/>
                </a:solidFill>
              </a:rPr>
              <a:t>Moulding</a:t>
            </a:r>
            <a:r>
              <a:rPr lang="tr-TR" altLang="tr-TR" sz="1800" dirty="0">
                <a:solidFill>
                  <a:schemeClr val="tx1"/>
                </a:solidFill>
              </a:rPr>
              <a:t> </a:t>
            </a:r>
            <a:r>
              <a:rPr lang="tr-TR" altLang="tr-TR" sz="1800" dirty="0" err="1">
                <a:solidFill>
                  <a:schemeClr val="tx1"/>
                </a:solidFill>
              </a:rPr>
              <a:t>Composites</a:t>
            </a:r>
            <a:r>
              <a:rPr lang="tr-TR" altLang="tr-TR" sz="1800" dirty="0">
                <a:solidFill>
                  <a:schemeClr val="tx1"/>
                </a:solidFill>
              </a:rPr>
              <a:t> (BMC)</a:t>
            </a:r>
          </a:p>
          <a:p>
            <a:pPr marL="609600" indent="-609600" eaLnBrk="1" hangingPunct="1">
              <a:buClrTx/>
              <a:buFont typeface="+mj-lt"/>
              <a:buAutoNum type="arabicPeriod"/>
            </a:pPr>
            <a:r>
              <a:rPr lang="tr-TR" altLang="tr-TR" sz="1800" dirty="0"/>
              <a:t>Vakum yapıştırma/Vakum torbalama (Vakum </a:t>
            </a:r>
            <a:r>
              <a:rPr lang="tr-TR" altLang="tr-TR" sz="1800" dirty="0" err="1"/>
              <a:t>bonding</a:t>
            </a:r>
            <a:r>
              <a:rPr lang="tr-TR" altLang="tr-TR" sz="1800" dirty="0"/>
              <a:t> / Vakum </a:t>
            </a:r>
            <a:r>
              <a:rPr lang="tr-TR" altLang="tr-TR" sz="1800" dirty="0" err="1"/>
              <a:t>bagging</a:t>
            </a:r>
            <a:r>
              <a:rPr lang="tr-TR" altLang="tr-TR" sz="1800" dirty="0"/>
              <a:t>)</a:t>
            </a:r>
          </a:p>
          <a:p>
            <a:pPr marL="609600" indent="-609600" eaLnBrk="1" hangingPunct="1">
              <a:buClrTx/>
              <a:buFont typeface="+mj-lt"/>
              <a:buAutoNum type="arabicPeriod"/>
            </a:pPr>
            <a:r>
              <a:rPr lang="tr-TR" altLang="tr-TR" sz="1800" dirty="0"/>
              <a:t>Otoklav / </a:t>
            </a:r>
            <a:r>
              <a:rPr lang="tr-TR" altLang="tr-TR" sz="1800" dirty="0" err="1"/>
              <a:t>Autoclave</a:t>
            </a:r>
            <a:r>
              <a:rPr lang="tr-TR" altLang="tr-TR" sz="1800" dirty="0"/>
              <a:t> </a:t>
            </a:r>
            <a:r>
              <a:rPr lang="tr-TR" altLang="tr-TR" sz="1800" dirty="0" err="1"/>
              <a:t>bonding</a:t>
            </a:r>
            <a:r>
              <a:rPr lang="tr-TR" altLang="tr-TR" sz="1800" dirty="0"/>
              <a:t> </a:t>
            </a:r>
          </a:p>
        </p:txBody>
      </p:sp>
      <p:sp>
        <p:nvSpPr>
          <p:cNvPr id="9" name="Rectangle 2">
            <a:extLst>
              <a:ext uri="{FF2B5EF4-FFF2-40B4-BE49-F238E27FC236}">
                <a16:creationId xmlns:a16="http://schemas.microsoft.com/office/drawing/2014/main" id="{53792CC2-A95E-419D-A1E7-F83A20FCD733}"/>
              </a:ext>
            </a:extLst>
          </p:cNvPr>
          <p:cNvSpPr txBox="1">
            <a:spLocks noChangeArrowheads="1"/>
          </p:cNvSpPr>
          <p:nvPr/>
        </p:nvSpPr>
        <p:spPr>
          <a:xfrm>
            <a:off x="315007" y="1779747"/>
            <a:ext cx="4639376" cy="692586"/>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tx1"/>
                </a:solidFill>
              </a:rPr>
              <a:t>6. Başlıca </a:t>
            </a:r>
            <a:r>
              <a:rPr lang="tr-TR" sz="1800" dirty="0" err="1">
                <a:solidFill>
                  <a:schemeClr val="tx1"/>
                </a:solidFill>
              </a:rPr>
              <a:t>Kompozit</a:t>
            </a:r>
            <a:r>
              <a:rPr lang="tr-TR" sz="1800" dirty="0">
                <a:solidFill>
                  <a:schemeClr val="tx1"/>
                </a:solidFill>
              </a:rPr>
              <a:t> İmalat Yöntemleri aşağıda listelenmiştir. :</a:t>
            </a:r>
          </a:p>
        </p:txBody>
      </p:sp>
      <p:sp>
        <p:nvSpPr>
          <p:cNvPr id="12" name="Rectangle 2">
            <a:extLst>
              <a:ext uri="{FF2B5EF4-FFF2-40B4-BE49-F238E27FC236}">
                <a16:creationId xmlns:a16="http://schemas.microsoft.com/office/drawing/2014/main" id="{5E100177-3D30-4050-B91F-AD81056C5442}"/>
              </a:ext>
            </a:extLst>
          </p:cNvPr>
          <p:cNvSpPr txBox="1">
            <a:spLocks noChangeArrowheads="1"/>
          </p:cNvSpPr>
          <p:nvPr/>
        </p:nvSpPr>
        <p:spPr>
          <a:xfrm>
            <a:off x="3991063" y="5905591"/>
            <a:ext cx="5152937" cy="400110"/>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tx1"/>
                </a:solidFill>
              </a:rPr>
              <a:t>Şimdi bu yöntemleri sırasıyla inceleyeceğiz..&gt;&gt; </a:t>
            </a:r>
          </a:p>
        </p:txBody>
      </p:sp>
      <p:sp>
        <p:nvSpPr>
          <p:cNvPr id="13" name="Rectangle 2">
            <a:extLst>
              <a:ext uri="{FF2B5EF4-FFF2-40B4-BE49-F238E27FC236}">
                <a16:creationId xmlns:a16="http://schemas.microsoft.com/office/drawing/2014/main" id="{E97AF2BF-648E-476A-8A50-18A9A4AA1E67}"/>
              </a:ext>
            </a:extLst>
          </p:cNvPr>
          <p:cNvSpPr txBox="1">
            <a:spLocks noChangeArrowheads="1"/>
          </p:cNvSpPr>
          <p:nvPr/>
        </p:nvSpPr>
        <p:spPr>
          <a:xfrm>
            <a:off x="1985655" y="677305"/>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12. 1 İmalat Yöntemlerinin Genel Özellikleri:</a:t>
            </a:r>
          </a:p>
        </p:txBody>
      </p:sp>
      <p:pic>
        <p:nvPicPr>
          <p:cNvPr id="4098" name="Picture 2" descr="Composite materials prepare for takeoff | by Solvay | Medium">
            <a:extLst>
              <a:ext uri="{FF2B5EF4-FFF2-40B4-BE49-F238E27FC236}">
                <a16:creationId xmlns:a16="http://schemas.microsoft.com/office/drawing/2014/main" id="{E89310C8-005E-428D-844A-D3DF8EC9B92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83255" y="1442106"/>
            <a:ext cx="4031569" cy="2706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49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up)">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wipe(up)">
                                      <p:cBhvr>
                                        <p:cTn id="19" dur="5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up)">
                                      <p:cBhvr>
                                        <p:cTn id="24" dur="500"/>
                                        <p:tgtEl>
                                          <p:spTgt spid="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wipe(up)">
                                      <p:cBhvr>
                                        <p:cTn id="29" dur="500"/>
                                        <p:tgtEl>
                                          <p:spTgt spid="8">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wipe(up)">
                                      <p:cBhvr>
                                        <p:cTn id="34" dur="500"/>
                                        <p:tgtEl>
                                          <p:spTgt spid="8">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8">
                                            <p:txEl>
                                              <p:pRg st="5" end="5"/>
                                            </p:txEl>
                                          </p:spTgt>
                                        </p:tgtEl>
                                        <p:attrNameLst>
                                          <p:attrName>style.visibility</p:attrName>
                                        </p:attrNameLst>
                                      </p:cBhvr>
                                      <p:to>
                                        <p:strVal val="visible"/>
                                      </p:to>
                                    </p:set>
                                    <p:animEffect transition="in" filter="wipe(up)">
                                      <p:cBhvr>
                                        <p:cTn id="39" dur="500"/>
                                        <p:tgtEl>
                                          <p:spTgt spid="8">
                                            <p:txEl>
                                              <p:pRg st="5" end="5"/>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wipe(up)">
                                      <p:cBhvr>
                                        <p:cTn id="42" dur="500"/>
                                        <p:tgtEl>
                                          <p:spTgt spid="8">
                                            <p:txEl>
                                              <p:pRg st="6" end="6"/>
                                            </p:txEl>
                                          </p:spTgt>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8">
                                            <p:txEl>
                                              <p:pRg st="7" end="7"/>
                                            </p:txEl>
                                          </p:spTgt>
                                        </p:tgtEl>
                                        <p:attrNameLst>
                                          <p:attrName>style.visibility</p:attrName>
                                        </p:attrNameLst>
                                      </p:cBhvr>
                                      <p:to>
                                        <p:strVal val="visible"/>
                                      </p:to>
                                    </p:set>
                                    <p:animEffect transition="in" filter="wipe(up)">
                                      <p:cBhvr>
                                        <p:cTn id="45" dur="500"/>
                                        <p:tgtEl>
                                          <p:spTgt spid="8">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8">
                                            <p:txEl>
                                              <p:pRg st="8" end="8"/>
                                            </p:txEl>
                                          </p:spTgt>
                                        </p:tgtEl>
                                        <p:attrNameLst>
                                          <p:attrName>style.visibility</p:attrName>
                                        </p:attrNameLst>
                                      </p:cBhvr>
                                      <p:to>
                                        <p:strVal val="visible"/>
                                      </p:to>
                                    </p:set>
                                    <p:animEffect transition="in" filter="wipe(up)">
                                      <p:cBhvr>
                                        <p:cTn id="50" dur="500"/>
                                        <p:tgtEl>
                                          <p:spTgt spid="8">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
                                            <p:txEl>
                                              <p:pRg st="9" end="9"/>
                                            </p:txEl>
                                          </p:spTgt>
                                        </p:tgtEl>
                                        <p:attrNameLst>
                                          <p:attrName>style.visibility</p:attrName>
                                        </p:attrNameLst>
                                      </p:cBhvr>
                                      <p:to>
                                        <p:strVal val="visible"/>
                                      </p:to>
                                    </p:set>
                                    <p:animEffect transition="in" filter="wipe(up)">
                                      <p:cBhvr>
                                        <p:cTn id="55" dur="500"/>
                                        <p:tgtEl>
                                          <p:spTgt spid="8">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Effect transition="in" filter="fade">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2" grpId="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51720" y="641957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167</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674342" y="32257"/>
            <a:ext cx="7746572" cy="864164"/>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2" name="Dikdörtgen 1">
            <a:extLst>
              <a:ext uri="{FF2B5EF4-FFF2-40B4-BE49-F238E27FC236}">
                <a16:creationId xmlns:a16="http://schemas.microsoft.com/office/drawing/2014/main" id="{ECEB6720-88A0-4910-BF85-539F1721EA4C}"/>
              </a:ext>
            </a:extLst>
          </p:cNvPr>
          <p:cNvSpPr/>
          <p:nvPr/>
        </p:nvSpPr>
        <p:spPr>
          <a:xfrm>
            <a:off x="221355" y="1535904"/>
            <a:ext cx="4437433" cy="369332"/>
          </a:xfrm>
          <a:prstGeom prst="rect">
            <a:avLst/>
          </a:prstGeom>
        </p:spPr>
        <p:txBody>
          <a:bodyPr wrap="none">
            <a:spAutoFit/>
          </a:bodyPr>
          <a:lstStyle/>
          <a:p>
            <a:r>
              <a:rPr lang="tr-TR" dirty="0">
                <a:solidFill>
                  <a:srgbClr val="FF0000"/>
                </a:solidFill>
              </a:rPr>
              <a:t>12.2 Elle Yatırma (</a:t>
            </a:r>
            <a:r>
              <a:rPr lang="tr-TR" dirty="0" err="1">
                <a:solidFill>
                  <a:srgbClr val="FF0000"/>
                </a:solidFill>
              </a:rPr>
              <a:t>Hand-Lay-up</a:t>
            </a:r>
            <a:r>
              <a:rPr lang="tr-TR" dirty="0">
                <a:solidFill>
                  <a:srgbClr val="FF0000"/>
                </a:solidFill>
              </a:rPr>
              <a:t>) Yöntemi</a:t>
            </a:r>
          </a:p>
        </p:txBody>
      </p:sp>
      <p:sp>
        <p:nvSpPr>
          <p:cNvPr id="14" name="Dikdörtgen 13">
            <a:extLst>
              <a:ext uri="{FF2B5EF4-FFF2-40B4-BE49-F238E27FC236}">
                <a16:creationId xmlns:a16="http://schemas.microsoft.com/office/drawing/2014/main" id="{B1F593CC-09C1-4380-95C4-7176B4F21498}"/>
              </a:ext>
            </a:extLst>
          </p:cNvPr>
          <p:cNvSpPr>
            <a:spLocks noChangeArrowheads="1"/>
          </p:cNvSpPr>
          <p:nvPr/>
        </p:nvSpPr>
        <p:spPr bwMode="auto">
          <a:xfrm>
            <a:off x="293512" y="2341681"/>
            <a:ext cx="5101521" cy="128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65113" indent="0" algn="just">
              <a:lnSpc>
                <a:spcPct val="150000"/>
              </a:lnSpc>
            </a:pPr>
            <a:r>
              <a:rPr lang="tr-TR" altLang="tr-TR" dirty="0">
                <a:solidFill>
                  <a:srgbClr val="000000"/>
                </a:solidFill>
                <a:latin typeface="+mj-lt"/>
              </a:rPr>
              <a:t>El Becerisi ile yapılan bu imalat yönteminde; </a:t>
            </a:r>
          </a:p>
          <a:p>
            <a:pPr marL="265113" indent="-265113" algn="just">
              <a:lnSpc>
                <a:spcPct val="150000"/>
              </a:lnSpc>
              <a:buFont typeface="+mj-lt"/>
              <a:buAutoNum type="arabicPeriod"/>
            </a:pPr>
            <a:r>
              <a:rPr lang="tr-TR" altLang="tr-TR" dirty="0">
                <a:solidFill>
                  <a:srgbClr val="000000"/>
                </a:solidFill>
                <a:latin typeface="+mj-lt"/>
              </a:rPr>
              <a:t>Kullanılacak kalıp, önce temizlenir ve </a:t>
            </a:r>
          </a:p>
          <a:p>
            <a:pPr marL="0" indent="0" algn="just">
              <a:lnSpc>
                <a:spcPct val="150000"/>
              </a:lnSpc>
            </a:pPr>
            <a:r>
              <a:rPr lang="tr-TR" altLang="tr-TR" dirty="0">
                <a:solidFill>
                  <a:srgbClr val="000000"/>
                </a:solidFill>
                <a:latin typeface="+mj-lt"/>
              </a:rPr>
              <a:t>      jel-kaplama (gel-</a:t>
            </a:r>
            <a:r>
              <a:rPr lang="tr-TR" altLang="tr-TR" dirty="0" err="1">
                <a:solidFill>
                  <a:srgbClr val="000000"/>
                </a:solidFill>
                <a:latin typeface="+mj-lt"/>
              </a:rPr>
              <a:t>coat</a:t>
            </a:r>
            <a:r>
              <a:rPr lang="tr-TR" altLang="tr-TR" dirty="0">
                <a:solidFill>
                  <a:srgbClr val="000000"/>
                </a:solidFill>
                <a:latin typeface="+mj-lt"/>
              </a:rPr>
              <a:t>) sürülür.</a:t>
            </a:r>
          </a:p>
        </p:txBody>
      </p:sp>
      <p:sp>
        <p:nvSpPr>
          <p:cNvPr id="7" name="Dikdörtgen 6">
            <a:extLst>
              <a:ext uri="{FF2B5EF4-FFF2-40B4-BE49-F238E27FC236}">
                <a16:creationId xmlns:a16="http://schemas.microsoft.com/office/drawing/2014/main" id="{70727EC4-624C-47E5-8E7A-0C014EC61146}"/>
              </a:ext>
            </a:extLst>
          </p:cNvPr>
          <p:cNvSpPr/>
          <p:nvPr/>
        </p:nvSpPr>
        <p:spPr>
          <a:xfrm>
            <a:off x="159065" y="5164169"/>
            <a:ext cx="8799116" cy="872868"/>
          </a:xfrm>
          <a:prstGeom prst="rect">
            <a:avLst/>
          </a:prstGeom>
        </p:spPr>
        <p:txBody>
          <a:bodyPr wrap="square">
            <a:spAutoFit/>
          </a:bodyPr>
          <a:lstStyle/>
          <a:p>
            <a:pPr marL="342900" indent="-342900">
              <a:lnSpc>
                <a:spcPct val="150000"/>
              </a:lnSpc>
              <a:buFont typeface="+mj-lt"/>
              <a:buAutoNum type="arabicPeriod" startAt="3"/>
            </a:pPr>
            <a:r>
              <a:rPr lang="tr-TR" altLang="tr-TR" dirty="0">
                <a:solidFill>
                  <a:srgbClr val="000000"/>
                </a:solidFill>
              </a:rPr>
              <a:t>Daha sonra reçine emdirilmiş kumaşlar oda sıcaklığı ve atmosferik basınç altında veya farklı sıcaklık ve basınçlar altında pişmeye/kurumaya bırakılır. </a:t>
            </a:r>
          </a:p>
        </p:txBody>
      </p:sp>
      <p:sp>
        <p:nvSpPr>
          <p:cNvPr id="15" name="Dikdörtgen 14">
            <a:extLst>
              <a:ext uri="{FF2B5EF4-FFF2-40B4-BE49-F238E27FC236}">
                <a16:creationId xmlns:a16="http://schemas.microsoft.com/office/drawing/2014/main" id="{49BE387E-8AC3-45A6-946A-4230023792C8}"/>
              </a:ext>
            </a:extLst>
          </p:cNvPr>
          <p:cNvSpPr/>
          <p:nvPr/>
        </p:nvSpPr>
        <p:spPr>
          <a:xfrm>
            <a:off x="159065" y="5962205"/>
            <a:ext cx="8521659" cy="457369"/>
          </a:xfrm>
          <a:prstGeom prst="rect">
            <a:avLst/>
          </a:prstGeom>
        </p:spPr>
        <p:txBody>
          <a:bodyPr wrap="square">
            <a:spAutoFit/>
          </a:bodyPr>
          <a:lstStyle/>
          <a:p>
            <a:pPr marL="342900" indent="-342900" algn="just">
              <a:lnSpc>
                <a:spcPct val="150000"/>
              </a:lnSpc>
              <a:spcBef>
                <a:spcPct val="0"/>
              </a:spcBef>
              <a:buFont typeface="+mj-lt"/>
              <a:buAutoNum type="arabicPeriod" startAt="4"/>
              <a:defRPr/>
            </a:pPr>
            <a:r>
              <a:rPr lang="tr-TR" altLang="tr-TR" dirty="0"/>
              <a:t>Elyaf tabaka şeklinde istiflenerek tabakalı </a:t>
            </a:r>
            <a:r>
              <a:rPr lang="tr-TR" altLang="tr-TR" dirty="0" err="1"/>
              <a:t>kompozit</a:t>
            </a:r>
            <a:r>
              <a:rPr lang="tr-TR" altLang="tr-TR" dirty="0"/>
              <a:t> malzeme de üretilebilir.</a:t>
            </a:r>
          </a:p>
        </p:txBody>
      </p:sp>
      <p:sp>
        <p:nvSpPr>
          <p:cNvPr id="17" name="Dikdörtgen 16">
            <a:extLst>
              <a:ext uri="{FF2B5EF4-FFF2-40B4-BE49-F238E27FC236}">
                <a16:creationId xmlns:a16="http://schemas.microsoft.com/office/drawing/2014/main" id="{A37BECBF-B9EF-4507-A01A-86EB1C104ADD}"/>
              </a:ext>
            </a:extLst>
          </p:cNvPr>
          <p:cNvSpPr/>
          <p:nvPr/>
        </p:nvSpPr>
        <p:spPr>
          <a:xfrm>
            <a:off x="826064" y="1991606"/>
            <a:ext cx="2451312" cy="369332"/>
          </a:xfrm>
          <a:prstGeom prst="rect">
            <a:avLst/>
          </a:prstGeom>
        </p:spPr>
        <p:txBody>
          <a:bodyPr wrap="none">
            <a:spAutoFit/>
          </a:bodyPr>
          <a:lstStyle/>
          <a:p>
            <a:r>
              <a:rPr lang="tr-TR" dirty="0">
                <a:solidFill>
                  <a:srgbClr val="FF0000"/>
                </a:solidFill>
              </a:rPr>
              <a:t>12.2.1 Genel Özellikler</a:t>
            </a:r>
          </a:p>
        </p:txBody>
      </p:sp>
      <p:sp>
        <p:nvSpPr>
          <p:cNvPr id="18" name="Dikdörtgen 17">
            <a:extLst>
              <a:ext uri="{FF2B5EF4-FFF2-40B4-BE49-F238E27FC236}">
                <a16:creationId xmlns:a16="http://schemas.microsoft.com/office/drawing/2014/main" id="{045BCFBA-5091-40CA-A79F-370DA49F8A70}"/>
              </a:ext>
            </a:extLst>
          </p:cNvPr>
          <p:cNvSpPr/>
          <p:nvPr/>
        </p:nvSpPr>
        <p:spPr>
          <a:xfrm>
            <a:off x="539552" y="4402958"/>
            <a:ext cx="8748464" cy="872868"/>
          </a:xfrm>
          <a:prstGeom prst="rect">
            <a:avLst/>
          </a:prstGeom>
        </p:spPr>
        <p:txBody>
          <a:bodyPr wrap="square">
            <a:spAutoFit/>
          </a:bodyPr>
          <a:lstStyle/>
          <a:p>
            <a:pPr>
              <a:lnSpc>
                <a:spcPct val="150000"/>
              </a:lnSpc>
            </a:pPr>
            <a:r>
              <a:rPr lang="tr-TR" altLang="tr-TR" dirty="0">
                <a:solidFill>
                  <a:srgbClr val="000000"/>
                </a:solidFill>
              </a:rPr>
              <a:t>Reçineler kumaşlara kat kat yedirilebildiği gibi kumaşın özelliklerine bağlı olarak çok katmana aynı anda da reçine sürülebilir. </a:t>
            </a:r>
            <a:endParaRPr lang="tr-TR" dirty="0"/>
          </a:p>
        </p:txBody>
      </p:sp>
      <p:pic>
        <p:nvPicPr>
          <p:cNvPr id="8" name="Resim 7">
            <a:extLst>
              <a:ext uri="{FF2B5EF4-FFF2-40B4-BE49-F238E27FC236}">
                <a16:creationId xmlns:a16="http://schemas.microsoft.com/office/drawing/2014/main" id="{863EB87E-689F-4E23-8191-86D2FA47CA34}"/>
              </a:ext>
            </a:extLst>
          </p:cNvPr>
          <p:cNvPicPr>
            <a:picLocks noChangeAspect="1"/>
          </p:cNvPicPr>
          <p:nvPr/>
        </p:nvPicPr>
        <p:blipFill>
          <a:blip r:embed="rId2"/>
          <a:stretch>
            <a:fillRect/>
          </a:stretch>
        </p:blipFill>
        <p:spPr>
          <a:xfrm>
            <a:off x="5493645" y="1437199"/>
            <a:ext cx="3429000" cy="2266950"/>
          </a:xfrm>
          <a:prstGeom prst="rect">
            <a:avLst/>
          </a:prstGeom>
        </p:spPr>
      </p:pic>
      <p:sp>
        <p:nvSpPr>
          <p:cNvPr id="9" name="Dikdörtgen 8">
            <a:extLst>
              <a:ext uri="{FF2B5EF4-FFF2-40B4-BE49-F238E27FC236}">
                <a16:creationId xmlns:a16="http://schemas.microsoft.com/office/drawing/2014/main" id="{9185F181-5543-4917-8AA1-F3DB90AEEDCE}"/>
              </a:ext>
            </a:extLst>
          </p:cNvPr>
          <p:cNvSpPr/>
          <p:nvPr/>
        </p:nvSpPr>
        <p:spPr>
          <a:xfrm>
            <a:off x="205389" y="3598577"/>
            <a:ext cx="8675413" cy="872868"/>
          </a:xfrm>
          <a:prstGeom prst="rect">
            <a:avLst/>
          </a:prstGeom>
        </p:spPr>
        <p:txBody>
          <a:bodyPr wrap="square">
            <a:spAutoFit/>
          </a:bodyPr>
          <a:lstStyle/>
          <a:p>
            <a:pPr marL="342900" indent="-342900">
              <a:lnSpc>
                <a:spcPct val="150000"/>
              </a:lnSpc>
              <a:buFont typeface="+mj-lt"/>
              <a:buAutoNum type="arabicPeriod" startAt="2"/>
            </a:pPr>
            <a:r>
              <a:rPr lang="tr-TR" altLang="tr-TR" dirty="0">
                <a:solidFill>
                  <a:srgbClr val="000000"/>
                </a:solidFill>
              </a:rPr>
              <a:t>Jel-kot sertleştikten sonra bu kalıba elyaf kumaşlar elle sırayla yerleştirilir ve bu sırada bir rulo veya  fırça ile </a:t>
            </a:r>
            <a:r>
              <a:rPr lang="tr-TR" altLang="tr-TR" dirty="0" err="1">
                <a:solidFill>
                  <a:srgbClr val="000000"/>
                </a:solidFill>
              </a:rPr>
              <a:t>elyaflara</a:t>
            </a:r>
            <a:r>
              <a:rPr lang="tr-TR" altLang="tr-TR" dirty="0">
                <a:solidFill>
                  <a:srgbClr val="000000"/>
                </a:solidFill>
              </a:rPr>
              <a:t> reçine emdirilir. </a:t>
            </a:r>
            <a:endParaRPr lang="tr-TR" dirty="0"/>
          </a:p>
        </p:txBody>
      </p:sp>
    </p:spTree>
    <p:extLst>
      <p:ext uri="{BB962C8B-B14F-4D97-AF65-F5344CB8AC3E}">
        <p14:creationId xmlns:p14="http://schemas.microsoft.com/office/powerpoint/2010/main" val="99831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barn(inVertic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7" grpId="0"/>
      <p:bldP spid="15" grpId="0"/>
      <p:bldP spid="18" grpId="0"/>
      <p:bldP spid="9" grpId="0"/>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62335"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168</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698714" y="-134703"/>
            <a:ext cx="7746572" cy="864164"/>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15" name="Dikdörtgen 14">
            <a:extLst>
              <a:ext uri="{FF2B5EF4-FFF2-40B4-BE49-F238E27FC236}">
                <a16:creationId xmlns:a16="http://schemas.microsoft.com/office/drawing/2014/main" id="{227BB7F7-EEF5-41CF-9088-022F9A77C5C3}"/>
              </a:ext>
            </a:extLst>
          </p:cNvPr>
          <p:cNvSpPr/>
          <p:nvPr/>
        </p:nvSpPr>
        <p:spPr>
          <a:xfrm>
            <a:off x="179512" y="1733152"/>
            <a:ext cx="6060891" cy="2006768"/>
          </a:xfrm>
          <a:prstGeom prst="rect">
            <a:avLst/>
          </a:prstGeom>
        </p:spPr>
        <p:txBody>
          <a:bodyPr wrap="square">
            <a:spAutoFit/>
          </a:bodyPr>
          <a:lstStyle/>
          <a:p>
            <a:pPr marL="342900" indent="-342900" algn="just">
              <a:lnSpc>
                <a:spcPct val="150000"/>
              </a:lnSpc>
              <a:buFont typeface="+mj-lt"/>
              <a:buAutoNum type="arabicPeriod" startAt="5"/>
            </a:pPr>
            <a:r>
              <a:rPr lang="tr-TR" altLang="tr-TR" sz="1700" dirty="0"/>
              <a:t>Elle yatırma tekniğinde en çok kullanılan matris malzemeleri </a:t>
            </a:r>
            <a:r>
              <a:rPr lang="tr-TR" altLang="tr-TR" sz="1700" b="1" dirty="0"/>
              <a:t>polyester</a:t>
            </a:r>
            <a:r>
              <a:rPr lang="tr-TR" altLang="tr-TR" sz="1700" dirty="0"/>
              <a:t> ve </a:t>
            </a:r>
            <a:r>
              <a:rPr lang="tr-TR" altLang="tr-TR" sz="1700" b="1" dirty="0" err="1"/>
              <a:t>epoksi</a:t>
            </a:r>
            <a:r>
              <a:rPr lang="tr-TR" altLang="tr-TR" sz="1700" dirty="0"/>
              <a:t> olmakla birlikte </a:t>
            </a:r>
            <a:r>
              <a:rPr lang="tr-TR" altLang="tr-TR" sz="1700" b="1" dirty="0" err="1"/>
              <a:t>vinil</a:t>
            </a:r>
            <a:r>
              <a:rPr lang="tr-TR" altLang="tr-TR" sz="1700" b="1" dirty="0"/>
              <a:t>-ester</a:t>
            </a:r>
            <a:r>
              <a:rPr lang="tr-TR" altLang="tr-TR" sz="1700" dirty="0"/>
              <a:t> ve </a:t>
            </a:r>
            <a:r>
              <a:rPr lang="tr-TR" altLang="tr-TR" sz="1700" b="1" dirty="0" err="1"/>
              <a:t>fenolik</a:t>
            </a:r>
            <a:r>
              <a:rPr lang="tr-TR" altLang="tr-TR" sz="1700" dirty="0"/>
              <a:t> reçineler de tercih edilmektedir. </a:t>
            </a:r>
          </a:p>
          <a:p>
            <a:pPr marL="342900" indent="-342900" algn="just">
              <a:lnSpc>
                <a:spcPct val="150000"/>
              </a:lnSpc>
              <a:buFont typeface="+mj-lt"/>
              <a:buAutoNum type="arabicPeriod" startAt="5"/>
            </a:pPr>
            <a:r>
              <a:rPr lang="tr-TR" altLang="tr-TR" sz="1700" dirty="0"/>
              <a:t>Elle yatırma yoğun isçilik gerektirmesine rağmen düşük sayıdaki üretimler için uygundur.</a:t>
            </a:r>
          </a:p>
        </p:txBody>
      </p:sp>
      <p:sp>
        <p:nvSpPr>
          <p:cNvPr id="7" name="Dikdörtgen 6">
            <a:extLst>
              <a:ext uri="{FF2B5EF4-FFF2-40B4-BE49-F238E27FC236}">
                <a16:creationId xmlns:a16="http://schemas.microsoft.com/office/drawing/2014/main" id="{0CA6CFF7-39A3-4462-AD2B-482B9BE2CD4D}"/>
              </a:ext>
            </a:extLst>
          </p:cNvPr>
          <p:cNvSpPr/>
          <p:nvPr/>
        </p:nvSpPr>
        <p:spPr>
          <a:xfrm>
            <a:off x="152652" y="3698232"/>
            <a:ext cx="8875271" cy="437107"/>
          </a:xfrm>
          <a:prstGeom prst="rect">
            <a:avLst/>
          </a:prstGeom>
        </p:spPr>
        <p:txBody>
          <a:bodyPr wrap="square">
            <a:spAutoFit/>
          </a:bodyPr>
          <a:lstStyle/>
          <a:p>
            <a:pPr marL="342900" indent="-342900">
              <a:lnSpc>
                <a:spcPct val="150000"/>
              </a:lnSpc>
              <a:buFont typeface="+mj-lt"/>
              <a:buAutoNum type="arabicPeriod" startAt="7"/>
            </a:pPr>
            <a:r>
              <a:rPr lang="tr-TR" altLang="tr-TR" sz="1700" dirty="0">
                <a:solidFill>
                  <a:srgbClr val="FF0000"/>
                </a:solidFill>
                <a:latin typeface="+mj-lt"/>
              </a:rPr>
              <a:t>Uygulama Alanları: </a:t>
            </a:r>
            <a:r>
              <a:rPr lang="tr-TR" altLang="tr-TR" sz="1700" dirty="0">
                <a:solidFill>
                  <a:srgbClr val="1B1B1B"/>
                </a:solidFill>
                <a:latin typeface="+mj-lt"/>
              </a:rPr>
              <a:t>Rüzgar türbin kanatları, plakalar, tekne üretimi, kalıplamalarda,…</a:t>
            </a:r>
          </a:p>
        </p:txBody>
      </p:sp>
      <p:pic>
        <p:nvPicPr>
          <p:cNvPr id="1026" name="Picture 2" descr="Manual Composite Layup &amp; Spray Up on Make a GIF">
            <a:extLst>
              <a:ext uri="{FF2B5EF4-FFF2-40B4-BE49-F238E27FC236}">
                <a16:creationId xmlns:a16="http://schemas.microsoft.com/office/drawing/2014/main" id="{6281B3BA-B679-460E-8DC7-AA38185D95D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23645" y="1587396"/>
            <a:ext cx="2558294" cy="1918721"/>
          </a:xfrm>
          <a:prstGeom prst="rect">
            <a:avLst/>
          </a:prstGeom>
          <a:noFill/>
          <a:extLst>
            <a:ext uri="{909E8E84-426E-40DD-AFC4-6F175D3DCCD1}">
              <a14:hiddenFill xmlns:a14="http://schemas.microsoft.com/office/drawing/2010/main">
                <a:solidFill>
                  <a:srgbClr val="FFFFFF"/>
                </a:solidFill>
              </a14:hiddenFill>
            </a:ext>
          </a:extLst>
        </p:spPr>
      </p:pic>
      <p:sp>
        <p:nvSpPr>
          <p:cNvPr id="17" name="Dikdörtgen 16">
            <a:extLst>
              <a:ext uri="{FF2B5EF4-FFF2-40B4-BE49-F238E27FC236}">
                <a16:creationId xmlns:a16="http://schemas.microsoft.com/office/drawing/2014/main" id="{B1543576-EDE7-4E17-92FE-EA950100BFCF}"/>
              </a:ext>
            </a:extLst>
          </p:cNvPr>
          <p:cNvSpPr/>
          <p:nvPr/>
        </p:nvSpPr>
        <p:spPr>
          <a:xfrm>
            <a:off x="611560" y="1483200"/>
            <a:ext cx="3259226" cy="369332"/>
          </a:xfrm>
          <a:prstGeom prst="rect">
            <a:avLst/>
          </a:prstGeom>
        </p:spPr>
        <p:txBody>
          <a:bodyPr wrap="none">
            <a:spAutoFit/>
          </a:bodyPr>
          <a:lstStyle/>
          <a:p>
            <a:r>
              <a:rPr lang="tr-TR" dirty="0">
                <a:solidFill>
                  <a:schemeClr val="bg1">
                    <a:lumMod val="50000"/>
                  </a:schemeClr>
                </a:solidFill>
              </a:rPr>
              <a:t>12.2.1 Genel Özellikler-Devam</a:t>
            </a:r>
          </a:p>
        </p:txBody>
      </p:sp>
      <p:sp>
        <p:nvSpPr>
          <p:cNvPr id="18" name="Dikdörtgen 17">
            <a:extLst>
              <a:ext uri="{FF2B5EF4-FFF2-40B4-BE49-F238E27FC236}">
                <a16:creationId xmlns:a16="http://schemas.microsoft.com/office/drawing/2014/main" id="{4AD0CD9E-25BC-49D7-A52C-911941257F7B}"/>
              </a:ext>
            </a:extLst>
          </p:cNvPr>
          <p:cNvSpPr/>
          <p:nvPr/>
        </p:nvSpPr>
        <p:spPr>
          <a:xfrm>
            <a:off x="2353283" y="665622"/>
            <a:ext cx="4437433" cy="369332"/>
          </a:xfrm>
          <a:prstGeom prst="rect">
            <a:avLst/>
          </a:prstGeom>
        </p:spPr>
        <p:txBody>
          <a:bodyPr wrap="none">
            <a:spAutoFit/>
          </a:bodyPr>
          <a:lstStyle/>
          <a:p>
            <a:r>
              <a:rPr lang="tr-TR" dirty="0">
                <a:solidFill>
                  <a:srgbClr val="FF0000"/>
                </a:solidFill>
              </a:rPr>
              <a:t>12.2 Elle Yatırma (</a:t>
            </a:r>
            <a:r>
              <a:rPr lang="tr-TR" dirty="0" err="1">
                <a:solidFill>
                  <a:srgbClr val="FF0000"/>
                </a:solidFill>
              </a:rPr>
              <a:t>Hand-Lay-up</a:t>
            </a:r>
            <a:r>
              <a:rPr lang="tr-TR" dirty="0">
                <a:solidFill>
                  <a:srgbClr val="FF0000"/>
                </a:solidFill>
              </a:rPr>
              <a:t>) Yöntemi</a:t>
            </a:r>
          </a:p>
        </p:txBody>
      </p:sp>
      <p:sp>
        <p:nvSpPr>
          <p:cNvPr id="12" name="Dikdörtgen 11">
            <a:extLst>
              <a:ext uri="{FF2B5EF4-FFF2-40B4-BE49-F238E27FC236}">
                <a16:creationId xmlns:a16="http://schemas.microsoft.com/office/drawing/2014/main" id="{9655CEE0-ED0E-4AF8-989E-B8AE9BD9E6CE}"/>
              </a:ext>
            </a:extLst>
          </p:cNvPr>
          <p:cNvSpPr/>
          <p:nvPr/>
        </p:nvSpPr>
        <p:spPr>
          <a:xfrm>
            <a:off x="466757" y="4135339"/>
            <a:ext cx="5486400" cy="457369"/>
          </a:xfrm>
          <a:prstGeom prst="rect">
            <a:avLst/>
          </a:prstGeom>
        </p:spPr>
        <p:txBody>
          <a:bodyPr wrap="square">
            <a:spAutoFit/>
          </a:bodyPr>
          <a:lstStyle/>
          <a:p>
            <a:pPr algn="just">
              <a:lnSpc>
                <a:spcPct val="150000"/>
              </a:lnSpc>
            </a:pPr>
            <a:r>
              <a:rPr lang="tr-TR" altLang="tr-TR" dirty="0">
                <a:solidFill>
                  <a:srgbClr val="FF0000"/>
                </a:solidFill>
              </a:rPr>
              <a:t>12.2.2 Yöntemin Avantajları</a:t>
            </a:r>
          </a:p>
        </p:txBody>
      </p:sp>
      <p:sp>
        <p:nvSpPr>
          <p:cNvPr id="13" name="Dikdörtgen 12">
            <a:extLst>
              <a:ext uri="{FF2B5EF4-FFF2-40B4-BE49-F238E27FC236}">
                <a16:creationId xmlns:a16="http://schemas.microsoft.com/office/drawing/2014/main" id="{7277064C-2E28-451D-842D-F879902645B6}"/>
              </a:ext>
            </a:extLst>
          </p:cNvPr>
          <p:cNvSpPr/>
          <p:nvPr/>
        </p:nvSpPr>
        <p:spPr>
          <a:xfrm>
            <a:off x="268729" y="4592708"/>
            <a:ext cx="8875271" cy="1703864"/>
          </a:xfrm>
          <a:prstGeom prst="rect">
            <a:avLst/>
          </a:prstGeom>
        </p:spPr>
        <p:txBody>
          <a:bodyPr wrap="square">
            <a:spAutoFit/>
          </a:bodyPr>
          <a:lstStyle/>
          <a:p>
            <a:pPr marL="342900" indent="-342900">
              <a:lnSpc>
                <a:spcPct val="150000"/>
              </a:lnSpc>
              <a:buFont typeface="+mj-lt"/>
              <a:buAutoNum type="arabicPeriod"/>
            </a:pPr>
            <a:r>
              <a:rPr lang="tr-TR" altLang="tr-TR" dirty="0">
                <a:solidFill>
                  <a:srgbClr val="1B1B1B"/>
                </a:solidFill>
                <a:latin typeface="+mj-lt"/>
              </a:rPr>
              <a:t>Öğrenilmesi ve uygulanması çok kolaydır.</a:t>
            </a:r>
          </a:p>
          <a:p>
            <a:pPr marL="342900" indent="-342900">
              <a:lnSpc>
                <a:spcPct val="150000"/>
              </a:lnSpc>
              <a:buFont typeface="+mj-lt"/>
              <a:buAutoNum type="arabicPeriod"/>
            </a:pPr>
            <a:r>
              <a:rPr lang="tr-TR" altLang="tr-TR" dirty="0">
                <a:solidFill>
                  <a:srgbClr val="1B1B1B"/>
                </a:solidFill>
                <a:latin typeface="+mj-lt"/>
              </a:rPr>
              <a:t>Özellikle oda sıcaklığında pişen reçinelerin kullanımında  maliyeti düşüktür.</a:t>
            </a:r>
          </a:p>
          <a:p>
            <a:pPr marL="342900" indent="-342900">
              <a:lnSpc>
                <a:spcPct val="150000"/>
              </a:lnSpc>
              <a:buFont typeface="+mj-lt"/>
              <a:buAutoNum type="arabicPeriod"/>
            </a:pPr>
            <a:r>
              <a:rPr lang="tr-TR" altLang="tr-TR" dirty="0">
                <a:solidFill>
                  <a:srgbClr val="1B1B1B"/>
                </a:solidFill>
                <a:latin typeface="+mj-lt"/>
              </a:rPr>
              <a:t>Yönteme uygun malzeme temini çok kolaydır</a:t>
            </a:r>
          </a:p>
          <a:p>
            <a:pPr marL="342900" indent="-342900">
              <a:lnSpc>
                <a:spcPct val="150000"/>
              </a:lnSpc>
              <a:buFont typeface="+mj-lt"/>
              <a:buAutoNum type="arabicPeriod"/>
            </a:pPr>
            <a:r>
              <a:rPr lang="tr-TR" altLang="tr-TR" dirty="0" err="1">
                <a:solidFill>
                  <a:srgbClr val="1B1B1B"/>
                </a:solidFill>
                <a:latin typeface="+mj-lt"/>
              </a:rPr>
              <a:t>Spreyleme’ye</a:t>
            </a:r>
            <a:r>
              <a:rPr lang="tr-TR" altLang="tr-TR" dirty="0">
                <a:solidFill>
                  <a:srgbClr val="1B1B1B"/>
                </a:solidFill>
                <a:latin typeface="+mj-lt"/>
              </a:rPr>
              <a:t> oranla daha fazla fiber yoğunluğu ve sürekli uzun lifler kullanılabilir.</a:t>
            </a:r>
          </a:p>
        </p:txBody>
      </p:sp>
    </p:spTree>
    <p:extLst>
      <p:ext uri="{BB962C8B-B14F-4D97-AF65-F5344CB8AC3E}">
        <p14:creationId xmlns:p14="http://schemas.microsoft.com/office/powerpoint/2010/main" val="96618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fade">
                                      <p:cBhvr>
                                        <p:cTn id="32" dur="500"/>
                                        <p:tgtEl>
                                          <p:spTgt spid="1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animEffect transition="in" filter="fade">
                                      <p:cBhvr>
                                        <p:cTn id="37" dur="500"/>
                                        <p:tgtEl>
                                          <p:spTgt spid="1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xEl>
                                              <p:pRg st="3" end="3"/>
                                            </p:txEl>
                                          </p:spTgt>
                                        </p:tgtEl>
                                        <p:attrNameLst>
                                          <p:attrName>style.visibility</p:attrName>
                                        </p:attrNameLst>
                                      </p:cBhvr>
                                      <p:to>
                                        <p:strVal val="visible"/>
                                      </p:to>
                                    </p:set>
                                    <p:animEffect transition="in" filter="fade">
                                      <p:cBhvr>
                                        <p:cTn id="4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7" grpId="0"/>
      <p:bldP spid="12" grpId="0"/>
      <p:bldP spid="13"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48834" y="6406730"/>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169</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611560" y="-171400"/>
            <a:ext cx="7746572" cy="864164"/>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8" name="Dikdörtgen 7">
            <a:extLst>
              <a:ext uri="{FF2B5EF4-FFF2-40B4-BE49-F238E27FC236}">
                <a16:creationId xmlns:a16="http://schemas.microsoft.com/office/drawing/2014/main" id="{DC9002EA-0447-4DE6-810B-EC26E205E82B}"/>
              </a:ext>
            </a:extLst>
          </p:cNvPr>
          <p:cNvSpPr/>
          <p:nvPr/>
        </p:nvSpPr>
        <p:spPr>
          <a:xfrm>
            <a:off x="167058" y="1808163"/>
            <a:ext cx="5355749" cy="2534861"/>
          </a:xfrm>
          <a:prstGeom prst="rect">
            <a:avLst/>
          </a:prstGeom>
        </p:spPr>
        <p:txBody>
          <a:bodyPr wrap="square">
            <a:spAutoFit/>
          </a:bodyPr>
          <a:lstStyle/>
          <a:p>
            <a:pPr marL="342900" indent="-342900">
              <a:lnSpc>
                <a:spcPct val="150000"/>
              </a:lnSpc>
              <a:buFont typeface="+mj-lt"/>
              <a:buAutoNum type="arabicPeriod"/>
            </a:pPr>
            <a:r>
              <a:rPr lang="tr-TR" altLang="tr-TR" dirty="0">
                <a:solidFill>
                  <a:srgbClr val="000000"/>
                </a:solidFill>
                <a:latin typeface="+mj-lt"/>
                <a:ea typeface="Segoe UI Historic" panose="020B0502040204020203" pitchFamily="34" charset="0"/>
                <a:cs typeface="Segoe UI Historic" panose="020B0502040204020203" pitchFamily="34" charset="0"/>
              </a:rPr>
              <a:t>Yöntem </a:t>
            </a:r>
            <a:r>
              <a:rPr lang="tr-TR" altLang="tr-TR" dirty="0" err="1">
                <a:solidFill>
                  <a:srgbClr val="000000"/>
                </a:solidFill>
                <a:latin typeface="+mj-lt"/>
                <a:ea typeface="Segoe UI Historic" panose="020B0502040204020203" pitchFamily="34" charset="0"/>
                <a:cs typeface="Segoe UI Historic" panose="020B0502040204020203" pitchFamily="34" charset="0"/>
              </a:rPr>
              <a:t>laminasyonu</a:t>
            </a:r>
            <a:r>
              <a:rPr lang="tr-TR" altLang="tr-TR" dirty="0">
                <a:solidFill>
                  <a:srgbClr val="000000"/>
                </a:solidFill>
                <a:latin typeface="+mj-lt"/>
                <a:ea typeface="Segoe UI Historic" panose="020B0502040204020203" pitchFamily="34" charset="0"/>
                <a:cs typeface="Segoe UI Historic" panose="020B0502040204020203" pitchFamily="34" charset="0"/>
              </a:rPr>
              <a:t> (tabakalama) yapan kişinin el becerisine çok bağlıdır. Yüksek “Fiber Hacimsel </a:t>
            </a:r>
            <a:r>
              <a:rPr lang="tr-TR" altLang="tr-TR" dirty="0" err="1">
                <a:solidFill>
                  <a:srgbClr val="000000"/>
                </a:solidFill>
                <a:latin typeface="+mj-lt"/>
                <a:ea typeface="Segoe UI Historic" panose="020B0502040204020203" pitchFamily="34" charset="0"/>
                <a:cs typeface="Segoe UI Historic" panose="020B0502040204020203" pitchFamily="34" charset="0"/>
              </a:rPr>
              <a:t>Yoğunluğu”na</a:t>
            </a:r>
            <a:r>
              <a:rPr lang="tr-TR" altLang="tr-TR" dirty="0">
                <a:solidFill>
                  <a:srgbClr val="000000"/>
                </a:solidFill>
                <a:latin typeface="+mj-lt"/>
                <a:ea typeface="Segoe UI Historic" panose="020B0502040204020203" pitchFamily="34" charset="0"/>
                <a:cs typeface="Segoe UI Historic" panose="020B0502040204020203" pitchFamily="34" charset="0"/>
              </a:rPr>
              <a:t> ulaşmak çok zordur. </a:t>
            </a:r>
          </a:p>
          <a:p>
            <a:pPr marL="342900" indent="-342900">
              <a:lnSpc>
                <a:spcPct val="150000"/>
              </a:lnSpc>
              <a:buFont typeface="+mj-lt"/>
              <a:buAutoNum type="arabicPeriod"/>
            </a:pPr>
            <a:r>
              <a:rPr lang="tr-TR" altLang="tr-TR" dirty="0">
                <a:solidFill>
                  <a:srgbClr val="000000"/>
                </a:solidFill>
                <a:latin typeface="+mj-lt"/>
                <a:ea typeface="Segoe UI Historic" panose="020B0502040204020203" pitchFamily="34" charset="0"/>
                <a:cs typeface="Segoe UI Historic" panose="020B0502040204020203" pitchFamily="34" charset="0"/>
              </a:rPr>
              <a:t>Reçine oranı düşük tutulursa, yüksek oranda hava boşlukları ve ıslanmayan bölgeler meydana gelebilir.</a:t>
            </a:r>
          </a:p>
        </p:txBody>
      </p:sp>
      <p:sp>
        <p:nvSpPr>
          <p:cNvPr id="13" name="Dikdörtgen 12">
            <a:extLst>
              <a:ext uri="{FF2B5EF4-FFF2-40B4-BE49-F238E27FC236}">
                <a16:creationId xmlns:a16="http://schemas.microsoft.com/office/drawing/2014/main" id="{CD2482CC-6ACF-4B71-9902-92F05B2C2D95}"/>
              </a:ext>
            </a:extLst>
          </p:cNvPr>
          <p:cNvSpPr/>
          <p:nvPr/>
        </p:nvSpPr>
        <p:spPr>
          <a:xfrm>
            <a:off x="387591" y="1482586"/>
            <a:ext cx="5486400" cy="457369"/>
          </a:xfrm>
          <a:prstGeom prst="rect">
            <a:avLst/>
          </a:prstGeom>
        </p:spPr>
        <p:txBody>
          <a:bodyPr wrap="square">
            <a:spAutoFit/>
          </a:bodyPr>
          <a:lstStyle/>
          <a:p>
            <a:pPr algn="just">
              <a:lnSpc>
                <a:spcPct val="150000"/>
              </a:lnSpc>
            </a:pPr>
            <a:r>
              <a:rPr lang="tr-TR" altLang="tr-TR" dirty="0">
                <a:solidFill>
                  <a:srgbClr val="FF0000"/>
                </a:solidFill>
              </a:rPr>
              <a:t>12.2.3 Yöntemin Dezavantajları</a:t>
            </a:r>
          </a:p>
        </p:txBody>
      </p:sp>
      <p:sp>
        <p:nvSpPr>
          <p:cNvPr id="14" name="Dikdörtgen 13">
            <a:extLst>
              <a:ext uri="{FF2B5EF4-FFF2-40B4-BE49-F238E27FC236}">
                <a16:creationId xmlns:a16="http://schemas.microsoft.com/office/drawing/2014/main" id="{57E7AAD2-AC86-417E-9E70-8A9B19BD2914}"/>
              </a:ext>
            </a:extLst>
          </p:cNvPr>
          <p:cNvSpPr/>
          <p:nvPr/>
        </p:nvSpPr>
        <p:spPr>
          <a:xfrm>
            <a:off x="2353283" y="631231"/>
            <a:ext cx="4437433" cy="369332"/>
          </a:xfrm>
          <a:prstGeom prst="rect">
            <a:avLst/>
          </a:prstGeom>
        </p:spPr>
        <p:txBody>
          <a:bodyPr wrap="none">
            <a:spAutoFit/>
          </a:bodyPr>
          <a:lstStyle/>
          <a:p>
            <a:r>
              <a:rPr lang="tr-TR" dirty="0">
                <a:solidFill>
                  <a:srgbClr val="FF0000"/>
                </a:solidFill>
              </a:rPr>
              <a:t>12.2 Elle Yatırma (</a:t>
            </a:r>
            <a:r>
              <a:rPr lang="tr-TR" dirty="0" err="1">
                <a:solidFill>
                  <a:srgbClr val="FF0000"/>
                </a:solidFill>
              </a:rPr>
              <a:t>Hand-Lay-up</a:t>
            </a:r>
            <a:r>
              <a:rPr lang="tr-TR" dirty="0">
                <a:solidFill>
                  <a:srgbClr val="FF0000"/>
                </a:solidFill>
              </a:rPr>
              <a:t>) Yöntemi</a:t>
            </a:r>
          </a:p>
        </p:txBody>
      </p:sp>
      <p:sp>
        <p:nvSpPr>
          <p:cNvPr id="16" name="Dikdörtgen 15">
            <a:extLst>
              <a:ext uri="{FF2B5EF4-FFF2-40B4-BE49-F238E27FC236}">
                <a16:creationId xmlns:a16="http://schemas.microsoft.com/office/drawing/2014/main" id="{0587C5B2-BC71-4EA1-85FC-BCE522A8EA4C}"/>
              </a:ext>
            </a:extLst>
          </p:cNvPr>
          <p:cNvSpPr/>
          <p:nvPr/>
        </p:nvSpPr>
        <p:spPr>
          <a:xfrm>
            <a:off x="1403648" y="5914121"/>
            <a:ext cx="7948193" cy="457369"/>
          </a:xfrm>
          <a:prstGeom prst="rect">
            <a:avLst/>
          </a:prstGeom>
        </p:spPr>
        <p:txBody>
          <a:bodyPr wrap="square">
            <a:spAutoFit/>
          </a:bodyPr>
          <a:lstStyle/>
          <a:p>
            <a:pPr algn="just">
              <a:lnSpc>
                <a:spcPct val="150000"/>
              </a:lnSpc>
            </a:pPr>
            <a:r>
              <a:rPr lang="tr-TR" altLang="tr-TR" dirty="0"/>
              <a:t>Video-1 : </a:t>
            </a:r>
            <a:r>
              <a:rPr lang="en-US" altLang="tr-TR" u="sng" dirty="0">
                <a:solidFill>
                  <a:srgbClr val="0070C0"/>
                </a:solidFill>
                <a:hlinkClick r:id="rId2"/>
              </a:rPr>
              <a:t>How To Hand Lay Up a Carbon </a:t>
            </a:r>
            <a:r>
              <a:rPr lang="en-US" altLang="tr-TR" u="sng" dirty="0" err="1">
                <a:solidFill>
                  <a:srgbClr val="0070C0"/>
                </a:solidFill>
                <a:hlinkClick r:id="rId2"/>
              </a:rPr>
              <a:t>Fibre</a:t>
            </a:r>
            <a:r>
              <a:rPr lang="en-US" altLang="tr-TR" u="sng" dirty="0">
                <a:solidFill>
                  <a:srgbClr val="0070C0"/>
                </a:solidFill>
                <a:hlinkClick r:id="rId2"/>
              </a:rPr>
              <a:t> Skateboard</a:t>
            </a:r>
            <a:endParaRPr lang="tr-TR" altLang="tr-TR" u="sng" dirty="0">
              <a:solidFill>
                <a:srgbClr val="0070C0"/>
              </a:solidFill>
            </a:endParaRPr>
          </a:p>
        </p:txBody>
      </p:sp>
      <p:sp>
        <p:nvSpPr>
          <p:cNvPr id="2" name="Dikdörtgen 1">
            <a:extLst>
              <a:ext uri="{FF2B5EF4-FFF2-40B4-BE49-F238E27FC236}">
                <a16:creationId xmlns:a16="http://schemas.microsoft.com/office/drawing/2014/main" id="{A987E38F-0B12-4A18-B21C-172BE7683B02}"/>
              </a:ext>
            </a:extLst>
          </p:cNvPr>
          <p:cNvSpPr/>
          <p:nvPr/>
        </p:nvSpPr>
        <p:spPr>
          <a:xfrm>
            <a:off x="152355" y="4277874"/>
            <a:ext cx="8875866" cy="1703864"/>
          </a:xfrm>
          <a:prstGeom prst="rect">
            <a:avLst/>
          </a:prstGeom>
        </p:spPr>
        <p:txBody>
          <a:bodyPr wrap="square">
            <a:spAutoFit/>
          </a:bodyPr>
          <a:lstStyle/>
          <a:p>
            <a:pPr marL="342900" indent="-342900">
              <a:lnSpc>
                <a:spcPct val="150000"/>
              </a:lnSpc>
              <a:buFont typeface="+mj-lt"/>
              <a:buAutoNum type="arabicPeriod" startAt="3"/>
            </a:pPr>
            <a:r>
              <a:rPr lang="tr-TR" altLang="tr-TR" dirty="0">
                <a:solidFill>
                  <a:srgbClr val="000000"/>
                </a:solidFill>
                <a:ea typeface="Segoe UI Historic" panose="020B0502040204020203" pitchFamily="34" charset="0"/>
                <a:cs typeface="Segoe UI Historic" panose="020B0502040204020203" pitchFamily="34" charset="0"/>
              </a:rPr>
              <a:t>Bu yöntemde kullanılan reçinelerin yoğunluğu ve viskozitesi düşüktür. İnsan sağlığı açısından bu tür reçineler, ağır moleküllü reçinelere göre daha zararlıdır. </a:t>
            </a:r>
          </a:p>
          <a:p>
            <a:pPr marL="342900" indent="-342900">
              <a:lnSpc>
                <a:spcPct val="150000"/>
              </a:lnSpc>
              <a:buFont typeface="+mj-lt"/>
              <a:buAutoNum type="arabicPeriod" startAt="3"/>
            </a:pPr>
            <a:r>
              <a:rPr lang="tr-TR" altLang="tr-TR" dirty="0">
                <a:solidFill>
                  <a:srgbClr val="000000"/>
                </a:solidFill>
                <a:ea typeface="Segoe UI Historic" panose="020B0502040204020203" pitchFamily="34" charset="0"/>
                <a:cs typeface="Segoe UI Historic" panose="020B0502040204020203" pitchFamily="34" charset="0"/>
              </a:rPr>
              <a:t>Kaliteli havalandırma sistemleri olmaksızın Polyester ve </a:t>
            </a:r>
            <a:r>
              <a:rPr lang="tr-TR" altLang="tr-TR" dirty="0" err="1">
                <a:solidFill>
                  <a:srgbClr val="000000"/>
                </a:solidFill>
                <a:ea typeface="Segoe UI Historic" panose="020B0502040204020203" pitchFamily="34" charset="0"/>
                <a:cs typeface="Segoe UI Historic" panose="020B0502040204020203" pitchFamily="34" charset="0"/>
              </a:rPr>
              <a:t>vinilester</a:t>
            </a:r>
            <a:r>
              <a:rPr lang="tr-TR" altLang="tr-TR" dirty="0">
                <a:solidFill>
                  <a:srgbClr val="000000"/>
                </a:solidFill>
                <a:ea typeface="Segoe UI Historic" panose="020B0502040204020203" pitchFamily="34" charset="0"/>
                <a:cs typeface="Segoe UI Historic" panose="020B0502040204020203" pitchFamily="34" charset="0"/>
              </a:rPr>
              <a:t> için havaya karışan </a:t>
            </a:r>
            <a:r>
              <a:rPr lang="tr-TR" altLang="tr-TR" dirty="0" err="1">
                <a:solidFill>
                  <a:srgbClr val="000000"/>
                </a:solidFill>
                <a:ea typeface="Segoe UI Historic" panose="020B0502040204020203" pitchFamily="34" charset="0"/>
                <a:cs typeface="Segoe UI Historic" panose="020B0502040204020203" pitchFamily="34" charset="0"/>
              </a:rPr>
              <a:t>Styrene</a:t>
            </a:r>
            <a:r>
              <a:rPr lang="tr-TR" altLang="tr-TR" dirty="0">
                <a:solidFill>
                  <a:srgbClr val="000000"/>
                </a:solidFill>
                <a:ea typeface="Segoe UI Historic" panose="020B0502040204020203" pitchFamily="34" charset="0"/>
                <a:cs typeface="Segoe UI Historic" panose="020B0502040204020203" pitchFamily="34" charset="0"/>
              </a:rPr>
              <a:t> konsantrasyonunu yasal sınırlarda tutmak zordur. </a:t>
            </a:r>
          </a:p>
        </p:txBody>
      </p:sp>
      <p:pic>
        <p:nvPicPr>
          <p:cNvPr id="7170" name="Picture 2" descr="OTECH High School - Ogden City School District">
            <a:extLst>
              <a:ext uri="{FF2B5EF4-FFF2-40B4-BE49-F238E27FC236}">
                <a16:creationId xmlns:a16="http://schemas.microsoft.com/office/drawing/2014/main" id="{5ED64786-B097-4E2F-A0A5-CE855FCC1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954" y="1690166"/>
            <a:ext cx="3264416" cy="202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37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3" grpId="0"/>
      <p:bldP spid="16" grpId="0"/>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Altbilgi Yer Tutucusu 2"/>
          <p:cNvSpPr>
            <a:spLocks noGrp="1"/>
          </p:cNvSpPr>
          <p:nvPr>
            <p:ph type="ftr" sz="quarter" idx="11"/>
          </p:nvPr>
        </p:nvSpPr>
        <p:spPr>
          <a:xfrm>
            <a:off x="2270606" y="6404984"/>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3" name="Slayt Numarası Yer Tutucusu 2"/>
          <p:cNvSpPr>
            <a:spLocks noGrp="1"/>
          </p:cNvSpPr>
          <p:nvPr>
            <p:ph type="sldNum" sz="quarter" idx="12"/>
          </p:nvPr>
        </p:nvSpPr>
        <p:spPr/>
        <p:txBody>
          <a:bodyPr/>
          <a:lstStyle/>
          <a:p>
            <a:fld id="{B7840E83-AC17-4BB5-BC43-751DE1ADA5B1}" type="slidenum">
              <a:rPr lang="tr-TR" smtClean="0"/>
              <a:t>17</a:t>
            </a:fld>
            <a:endParaRPr lang="tr-TR"/>
          </a:p>
        </p:txBody>
      </p:sp>
      <p:sp>
        <p:nvSpPr>
          <p:cNvPr id="10" name="Rectangle 2" descr="Rectangle: Click to edit Master text styles&#10;Second level&#10;Third level&#10;Fourth level&#10;Fifth level"/>
          <p:cNvSpPr txBox="1">
            <a:spLocks noChangeArrowheads="1"/>
          </p:cNvSpPr>
          <p:nvPr/>
        </p:nvSpPr>
        <p:spPr>
          <a:xfrm>
            <a:off x="304799" y="1782461"/>
            <a:ext cx="7961577" cy="3592686"/>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nSpc>
                <a:spcPct val="150000"/>
              </a:lnSpc>
            </a:pPr>
            <a:r>
              <a:rPr lang="tr-TR" sz="1800" dirty="0"/>
              <a:t>Cam Sileceği; %30 </a:t>
            </a:r>
            <a:r>
              <a:rPr lang="tr-TR" sz="1800" dirty="0" err="1"/>
              <a:t>Cam+PBT</a:t>
            </a:r>
            <a:r>
              <a:rPr lang="tr-TR" sz="1800" dirty="0"/>
              <a:t> </a:t>
            </a:r>
          </a:p>
          <a:p>
            <a:pPr>
              <a:lnSpc>
                <a:spcPct val="150000"/>
              </a:lnSpc>
            </a:pPr>
            <a:r>
              <a:rPr lang="tr-TR" sz="1800" dirty="0"/>
              <a:t>Fitre Kutusu; Mercedes, %35 </a:t>
            </a:r>
            <a:r>
              <a:rPr lang="tr-TR" sz="1800" dirty="0" err="1"/>
              <a:t>Cam+Poliamid</a:t>
            </a:r>
            <a:r>
              <a:rPr lang="tr-TR" sz="1800" dirty="0"/>
              <a:t> 66 </a:t>
            </a:r>
          </a:p>
          <a:p>
            <a:pPr>
              <a:lnSpc>
                <a:spcPct val="150000"/>
              </a:lnSpc>
            </a:pPr>
            <a:r>
              <a:rPr lang="tr-TR" sz="1800" dirty="0"/>
              <a:t>Pedallar; %40 </a:t>
            </a:r>
            <a:r>
              <a:rPr lang="tr-TR" sz="1800" dirty="0" err="1"/>
              <a:t>Cam+Poliamid</a:t>
            </a:r>
            <a:r>
              <a:rPr lang="tr-TR" sz="1800" dirty="0"/>
              <a:t> 6 </a:t>
            </a:r>
          </a:p>
          <a:p>
            <a:pPr>
              <a:lnSpc>
                <a:spcPct val="150000"/>
              </a:lnSpc>
            </a:pPr>
            <a:r>
              <a:rPr lang="tr-TR" sz="1800" dirty="0"/>
              <a:t>Dikiz Aynası; %30 </a:t>
            </a:r>
            <a:r>
              <a:rPr lang="tr-TR" sz="1800" dirty="0" err="1"/>
              <a:t>Cam+ABS</a:t>
            </a:r>
            <a:r>
              <a:rPr lang="tr-TR" sz="1800" dirty="0"/>
              <a:t> </a:t>
            </a:r>
          </a:p>
          <a:p>
            <a:pPr>
              <a:lnSpc>
                <a:spcPct val="150000"/>
              </a:lnSpc>
            </a:pPr>
            <a:r>
              <a:rPr lang="tr-TR" sz="1800" dirty="0"/>
              <a:t>Far Gövdesi; BMW, %30 </a:t>
            </a:r>
            <a:r>
              <a:rPr lang="tr-TR" sz="1800" dirty="0" err="1"/>
              <a:t>Cam+PBT</a:t>
            </a:r>
            <a:r>
              <a:rPr lang="tr-TR" sz="1800" dirty="0"/>
              <a:t> </a:t>
            </a:r>
          </a:p>
          <a:p>
            <a:pPr>
              <a:lnSpc>
                <a:spcPct val="150000"/>
              </a:lnSpc>
            </a:pPr>
            <a:r>
              <a:rPr lang="tr-TR" sz="1800" dirty="0"/>
              <a:t>Hava Giriş </a:t>
            </a:r>
            <a:r>
              <a:rPr lang="tr-TR" sz="1800" dirty="0" err="1"/>
              <a:t>Manifoldu</a:t>
            </a:r>
            <a:r>
              <a:rPr lang="tr-TR" sz="1800" dirty="0"/>
              <a:t>; BMW, Ford, Mercedes, %30 </a:t>
            </a:r>
            <a:r>
              <a:rPr lang="tr-TR" sz="1800" dirty="0" err="1"/>
              <a:t>Cam+Poliamid</a:t>
            </a:r>
            <a:r>
              <a:rPr lang="tr-TR" sz="1800" dirty="0"/>
              <a:t> 6 </a:t>
            </a:r>
          </a:p>
          <a:p>
            <a:pPr>
              <a:lnSpc>
                <a:spcPct val="150000"/>
              </a:lnSpc>
            </a:pPr>
            <a:r>
              <a:rPr lang="tr-TR" sz="1800" dirty="0"/>
              <a:t>Otomobil Gösterge Paneli; CTP, GMT </a:t>
            </a:r>
          </a:p>
          <a:p>
            <a:pPr>
              <a:lnSpc>
                <a:spcPct val="150000"/>
              </a:lnSpc>
            </a:pPr>
            <a:r>
              <a:rPr lang="tr-TR" sz="1800" dirty="0"/>
              <a:t>Otomobil </a:t>
            </a:r>
            <a:r>
              <a:rPr lang="tr-TR" sz="1800" dirty="0" err="1"/>
              <a:t>Spoiler</a:t>
            </a:r>
            <a:r>
              <a:rPr lang="tr-TR" sz="1800" dirty="0"/>
              <a:t>; CTP </a:t>
            </a:r>
          </a:p>
          <a:p>
            <a:pPr>
              <a:lnSpc>
                <a:spcPct val="150000"/>
              </a:lnSpc>
            </a:pPr>
            <a:r>
              <a:rPr lang="tr-TR" sz="1800" dirty="0"/>
              <a:t>Otomobil Yan Gövde İskeleti; Ford, CTP </a:t>
            </a:r>
          </a:p>
          <a:p>
            <a:pPr>
              <a:lnSpc>
                <a:spcPct val="150000"/>
              </a:lnSpc>
            </a:pPr>
            <a:r>
              <a:rPr lang="tr-TR" sz="1800" dirty="0"/>
              <a:t>Otomobil kaporta; </a:t>
            </a:r>
            <a:r>
              <a:rPr lang="tr-TR" sz="1800" dirty="0" err="1"/>
              <a:t>Corvette</a:t>
            </a:r>
            <a:r>
              <a:rPr lang="tr-TR" sz="1800" dirty="0"/>
              <a:t>, SMC CTP </a:t>
            </a:r>
          </a:p>
        </p:txBody>
      </p:sp>
      <p:pic>
        <p:nvPicPr>
          <p:cNvPr id="11" name="Picture 2" descr="000_04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1624" y="1797459"/>
            <a:ext cx="1975600" cy="1488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double-weave-carbon-fib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3036" y="4669970"/>
            <a:ext cx="1813032" cy="129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5"/>
          <p:cNvSpPr txBox="1">
            <a:spLocks noChangeArrowheads="1"/>
          </p:cNvSpPr>
          <p:nvPr/>
        </p:nvSpPr>
        <p:spPr bwMode="auto">
          <a:xfrm>
            <a:off x="6660232" y="5979174"/>
            <a:ext cx="23579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tr-TR" sz="1600" dirty="0"/>
              <a:t>GM otomobil ön panel </a:t>
            </a:r>
          </a:p>
        </p:txBody>
      </p:sp>
      <p:sp>
        <p:nvSpPr>
          <p:cNvPr id="14" name="Text Box 5"/>
          <p:cNvSpPr txBox="1">
            <a:spLocks noChangeArrowheads="1"/>
          </p:cNvSpPr>
          <p:nvPr/>
        </p:nvSpPr>
        <p:spPr bwMode="auto">
          <a:xfrm>
            <a:off x="6751752" y="3310630"/>
            <a:ext cx="197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spcBef>
                <a:spcPct val="50000"/>
              </a:spcBef>
            </a:pPr>
            <a:r>
              <a:rPr lang="tr-TR" sz="1600" dirty="0"/>
              <a:t>Konteyner imalatı</a:t>
            </a:r>
          </a:p>
        </p:txBody>
      </p:sp>
      <p:sp>
        <p:nvSpPr>
          <p:cNvPr id="2" name="Veri Yer Tutucusu 1"/>
          <p:cNvSpPr>
            <a:spLocks noGrp="1"/>
          </p:cNvSpPr>
          <p:nvPr>
            <p:ph type="dt" sz="half" idx="10"/>
          </p:nvPr>
        </p:nvSpPr>
        <p:spPr/>
        <p:txBody>
          <a:bodyPr/>
          <a:lstStyle/>
          <a:p>
            <a:r>
              <a:rPr lang="tr-TR" dirty="0"/>
              <a:t>....</a:t>
            </a:r>
          </a:p>
        </p:txBody>
      </p:sp>
      <p:sp>
        <p:nvSpPr>
          <p:cNvPr id="15" name="Rectangle 2">
            <a:extLst>
              <a:ext uri="{FF2B5EF4-FFF2-40B4-BE49-F238E27FC236}">
                <a16:creationId xmlns:a16="http://schemas.microsoft.com/office/drawing/2014/main" id="{607A569A-68F2-4D91-BA1A-3C353FCC8E4E}"/>
              </a:ext>
            </a:extLst>
          </p:cNvPr>
          <p:cNvSpPr>
            <a:spLocks noGrp="1" noChangeArrowheads="1"/>
          </p:cNvSpPr>
          <p:nvPr>
            <p:ph type="title"/>
          </p:nvPr>
        </p:nvSpPr>
        <p:spPr>
          <a:xfrm>
            <a:off x="1079612" y="274166"/>
            <a:ext cx="6984776" cy="591103"/>
          </a:xfrm>
          <a:noFill/>
        </p:spPr>
        <p:txBody>
          <a:bodyPr>
            <a:normAutofit/>
          </a:bodyPr>
          <a:lstStyle/>
          <a:p>
            <a:pPr eaLnBrk="1" hangingPunct="1"/>
            <a:r>
              <a:rPr lang="tr-TR" sz="3200" dirty="0"/>
              <a:t>3-Kompozitlerin Uygulama Alanları</a:t>
            </a:r>
          </a:p>
        </p:txBody>
      </p:sp>
      <p:sp>
        <p:nvSpPr>
          <p:cNvPr id="16" name="Başlık 1">
            <a:extLst>
              <a:ext uri="{FF2B5EF4-FFF2-40B4-BE49-F238E27FC236}">
                <a16:creationId xmlns:a16="http://schemas.microsoft.com/office/drawing/2014/main" id="{30E67A01-35EE-4A93-ABFE-2641426CB999}"/>
              </a:ext>
            </a:extLst>
          </p:cNvPr>
          <p:cNvSpPr txBox="1">
            <a:spLocks/>
          </p:cNvSpPr>
          <p:nvPr/>
        </p:nvSpPr>
        <p:spPr>
          <a:xfrm>
            <a:off x="7466651" y="843492"/>
            <a:ext cx="1369501" cy="365760"/>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000" dirty="0"/>
              <a:t>(Devamı)</a:t>
            </a:r>
          </a:p>
        </p:txBody>
      </p:sp>
      <p:sp>
        <p:nvSpPr>
          <p:cNvPr id="17" name="Rectangle 3" descr="Rectangle: Click to edit Master text styles&#10;Second level&#10;Third level&#10;Fourth level&#10;Fifth level">
            <a:extLst>
              <a:ext uri="{FF2B5EF4-FFF2-40B4-BE49-F238E27FC236}">
                <a16:creationId xmlns:a16="http://schemas.microsoft.com/office/drawing/2014/main" id="{297354C8-6AAD-45FD-B9DA-C8D8D745C472}"/>
              </a:ext>
            </a:extLst>
          </p:cNvPr>
          <p:cNvSpPr>
            <a:spLocks noGrp="1" noChangeArrowheads="1"/>
          </p:cNvSpPr>
          <p:nvPr>
            <p:ph sz="quarter" idx="1"/>
          </p:nvPr>
        </p:nvSpPr>
        <p:spPr>
          <a:xfrm>
            <a:off x="282831" y="1413730"/>
            <a:ext cx="6357938" cy="461963"/>
          </a:xfrm>
          <a:noFill/>
        </p:spPr>
        <p:txBody>
          <a:bodyPr>
            <a:noAutofit/>
          </a:bodyPr>
          <a:lstStyle/>
          <a:p>
            <a:pPr marL="0" indent="0">
              <a:lnSpc>
                <a:spcPct val="150000"/>
              </a:lnSpc>
              <a:buNone/>
            </a:pPr>
            <a:r>
              <a:rPr lang="tr-TR" sz="1800" b="1" dirty="0"/>
              <a:t>3.2 Otomotiv ve Taşımacılık Sektörü </a:t>
            </a:r>
            <a:r>
              <a:rPr lang="tr-TR" sz="1800" dirty="0">
                <a:solidFill>
                  <a:schemeClr val="bg1">
                    <a:lumMod val="50000"/>
                  </a:schemeClr>
                </a:solidFill>
              </a:rPr>
              <a:t>(Devamı):</a:t>
            </a:r>
          </a:p>
        </p:txBody>
      </p:sp>
    </p:spTree>
    <p:extLst>
      <p:ext uri="{BB962C8B-B14F-4D97-AF65-F5344CB8AC3E}">
        <p14:creationId xmlns:p14="http://schemas.microsoft.com/office/powerpoint/2010/main" val="333777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up)">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up)">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up)">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wipe(up)">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wipe(up)">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wipe(up)">
                                      <p:cBhvr>
                                        <p:cTn id="42" dur="500"/>
                                        <p:tgtEl>
                                          <p:spTgt spid="1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animEffect transition="in" filter="wipe(up)">
                                      <p:cBhvr>
                                        <p:cTn id="47" dur="500"/>
                                        <p:tgtEl>
                                          <p:spTgt spid="1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0">
                                            <p:txEl>
                                              <p:pRg st="9" end="9"/>
                                            </p:txEl>
                                          </p:spTgt>
                                        </p:tgtEl>
                                        <p:attrNameLst>
                                          <p:attrName>style.visibility</p:attrName>
                                        </p:attrNameLst>
                                      </p:cBhvr>
                                      <p:to>
                                        <p:strVal val="visible"/>
                                      </p:to>
                                    </p:set>
                                    <p:animEffect transition="in" filter="wipe(up)">
                                      <p:cBhvr>
                                        <p:cTn id="52"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9224"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170</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603974" y="62265"/>
            <a:ext cx="7746572" cy="864164"/>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14" name="Dikdörtgen 13">
            <a:extLst>
              <a:ext uri="{FF2B5EF4-FFF2-40B4-BE49-F238E27FC236}">
                <a16:creationId xmlns:a16="http://schemas.microsoft.com/office/drawing/2014/main" id="{57E7AAD2-AC86-417E-9E70-8A9B19BD2914}"/>
              </a:ext>
            </a:extLst>
          </p:cNvPr>
          <p:cNvSpPr/>
          <p:nvPr/>
        </p:nvSpPr>
        <p:spPr>
          <a:xfrm>
            <a:off x="304800" y="1535724"/>
            <a:ext cx="3980577" cy="369332"/>
          </a:xfrm>
          <a:prstGeom prst="rect">
            <a:avLst/>
          </a:prstGeom>
        </p:spPr>
        <p:txBody>
          <a:bodyPr wrap="none">
            <a:spAutoFit/>
          </a:bodyPr>
          <a:lstStyle/>
          <a:p>
            <a:r>
              <a:rPr lang="tr-TR" dirty="0">
                <a:solidFill>
                  <a:srgbClr val="FF0000"/>
                </a:solidFill>
              </a:rPr>
              <a:t>12.3 Püskürtme (</a:t>
            </a:r>
            <a:r>
              <a:rPr lang="tr-TR" dirty="0" err="1">
                <a:solidFill>
                  <a:srgbClr val="FF0000"/>
                </a:solidFill>
              </a:rPr>
              <a:t>Spray</a:t>
            </a:r>
            <a:r>
              <a:rPr lang="tr-TR" dirty="0">
                <a:solidFill>
                  <a:srgbClr val="FF0000"/>
                </a:solidFill>
              </a:rPr>
              <a:t> - </a:t>
            </a:r>
            <a:r>
              <a:rPr lang="tr-TR" dirty="0" err="1">
                <a:solidFill>
                  <a:srgbClr val="FF0000"/>
                </a:solidFill>
              </a:rPr>
              <a:t>up</a:t>
            </a:r>
            <a:r>
              <a:rPr lang="tr-TR" dirty="0">
                <a:solidFill>
                  <a:srgbClr val="FF0000"/>
                </a:solidFill>
              </a:rPr>
              <a:t>) Yöntemi</a:t>
            </a:r>
          </a:p>
        </p:txBody>
      </p:sp>
      <p:sp>
        <p:nvSpPr>
          <p:cNvPr id="2" name="Dikdörtgen 1">
            <a:extLst>
              <a:ext uri="{FF2B5EF4-FFF2-40B4-BE49-F238E27FC236}">
                <a16:creationId xmlns:a16="http://schemas.microsoft.com/office/drawing/2014/main" id="{8E52D183-4142-4F52-9C20-D63AD1FD0F6D}"/>
              </a:ext>
            </a:extLst>
          </p:cNvPr>
          <p:cNvSpPr/>
          <p:nvPr/>
        </p:nvSpPr>
        <p:spPr>
          <a:xfrm>
            <a:off x="301090" y="1852266"/>
            <a:ext cx="3043064" cy="3365858"/>
          </a:xfrm>
          <a:prstGeom prst="rect">
            <a:avLst/>
          </a:prstGeom>
        </p:spPr>
        <p:txBody>
          <a:bodyPr wrap="square">
            <a:spAutoFit/>
          </a:bodyPr>
          <a:lstStyle/>
          <a:p>
            <a:pPr algn="just">
              <a:lnSpc>
                <a:spcPct val="150000"/>
              </a:lnSpc>
            </a:pPr>
            <a:r>
              <a:rPr lang="tr-TR" altLang="tr-TR" dirty="0">
                <a:latin typeface="+mj-lt"/>
                <a:ea typeface="Times New Roman" panose="02020603050405020304" pitchFamily="18" charset="0"/>
                <a:cs typeface="Arial" panose="020B0604020202020204" pitchFamily="34" charset="0"/>
              </a:rPr>
              <a:t>Püskürtme yöntemi, elle yatırma metodunun aletli şekli olarak kabul edilebilir. Kırpılmış elyaflar, kalıp yüzeyi üzerine, içine sertleştirici katılmış reçine ile birlikte, bir özel tabanca vasıtasıyla püskürtülür. </a:t>
            </a:r>
          </a:p>
        </p:txBody>
      </p:sp>
      <p:pic>
        <p:nvPicPr>
          <p:cNvPr id="8194" name="Picture 2" descr="Manufacturing Products for Spray-up Process">
            <a:extLst>
              <a:ext uri="{FF2B5EF4-FFF2-40B4-BE49-F238E27FC236}">
                <a16:creationId xmlns:a16="http://schemas.microsoft.com/office/drawing/2014/main" id="{20B53FCF-666A-4E14-B78F-A560E19073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2119518"/>
            <a:ext cx="5450504" cy="2729848"/>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15C08032-E5D8-4B98-A150-C88D0F1ECBB8}"/>
              </a:ext>
            </a:extLst>
          </p:cNvPr>
          <p:cNvSpPr/>
          <p:nvPr/>
        </p:nvSpPr>
        <p:spPr>
          <a:xfrm>
            <a:off x="301090" y="5116618"/>
            <a:ext cx="8535062" cy="1288366"/>
          </a:xfrm>
          <a:prstGeom prst="rect">
            <a:avLst/>
          </a:prstGeom>
        </p:spPr>
        <p:txBody>
          <a:bodyPr wrap="square">
            <a:spAutoFit/>
          </a:bodyPr>
          <a:lstStyle/>
          <a:p>
            <a:pPr>
              <a:lnSpc>
                <a:spcPct val="150000"/>
              </a:lnSpc>
            </a:pPr>
            <a:r>
              <a:rPr lang="tr-TR" altLang="tr-TR" dirty="0">
                <a:ea typeface="Times New Roman" panose="02020603050405020304" pitchFamily="18" charset="0"/>
                <a:cs typeface="Arial" panose="020B0604020202020204" pitchFamily="34" charset="0"/>
              </a:rPr>
              <a:t>Elyafın kırpılma işlemi tabanca üzerinde bulunan ve bağımsız çalışan bir kırpıcı ile yapılır. Püskürtme işleminden  sonra yüzey bir rulo ile düzeltilerek ürün hazırlanmış olur.</a:t>
            </a:r>
            <a:endParaRPr lang="tr-TR" dirty="0"/>
          </a:p>
        </p:txBody>
      </p:sp>
    </p:spTree>
    <p:extLst>
      <p:ext uri="{BB962C8B-B14F-4D97-AF65-F5344CB8AC3E}">
        <p14:creationId xmlns:p14="http://schemas.microsoft.com/office/powerpoint/2010/main" val="372273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6" grpId="0"/>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70162" y="6396921"/>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171</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611560" y="-93485"/>
            <a:ext cx="7746572" cy="864164"/>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14" name="Dikdörtgen 13">
            <a:extLst>
              <a:ext uri="{FF2B5EF4-FFF2-40B4-BE49-F238E27FC236}">
                <a16:creationId xmlns:a16="http://schemas.microsoft.com/office/drawing/2014/main" id="{57E7AAD2-AC86-417E-9E70-8A9B19BD2914}"/>
              </a:ext>
            </a:extLst>
          </p:cNvPr>
          <p:cNvSpPr/>
          <p:nvPr/>
        </p:nvSpPr>
        <p:spPr>
          <a:xfrm>
            <a:off x="2537722" y="663232"/>
            <a:ext cx="3980577" cy="369332"/>
          </a:xfrm>
          <a:prstGeom prst="rect">
            <a:avLst/>
          </a:prstGeom>
        </p:spPr>
        <p:txBody>
          <a:bodyPr wrap="none">
            <a:spAutoFit/>
          </a:bodyPr>
          <a:lstStyle/>
          <a:p>
            <a:r>
              <a:rPr lang="tr-TR" dirty="0">
                <a:solidFill>
                  <a:srgbClr val="FF0000"/>
                </a:solidFill>
              </a:rPr>
              <a:t>12.3 Püskürtme (</a:t>
            </a:r>
            <a:r>
              <a:rPr lang="tr-TR" dirty="0" err="1">
                <a:solidFill>
                  <a:srgbClr val="FF0000"/>
                </a:solidFill>
              </a:rPr>
              <a:t>Spray</a:t>
            </a:r>
            <a:r>
              <a:rPr lang="tr-TR" dirty="0">
                <a:solidFill>
                  <a:srgbClr val="FF0000"/>
                </a:solidFill>
              </a:rPr>
              <a:t> - </a:t>
            </a:r>
            <a:r>
              <a:rPr lang="tr-TR" dirty="0" err="1">
                <a:solidFill>
                  <a:srgbClr val="FF0000"/>
                </a:solidFill>
              </a:rPr>
              <a:t>up</a:t>
            </a:r>
            <a:r>
              <a:rPr lang="tr-TR" dirty="0">
                <a:solidFill>
                  <a:srgbClr val="FF0000"/>
                </a:solidFill>
              </a:rPr>
              <a:t>) Yöntemi</a:t>
            </a:r>
          </a:p>
        </p:txBody>
      </p:sp>
      <p:sp>
        <p:nvSpPr>
          <p:cNvPr id="10" name="object 2">
            <a:extLst>
              <a:ext uri="{FF2B5EF4-FFF2-40B4-BE49-F238E27FC236}">
                <a16:creationId xmlns:a16="http://schemas.microsoft.com/office/drawing/2014/main" id="{B7B49890-3088-471F-AB98-A014097099E8}"/>
              </a:ext>
            </a:extLst>
          </p:cNvPr>
          <p:cNvSpPr txBox="1">
            <a:spLocks noChangeArrowheads="1"/>
          </p:cNvSpPr>
          <p:nvPr/>
        </p:nvSpPr>
        <p:spPr bwMode="auto">
          <a:xfrm>
            <a:off x="107504" y="2260203"/>
            <a:ext cx="4572322" cy="1328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556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812800" indent="-457200">
              <a:lnSpc>
                <a:spcPct val="150000"/>
              </a:lnSpc>
              <a:buFont typeface="+mj-lt"/>
              <a:buAutoNum type="arabicPeriod"/>
            </a:pPr>
            <a:r>
              <a:rPr lang="tr-TR" altLang="tr-TR" dirty="0">
                <a:latin typeface="+mn-lt"/>
                <a:cs typeface="Tahoma" panose="020B0604030504040204" pitchFamily="34" charset="0"/>
              </a:rPr>
              <a:t>Kalıp yüzeyi bir kalıp ayırıcı madde ile kaplanır.</a:t>
            </a:r>
          </a:p>
          <a:p>
            <a:pPr marL="812800" indent="-457200">
              <a:lnSpc>
                <a:spcPct val="150000"/>
              </a:lnSpc>
              <a:buFont typeface="+mj-lt"/>
              <a:buAutoNum type="arabicPeriod"/>
            </a:pPr>
            <a:r>
              <a:rPr lang="tr-TR" altLang="tr-TR" dirty="0">
                <a:latin typeface="+mn-lt"/>
                <a:cs typeface="Tahoma" panose="020B0604030504040204" pitchFamily="34" charset="0"/>
              </a:rPr>
              <a:t>Kalıp yüzeyine jel-kaplama (gel-</a:t>
            </a:r>
            <a:r>
              <a:rPr lang="tr-TR" altLang="tr-TR" dirty="0" err="1">
                <a:latin typeface="+mn-lt"/>
                <a:cs typeface="Tahoma" panose="020B0604030504040204" pitchFamily="34" charset="0"/>
              </a:rPr>
              <a:t>coat</a:t>
            </a:r>
            <a:r>
              <a:rPr lang="tr-TR" altLang="tr-TR" dirty="0">
                <a:latin typeface="+mn-lt"/>
                <a:cs typeface="Tahoma" panose="020B0604030504040204" pitchFamily="34" charset="0"/>
              </a:rPr>
              <a:t>) uygulanır ve sertleşmesi beklenir.</a:t>
            </a:r>
          </a:p>
        </p:txBody>
      </p:sp>
      <p:sp>
        <p:nvSpPr>
          <p:cNvPr id="6" name="Dikdörtgen 5">
            <a:extLst>
              <a:ext uri="{FF2B5EF4-FFF2-40B4-BE49-F238E27FC236}">
                <a16:creationId xmlns:a16="http://schemas.microsoft.com/office/drawing/2014/main" id="{29B21CFC-0CFE-4062-BFF6-3BD859EEF9FC}"/>
              </a:ext>
            </a:extLst>
          </p:cNvPr>
          <p:cNvSpPr/>
          <p:nvPr/>
        </p:nvSpPr>
        <p:spPr>
          <a:xfrm>
            <a:off x="395536" y="1711727"/>
            <a:ext cx="2741258" cy="369332"/>
          </a:xfrm>
          <a:prstGeom prst="rect">
            <a:avLst/>
          </a:prstGeom>
        </p:spPr>
        <p:txBody>
          <a:bodyPr wrap="square">
            <a:spAutoFit/>
          </a:bodyPr>
          <a:lstStyle/>
          <a:p>
            <a:r>
              <a:rPr lang="tr-TR" altLang="tr-TR" dirty="0">
                <a:solidFill>
                  <a:srgbClr val="FF0000"/>
                </a:solidFill>
                <a:cs typeface="Tahoma" panose="020B0604030504040204" pitchFamily="34" charset="0"/>
              </a:rPr>
              <a:t>12.3.1 işlem basamakları:</a:t>
            </a:r>
            <a:endParaRPr lang="tr-TR" altLang="tr-TR" dirty="0">
              <a:cs typeface="Tahoma" panose="020B0604030504040204" pitchFamily="34" charset="0"/>
            </a:endParaRPr>
          </a:p>
        </p:txBody>
      </p:sp>
      <p:pic>
        <p:nvPicPr>
          <p:cNvPr id="13" name="Picture 2" descr="Stahlin Hand Lay up Process on Make a GIF">
            <a:extLst>
              <a:ext uri="{FF2B5EF4-FFF2-40B4-BE49-F238E27FC236}">
                <a16:creationId xmlns:a16="http://schemas.microsoft.com/office/drawing/2014/main" id="{95D2F151-0333-4134-AC1C-6F2C65A82D9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65434" y="1793187"/>
            <a:ext cx="3694020" cy="2077886"/>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a:extLst>
              <a:ext uri="{FF2B5EF4-FFF2-40B4-BE49-F238E27FC236}">
                <a16:creationId xmlns:a16="http://schemas.microsoft.com/office/drawing/2014/main" id="{158BE706-3B97-45B5-994E-791570483A00}"/>
              </a:ext>
            </a:extLst>
          </p:cNvPr>
          <p:cNvSpPr/>
          <p:nvPr/>
        </p:nvSpPr>
        <p:spPr>
          <a:xfrm>
            <a:off x="0" y="4098414"/>
            <a:ext cx="8709466" cy="2119363"/>
          </a:xfrm>
          <a:prstGeom prst="rect">
            <a:avLst/>
          </a:prstGeom>
        </p:spPr>
        <p:txBody>
          <a:bodyPr wrap="square">
            <a:spAutoFit/>
          </a:bodyPr>
          <a:lstStyle/>
          <a:p>
            <a:pPr marL="812800" indent="-457200">
              <a:lnSpc>
                <a:spcPct val="150000"/>
              </a:lnSpc>
              <a:buFont typeface="+mj-lt"/>
              <a:buAutoNum type="arabicPeriod" startAt="3"/>
            </a:pPr>
            <a:r>
              <a:rPr lang="tr-TR" altLang="tr-TR" dirty="0">
                <a:cs typeface="Tahoma" panose="020B0604030504040204" pitchFamily="34" charset="0"/>
              </a:rPr>
              <a:t>Fiberler bir el tabancasında kıyılır (kısa fiberler haline getirilir) ve katalizör/sertleştirici ile karıştırılan bu fiberler bir kalıba püskürtülerek üretim gerçekleştirilir.</a:t>
            </a:r>
          </a:p>
          <a:p>
            <a:pPr marL="812800" indent="-457200">
              <a:lnSpc>
                <a:spcPct val="150000"/>
              </a:lnSpc>
              <a:buFont typeface="+mj-lt"/>
              <a:buAutoNum type="arabicPeriod" startAt="3"/>
            </a:pPr>
            <a:r>
              <a:rPr lang="tr-TR" altLang="tr-TR" dirty="0">
                <a:cs typeface="Tahoma" panose="020B0604030504040204" pitchFamily="34" charset="0"/>
              </a:rPr>
              <a:t>Belli bir kalınlık elde edildikten sonra da malzeme genellikle ortam şartlarında pişmeye (</a:t>
            </a:r>
            <a:r>
              <a:rPr lang="tr-TR" altLang="tr-TR" dirty="0" err="1">
                <a:cs typeface="Tahoma" panose="020B0604030504040204" pitchFamily="34" charset="0"/>
              </a:rPr>
              <a:t>curing</a:t>
            </a:r>
            <a:r>
              <a:rPr lang="tr-TR" altLang="tr-TR" dirty="0">
                <a:cs typeface="Tahoma" panose="020B0604030504040204" pitchFamily="34" charset="0"/>
              </a:rPr>
              <a:t>) bırakılır.</a:t>
            </a:r>
          </a:p>
        </p:txBody>
      </p:sp>
    </p:spTree>
    <p:extLst>
      <p:ext uri="{BB962C8B-B14F-4D97-AF65-F5344CB8AC3E}">
        <p14:creationId xmlns:p14="http://schemas.microsoft.com/office/powerpoint/2010/main" val="319581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6" grpId="0"/>
      <p:bldP spid="7"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24467" y="6409588"/>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172</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611560" y="23179"/>
            <a:ext cx="7746572" cy="864164"/>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14" name="Dikdörtgen 13">
            <a:extLst>
              <a:ext uri="{FF2B5EF4-FFF2-40B4-BE49-F238E27FC236}">
                <a16:creationId xmlns:a16="http://schemas.microsoft.com/office/drawing/2014/main" id="{57E7AAD2-AC86-417E-9E70-8A9B19BD2914}"/>
              </a:ext>
            </a:extLst>
          </p:cNvPr>
          <p:cNvSpPr/>
          <p:nvPr/>
        </p:nvSpPr>
        <p:spPr>
          <a:xfrm>
            <a:off x="107504" y="1502937"/>
            <a:ext cx="5315879" cy="369332"/>
          </a:xfrm>
          <a:prstGeom prst="rect">
            <a:avLst/>
          </a:prstGeom>
        </p:spPr>
        <p:txBody>
          <a:bodyPr wrap="none">
            <a:spAutoFit/>
          </a:bodyPr>
          <a:lstStyle/>
          <a:p>
            <a:r>
              <a:rPr lang="tr-TR" dirty="0">
                <a:solidFill>
                  <a:srgbClr val="FF0000"/>
                </a:solidFill>
              </a:rPr>
              <a:t>12.4 </a:t>
            </a:r>
            <a:r>
              <a:rPr lang="tr-TR" dirty="0">
                <a:solidFill>
                  <a:srgbClr val="FF0000"/>
                </a:solidFill>
                <a:latin typeface="+mj-lt"/>
              </a:rPr>
              <a:t>Elyaf Sarma (</a:t>
            </a:r>
            <a:r>
              <a:rPr lang="tr-TR" dirty="0" err="1">
                <a:solidFill>
                  <a:srgbClr val="FF0000"/>
                </a:solidFill>
                <a:latin typeface="+mj-lt"/>
              </a:rPr>
              <a:t>Wet</a:t>
            </a:r>
            <a:r>
              <a:rPr lang="tr-TR" dirty="0">
                <a:solidFill>
                  <a:srgbClr val="FF0000"/>
                </a:solidFill>
                <a:latin typeface="+mj-lt"/>
              </a:rPr>
              <a:t> </a:t>
            </a:r>
            <a:r>
              <a:rPr lang="tr-TR" dirty="0" err="1">
                <a:solidFill>
                  <a:srgbClr val="FF0000"/>
                </a:solidFill>
                <a:latin typeface="+mj-lt"/>
              </a:rPr>
              <a:t>Filament</a:t>
            </a:r>
            <a:r>
              <a:rPr lang="tr-TR" dirty="0">
                <a:solidFill>
                  <a:srgbClr val="FF0000"/>
                </a:solidFill>
                <a:latin typeface="+mj-lt"/>
              </a:rPr>
              <a:t> </a:t>
            </a:r>
            <a:r>
              <a:rPr lang="tr-TR" dirty="0" err="1">
                <a:solidFill>
                  <a:srgbClr val="FF0000"/>
                </a:solidFill>
                <a:latin typeface="+mj-lt"/>
              </a:rPr>
              <a:t>Winding</a:t>
            </a:r>
            <a:r>
              <a:rPr lang="tr-TR" dirty="0">
                <a:solidFill>
                  <a:srgbClr val="FF0000"/>
                </a:solidFill>
                <a:latin typeface="+mj-lt"/>
              </a:rPr>
              <a:t>) Metodu</a:t>
            </a:r>
            <a:endParaRPr lang="tr-TR" dirty="0">
              <a:solidFill>
                <a:srgbClr val="FF0000"/>
              </a:solidFill>
            </a:endParaRPr>
          </a:p>
        </p:txBody>
      </p:sp>
      <p:sp>
        <p:nvSpPr>
          <p:cNvPr id="2" name="Dikdörtgen 1">
            <a:extLst>
              <a:ext uri="{FF2B5EF4-FFF2-40B4-BE49-F238E27FC236}">
                <a16:creationId xmlns:a16="http://schemas.microsoft.com/office/drawing/2014/main" id="{62667BC5-5C6B-4D15-A719-B6C31DBB0EA5}"/>
              </a:ext>
            </a:extLst>
          </p:cNvPr>
          <p:cNvSpPr/>
          <p:nvPr/>
        </p:nvSpPr>
        <p:spPr>
          <a:xfrm>
            <a:off x="283302" y="2217141"/>
            <a:ext cx="3625908" cy="2119363"/>
          </a:xfrm>
          <a:prstGeom prst="rect">
            <a:avLst/>
          </a:prstGeom>
        </p:spPr>
        <p:txBody>
          <a:bodyPr wrap="square">
            <a:spAutoFit/>
          </a:bodyPr>
          <a:lstStyle/>
          <a:p>
            <a:pPr algn="just">
              <a:lnSpc>
                <a:spcPct val="150000"/>
              </a:lnSpc>
            </a:pPr>
            <a:r>
              <a:rPr lang="tr-TR" dirty="0">
                <a:ea typeface="Times New Roman" pitchFamily="18" charset="0"/>
                <a:cs typeface="Arial" charset="0"/>
              </a:rPr>
              <a:t>Elyaf sarma</a:t>
            </a:r>
            <a:r>
              <a:rPr lang="tr-TR" dirty="0"/>
              <a:t> </a:t>
            </a:r>
            <a:r>
              <a:rPr lang="tr-TR" dirty="0">
                <a:cs typeface="Times New Roman" pitchFamily="18" charset="0"/>
              </a:rPr>
              <a:t>yöntemi sürekli elyafın reçine ile ıslatıldıktan sonra bir makaradan</a:t>
            </a:r>
            <a:r>
              <a:rPr lang="tr-TR" dirty="0"/>
              <a:t> </a:t>
            </a:r>
            <a:r>
              <a:rPr lang="tr-TR" dirty="0">
                <a:cs typeface="Times New Roman" pitchFamily="18" charset="0"/>
              </a:rPr>
              <a:t>çekilerek dönen bir kalıp (</a:t>
            </a:r>
            <a:r>
              <a:rPr lang="tr-TR" dirty="0" err="1">
                <a:cs typeface="Times New Roman" pitchFamily="18" charset="0"/>
              </a:rPr>
              <a:t>mandrel</a:t>
            </a:r>
            <a:r>
              <a:rPr lang="tr-TR" dirty="0">
                <a:cs typeface="Times New Roman" pitchFamily="18" charset="0"/>
              </a:rPr>
              <a:t>) üzerine sarılmasından ibarettir. </a:t>
            </a:r>
            <a:endParaRPr lang="tr-TR" dirty="0">
              <a:latin typeface="+mj-lt"/>
            </a:endParaRPr>
          </a:p>
        </p:txBody>
      </p:sp>
      <p:pic>
        <p:nvPicPr>
          <p:cNvPr id="8194" name="Picture 2" descr="Filament winding Machine on Make a GIF">
            <a:extLst>
              <a:ext uri="{FF2B5EF4-FFF2-40B4-BE49-F238E27FC236}">
                <a16:creationId xmlns:a16="http://schemas.microsoft.com/office/drawing/2014/main" id="{D668313A-34FC-4967-A6BC-D5A13F05830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33273" y="1863128"/>
            <a:ext cx="4396208" cy="2903494"/>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064967CC-F5C2-4835-AA2C-8BEC6194C65D}"/>
              </a:ext>
            </a:extLst>
          </p:cNvPr>
          <p:cNvSpPr/>
          <p:nvPr/>
        </p:nvSpPr>
        <p:spPr>
          <a:xfrm>
            <a:off x="295705" y="4698818"/>
            <a:ext cx="8609177" cy="1703864"/>
          </a:xfrm>
          <a:prstGeom prst="rect">
            <a:avLst/>
          </a:prstGeom>
        </p:spPr>
        <p:txBody>
          <a:bodyPr wrap="square">
            <a:spAutoFit/>
          </a:bodyPr>
          <a:lstStyle/>
          <a:p>
            <a:pPr>
              <a:lnSpc>
                <a:spcPct val="150000"/>
              </a:lnSpc>
            </a:pPr>
            <a:r>
              <a:rPr lang="tr-TR" dirty="0">
                <a:cs typeface="Times New Roman" pitchFamily="18" charset="0"/>
              </a:rPr>
              <a:t>Sürekli elyafın farklı açılarla</a:t>
            </a:r>
            <a:r>
              <a:rPr lang="tr-TR" dirty="0"/>
              <a:t> </a:t>
            </a:r>
            <a:r>
              <a:rPr lang="tr-TR" dirty="0">
                <a:cs typeface="Times New Roman" pitchFamily="18" charset="0"/>
              </a:rPr>
              <a:t>kalıba sarılmasıyla farklı mekanik özelliklerde ürünler elde edilebilir. </a:t>
            </a:r>
            <a:r>
              <a:rPr lang="tr-TR" altLang="tr-TR" dirty="0">
                <a:solidFill>
                  <a:srgbClr val="000000"/>
                </a:solidFill>
              </a:rPr>
              <a:t>Bu yöntem, genellikle boru ve tank gibi içi boş parçaların üretiminde kullanılır. </a:t>
            </a:r>
            <a:r>
              <a:rPr lang="tr-TR" altLang="tr-TR" dirty="0"/>
              <a:t>Yeterli sayıda elyaf katının sarılmasından sonra ürün sertleşir ve döner kalıptan ayrılır. </a:t>
            </a:r>
            <a:endParaRPr lang="tr-TR" dirty="0"/>
          </a:p>
        </p:txBody>
      </p:sp>
    </p:spTree>
    <p:extLst>
      <p:ext uri="{BB962C8B-B14F-4D97-AF65-F5344CB8AC3E}">
        <p14:creationId xmlns:p14="http://schemas.microsoft.com/office/powerpoint/2010/main" val="404192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6" grpId="0"/>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62335"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173</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611560" y="-93485"/>
            <a:ext cx="7746572" cy="864164"/>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14" name="Dikdörtgen 13">
            <a:extLst>
              <a:ext uri="{FF2B5EF4-FFF2-40B4-BE49-F238E27FC236}">
                <a16:creationId xmlns:a16="http://schemas.microsoft.com/office/drawing/2014/main" id="{57E7AAD2-AC86-417E-9E70-8A9B19BD2914}"/>
              </a:ext>
            </a:extLst>
          </p:cNvPr>
          <p:cNvSpPr/>
          <p:nvPr/>
        </p:nvSpPr>
        <p:spPr>
          <a:xfrm>
            <a:off x="2341261" y="677171"/>
            <a:ext cx="4461478" cy="369332"/>
          </a:xfrm>
          <a:prstGeom prst="rect">
            <a:avLst/>
          </a:prstGeom>
        </p:spPr>
        <p:txBody>
          <a:bodyPr wrap="none">
            <a:spAutoFit/>
          </a:bodyPr>
          <a:lstStyle/>
          <a:p>
            <a:r>
              <a:rPr lang="tr-TR" dirty="0">
                <a:solidFill>
                  <a:srgbClr val="FF0000"/>
                </a:solidFill>
              </a:rPr>
              <a:t>12.4 </a:t>
            </a:r>
            <a:r>
              <a:rPr lang="tr-TR" dirty="0">
                <a:solidFill>
                  <a:srgbClr val="FF0000"/>
                </a:solidFill>
                <a:latin typeface="+mj-lt"/>
              </a:rPr>
              <a:t>Elyaf Sarma (</a:t>
            </a:r>
            <a:r>
              <a:rPr lang="tr-TR" dirty="0" err="1">
                <a:solidFill>
                  <a:srgbClr val="FF0000"/>
                </a:solidFill>
                <a:latin typeface="+mj-lt"/>
              </a:rPr>
              <a:t>Wet</a:t>
            </a:r>
            <a:r>
              <a:rPr lang="tr-TR" dirty="0">
                <a:solidFill>
                  <a:srgbClr val="FF0000"/>
                </a:solidFill>
                <a:latin typeface="+mj-lt"/>
              </a:rPr>
              <a:t> </a:t>
            </a:r>
            <a:r>
              <a:rPr lang="tr-TR" dirty="0" err="1">
                <a:solidFill>
                  <a:srgbClr val="FF0000"/>
                </a:solidFill>
                <a:latin typeface="+mj-lt"/>
              </a:rPr>
              <a:t>Filament</a:t>
            </a:r>
            <a:r>
              <a:rPr lang="tr-TR" dirty="0">
                <a:solidFill>
                  <a:srgbClr val="FF0000"/>
                </a:solidFill>
                <a:latin typeface="+mj-lt"/>
              </a:rPr>
              <a:t> </a:t>
            </a:r>
            <a:r>
              <a:rPr lang="tr-TR" dirty="0" err="1">
                <a:solidFill>
                  <a:srgbClr val="FF0000"/>
                </a:solidFill>
                <a:latin typeface="+mj-lt"/>
              </a:rPr>
              <a:t>Winding</a:t>
            </a:r>
            <a:r>
              <a:rPr lang="tr-TR" dirty="0">
                <a:solidFill>
                  <a:srgbClr val="FF0000"/>
                </a:solidFill>
                <a:latin typeface="+mj-lt"/>
              </a:rPr>
              <a:t>)</a:t>
            </a:r>
            <a:endParaRPr lang="tr-TR" dirty="0">
              <a:solidFill>
                <a:srgbClr val="FF0000"/>
              </a:solidFill>
            </a:endParaRPr>
          </a:p>
        </p:txBody>
      </p:sp>
      <p:sp>
        <p:nvSpPr>
          <p:cNvPr id="6" name="Dikdörtgen 5">
            <a:extLst>
              <a:ext uri="{FF2B5EF4-FFF2-40B4-BE49-F238E27FC236}">
                <a16:creationId xmlns:a16="http://schemas.microsoft.com/office/drawing/2014/main" id="{A2F3E527-EDF1-4D64-AB05-7BB75015B6E9}"/>
              </a:ext>
            </a:extLst>
          </p:cNvPr>
          <p:cNvSpPr/>
          <p:nvPr/>
        </p:nvSpPr>
        <p:spPr>
          <a:xfrm>
            <a:off x="320971" y="3870123"/>
            <a:ext cx="8605991" cy="2534861"/>
          </a:xfrm>
          <a:prstGeom prst="rect">
            <a:avLst/>
          </a:prstGeom>
        </p:spPr>
        <p:txBody>
          <a:bodyPr wrap="square">
            <a:spAutoFit/>
          </a:bodyPr>
          <a:lstStyle/>
          <a:p>
            <a:pPr marL="354013" indent="-354013">
              <a:lnSpc>
                <a:spcPct val="150000"/>
              </a:lnSpc>
            </a:pPr>
            <a:r>
              <a:rPr lang="tr-TR" altLang="tr-TR" dirty="0">
                <a:solidFill>
                  <a:srgbClr val="000000"/>
                </a:solidFill>
                <a:latin typeface="+mj-lt"/>
              </a:rPr>
              <a:t>1.  Bobinlere sarılı olan fiberler bir reçine banyosundan geçer. </a:t>
            </a:r>
          </a:p>
          <a:p>
            <a:pPr marL="354013" indent="-354013">
              <a:lnSpc>
                <a:spcPct val="150000"/>
              </a:lnSpc>
            </a:pPr>
            <a:r>
              <a:rPr lang="tr-TR" altLang="tr-TR" dirty="0">
                <a:solidFill>
                  <a:srgbClr val="000000"/>
                </a:solidFill>
                <a:latin typeface="+mj-lt"/>
              </a:rPr>
              <a:t>2. Reçine emdirilmiş fiberler hareketli bir mekanizma ile belli bir hızda ekseni etrafında döndürülen </a:t>
            </a:r>
            <a:r>
              <a:rPr lang="tr-TR" altLang="tr-TR" dirty="0" err="1">
                <a:solidFill>
                  <a:srgbClr val="000000"/>
                </a:solidFill>
                <a:latin typeface="+mj-lt"/>
              </a:rPr>
              <a:t>mandrele</a:t>
            </a:r>
            <a:r>
              <a:rPr lang="tr-TR" altLang="tr-TR" dirty="0">
                <a:solidFill>
                  <a:srgbClr val="000000"/>
                </a:solidFill>
                <a:latin typeface="+mj-lt"/>
              </a:rPr>
              <a:t> istenen oryantasyon açısında sarılır.</a:t>
            </a:r>
          </a:p>
          <a:p>
            <a:pPr marL="354013" indent="-354013">
              <a:lnSpc>
                <a:spcPct val="150000"/>
              </a:lnSpc>
            </a:pPr>
            <a:r>
              <a:rPr lang="tr-TR" altLang="tr-TR" dirty="0">
                <a:solidFill>
                  <a:srgbClr val="000000"/>
                </a:solidFill>
                <a:latin typeface="+mj-lt"/>
              </a:rPr>
              <a:t>3.   İstenen kalınlığa veya katman sayısına (tabakaya) ulaştıktan sonra işlem tamamlanmış olur.</a:t>
            </a:r>
          </a:p>
          <a:p>
            <a:pPr marL="354013" indent="-354013">
              <a:lnSpc>
                <a:spcPct val="150000"/>
              </a:lnSpc>
            </a:pPr>
            <a:r>
              <a:rPr lang="tr-TR" altLang="tr-TR" dirty="0">
                <a:solidFill>
                  <a:srgbClr val="000000"/>
                </a:solidFill>
                <a:latin typeface="+mj-lt"/>
              </a:rPr>
              <a:t>4.   Kurutma işlemi oda sıcaklığında ve bir fırında geçekleştirilir.</a:t>
            </a:r>
          </a:p>
        </p:txBody>
      </p:sp>
      <p:sp>
        <p:nvSpPr>
          <p:cNvPr id="7" name="Dikdörtgen 6">
            <a:extLst>
              <a:ext uri="{FF2B5EF4-FFF2-40B4-BE49-F238E27FC236}">
                <a16:creationId xmlns:a16="http://schemas.microsoft.com/office/drawing/2014/main" id="{A0F5A639-4084-4EAE-ADDC-715BF48C5655}"/>
              </a:ext>
            </a:extLst>
          </p:cNvPr>
          <p:cNvSpPr/>
          <p:nvPr/>
        </p:nvSpPr>
        <p:spPr>
          <a:xfrm>
            <a:off x="304800" y="3521753"/>
            <a:ext cx="6142916" cy="457369"/>
          </a:xfrm>
          <a:prstGeom prst="rect">
            <a:avLst/>
          </a:prstGeom>
        </p:spPr>
        <p:txBody>
          <a:bodyPr wrap="square">
            <a:spAutoFit/>
          </a:bodyPr>
          <a:lstStyle/>
          <a:p>
            <a:pPr>
              <a:lnSpc>
                <a:spcPct val="150000"/>
              </a:lnSpc>
            </a:pPr>
            <a:r>
              <a:rPr lang="tr-TR" altLang="tr-TR" dirty="0">
                <a:solidFill>
                  <a:srgbClr val="FF0000"/>
                </a:solidFill>
              </a:rPr>
              <a:t>12.4.1 Yöntemin işlem basamakları</a:t>
            </a:r>
            <a:r>
              <a:rPr lang="tr-TR" altLang="tr-TR" dirty="0"/>
              <a:t> kısaca şu şekildedir. </a:t>
            </a:r>
          </a:p>
        </p:txBody>
      </p:sp>
      <p:pic>
        <p:nvPicPr>
          <p:cNvPr id="8" name="Resim 7">
            <a:extLst>
              <a:ext uri="{FF2B5EF4-FFF2-40B4-BE49-F238E27FC236}">
                <a16:creationId xmlns:a16="http://schemas.microsoft.com/office/drawing/2014/main" id="{8CA367A2-CBBC-4BF3-A7AD-CB5B23BECD2B}"/>
              </a:ext>
            </a:extLst>
          </p:cNvPr>
          <p:cNvPicPr>
            <a:picLocks noChangeAspect="1"/>
          </p:cNvPicPr>
          <p:nvPr/>
        </p:nvPicPr>
        <p:blipFill>
          <a:blip r:embed="rId2"/>
          <a:stretch>
            <a:fillRect/>
          </a:stretch>
        </p:blipFill>
        <p:spPr>
          <a:xfrm>
            <a:off x="496615" y="1577230"/>
            <a:ext cx="8150769" cy="2017069"/>
          </a:xfrm>
          <a:prstGeom prst="rect">
            <a:avLst/>
          </a:prstGeom>
        </p:spPr>
      </p:pic>
    </p:spTree>
    <p:extLst>
      <p:ext uri="{BB962C8B-B14F-4D97-AF65-F5344CB8AC3E}">
        <p14:creationId xmlns:p14="http://schemas.microsoft.com/office/powerpoint/2010/main" val="108025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80624"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174</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611560" y="-93485"/>
            <a:ext cx="7746572" cy="864164"/>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14" name="Dikdörtgen 13">
            <a:extLst>
              <a:ext uri="{FF2B5EF4-FFF2-40B4-BE49-F238E27FC236}">
                <a16:creationId xmlns:a16="http://schemas.microsoft.com/office/drawing/2014/main" id="{57E7AAD2-AC86-417E-9E70-8A9B19BD2914}"/>
              </a:ext>
            </a:extLst>
          </p:cNvPr>
          <p:cNvSpPr/>
          <p:nvPr/>
        </p:nvSpPr>
        <p:spPr>
          <a:xfrm>
            <a:off x="2341261" y="677171"/>
            <a:ext cx="4461478" cy="369332"/>
          </a:xfrm>
          <a:prstGeom prst="rect">
            <a:avLst/>
          </a:prstGeom>
        </p:spPr>
        <p:txBody>
          <a:bodyPr wrap="none">
            <a:spAutoFit/>
          </a:bodyPr>
          <a:lstStyle/>
          <a:p>
            <a:r>
              <a:rPr lang="tr-TR" dirty="0">
                <a:solidFill>
                  <a:srgbClr val="FF0000"/>
                </a:solidFill>
              </a:rPr>
              <a:t>12.4 </a:t>
            </a:r>
            <a:r>
              <a:rPr lang="tr-TR" dirty="0">
                <a:solidFill>
                  <a:srgbClr val="FF0000"/>
                </a:solidFill>
                <a:latin typeface="+mj-lt"/>
              </a:rPr>
              <a:t>Elyaf Sarma (</a:t>
            </a:r>
            <a:r>
              <a:rPr lang="tr-TR" dirty="0" err="1">
                <a:solidFill>
                  <a:srgbClr val="FF0000"/>
                </a:solidFill>
                <a:latin typeface="+mj-lt"/>
              </a:rPr>
              <a:t>Wet</a:t>
            </a:r>
            <a:r>
              <a:rPr lang="tr-TR" dirty="0">
                <a:solidFill>
                  <a:srgbClr val="FF0000"/>
                </a:solidFill>
                <a:latin typeface="+mj-lt"/>
              </a:rPr>
              <a:t> </a:t>
            </a:r>
            <a:r>
              <a:rPr lang="tr-TR" dirty="0" err="1">
                <a:solidFill>
                  <a:srgbClr val="FF0000"/>
                </a:solidFill>
                <a:latin typeface="+mj-lt"/>
              </a:rPr>
              <a:t>Filament</a:t>
            </a:r>
            <a:r>
              <a:rPr lang="tr-TR" dirty="0">
                <a:solidFill>
                  <a:srgbClr val="FF0000"/>
                </a:solidFill>
                <a:latin typeface="+mj-lt"/>
              </a:rPr>
              <a:t> </a:t>
            </a:r>
            <a:r>
              <a:rPr lang="tr-TR" dirty="0" err="1">
                <a:solidFill>
                  <a:srgbClr val="FF0000"/>
                </a:solidFill>
                <a:latin typeface="+mj-lt"/>
              </a:rPr>
              <a:t>Winding</a:t>
            </a:r>
            <a:r>
              <a:rPr lang="tr-TR" dirty="0">
                <a:solidFill>
                  <a:srgbClr val="FF0000"/>
                </a:solidFill>
                <a:latin typeface="+mj-lt"/>
              </a:rPr>
              <a:t>)</a:t>
            </a:r>
            <a:endParaRPr lang="tr-TR" dirty="0">
              <a:solidFill>
                <a:srgbClr val="FF0000"/>
              </a:solidFill>
            </a:endParaRPr>
          </a:p>
        </p:txBody>
      </p:sp>
      <p:pic>
        <p:nvPicPr>
          <p:cNvPr id="13" name="Picture 2" descr="P09226 Composite Filament Winding Machine on Make a GIF">
            <a:extLst>
              <a:ext uri="{FF2B5EF4-FFF2-40B4-BE49-F238E27FC236}">
                <a16:creationId xmlns:a16="http://schemas.microsoft.com/office/drawing/2014/main" id="{55A9A2DF-B69F-4FBF-9E60-A1405F3D8EF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72786" y="1791283"/>
            <a:ext cx="3365731" cy="252429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
            <a:extLst>
              <a:ext uri="{FF2B5EF4-FFF2-40B4-BE49-F238E27FC236}">
                <a16:creationId xmlns:a16="http://schemas.microsoft.com/office/drawing/2014/main" id="{AA724380-75B4-4067-8632-00F6AC62248D}"/>
              </a:ext>
            </a:extLst>
          </p:cNvPr>
          <p:cNvSpPr>
            <a:spLocks noChangeArrowheads="1"/>
          </p:cNvSpPr>
          <p:nvPr/>
        </p:nvSpPr>
        <p:spPr bwMode="auto">
          <a:xfrm>
            <a:off x="381760" y="1723390"/>
            <a:ext cx="6350480" cy="419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defRPr/>
            </a:pPr>
            <a:r>
              <a:rPr lang="tr-TR" altLang="tr-TR" dirty="0">
                <a:solidFill>
                  <a:srgbClr val="FF0000"/>
                </a:solidFill>
                <a:latin typeface="+mj-lt"/>
              </a:rPr>
              <a:t>12.4.2 Yöntemin Avantajları </a:t>
            </a:r>
            <a:r>
              <a:rPr lang="tr-TR" altLang="tr-TR" b="1" dirty="0">
                <a:solidFill>
                  <a:srgbClr val="FF0000"/>
                </a:solidFill>
                <a:latin typeface="+mj-lt"/>
              </a:rPr>
              <a:t>:</a:t>
            </a:r>
            <a:endParaRPr lang="tr-TR" altLang="tr-TR" dirty="0">
              <a:solidFill>
                <a:srgbClr val="FF0000"/>
              </a:solidFill>
              <a:latin typeface="+mj-lt"/>
            </a:endParaRPr>
          </a:p>
          <a:p>
            <a:pPr marL="342900" indent="-342900" eaLnBrk="1" hangingPunct="1">
              <a:lnSpc>
                <a:spcPct val="150000"/>
              </a:lnSpc>
              <a:buFont typeface="+mj-lt"/>
              <a:buAutoNum type="arabicPeriod"/>
              <a:defRPr/>
            </a:pPr>
            <a:r>
              <a:rPr lang="tr-TR" altLang="tr-TR" dirty="0">
                <a:latin typeface="+mj-lt"/>
              </a:rPr>
              <a:t>Düşük işçilik, </a:t>
            </a:r>
          </a:p>
          <a:p>
            <a:pPr marL="342900" indent="-342900" eaLnBrk="1" hangingPunct="1">
              <a:lnSpc>
                <a:spcPct val="150000"/>
              </a:lnSpc>
              <a:buFont typeface="+mj-lt"/>
              <a:buAutoNum type="arabicPeriod"/>
              <a:defRPr/>
            </a:pPr>
            <a:r>
              <a:rPr lang="tr-TR" altLang="tr-TR" dirty="0">
                <a:latin typeface="+mj-lt"/>
              </a:rPr>
              <a:t>Farklı oryantasyon açıları ile sarımdan dolayı </a:t>
            </a:r>
          </a:p>
          <a:p>
            <a:pPr eaLnBrk="1" hangingPunct="1">
              <a:lnSpc>
                <a:spcPct val="150000"/>
              </a:lnSpc>
              <a:defRPr/>
            </a:pPr>
            <a:r>
              <a:rPr lang="tr-TR" altLang="tr-TR" dirty="0">
                <a:latin typeface="+mj-lt"/>
              </a:rPr>
              <a:t>      üstün mekanik özellikler,</a:t>
            </a:r>
          </a:p>
          <a:p>
            <a:pPr eaLnBrk="1" hangingPunct="1">
              <a:lnSpc>
                <a:spcPct val="150000"/>
              </a:lnSpc>
              <a:defRPr/>
            </a:pPr>
            <a:r>
              <a:rPr lang="tr-TR" altLang="tr-TR" dirty="0">
                <a:latin typeface="+mj-lt"/>
              </a:rPr>
              <a:t>3.   Yeniden </a:t>
            </a:r>
            <a:r>
              <a:rPr lang="tr-TR" altLang="tr-TR" dirty="0" err="1">
                <a:latin typeface="+mj-lt"/>
              </a:rPr>
              <a:t>üretilebilirlik</a:t>
            </a:r>
            <a:r>
              <a:rPr lang="tr-TR" altLang="tr-TR" dirty="0">
                <a:latin typeface="+mj-lt"/>
              </a:rPr>
              <a:t>.</a:t>
            </a:r>
          </a:p>
          <a:p>
            <a:pPr eaLnBrk="1" hangingPunct="1">
              <a:lnSpc>
                <a:spcPct val="150000"/>
              </a:lnSpc>
              <a:defRPr/>
            </a:pPr>
            <a:r>
              <a:rPr lang="tr-TR" altLang="tr-TR" dirty="0">
                <a:latin typeface="+mj-lt"/>
              </a:rPr>
              <a:t> </a:t>
            </a:r>
          </a:p>
          <a:p>
            <a:pPr eaLnBrk="1" hangingPunct="1">
              <a:lnSpc>
                <a:spcPct val="150000"/>
              </a:lnSpc>
              <a:defRPr/>
            </a:pPr>
            <a:r>
              <a:rPr lang="tr-TR" altLang="tr-TR" dirty="0">
                <a:solidFill>
                  <a:srgbClr val="FF0000"/>
                </a:solidFill>
                <a:latin typeface="+mj-lt"/>
              </a:rPr>
              <a:t>12.4.3 Yöntemin Dezavantajları </a:t>
            </a:r>
            <a:r>
              <a:rPr lang="tr-TR" altLang="tr-TR" b="1" dirty="0">
                <a:solidFill>
                  <a:srgbClr val="FF0000"/>
                </a:solidFill>
                <a:latin typeface="+mj-lt"/>
              </a:rPr>
              <a:t>:</a:t>
            </a:r>
          </a:p>
          <a:p>
            <a:pPr marL="342900" indent="-342900" eaLnBrk="1" hangingPunct="1">
              <a:lnSpc>
                <a:spcPct val="150000"/>
              </a:lnSpc>
              <a:buFont typeface="+mj-lt"/>
              <a:buAutoNum type="arabicPeriod"/>
              <a:defRPr/>
            </a:pPr>
            <a:r>
              <a:rPr lang="tr-TR" altLang="tr-TR" dirty="0">
                <a:latin typeface="+mj-lt"/>
              </a:rPr>
              <a:t>Yüksek yatırım gereklidir. </a:t>
            </a:r>
          </a:p>
          <a:p>
            <a:pPr marL="342900" indent="-342900" eaLnBrk="1" hangingPunct="1">
              <a:lnSpc>
                <a:spcPct val="150000"/>
              </a:lnSpc>
              <a:buFont typeface="+mj-lt"/>
              <a:buAutoNum type="arabicPeriod"/>
              <a:defRPr/>
            </a:pPr>
            <a:r>
              <a:rPr lang="tr-TR" altLang="tr-TR" dirty="0">
                <a:latin typeface="+mj-lt"/>
              </a:rPr>
              <a:t>Sadece boru tarzında ürünlerin imalatında kullanılabilir. </a:t>
            </a:r>
          </a:p>
          <a:p>
            <a:pPr marL="342900" indent="-342900" eaLnBrk="1" hangingPunct="1">
              <a:lnSpc>
                <a:spcPct val="150000"/>
              </a:lnSpc>
              <a:buFont typeface="+mj-lt"/>
              <a:buAutoNum type="arabicPeriod"/>
              <a:defRPr/>
            </a:pPr>
            <a:r>
              <a:rPr lang="tr-TR" altLang="tr-TR" dirty="0">
                <a:latin typeface="+mj-lt"/>
              </a:rPr>
              <a:t>Yüzey kalitesi yüksek değildir. </a:t>
            </a:r>
          </a:p>
        </p:txBody>
      </p:sp>
    </p:spTree>
    <p:extLst>
      <p:ext uri="{BB962C8B-B14F-4D97-AF65-F5344CB8AC3E}">
        <p14:creationId xmlns:p14="http://schemas.microsoft.com/office/powerpoint/2010/main" val="378684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barn(inVertical)">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barn(inVertical)">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barn(inVertical)">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barn(inVertical)">
                                      <p:cBhvr>
                                        <p:cTn id="32" dur="500"/>
                                        <p:tgtEl>
                                          <p:spTgt spid="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xEl>
                                              <p:pRg st="6" end="6"/>
                                            </p:txEl>
                                          </p:spTgt>
                                        </p:tgtEl>
                                        <p:attrNameLst>
                                          <p:attrName>style.visibility</p:attrName>
                                        </p:attrNameLst>
                                      </p:cBhvr>
                                      <p:to>
                                        <p:strVal val="visible"/>
                                      </p:to>
                                    </p:set>
                                    <p:animEffect transition="in" filter="barn(inVertical)">
                                      <p:cBhvr>
                                        <p:cTn id="37" dur="500"/>
                                        <p:tgtEl>
                                          <p:spTgt spid="1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xEl>
                                              <p:pRg st="7" end="7"/>
                                            </p:txEl>
                                          </p:spTgt>
                                        </p:tgtEl>
                                        <p:attrNameLst>
                                          <p:attrName>style.visibility</p:attrName>
                                        </p:attrNameLst>
                                      </p:cBhvr>
                                      <p:to>
                                        <p:strVal val="visible"/>
                                      </p:to>
                                    </p:set>
                                    <p:animEffect transition="in" filter="barn(inVertical)">
                                      <p:cBhvr>
                                        <p:cTn id="42" dur="500"/>
                                        <p:tgtEl>
                                          <p:spTgt spid="1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5">
                                            <p:txEl>
                                              <p:pRg st="8" end="8"/>
                                            </p:txEl>
                                          </p:spTgt>
                                        </p:tgtEl>
                                        <p:attrNameLst>
                                          <p:attrName>style.visibility</p:attrName>
                                        </p:attrNameLst>
                                      </p:cBhvr>
                                      <p:to>
                                        <p:strVal val="visible"/>
                                      </p:to>
                                    </p:set>
                                    <p:animEffect transition="in" filter="barn(inVertical)">
                                      <p:cBhvr>
                                        <p:cTn id="47" dur="500"/>
                                        <p:tgtEl>
                                          <p:spTgt spid="1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5">
                                            <p:txEl>
                                              <p:pRg st="9" end="9"/>
                                            </p:txEl>
                                          </p:spTgt>
                                        </p:tgtEl>
                                        <p:attrNameLst>
                                          <p:attrName>style.visibility</p:attrName>
                                        </p:attrNameLst>
                                      </p:cBhvr>
                                      <p:to>
                                        <p:strVal val="visible"/>
                                      </p:to>
                                    </p:set>
                                    <p:animEffect transition="in" filter="barn(inVertical)">
                                      <p:cBhvr>
                                        <p:cTn id="52" dur="500"/>
                                        <p:tgtEl>
                                          <p:spTgt spid="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94348" y="6408331"/>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175</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611560" y="-93485"/>
            <a:ext cx="7746572" cy="864164"/>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14" name="Dikdörtgen 13">
            <a:extLst>
              <a:ext uri="{FF2B5EF4-FFF2-40B4-BE49-F238E27FC236}">
                <a16:creationId xmlns:a16="http://schemas.microsoft.com/office/drawing/2014/main" id="{57E7AAD2-AC86-417E-9E70-8A9B19BD2914}"/>
              </a:ext>
            </a:extLst>
          </p:cNvPr>
          <p:cNvSpPr/>
          <p:nvPr/>
        </p:nvSpPr>
        <p:spPr>
          <a:xfrm>
            <a:off x="2341261" y="677171"/>
            <a:ext cx="4461478" cy="369332"/>
          </a:xfrm>
          <a:prstGeom prst="rect">
            <a:avLst/>
          </a:prstGeom>
        </p:spPr>
        <p:txBody>
          <a:bodyPr wrap="none">
            <a:spAutoFit/>
          </a:bodyPr>
          <a:lstStyle/>
          <a:p>
            <a:r>
              <a:rPr lang="tr-TR" dirty="0">
                <a:solidFill>
                  <a:srgbClr val="FF0000"/>
                </a:solidFill>
              </a:rPr>
              <a:t>12.4 </a:t>
            </a:r>
            <a:r>
              <a:rPr lang="tr-TR" dirty="0">
                <a:solidFill>
                  <a:srgbClr val="FF0000"/>
                </a:solidFill>
                <a:latin typeface="+mj-lt"/>
              </a:rPr>
              <a:t>Elyaf Sarma (</a:t>
            </a:r>
            <a:r>
              <a:rPr lang="tr-TR" dirty="0" err="1">
                <a:solidFill>
                  <a:srgbClr val="FF0000"/>
                </a:solidFill>
                <a:latin typeface="+mj-lt"/>
              </a:rPr>
              <a:t>Wet</a:t>
            </a:r>
            <a:r>
              <a:rPr lang="tr-TR" dirty="0">
                <a:solidFill>
                  <a:srgbClr val="FF0000"/>
                </a:solidFill>
                <a:latin typeface="+mj-lt"/>
              </a:rPr>
              <a:t> </a:t>
            </a:r>
            <a:r>
              <a:rPr lang="tr-TR" dirty="0" err="1">
                <a:solidFill>
                  <a:srgbClr val="FF0000"/>
                </a:solidFill>
                <a:latin typeface="+mj-lt"/>
              </a:rPr>
              <a:t>Filament</a:t>
            </a:r>
            <a:r>
              <a:rPr lang="tr-TR" dirty="0">
                <a:solidFill>
                  <a:srgbClr val="FF0000"/>
                </a:solidFill>
                <a:latin typeface="+mj-lt"/>
              </a:rPr>
              <a:t> </a:t>
            </a:r>
            <a:r>
              <a:rPr lang="tr-TR" dirty="0" err="1">
                <a:solidFill>
                  <a:srgbClr val="FF0000"/>
                </a:solidFill>
                <a:latin typeface="+mj-lt"/>
              </a:rPr>
              <a:t>Winding</a:t>
            </a:r>
            <a:r>
              <a:rPr lang="tr-TR" dirty="0">
                <a:solidFill>
                  <a:srgbClr val="FF0000"/>
                </a:solidFill>
                <a:latin typeface="+mj-lt"/>
              </a:rPr>
              <a:t>)</a:t>
            </a:r>
            <a:endParaRPr lang="tr-TR" dirty="0">
              <a:solidFill>
                <a:srgbClr val="FF0000"/>
              </a:solidFill>
            </a:endParaRPr>
          </a:p>
        </p:txBody>
      </p:sp>
      <p:pic>
        <p:nvPicPr>
          <p:cNvPr id="9" name="Picture 2" descr="uretim_2_b">
            <a:extLst>
              <a:ext uri="{FF2B5EF4-FFF2-40B4-BE49-F238E27FC236}">
                <a16:creationId xmlns:a16="http://schemas.microsoft.com/office/drawing/2014/main" id="{EA993E0C-440B-407D-BF0E-72643250C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760" y="1541335"/>
            <a:ext cx="4922393" cy="373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24BC82D4-CD7A-49C6-BCCC-DC322C384AE5}"/>
              </a:ext>
            </a:extLst>
          </p:cNvPr>
          <p:cNvSpPr>
            <a:spLocks noChangeArrowheads="1"/>
          </p:cNvSpPr>
          <p:nvPr/>
        </p:nvSpPr>
        <p:spPr bwMode="auto">
          <a:xfrm>
            <a:off x="885052" y="2805345"/>
            <a:ext cx="30963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b="1" dirty="0">
                <a:latin typeface="+mn-lt"/>
              </a:rPr>
              <a:t>CTP Boru Teknolojisi :  Sürekli Elyaf Sarma Prosesi</a:t>
            </a:r>
            <a:endParaRPr lang="tr-TR" altLang="tr-TR" dirty="0">
              <a:latin typeface="+mn-lt"/>
            </a:endParaRPr>
          </a:p>
        </p:txBody>
      </p:sp>
      <p:sp>
        <p:nvSpPr>
          <p:cNvPr id="12" name="Metin kutusu 1">
            <a:hlinkClick r:id="rId3"/>
            <a:extLst>
              <a:ext uri="{FF2B5EF4-FFF2-40B4-BE49-F238E27FC236}">
                <a16:creationId xmlns:a16="http://schemas.microsoft.com/office/drawing/2014/main" id="{B7C946CD-6FF6-4A97-BB0D-5DC75BFDD388}"/>
              </a:ext>
            </a:extLst>
          </p:cNvPr>
          <p:cNvSpPr txBox="1">
            <a:spLocks noChangeArrowheads="1"/>
          </p:cNvSpPr>
          <p:nvPr/>
        </p:nvSpPr>
        <p:spPr bwMode="auto">
          <a:xfrm>
            <a:off x="304800" y="5763341"/>
            <a:ext cx="46272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altLang="tr-TR" dirty="0"/>
              <a:t>Elyaf Sarma Yöntemi Tanıtım Videoları:</a:t>
            </a:r>
          </a:p>
        </p:txBody>
      </p:sp>
      <p:sp>
        <p:nvSpPr>
          <p:cNvPr id="17" name="Metin kutusu 1">
            <a:hlinkClick r:id="rId3"/>
            <a:extLst>
              <a:ext uri="{FF2B5EF4-FFF2-40B4-BE49-F238E27FC236}">
                <a16:creationId xmlns:a16="http://schemas.microsoft.com/office/drawing/2014/main" id="{065E3EB8-A32B-4775-B550-3280C2D7A915}"/>
              </a:ext>
            </a:extLst>
          </p:cNvPr>
          <p:cNvSpPr txBox="1">
            <a:spLocks noChangeArrowheads="1"/>
          </p:cNvSpPr>
          <p:nvPr/>
        </p:nvSpPr>
        <p:spPr bwMode="auto">
          <a:xfrm>
            <a:off x="4590288" y="5714102"/>
            <a:ext cx="1026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altLang="tr-TR" u="sng" dirty="0">
                <a:solidFill>
                  <a:srgbClr val="0070C0"/>
                </a:solidFill>
              </a:rPr>
              <a:t>Video 2     </a:t>
            </a:r>
          </a:p>
        </p:txBody>
      </p:sp>
      <p:sp>
        <p:nvSpPr>
          <p:cNvPr id="18" name="Metin kutusu 2">
            <a:hlinkClick r:id="rId4"/>
            <a:extLst>
              <a:ext uri="{FF2B5EF4-FFF2-40B4-BE49-F238E27FC236}">
                <a16:creationId xmlns:a16="http://schemas.microsoft.com/office/drawing/2014/main" id="{AE5C0045-0409-4643-8599-C6DDDE6AE1AC}"/>
              </a:ext>
            </a:extLst>
          </p:cNvPr>
          <p:cNvSpPr txBox="1">
            <a:spLocks noChangeArrowheads="1"/>
          </p:cNvSpPr>
          <p:nvPr/>
        </p:nvSpPr>
        <p:spPr bwMode="auto">
          <a:xfrm>
            <a:off x="6012160" y="5721201"/>
            <a:ext cx="1026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altLang="tr-TR" u="sng" dirty="0">
                <a:solidFill>
                  <a:srgbClr val="0070C0"/>
                </a:solidFill>
              </a:rPr>
              <a:t>Video 3</a:t>
            </a:r>
          </a:p>
        </p:txBody>
      </p:sp>
    </p:spTree>
    <p:extLst>
      <p:ext uri="{BB962C8B-B14F-4D97-AF65-F5344CB8AC3E}">
        <p14:creationId xmlns:p14="http://schemas.microsoft.com/office/powerpoint/2010/main" val="264718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7" grpId="0"/>
      <p:bldP spid="18" grpId="0"/>
    </p:bld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59750" y="6427738"/>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176</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698714" y="449783"/>
            <a:ext cx="7746572" cy="49503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14" name="Dikdörtgen 13">
            <a:extLst>
              <a:ext uri="{FF2B5EF4-FFF2-40B4-BE49-F238E27FC236}">
                <a16:creationId xmlns:a16="http://schemas.microsoft.com/office/drawing/2014/main" id="{57E7AAD2-AC86-417E-9E70-8A9B19BD2914}"/>
              </a:ext>
            </a:extLst>
          </p:cNvPr>
          <p:cNvSpPr/>
          <p:nvPr/>
        </p:nvSpPr>
        <p:spPr>
          <a:xfrm>
            <a:off x="179512" y="1559658"/>
            <a:ext cx="9145016" cy="353943"/>
          </a:xfrm>
          <a:prstGeom prst="rect">
            <a:avLst/>
          </a:prstGeom>
        </p:spPr>
        <p:txBody>
          <a:bodyPr wrap="square">
            <a:spAutoFit/>
          </a:bodyPr>
          <a:lstStyle/>
          <a:p>
            <a:r>
              <a:rPr lang="tr-TR" sz="1700" dirty="0">
                <a:solidFill>
                  <a:srgbClr val="FF0000"/>
                </a:solidFill>
                <a:latin typeface="+mj-lt"/>
              </a:rPr>
              <a:t>12.5  </a:t>
            </a:r>
            <a:r>
              <a:rPr lang="tr-TR" sz="1700" dirty="0">
                <a:solidFill>
                  <a:srgbClr val="FF0000"/>
                </a:solidFill>
                <a:latin typeface="+mj-lt"/>
                <a:cs typeface="Tahoma"/>
              </a:rPr>
              <a:t>Vakum destekli</a:t>
            </a:r>
            <a:r>
              <a:rPr lang="tr-TR" sz="1700" spc="-5" dirty="0">
                <a:solidFill>
                  <a:srgbClr val="FF0000"/>
                </a:solidFill>
                <a:latin typeface="+mj-lt"/>
                <a:cs typeface="Tahoma"/>
              </a:rPr>
              <a:t> </a:t>
            </a:r>
            <a:r>
              <a:rPr lang="tr-TR" sz="1700" dirty="0">
                <a:solidFill>
                  <a:srgbClr val="FF0000"/>
                </a:solidFill>
                <a:latin typeface="+mj-lt"/>
                <a:cs typeface="Tahoma"/>
              </a:rPr>
              <a:t>reçine</a:t>
            </a:r>
            <a:r>
              <a:rPr lang="tr-TR" sz="1700" spc="-5" dirty="0">
                <a:solidFill>
                  <a:srgbClr val="FF0000"/>
                </a:solidFill>
                <a:latin typeface="+mj-lt"/>
                <a:cs typeface="Tahoma"/>
              </a:rPr>
              <a:t> </a:t>
            </a:r>
            <a:r>
              <a:rPr lang="tr-TR" sz="1700" dirty="0" err="1">
                <a:solidFill>
                  <a:srgbClr val="FF0000"/>
                </a:solidFill>
                <a:latin typeface="+mj-lt"/>
                <a:cs typeface="Tahoma"/>
              </a:rPr>
              <a:t>infüzyonu</a:t>
            </a:r>
            <a:r>
              <a:rPr lang="tr-TR" sz="1700" dirty="0">
                <a:solidFill>
                  <a:srgbClr val="FF0000"/>
                </a:solidFill>
                <a:latin typeface="+mj-lt"/>
                <a:cs typeface="Tahoma"/>
              </a:rPr>
              <a:t> </a:t>
            </a:r>
            <a:r>
              <a:rPr lang="en-US" sz="1700" dirty="0">
                <a:solidFill>
                  <a:srgbClr val="33339A"/>
                </a:solidFill>
                <a:latin typeface="+mj-lt"/>
                <a:cs typeface="Tahoma"/>
              </a:rPr>
              <a:t>(</a:t>
            </a:r>
            <a:r>
              <a:rPr lang="tr-TR" sz="1700" dirty="0">
                <a:solidFill>
                  <a:srgbClr val="0070C0"/>
                </a:solidFill>
                <a:latin typeface="+mj-lt"/>
                <a:cs typeface="Tahoma"/>
              </a:rPr>
              <a:t>VARIM-</a:t>
            </a:r>
            <a:r>
              <a:rPr lang="en-US" sz="1700" dirty="0">
                <a:solidFill>
                  <a:srgbClr val="33339A"/>
                </a:solidFill>
                <a:latin typeface="+mj-lt"/>
                <a:cs typeface="Tahoma"/>
              </a:rPr>
              <a:t>Vacuum</a:t>
            </a:r>
            <a:r>
              <a:rPr lang="en-US" sz="1700" spc="5" dirty="0">
                <a:solidFill>
                  <a:srgbClr val="33339A"/>
                </a:solidFill>
                <a:latin typeface="+mj-lt"/>
                <a:cs typeface="Tahoma"/>
              </a:rPr>
              <a:t> </a:t>
            </a:r>
            <a:r>
              <a:rPr lang="en-US" sz="1700" dirty="0" err="1">
                <a:solidFill>
                  <a:srgbClr val="33339A"/>
                </a:solidFill>
                <a:latin typeface="+mj-lt"/>
                <a:cs typeface="Tahoma"/>
              </a:rPr>
              <a:t>assited</a:t>
            </a:r>
            <a:r>
              <a:rPr lang="en-US" sz="1700" spc="-5" dirty="0">
                <a:solidFill>
                  <a:srgbClr val="33339A"/>
                </a:solidFill>
                <a:latin typeface="+mj-lt"/>
                <a:cs typeface="Tahoma"/>
              </a:rPr>
              <a:t> </a:t>
            </a:r>
            <a:r>
              <a:rPr lang="en-US" sz="1700" dirty="0">
                <a:solidFill>
                  <a:srgbClr val="33339A"/>
                </a:solidFill>
                <a:latin typeface="+mj-lt"/>
                <a:cs typeface="Tahoma"/>
              </a:rPr>
              <a:t>resin infusion molding</a:t>
            </a:r>
            <a:r>
              <a:rPr lang="tr-TR" sz="1700" dirty="0">
                <a:solidFill>
                  <a:srgbClr val="0070C0"/>
                </a:solidFill>
                <a:latin typeface="+mj-lt"/>
                <a:cs typeface="Tahoma"/>
              </a:rPr>
              <a:t>)</a:t>
            </a:r>
            <a:endParaRPr lang="tr-TR" sz="1700" dirty="0">
              <a:solidFill>
                <a:srgbClr val="0070C0"/>
              </a:solidFill>
              <a:latin typeface="+mj-lt"/>
            </a:endParaRPr>
          </a:p>
        </p:txBody>
      </p:sp>
      <p:sp>
        <p:nvSpPr>
          <p:cNvPr id="2" name="Dikdörtgen 1">
            <a:extLst>
              <a:ext uri="{FF2B5EF4-FFF2-40B4-BE49-F238E27FC236}">
                <a16:creationId xmlns:a16="http://schemas.microsoft.com/office/drawing/2014/main" id="{F362CCD8-B146-422A-9C5D-E991B22ACDC2}"/>
              </a:ext>
            </a:extLst>
          </p:cNvPr>
          <p:cNvSpPr/>
          <p:nvPr/>
        </p:nvSpPr>
        <p:spPr>
          <a:xfrm>
            <a:off x="350168" y="1854154"/>
            <a:ext cx="8443664" cy="829522"/>
          </a:xfrm>
          <a:prstGeom prst="rect">
            <a:avLst/>
          </a:prstGeom>
        </p:spPr>
        <p:txBody>
          <a:bodyPr wrap="square">
            <a:spAutoFit/>
          </a:bodyPr>
          <a:lstStyle/>
          <a:p>
            <a:pPr>
              <a:lnSpc>
                <a:spcPct val="150000"/>
              </a:lnSpc>
            </a:pPr>
            <a:r>
              <a:rPr lang="tr-TR" altLang="tr-TR" sz="1700" dirty="0">
                <a:latin typeface="+mj-lt"/>
                <a:cs typeface="Tahoma" panose="020B0604030504040204" pitchFamily="34" charset="0"/>
              </a:rPr>
              <a:t>Bu Yöntem yüksek kaliteli, büyük </a:t>
            </a:r>
            <a:r>
              <a:rPr lang="tr-TR" altLang="tr-TR" sz="1700" dirty="0" err="1">
                <a:latin typeface="+mj-lt"/>
                <a:cs typeface="Tahoma" panose="020B0604030504040204" pitchFamily="34" charset="0"/>
              </a:rPr>
              <a:t>kompozit</a:t>
            </a:r>
            <a:r>
              <a:rPr lang="tr-TR" altLang="tr-TR" sz="1700" dirty="0">
                <a:latin typeface="+mj-lt"/>
                <a:cs typeface="Tahoma" panose="020B0604030504040204" pitchFamily="34" charset="0"/>
              </a:rPr>
              <a:t> parçaların üretiminde kullanılır. İşlem basamakları şu şekilde özetlenebilir:</a:t>
            </a:r>
          </a:p>
        </p:txBody>
      </p:sp>
      <p:sp>
        <p:nvSpPr>
          <p:cNvPr id="13" name="object 8">
            <a:extLst>
              <a:ext uri="{FF2B5EF4-FFF2-40B4-BE49-F238E27FC236}">
                <a16:creationId xmlns:a16="http://schemas.microsoft.com/office/drawing/2014/main" id="{B139ED47-625D-42C6-B57E-8F0D980E5B2C}"/>
              </a:ext>
            </a:extLst>
          </p:cNvPr>
          <p:cNvSpPr txBox="1">
            <a:spLocks noChangeArrowheads="1"/>
          </p:cNvSpPr>
          <p:nvPr/>
        </p:nvSpPr>
        <p:spPr bwMode="auto">
          <a:xfrm>
            <a:off x="336257" y="2787001"/>
            <a:ext cx="4592601" cy="353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55600" indent="-342900" algn="just">
              <a:buFont typeface="+mj-lt"/>
              <a:buAutoNum type="arabicPeriod"/>
            </a:pPr>
            <a:r>
              <a:rPr lang="tr-TR" altLang="tr-TR" sz="1700" dirty="0">
                <a:latin typeface="+mj-lt"/>
                <a:cs typeface="Tahoma" panose="020B0604030504040204" pitchFamily="34" charset="0"/>
              </a:rPr>
              <a:t>Kalıp yüzeyi bir ayırıcı ile kaplanır.</a:t>
            </a:r>
          </a:p>
          <a:p>
            <a:pPr marL="355600" indent="-342900">
              <a:spcBef>
                <a:spcPts val="450"/>
              </a:spcBef>
              <a:buFont typeface="+mj-lt"/>
              <a:buAutoNum type="arabicPeriod"/>
            </a:pPr>
            <a:r>
              <a:rPr lang="tr-TR" altLang="tr-TR" sz="1700" dirty="0">
                <a:latin typeface="+mj-lt"/>
                <a:cs typeface="Tahoma" panose="020B0604030504040204" pitchFamily="34" charset="0"/>
              </a:rPr>
              <a:t>Belli bir dizilişte kuru kumaşlar (elyaf) veya bir </a:t>
            </a:r>
            <a:r>
              <a:rPr lang="tr-TR" altLang="tr-TR" sz="1700" dirty="0" err="1">
                <a:latin typeface="+mj-lt"/>
                <a:cs typeface="Tahoma" panose="020B0604030504040204" pitchFamily="34" charset="0"/>
              </a:rPr>
              <a:t>preform</a:t>
            </a:r>
            <a:r>
              <a:rPr lang="tr-TR" altLang="tr-TR" sz="1700" dirty="0">
                <a:latin typeface="+mj-lt"/>
                <a:cs typeface="Tahoma" panose="020B0604030504040204" pitchFamily="34" charset="0"/>
              </a:rPr>
              <a:t> malzeme kalıba yatırılır.</a:t>
            </a:r>
          </a:p>
          <a:p>
            <a:pPr marL="355600" indent="-342900">
              <a:spcBef>
                <a:spcPts val="475"/>
              </a:spcBef>
              <a:buFont typeface="+mj-lt"/>
              <a:buAutoNum type="arabicPeriod"/>
            </a:pPr>
            <a:r>
              <a:rPr lang="tr-TR" altLang="tr-TR" sz="1700" dirty="0">
                <a:latin typeface="+mj-lt"/>
                <a:cs typeface="Tahoma" panose="020B0604030504040204" pitchFamily="34" charset="0"/>
              </a:rPr>
              <a:t>Kumaşın üzerine soyma kumaşı, ayırıcı film, reçine dağıtıcı filmler konur.</a:t>
            </a:r>
          </a:p>
          <a:p>
            <a:pPr marL="355600" indent="-342900" algn="just">
              <a:spcBef>
                <a:spcPts val="475"/>
              </a:spcBef>
              <a:buFont typeface="+mj-lt"/>
              <a:buAutoNum type="arabicPeriod"/>
            </a:pPr>
            <a:r>
              <a:rPr lang="tr-TR" altLang="tr-TR" sz="1700" dirty="0">
                <a:latin typeface="+mj-lt"/>
                <a:cs typeface="Tahoma" panose="020B0604030504040204" pitchFamily="34" charset="0"/>
              </a:rPr>
              <a:t>Plastik bir vakum naylonu (filmi) ve çift taraflı yapışkan sızdırmazlık macunları kullanılarak, istiflenmiş kumaşlar çepeçevre dış ortamdan izole edilir.</a:t>
            </a:r>
          </a:p>
          <a:p>
            <a:pPr marL="355600" indent="-342900">
              <a:spcBef>
                <a:spcPts val="475"/>
              </a:spcBef>
              <a:buFont typeface="+mj-lt"/>
              <a:buAutoNum type="arabicPeriod"/>
            </a:pPr>
            <a:r>
              <a:rPr lang="tr-TR" altLang="tr-TR" sz="1700" dirty="0">
                <a:latin typeface="+mj-lt"/>
                <a:cs typeface="Tahoma" panose="020B0604030504040204" pitchFamily="34" charset="0"/>
              </a:rPr>
              <a:t>Vakum yardımı ile reçinenin istiflenmiş kuru kumaşlara tamamen nüfuz etmesi sağlanır ve malzeme pişmeye bırakılır.</a:t>
            </a:r>
          </a:p>
        </p:txBody>
      </p:sp>
      <p:pic>
        <p:nvPicPr>
          <p:cNvPr id="6" name="Resim 5">
            <a:extLst>
              <a:ext uri="{FF2B5EF4-FFF2-40B4-BE49-F238E27FC236}">
                <a16:creationId xmlns:a16="http://schemas.microsoft.com/office/drawing/2014/main" id="{00030C8F-D6B8-4AB0-9194-FB3F44D5C648}"/>
              </a:ext>
            </a:extLst>
          </p:cNvPr>
          <p:cNvPicPr>
            <a:picLocks noChangeAspect="1"/>
          </p:cNvPicPr>
          <p:nvPr/>
        </p:nvPicPr>
        <p:blipFill>
          <a:blip r:embed="rId2"/>
          <a:stretch>
            <a:fillRect/>
          </a:stretch>
        </p:blipFill>
        <p:spPr>
          <a:xfrm>
            <a:off x="4969414" y="2698805"/>
            <a:ext cx="3916249" cy="2598575"/>
          </a:xfrm>
          <a:prstGeom prst="rect">
            <a:avLst/>
          </a:prstGeom>
        </p:spPr>
      </p:pic>
      <p:sp>
        <p:nvSpPr>
          <p:cNvPr id="15" name="Metin kutusu 14">
            <a:hlinkClick r:id="rId3"/>
            <a:extLst>
              <a:ext uri="{FF2B5EF4-FFF2-40B4-BE49-F238E27FC236}">
                <a16:creationId xmlns:a16="http://schemas.microsoft.com/office/drawing/2014/main" id="{407D025F-D7CE-41C3-89DF-7DD449F7BDB6}"/>
              </a:ext>
            </a:extLst>
          </p:cNvPr>
          <p:cNvSpPr txBox="1">
            <a:spLocks noChangeArrowheads="1"/>
          </p:cNvSpPr>
          <p:nvPr/>
        </p:nvSpPr>
        <p:spPr bwMode="auto">
          <a:xfrm>
            <a:off x="6516216" y="5589240"/>
            <a:ext cx="1008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altLang="tr-TR" u="sng" dirty="0">
                <a:solidFill>
                  <a:srgbClr val="0070C0"/>
                </a:solidFill>
              </a:rPr>
              <a:t>Video 4</a:t>
            </a:r>
          </a:p>
        </p:txBody>
      </p:sp>
    </p:spTree>
    <p:extLst>
      <p:ext uri="{BB962C8B-B14F-4D97-AF65-F5344CB8AC3E}">
        <p14:creationId xmlns:p14="http://schemas.microsoft.com/office/powerpoint/2010/main" val="304310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arn(inVertic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barn(inVertical)">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barn(inVertical)">
                                      <p:cBhvr>
                                        <p:cTn id="32" dur="500"/>
                                        <p:tgtEl>
                                          <p:spTgt spid="1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barn(inVertical)">
                                      <p:cBhvr>
                                        <p:cTn id="37" dur="500"/>
                                        <p:tgtEl>
                                          <p:spTgt spid="1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13" grpId="0" build="p"/>
      <p:bldP spid="15" grpId="0"/>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79712"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177</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698714" y="449783"/>
            <a:ext cx="7746572" cy="49503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10" name="Dikdörtgen 9">
            <a:extLst>
              <a:ext uri="{FF2B5EF4-FFF2-40B4-BE49-F238E27FC236}">
                <a16:creationId xmlns:a16="http://schemas.microsoft.com/office/drawing/2014/main" id="{8656BE3F-4A29-453D-85EC-52233CCF8BED}"/>
              </a:ext>
            </a:extLst>
          </p:cNvPr>
          <p:cNvSpPr/>
          <p:nvPr/>
        </p:nvSpPr>
        <p:spPr>
          <a:xfrm>
            <a:off x="306189" y="1547091"/>
            <a:ext cx="8064896" cy="369332"/>
          </a:xfrm>
          <a:prstGeom prst="rect">
            <a:avLst/>
          </a:prstGeom>
        </p:spPr>
        <p:txBody>
          <a:bodyPr wrap="square">
            <a:spAutoFit/>
          </a:bodyPr>
          <a:lstStyle/>
          <a:p>
            <a:r>
              <a:rPr lang="tr-TR" dirty="0">
                <a:solidFill>
                  <a:srgbClr val="FF0000"/>
                </a:solidFill>
                <a:latin typeface="+mj-lt"/>
              </a:rPr>
              <a:t>12.6 </a:t>
            </a:r>
            <a:r>
              <a:rPr lang="tr-TR" altLang="tr-TR" dirty="0">
                <a:solidFill>
                  <a:srgbClr val="FF0000"/>
                </a:solidFill>
                <a:latin typeface="+mj-lt"/>
                <a:cs typeface="Tahoma" panose="020B0604030504040204" pitchFamily="34" charset="0"/>
              </a:rPr>
              <a:t>Reçine Transfer kalıplama (</a:t>
            </a:r>
            <a:r>
              <a:rPr lang="tr-TR" altLang="tr-TR" dirty="0" err="1">
                <a:solidFill>
                  <a:srgbClr val="FF0000"/>
                </a:solidFill>
                <a:latin typeface="+mj-lt"/>
                <a:cs typeface="Tahoma" panose="020B0604030504040204" pitchFamily="34" charset="0"/>
              </a:rPr>
              <a:t>Resin</a:t>
            </a:r>
            <a:r>
              <a:rPr lang="tr-TR" altLang="tr-TR" dirty="0">
                <a:solidFill>
                  <a:srgbClr val="FF0000"/>
                </a:solidFill>
                <a:latin typeface="+mj-lt"/>
                <a:cs typeface="Tahoma" panose="020B0604030504040204" pitchFamily="34" charset="0"/>
              </a:rPr>
              <a:t> Transfer </a:t>
            </a:r>
            <a:r>
              <a:rPr lang="tr-TR" altLang="tr-TR" dirty="0" err="1">
                <a:solidFill>
                  <a:srgbClr val="FF0000"/>
                </a:solidFill>
                <a:latin typeface="+mj-lt"/>
                <a:cs typeface="Tahoma" panose="020B0604030504040204" pitchFamily="34" charset="0"/>
              </a:rPr>
              <a:t>Molding</a:t>
            </a:r>
            <a:r>
              <a:rPr lang="tr-TR" altLang="tr-TR" dirty="0">
                <a:solidFill>
                  <a:srgbClr val="FF0000"/>
                </a:solidFill>
                <a:latin typeface="+mj-lt"/>
                <a:cs typeface="Tahoma" panose="020B0604030504040204" pitchFamily="34" charset="0"/>
              </a:rPr>
              <a:t> - RTM)</a:t>
            </a:r>
            <a:endParaRPr lang="tr-TR" dirty="0">
              <a:solidFill>
                <a:srgbClr val="FF0000"/>
              </a:solidFill>
              <a:latin typeface="+mj-lt"/>
            </a:endParaRPr>
          </a:p>
        </p:txBody>
      </p:sp>
      <p:pic>
        <p:nvPicPr>
          <p:cNvPr id="2" name="Resim 1">
            <a:extLst>
              <a:ext uri="{FF2B5EF4-FFF2-40B4-BE49-F238E27FC236}">
                <a16:creationId xmlns:a16="http://schemas.microsoft.com/office/drawing/2014/main" id="{04E95B2D-373B-4A04-A62C-381A5732E38B}"/>
              </a:ext>
            </a:extLst>
          </p:cNvPr>
          <p:cNvPicPr>
            <a:picLocks noChangeAspect="1"/>
          </p:cNvPicPr>
          <p:nvPr/>
        </p:nvPicPr>
        <p:blipFill>
          <a:blip r:embed="rId2"/>
          <a:stretch>
            <a:fillRect/>
          </a:stretch>
        </p:blipFill>
        <p:spPr>
          <a:xfrm>
            <a:off x="4590288" y="1972105"/>
            <a:ext cx="4288681" cy="2945761"/>
          </a:xfrm>
          <a:prstGeom prst="rect">
            <a:avLst/>
          </a:prstGeom>
        </p:spPr>
      </p:pic>
      <p:sp>
        <p:nvSpPr>
          <p:cNvPr id="13" name="Dikdörtgen 12">
            <a:extLst>
              <a:ext uri="{FF2B5EF4-FFF2-40B4-BE49-F238E27FC236}">
                <a16:creationId xmlns:a16="http://schemas.microsoft.com/office/drawing/2014/main" id="{4B96B279-CD7A-4BF9-ADE6-0518E1D9DD76}"/>
              </a:ext>
            </a:extLst>
          </p:cNvPr>
          <p:cNvSpPr/>
          <p:nvPr/>
        </p:nvSpPr>
        <p:spPr>
          <a:xfrm>
            <a:off x="335686" y="2046430"/>
            <a:ext cx="4226494" cy="2950359"/>
          </a:xfrm>
          <a:prstGeom prst="rect">
            <a:avLst/>
          </a:prstGeom>
        </p:spPr>
        <p:txBody>
          <a:bodyPr wrap="square">
            <a:spAutoFit/>
          </a:bodyPr>
          <a:lstStyle/>
          <a:p>
            <a:pPr algn="just">
              <a:lnSpc>
                <a:spcPct val="150000"/>
              </a:lnSpc>
            </a:pPr>
            <a:r>
              <a:rPr lang="tr-TR" altLang="tr-TR" dirty="0">
                <a:latin typeface="+mj-lt"/>
                <a:cs typeface="Tahoma" panose="020B0604030504040204" pitchFamily="34" charset="0"/>
              </a:rPr>
              <a:t>VARIM yönteminden farklı olarak burada </a:t>
            </a:r>
            <a:r>
              <a:rPr lang="tr-TR" altLang="tr-TR" dirty="0" err="1">
                <a:latin typeface="+mj-lt"/>
                <a:cs typeface="Tahoma" panose="020B0604030504040204" pitchFamily="34" charset="0"/>
              </a:rPr>
              <a:t>Jelkot</a:t>
            </a:r>
            <a:r>
              <a:rPr lang="tr-TR" altLang="tr-TR" dirty="0">
                <a:latin typeface="+mj-lt"/>
                <a:cs typeface="Tahoma" panose="020B0604030504040204" pitchFamily="34" charset="0"/>
              </a:rPr>
              <a:t> uygulanmış iki kalıp (dişi ve erkek) kullanılır. RTM için özel üretilmiş olan takviye malzemeleri kalıp içine yerleştirilir. Kalıplar kapatılır. Ve malzemeye basınçlı olarak reçine (</a:t>
            </a:r>
            <a:r>
              <a:rPr lang="tr-TR" altLang="tr-TR" dirty="0" err="1">
                <a:latin typeface="+mj-lt"/>
                <a:cs typeface="Tahoma" panose="020B0604030504040204" pitchFamily="34" charset="0"/>
              </a:rPr>
              <a:t>resin</a:t>
            </a:r>
            <a:r>
              <a:rPr lang="tr-TR" altLang="tr-TR" dirty="0">
                <a:latin typeface="+mj-lt"/>
                <a:cs typeface="Tahoma" panose="020B0604030504040204" pitchFamily="34" charset="0"/>
              </a:rPr>
              <a:t>) enjekte edilir. </a:t>
            </a:r>
          </a:p>
        </p:txBody>
      </p:sp>
      <p:sp>
        <p:nvSpPr>
          <p:cNvPr id="6" name="Dikdörtgen 5">
            <a:extLst>
              <a:ext uri="{FF2B5EF4-FFF2-40B4-BE49-F238E27FC236}">
                <a16:creationId xmlns:a16="http://schemas.microsoft.com/office/drawing/2014/main" id="{42FAE654-EC05-429D-88D2-88ECFC545C82}"/>
              </a:ext>
            </a:extLst>
          </p:cNvPr>
          <p:cNvSpPr/>
          <p:nvPr/>
        </p:nvSpPr>
        <p:spPr>
          <a:xfrm>
            <a:off x="381217" y="4996789"/>
            <a:ext cx="8438728" cy="1288366"/>
          </a:xfrm>
          <a:prstGeom prst="rect">
            <a:avLst/>
          </a:prstGeom>
        </p:spPr>
        <p:txBody>
          <a:bodyPr wrap="square">
            <a:spAutoFit/>
          </a:bodyPr>
          <a:lstStyle/>
          <a:p>
            <a:pPr>
              <a:lnSpc>
                <a:spcPct val="150000"/>
              </a:lnSpc>
            </a:pPr>
            <a:r>
              <a:rPr lang="tr-TR" altLang="tr-TR" dirty="0">
                <a:cs typeface="Tahoma" panose="020B0604030504040204" pitchFamily="34" charset="0"/>
              </a:rPr>
              <a:t>Bazı uygulamalarda reçinenin ilerlemesine yardımcı olmak üzere vakumlama da yapılır. Genellikle, 2-10 mm cidar kalınlığına ve %20- 30 fiber oranına sahip </a:t>
            </a:r>
            <a:r>
              <a:rPr lang="tr-TR" altLang="tr-TR" dirty="0" err="1">
                <a:cs typeface="Tahoma" panose="020B0604030504040204" pitchFamily="34" charset="0"/>
              </a:rPr>
              <a:t>kompozit</a:t>
            </a:r>
            <a:r>
              <a:rPr lang="tr-TR" altLang="tr-TR" dirty="0">
                <a:cs typeface="Tahoma" panose="020B0604030504040204" pitchFamily="34" charset="0"/>
              </a:rPr>
              <a:t> ürünler elde edilir.</a:t>
            </a:r>
            <a:endParaRPr lang="tr-TR" dirty="0"/>
          </a:p>
        </p:txBody>
      </p:sp>
    </p:spTree>
    <p:extLst>
      <p:ext uri="{BB962C8B-B14F-4D97-AF65-F5344CB8AC3E}">
        <p14:creationId xmlns:p14="http://schemas.microsoft.com/office/powerpoint/2010/main" val="290979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6" grpId="0"/>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18909" y="6399563"/>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178</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717002" y="171412"/>
            <a:ext cx="7746572" cy="49503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10" name="Dikdörtgen 9">
            <a:extLst>
              <a:ext uri="{FF2B5EF4-FFF2-40B4-BE49-F238E27FC236}">
                <a16:creationId xmlns:a16="http://schemas.microsoft.com/office/drawing/2014/main" id="{8656BE3F-4A29-453D-85EC-52233CCF8BED}"/>
              </a:ext>
            </a:extLst>
          </p:cNvPr>
          <p:cNvSpPr/>
          <p:nvPr/>
        </p:nvSpPr>
        <p:spPr>
          <a:xfrm>
            <a:off x="407288" y="1384186"/>
            <a:ext cx="8064896" cy="369332"/>
          </a:xfrm>
          <a:prstGeom prst="rect">
            <a:avLst/>
          </a:prstGeom>
        </p:spPr>
        <p:txBody>
          <a:bodyPr wrap="square">
            <a:spAutoFit/>
          </a:bodyPr>
          <a:lstStyle/>
          <a:p>
            <a:r>
              <a:rPr lang="tr-TR" dirty="0">
                <a:solidFill>
                  <a:srgbClr val="FF0000"/>
                </a:solidFill>
                <a:latin typeface="+mj-lt"/>
              </a:rPr>
              <a:t>12.6.1 </a:t>
            </a:r>
            <a:r>
              <a:rPr lang="tr-TR" altLang="tr-TR" dirty="0">
                <a:solidFill>
                  <a:srgbClr val="FF0000"/>
                </a:solidFill>
                <a:latin typeface="+mj-lt"/>
                <a:cs typeface="Tahoma" panose="020B0604030504040204" pitchFamily="34" charset="0"/>
              </a:rPr>
              <a:t>Yöntemin Başlıca Özellikleri</a:t>
            </a:r>
            <a:endParaRPr lang="tr-TR" dirty="0">
              <a:solidFill>
                <a:srgbClr val="FF0000"/>
              </a:solidFill>
              <a:latin typeface="+mj-lt"/>
            </a:endParaRPr>
          </a:p>
        </p:txBody>
      </p:sp>
      <p:sp>
        <p:nvSpPr>
          <p:cNvPr id="12" name="Dikdörtgen 11">
            <a:extLst>
              <a:ext uri="{FF2B5EF4-FFF2-40B4-BE49-F238E27FC236}">
                <a16:creationId xmlns:a16="http://schemas.microsoft.com/office/drawing/2014/main" id="{E4F47A7D-1111-4E33-9714-8F5CB384D966}"/>
              </a:ext>
            </a:extLst>
          </p:cNvPr>
          <p:cNvSpPr/>
          <p:nvPr/>
        </p:nvSpPr>
        <p:spPr>
          <a:xfrm>
            <a:off x="1547664" y="657040"/>
            <a:ext cx="8064896" cy="369332"/>
          </a:xfrm>
          <a:prstGeom prst="rect">
            <a:avLst/>
          </a:prstGeom>
        </p:spPr>
        <p:txBody>
          <a:bodyPr wrap="square">
            <a:spAutoFit/>
          </a:bodyPr>
          <a:lstStyle/>
          <a:p>
            <a:r>
              <a:rPr lang="tr-TR" dirty="0">
                <a:solidFill>
                  <a:srgbClr val="FF0000"/>
                </a:solidFill>
                <a:latin typeface="+mj-lt"/>
              </a:rPr>
              <a:t>12.6 </a:t>
            </a:r>
            <a:r>
              <a:rPr lang="tr-TR" altLang="tr-TR" dirty="0">
                <a:solidFill>
                  <a:srgbClr val="FF0000"/>
                </a:solidFill>
                <a:latin typeface="+mj-lt"/>
                <a:cs typeface="Tahoma" panose="020B0604030504040204" pitchFamily="34" charset="0"/>
              </a:rPr>
              <a:t>Reçine Transfer kalıplama (</a:t>
            </a:r>
            <a:r>
              <a:rPr lang="tr-TR" altLang="tr-TR" dirty="0" err="1">
                <a:solidFill>
                  <a:srgbClr val="FF0000"/>
                </a:solidFill>
                <a:latin typeface="+mj-lt"/>
                <a:cs typeface="Tahoma" panose="020B0604030504040204" pitchFamily="34" charset="0"/>
              </a:rPr>
              <a:t>Resin</a:t>
            </a:r>
            <a:r>
              <a:rPr lang="tr-TR" altLang="tr-TR" dirty="0">
                <a:solidFill>
                  <a:srgbClr val="FF0000"/>
                </a:solidFill>
                <a:latin typeface="+mj-lt"/>
                <a:cs typeface="Tahoma" panose="020B0604030504040204" pitchFamily="34" charset="0"/>
              </a:rPr>
              <a:t> Transfer </a:t>
            </a:r>
            <a:r>
              <a:rPr lang="tr-TR" altLang="tr-TR" dirty="0" err="1">
                <a:solidFill>
                  <a:srgbClr val="FF0000"/>
                </a:solidFill>
                <a:latin typeface="+mj-lt"/>
                <a:cs typeface="Tahoma" panose="020B0604030504040204" pitchFamily="34" charset="0"/>
              </a:rPr>
              <a:t>Molding</a:t>
            </a:r>
            <a:r>
              <a:rPr lang="tr-TR" altLang="tr-TR" dirty="0">
                <a:solidFill>
                  <a:srgbClr val="FF0000"/>
                </a:solidFill>
                <a:latin typeface="+mj-lt"/>
                <a:cs typeface="Tahoma" panose="020B0604030504040204" pitchFamily="34" charset="0"/>
              </a:rPr>
              <a:t> - RTM)</a:t>
            </a:r>
            <a:endParaRPr lang="tr-TR" dirty="0">
              <a:solidFill>
                <a:srgbClr val="FF0000"/>
              </a:solidFill>
              <a:latin typeface="+mj-lt"/>
            </a:endParaRPr>
          </a:p>
        </p:txBody>
      </p:sp>
      <p:sp>
        <p:nvSpPr>
          <p:cNvPr id="7" name="Dikdörtgen 6">
            <a:extLst>
              <a:ext uri="{FF2B5EF4-FFF2-40B4-BE49-F238E27FC236}">
                <a16:creationId xmlns:a16="http://schemas.microsoft.com/office/drawing/2014/main" id="{244D3A0A-16D2-4334-90E6-68BF4B6F502C}"/>
              </a:ext>
            </a:extLst>
          </p:cNvPr>
          <p:cNvSpPr/>
          <p:nvPr/>
        </p:nvSpPr>
        <p:spPr>
          <a:xfrm>
            <a:off x="216357" y="1694352"/>
            <a:ext cx="5995392" cy="4612353"/>
          </a:xfrm>
          <a:prstGeom prst="rect">
            <a:avLst/>
          </a:prstGeom>
        </p:spPr>
        <p:txBody>
          <a:bodyPr wrap="square">
            <a:spAutoFit/>
          </a:bodyPr>
          <a:lstStyle/>
          <a:p>
            <a:pPr marL="265113" indent="-265113" algn="just">
              <a:lnSpc>
                <a:spcPct val="150000"/>
              </a:lnSpc>
              <a:buFont typeface="+mj-lt"/>
              <a:buAutoNum type="arabicPeriod"/>
              <a:defRPr/>
            </a:pPr>
            <a:r>
              <a:rPr lang="tr-TR" altLang="tr-TR" dirty="0">
                <a:latin typeface="+mj-lt"/>
                <a:ea typeface="Times New Roman" panose="02020603050405020304" pitchFamily="18" charset="0"/>
                <a:cs typeface="Arial" panose="020B0604020202020204" pitchFamily="34" charset="0"/>
              </a:rPr>
              <a:t>RTM, elle yatırma metoduna göre daha hızlıdır ve mamul daha uzun ömürlüdür. Ancak iki parçalı kalıp kullanmak gerekir.</a:t>
            </a:r>
          </a:p>
          <a:p>
            <a:pPr marL="265113" indent="-265113" algn="just">
              <a:lnSpc>
                <a:spcPct val="150000"/>
              </a:lnSpc>
              <a:buFont typeface="+mj-lt"/>
              <a:buAutoNum type="arabicPeriod"/>
              <a:defRPr/>
            </a:pPr>
            <a:r>
              <a:rPr lang="tr-TR" altLang="tr-TR" dirty="0">
                <a:latin typeface="+mj-lt"/>
                <a:ea typeface="Times New Roman" panose="02020603050405020304" pitchFamily="18" charset="0"/>
                <a:cs typeface="Arial" panose="020B0604020202020204" pitchFamily="34" charset="0"/>
              </a:rPr>
              <a:t>RTM metodu, jel-kotlu veya jel-</a:t>
            </a:r>
            <a:r>
              <a:rPr lang="tr-TR" altLang="tr-TR" dirty="0" err="1">
                <a:latin typeface="+mj-lt"/>
                <a:ea typeface="Times New Roman" panose="02020603050405020304" pitchFamily="18" charset="0"/>
                <a:cs typeface="Arial" panose="020B0604020202020204" pitchFamily="34" charset="0"/>
              </a:rPr>
              <a:t>kotsuz</a:t>
            </a:r>
            <a:r>
              <a:rPr lang="tr-TR" altLang="tr-TR" dirty="0">
                <a:latin typeface="+mj-lt"/>
                <a:ea typeface="Times New Roman" panose="02020603050405020304" pitchFamily="18" charset="0"/>
                <a:cs typeface="Arial" panose="020B0604020202020204" pitchFamily="34" charset="0"/>
              </a:rPr>
              <a:t> uygulanabilir. Her iki yüzeyinin de düzgün olması istenen ürünler için uygun bir metottur. </a:t>
            </a:r>
          </a:p>
          <a:p>
            <a:pPr marL="265113" indent="-265113" algn="just">
              <a:lnSpc>
                <a:spcPct val="150000"/>
              </a:lnSpc>
              <a:buFont typeface="+mj-lt"/>
              <a:buAutoNum type="arabicPeriod"/>
              <a:defRPr/>
            </a:pPr>
            <a:r>
              <a:rPr lang="tr-TR" altLang="tr-TR" dirty="0">
                <a:latin typeface="+mj-lt"/>
                <a:ea typeface="Times New Roman" panose="02020603050405020304" pitchFamily="18" charset="0"/>
                <a:cs typeface="Arial" panose="020B0604020202020204" pitchFamily="34" charset="0"/>
              </a:rPr>
              <a:t>Takviye malzemesi olarak keçe, kumaş veya ikisinin kombinasyonu kullanılır. </a:t>
            </a:r>
          </a:p>
          <a:p>
            <a:pPr marL="265113" indent="-265113" algn="just">
              <a:lnSpc>
                <a:spcPct val="150000"/>
              </a:lnSpc>
              <a:buFont typeface="+mj-lt"/>
              <a:buAutoNum type="arabicPeriod"/>
              <a:defRPr/>
            </a:pPr>
            <a:r>
              <a:rPr lang="tr-TR" altLang="tr-TR" dirty="0">
                <a:latin typeface="+mj-lt"/>
                <a:ea typeface="Times New Roman" panose="02020603050405020304" pitchFamily="18" charset="0"/>
                <a:cs typeface="Arial" panose="020B0604020202020204" pitchFamily="34" charset="0"/>
              </a:rPr>
              <a:t>Takviye malzemesi, kalıba yerleştirildikten sonra, matris içinde geç çözünen reçinelerle kaplanarak kalıp içerisinde sürüklenmeleri önlenir ve kalıp kapatılır.</a:t>
            </a:r>
          </a:p>
        </p:txBody>
      </p:sp>
      <p:pic>
        <p:nvPicPr>
          <p:cNvPr id="14" name="Picture 4" descr="RTM Light process &quot;The best case&quot; English version Fiberglass on Make a GIF">
            <a:extLst>
              <a:ext uri="{FF2B5EF4-FFF2-40B4-BE49-F238E27FC236}">
                <a16:creationId xmlns:a16="http://schemas.microsoft.com/office/drawing/2014/main" id="{7E3264D3-C7BE-4FAB-92D4-F38628A8776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59339" y="4148348"/>
            <a:ext cx="2435291" cy="18264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RTM Light process &quot;The best case&quot; English version Fiberglass on Make a GIF">
            <a:extLst>
              <a:ext uri="{FF2B5EF4-FFF2-40B4-BE49-F238E27FC236}">
                <a16:creationId xmlns:a16="http://schemas.microsoft.com/office/drawing/2014/main" id="{68EB32B0-EDB4-4174-B40D-F8DBDE4D888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66577" y="1700808"/>
            <a:ext cx="2592288" cy="1944216"/>
          </a:xfrm>
          <a:prstGeom prst="rect">
            <a:avLst/>
          </a:prstGeom>
          <a:noFill/>
          <a:extLst>
            <a:ext uri="{909E8E84-426E-40DD-AFC4-6F175D3DCCD1}">
              <a14:hiddenFill xmlns:a14="http://schemas.microsoft.com/office/drawing/2010/main">
                <a:solidFill>
                  <a:srgbClr val="FFFFFF"/>
                </a:solidFill>
              </a14:hiddenFill>
            </a:ext>
          </a:extLst>
        </p:spPr>
      </p:pic>
      <p:sp>
        <p:nvSpPr>
          <p:cNvPr id="16" name="Ok: Aşağı 15">
            <a:extLst>
              <a:ext uri="{FF2B5EF4-FFF2-40B4-BE49-F238E27FC236}">
                <a16:creationId xmlns:a16="http://schemas.microsoft.com/office/drawing/2014/main" id="{6C749DD9-FEE4-4737-BE57-9CBE249C90D6}"/>
              </a:ext>
            </a:extLst>
          </p:cNvPr>
          <p:cNvSpPr/>
          <p:nvPr/>
        </p:nvSpPr>
        <p:spPr>
          <a:xfrm>
            <a:off x="7444831" y="3721523"/>
            <a:ext cx="360040" cy="3657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14993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9224" y="6408073"/>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179</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717002" y="171412"/>
            <a:ext cx="7746572" cy="49503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10" name="Dikdörtgen 9">
            <a:extLst>
              <a:ext uri="{FF2B5EF4-FFF2-40B4-BE49-F238E27FC236}">
                <a16:creationId xmlns:a16="http://schemas.microsoft.com/office/drawing/2014/main" id="{8656BE3F-4A29-453D-85EC-52233CCF8BED}"/>
              </a:ext>
            </a:extLst>
          </p:cNvPr>
          <p:cNvSpPr/>
          <p:nvPr/>
        </p:nvSpPr>
        <p:spPr>
          <a:xfrm>
            <a:off x="383299" y="1512000"/>
            <a:ext cx="8064896" cy="369332"/>
          </a:xfrm>
          <a:prstGeom prst="rect">
            <a:avLst/>
          </a:prstGeom>
        </p:spPr>
        <p:txBody>
          <a:bodyPr wrap="square">
            <a:spAutoFit/>
          </a:bodyPr>
          <a:lstStyle/>
          <a:p>
            <a:r>
              <a:rPr lang="tr-TR" dirty="0">
                <a:solidFill>
                  <a:schemeClr val="bg1">
                    <a:lumMod val="50000"/>
                  </a:schemeClr>
                </a:solidFill>
                <a:latin typeface="+mj-lt"/>
              </a:rPr>
              <a:t>12.6.1 </a:t>
            </a:r>
            <a:r>
              <a:rPr lang="tr-TR" altLang="tr-TR" dirty="0">
                <a:solidFill>
                  <a:schemeClr val="bg1">
                    <a:lumMod val="50000"/>
                  </a:schemeClr>
                </a:solidFill>
                <a:latin typeface="+mj-lt"/>
                <a:cs typeface="Tahoma" panose="020B0604030504040204" pitchFamily="34" charset="0"/>
              </a:rPr>
              <a:t>Yöntemin Başlıca Özellikleri-Devam</a:t>
            </a:r>
            <a:endParaRPr lang="tr-TR" dirty="0">
              <a:solidFill>
                <a:schemeClr val="bg1">
                  <a:lumMod val="50000"/>
                </a:schemeClr>
              </a:solidFill>
              <a:latin typeface="+mj-lt"/>
            </a:endParaRPr>
          </a:p>
        </p:txBody>
      </p:sp>
      <p:sp>
        <p:nvSpPr>
          <p:cNvPr id="12" name="Dikdörtgen 11">
            <a:extLst>
              <a:ext uri="{FF2B5EF4-FFF2-40B4-BE49-F238E27FC236}">
                <a16:creationId xmlns:a16="http://schemas.microsoft.com/office/drawing/2014/main" id="{E4F47A7D-1111-4E33-9714-8F5CB384D966}"/>
              </a:ext>
            </a:extLst>
          </p:cNvPr>
          <p:cNvSpPr/>
          <p:nvPr/>
        </p:nvSpPr>
        <p:spPr>
          <a:xfrm>
            <a:off x="1259632" y="657040"/>
            <a:ext cx="8064896" cy="369332"/>
          </a:xfrm>
          <a:prstGeom prst="rect">
            <a:avLst/>
          </a:prstGeom>
        </p:spPr>
        <p:txBody>
          <a:bodyPr wrap="square">
            <a:spAutoFit/>
          </a:bodyPr>
          <a:lstStyle/>
          <a:p>
            <a:r>
              <a:rPr lang="tr-TR" dirty="0">
                <a:solidFill>
                  <a:schemeClr val="tx2">
                    <a:lumMod val="75000"/>
                  </a:schemeClr>
                </a:solidFill>
                <a:latin typeface="+mj-lt"/>
              </a:rPr>
              <a:t>12.6 </a:t>
            </a:r>
            <a:r>
              <a:rPr lang="tr-TR" altLang="tr-TR" dirty="0">
                <a:solidFill>
                  <a:schemeClr val="tx2">
                    <a:lumMod val="75000"/>
                  </a:schemeClr>
                </a:solidFill>
                <a:latin typeface="+mj-lt"/>
                <a:cs typeface="Tahoma" panose="020B0604030504040204" pitchFamily="34" charset="0"/>
              </a:rPr>
              <a:t>Reçine Transfer kalıplama (</a:t>
            </a:r>
            <a:r>
              <a:rPr lang="tr-TR" altLang="tr-TR" dirty="0" err="1">
                <a:solidFill>
                  <a:schemeClr val="tx2">
                    <a:lumMod val="75000"/>
                  </a:schemeClr>
                </a:solidFill>
                <a:latin typeface="+mj-lt"/>
                <a:cs typeface="Tahoma" panose="020B0604030504040204" pitchFamily="34" charset="0"/>
              </a:rPr>
              <a:t>Resin</a:t>
            </a:r>
            <a:r>
              <a:rPr lang="tr-TR" altLang="tr-TR" dirty="0">
                <a:solidFill>
                  <a:schemeClr val="tx2">
                    <a:lumMod val="75000"/>
                  </a:schemeClr>
                </a:solidFill>
                <a:latin typeface="+mj-lt"/>
                <a:cs typeface="Tahoma" panose="020B0604030504040204" pitchFamily="34" charset="0"/>
              </a:rPr>
              <a:t> Transfer </a:t>
            </a:r>
            <a:r>
              <a:rPr lang="tr-TR" altLang="tr-TR" dirty="0" err="1">
                <a:solidFill>
                  <a:schemeClr val="tx2">
                    <a:lumMod val="75000"/>
                  </a:schemeClr>
                </a:solidFill>
                <a:latin typeface="+mj-lt"/>
                <a:cs typeface="Tahoma" panose="020B0604030504040204" pitchFamily="34" charset="0"/>
              </a:rPr>
              <a:t>Molding</a:t>
            </a:r>
            <a:r>
              <a:rPr lang="tr-TR" altLang="tr-TR" dirty="0">
                <a:solidFill>
                  <a:schemeClr val="tx2">
                    <a:lumMod val="75000"/>
                  </a:schemeClr>
                </a:solidFill>
                <a:latin typeface="+mj-lt"/>
                <a:cs typeface="Tahoma" panose="020B0604030504040204" pitchFamily="34" charset="0"/>
              </a:rPr>
              <a:t> - RTM)</a:t>
            </a:r>
            <a:endParaRPr lang="tr-TR" dirty="0">
              <a:solidFill>
                <a:schemeClr val="tx2">
                  <a:lumMod val="75000"/>
                </a:schemeClr>
              </a:solidFill>
              <a:latin typeface="+mj-lt"/>
            </a:endParaRPr>
          </a:p>
        </p:txBody>
      </p:sp>
      <p:sp>
        <p:nvSpPr>
          <p:cNvPr id="7" name="Dikdörtgen 6">
            <a:extLst>
              <a:ext uri="{FF2B5EF4-FFF2-40B4-BE49-F238E27FC236}">
                <a16:creationId xmlns:a16="http://schemas.microsoft.com/office/drawing/2014/main" id="{244D3A0A-16D2-4334-90E6-68BF4B6F502C}"/>
              </a:ext>
            </a:extLst>
          </p:cNvPr>
          <p:cNvSpPr/>
          <p:nvPr/>
        </p:nvSpPr>
        <p:spPr>
          <a:xfrm>
            <a:off x="318346" y="1929153"/>
            <a:ext cx="5486400" cy="2791598"/>
          </a:xfrm>
          <a:prstGeom prst="rect">
            <a:avLst/>
          </a:prstGeom>
        </p:spPr>
        <p:txBody>
          <a:bodyPr wrap="square">
            <a:spAutoFit/>
          </a:bodyPr>
          <a:lstStyle/>
          <a:p>
            <a:pPr marL="342900" indent="-342900" algn="just">
              <a:lnSpc>
                <a:spcPct val="150000"/>
              </a:lnSpc>
              <a:buFont typeface="+mj-lt"/>
              <a:buAutoNum type="arabicPeriod" startAt="5"/>
              <a:defRPr/>
            </a:pPr>
            <a:r>
              <a:rPr lang="tr-TR" altLang="tr-TR" sz="1700" dirty="0">
                <a:ea typeface="Times New Roman" panose="02020603050405020304" pitchFamily="18" charset="0"/>
                <a:cs typeface="Arial" panose="020B0604020202020204" pitchFamily="34" charset="0"/>
              </a:rPr>
              <a:t>Reçine basınç altında kalıba pompalanır. Matris enjeksiyonu, soğuk, ılık veya 80ºC’ye kadar ısıtılarak uygulanır. </a:t>
            </a:r>
          </a:p>
          <a:p>
            <a:pPr marL="265113" indent="-265113" algn="just">
              <a:lnSpc>
                <a:spcPct val="150000"/>
              </a:lnSpc>
              <a:buFont typeface="+mj-lt"/>
              <a:buAutoNum type="arabicPeriod" startAt="5"/>
              <a:defRPr/>
            </a:pPr>
            <a:r>
              <a:rPr lang="tr-TR" altLang="tr-TR" sz="1700" dirty="0"/>
              <a:t> Bu yöntemde, içerideki havanın ve zehirli gazların dışarı çıkarılması ve gözeneksiz bir ürün elde edilebilmesi için reçinenin elyaf içine iyi nüfuz etmesi gerekir. Bunun için vakum kullanılabilir. </a:t>
            </a:r>
          </a:p>
        </p:txBody>
      </p:sp>
      <p:pic>
        <p:nvPicPr>
          <p:cNvPr id="1026" name="Picture 2" descr="Resin Transfer Molding on Make a GIF">
            <a:extLst>
              <a:ext uri="{FF2B5EF4-FFF2-40B4-BE49-F238E27FC236}">
                <a16:creationId xmlns:a16="http://schemas.microsoft.com/office/drawing/2014/main" id="{2D69BEA7-051E-4783-B219-AAABAF6F493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119608"/>
            <a:ext cx="3048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D497411B-2EBA-47C8-8A6F-564C155CC73A}"/>
              </a:ext>
            </a:extLst>
          </p:cNvPr>
          <p:cNvSpPr/>
          <p:nvPr/>
        </p:nvSpPr>
        <p:spPr>
          <a:xfrm>
            <a:off x="301864" y="4854661"/>
            <a:ext cx="8352928" cy="1288366"/>
          </a:xfrm>
          <a:prstGeom prst="rect">
            <a:avLst/>
          </a:prstGeom>
        </p:spPr>
        <p:txBody>
          <a:bodyPr wrap="square">
            <a:spAutoFit/>
          </a:bodyPr>
          <a:lstStyle/>
          <a:p>
            <a:pPr marL="342900" indent="-342900" algn="just">
              <a:lnSpc>
                <a:spcPct val="150000"/>
              </a:lnSpc>
              <a:buFont typeface="+mj-lt"/>
              <a:buAutoNum type="arabicPeriod" startAt="7"/>
              <a:defRPr/>
            </a:pPr>
            <a:r>
              <a:rPr lang="tr-TR" altLang="tr-TR" dirty="0"/>
              <a:t>Elyaf kalıba yerleştirilirken, uzun süreli bir işçilik gerektirebilir. Bu yöntemle karmaşık parçalar üretilebilir. Örnek olarak; </a:t>
            </a:r>
            <a:r>
              <a:rPr lang="tr-TR" altLang="tr-TR" dirty="0" err="1"/>
              <a:t>Concorde</a:t>
            </a:r>
            <a:r>
              <a:rPr lang="tr-TR" altLang="tr-TR" dirty="0"/>
              <a:t> uçaklarının ve F1 otomobillerinin bazı parçalar bu yöntemle üretilmektedir.</a:t>
            </a:r>
            <a:r>
              <a:rPr lang="tr-TR" altLang="tr-TR" dirty="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170778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a:xfrm>
            <a:off x="1893200" y="6400954"/>
            <a:ext cx="5851376"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3" name="Slayt Numarası Yer Tutucusu 2"/>
          <p:cNvSpPr>
            <a:spLocks noGrp="1"/>
          </p:cNvSpPr>
          <p:nvPr>
            <p:ph type="sldNum" sz="quarter" idx="12"/>
          </p:nvPr>
        </p:nvSpPr>
        <p:spPr/>
        <p:txBody>
          <a:bodyPr/>
          <a:lstStyle/>
          <a:p>
            <a:fld id="{B7840E83-AC17-4BB5-BC43-751DE1ADA5B1}" type="slidenum">
              <a:rPr lang="tr-TR" smtClean="0"/>
              <a:t>18</a:t>
            </a:fld>
            <a:endParaRPr lang="tr-TR"/>
          </a:p>
        </p:txBody>
      </p:sp>
      <p:pic>
        <p:nvPicPr>
          <p:cNvPr id="8" name="Picture 7" descr=" "/>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6012160" y="2106209"/>
            <a:ext cx="2228059" cy="1470424"/>
          </a:xfrm>
          <a:prstGeom prst="rect">
            <a:avLst/>
          </a:prstGeom>
          <a:noFill/>
        </p:spPr>
      </p:pic>
      <p:sp>
        <p:nvSpPr>
          <p:cNvPr id="12" name="Rectangle 3" descr="Rectangle: Click to edit Master text styles&#10;Second level&#10;Third level&#10;Fourth level&#10;Fifth level"/>
          <p:cNvSpPr txBox="1">
            <a:spLocks noChangeArrowheads="1"/>
          </p:cNvSpPr>
          <p:nvPr/>
        </p:nvSpPr>
        <p:spPr>
          <a:xfrm>
            <a:off x="176983" y="1772816"/>
            <a:ext cx="5475138" cy="576064"/>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b="1" dirty="0"/>
              <a:t>3.3 Savunma Sanayi Uygulamaları:</a:t>
            </a:r>
          </a:p>
        </p:txBody>
      </p:sp>
      <p:sp>
        <p:nvSpPr>
          <p:cNvPr id="4" name="Dikdörtgen 3"/>
          <p:cNvSpPr/>
          <p:nvPr/>
        </p:nvSpPr>
        <p:spPr>
          <a:xfrm>
            <a:off x="539552" y="2348880"/>
            <a:ext cx="4572000" cy="3388620"/>
          </a:xfrm>
          <a:prstGeom prst="rect">
            <a:avLst/>
          </a:prstGeom>
        </p:spPr>
        <p:txBody>
          <a:bodyPr>
            <a:spAutoFit/>
          </a:bodyPr>
          <a:lstStyle/>
          <a:p>
            <a:pPr marL="285750" indent="-285750">
              <a:lnSpc>
                <a:spcPct val="170000"/>
              </a:lnSpc>
              <a:buFont typeface="Arial" pitchFamily="34" charset="0"/>
              <a:buChar char="•"/>
            </a:pPr>
            <a:r>
              <a:rPr lang="tr-TR" dirty="0"/>
              <a:t>Uçak ve helikopter gövde parçaları, </a:t>
            </a:r>
          </a:p>
          <a:p>
            <a:pPr marL="285750" indent="-285750">
              <a:lnSpc>
                <a:spcPct val="170000"/>
              </a:lnSpc>
              <a:buFont typeface="Arial" pitchFamily="34" charset="0"/>
              <a:buChar char="•"/>
            </a:pPr>
            <a:r>
              <a:rPr lang="tr-TR" dirty="0"/>
              <a:t>Uçak burun ve kanat parçaları</a:t>
            </a:r>
          </a:p>
          <a:p>
            <a:pPr marL="285750" indent="-285750">
              <a:lnSpc>
                <a:spcPct val="170000"/>
              </a:lnSpc>
              <a:buFont typeface="Arial" pitchFamily="34" charset="0"/>
              <a:buChar char="•"/>
            </a:pPr>
            <a:r>
              <a:rPr lang="tr-TR" dirty="0"/>
              <a:t>Havan topları gövdeleri ve sandıkları </a:t>
            </a:r>
          </a:p>
          <a:p>
            <a:pPr marL="285750" indent="-285750">
              <a:lnSpc>
                <a:spcPct val="170000"/>
              </a:lnSpc>
              <a:buFont typeface="Arial" pitchFamily="34" charset="0"/>
              <a:buChar char="•"/>
            </a:pPr>
            <a:r>
              <a:rPr lang="tr-TR" dirty="0"/>
              <a:t>Kurşun geçirmez panel imali</a:t>
            </a:r>
          </a:p>
          <a:p>
            <a:pPr marL="285750" indent="-285750">
              <a:lnSpc>
                <a:spcPct val="170000"/>
              </a:lnSpc>
              <a:buFont typeface="Arial" pitchFamily="34" charset="0"/>
              <a:buChar char="•"/>
            </a:pPr>
            <a:r>
              <a:rPr lang="tr-TR" dirty="0"/>
              <a:t>Miğferler, </a:t>
            </a:r>
          </a:p>
          <a:p>
            <a:pPr marL="285750" indent="-285750">
              <a:lnSpc>
                <a:spcPct val="170000"/>
              </a:lnSpc>
              <a:buFont typeface="Arial" pitchFamily="34" charset="0"/>
              <a:buChar char="•"/>
            </a:pPr>
            <a:r>
              <a:rPr lang="tr-TR" dirty="0"/>
              <a:t>Mayın ve hücum bot parça ve gövdeleri , </a:t>
            </a:r>
          </a:p>
          <a:p>
            <a:pPr marL="285750" indent="-285750">
              <a:lnSpc>
                <a:spcPct val="170000"/>
              </a:lnSpc>
              <a:buFont typeface="Arial" pitchFamily="34" charset="0"/>
              <a:buChar char="•"/>
            </a:pPr>
            <a:r>
              <a:rPr lang="tr-TR" dirty="0"/>
              <a:t>Barınaklar vs... </a:t>
            </a:r>
          </a:p>
        </p:txBody>
      </p:sp>
      <p:sp>
        <p:nvSpPr>
          <p:cNvPr id="6" name="Veri Yer Tutucusu 5"/>
          <p:cNvSpPr>
            <a:spLocks noGrp="1"/>
          </p:cNvSpPr>
          <p:nvPr>
            <p:ph type="dt" sz="half" idx="10"/>
          </p:nvPr>
        </p:nvSpPr>
        <p:spPr/>
        <p:txBody>
          <a:bodyPr/>
          <a:lstStyle/>
          <a:p>
            <a:r>
              <a:rPr lang="tr-TR" dirty="0"/>
              <a:t>....</a:t>
            </a:r>
          </a:p>
        </p:txBody>
      </p:sp>
      <p:sp>
        <p:nvSpPr>
          <p:cNvPr id="11" name="Rectangle 2">
            <a:extLst>
              <a:ext uri="{FF2B5EF4-FFF2-40B4-BE49-F238E27FC236}">
                <a16:creationId xmlns:a16="http://schemas.microsoft.com/office/drawing/2014/main" id="{C1C9778B-FB7E-473A-9DE3-813BB6203EAC}"/>
              </a:ext>
            </a:extLst>
          </p:cNvPr>
          <p:cNvSpPr>
            <a:spLocks noGrp="1" noChangeArrowheads="1"/>
          </p:cNvSpPr>
          <p:nvPr>
            <p:ph type="title"/>
          </p:nvPr>
        </p:nvSpPr>
        <p:spPr>
          <a:xfrm>
            <a:off x="1079612" y="274166"/>
            <a:ext cx="6984776" cy="591103"/>
          </a:xfrm>
          <a:noFill/>
        </p:spPr>
        <p:txBody>
          <a:bodyPr>
            <a:normAutofit/>
          </a:bodyPr>
          <a:lstStyle/>
          <a:p>
            <a:pPr eaLnBrk="1" hangingPunct="1"/>
            <a:r>
              <a:rPr lang="tr-TR" sz="3200" dirty="0"/>
              <a:t>3-Kompozitlerin Uygulama Alanları</a:t>
            </a:r>
          </a:p>
        </p:txBody>
      </p:sp>
      <p:sp>
        <p:nvSpPr>
          <p:cNvPr id="13" name="Başlık 1">
            <a:extLst>
              <a:ext uri="{FF2B5EF4-FFF2-40B4-BE49-F238E27FC236}">
                <a16:creationId xmlns:a16="http://schemas.microsoft.com/office/drawing/2014/main" id="{5CEC13C7-6FF6-4E00-8CC6-2920378B2ED2}"/>
              </a:ext>
            </a:extLst>
          </p:cNvPr>
          <p:cNvSpPr txBox="1">
            <a:spLocks/>
          </p:cNvSpPr>
          <p:nvPr/>
        </p:nvSpPr>
        <p:spPr>
          <a:xfrm>
            <a:off x="7466651" y="843492"/>
            <a:ext cx="1369501" cy="365760"/>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000" dirty="0"/>
              <a:t>(Devamı)</a:t>
            </a:r>
          </a:p>
        </p:txBody>
      </p:sp>
    </p:spTree>
    <p:extLst>
      <p:ext uri="{BB962C8B-B14F-4D97-AF65-F5344CB8AC3E}">
        <p14:creationId xmlns:p14="http://schemas.microsoft.com/office/powerpoint/2010/main" val="54165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up)">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up)">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up)">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wipe(up)">
                                      <p:cBhvr>
                                        <p:cTn id="34" dur="5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wipe(up)">
                                      <p:cBhvr>
                                        <p:cTn id="39" dur="500"/>
                                        <p:tgtEl>
                                          <p:spTgt spid="4">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wipe(up)">
                                      <p:cBhvr>
                                        <p:cTn id="44" dur="500"/>
                                        <p:tgtEl>
                                          <p:spTgt spid="4">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wipe(up)">
                                      <p:cBhvr>
                                        <p:cTn id="4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5000" y="6378150"/>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180</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717002" y="244118"/>
            <a:ext cx="7746572" cy="49503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10" name="Dikdörtgen 9">
            <a:extLst>
              <a:ext uri="{FF2B5EF4-FFF2-40B4-BE49-F238E27FC236}">
                <a16:creationId xmlns:a16="http://schemas.microsoft.com/office/drawing/2014/main" id="{8656BE3F-4A29-453D-85EC-52233CCF8BED}"/>
              </a:ext>
            </a:extLst>
          </p:cNvPr>
          <p:cNvSpPr/>
          <p:nvPr/>
        </p:nvSpPr>
        <p:spPr>
          <a:xfrm>
            <a:off x="1403648" y="677803"/>
            <a:ext cx="8064896" cy="369332"/>
          </a:xfrm>
          <a:prstGeom prst="rect">
            <a:avLst/>
          </a:prstGeom>
        </p:spPr>
        <p:txBody>
          <a:bodyPr wrap="square">
            <a:spAutoFit/>
          </a:bodyPr>
          <a:lstStyle/>
          <a:p>
            <a:r>
              <a:rPr lang="tr-TR" dirty="0">
                <a:solidFill>
                  <a:schemeClr val="bg2">
                    <a:lumMod val="50000"/>
                  </a:schemeClr>
                </a:solidFill>
                <a:latin typeface="+mj-lt"/>
              </a:rPr>
              <a:t>12.6 </a:t>
            </a:r>
            <a:r>
              <a:rPr lang="tr-TR" altLang="tr-TR" dirty="0">
                <a:solidFill>
                  <a:schemeClr val="bg2">
                    <a:lumMod val="50000"/>
                  </a:schemeClr>
                </a:solidFill>
                <a:latin typeface="Tahoma" panose="020B0604030504040204" pitchFamily="34" charset="0"/>
                <a:cs typeface="Tahoma" panose="020B0604030504040204" pitchFamily="34" charset="0"/>
              </a:rPr>
              <a:t>Reçine Transfer kalıplama (</a:t>
            </a:r>
            <a:r>
              <a:rPr lang="tr-TR" altLang="tr-TR" dirty="0" err="1">
                <a:solidFill>
                  <a:schemeClr val="bg2">
                    <a:lumMod val="50000"/>
                  </a:schemeClr>
                </a:solidFill>
                <a:latin typeface="Tahoma" panose="020B0604030504040204" pitchFamily="34" charset="0"/>
                <a:cs typeface="Tahoma" panose="020B0604030504040204" pitchFamily="34" charset="0"/>
              </a:rPr>
              <a:t>Resin</a:t>
            </a:r>
            <a:r>
              <a:rPr lang="tr-TR" altLang="tr-TR" dirty="0">
                <a:solidFill>
                  <a:schemeClr val="bg2">
                    <a:lumMod val="50000"/>
                  </a:schemeClr>
                </a:solidFill>
                <a:latin typeface="Tahoma" panose="020B0604030504040204" pitchFamily="34" charset="0"/>
                <a:cs typeface="Tahoma" panose="020B0604030504040204" pitchFamily="34" charset="0"/>
              </a:rPr>
              <a:t> Transfer </a:t>
            </a:r>
            <a:r>
              <a:rPr lang="tr-TR" altLang="tr-TR" dirty="0" err="1">
                <a:solidFill>
                  <a:schemeClr val="bg2">
                    <a:lumMod val="50000"/>
                  </a:schemeClr>
                </a:solidFill>
                <a:latin typeface="Tahoma" panose="020B0604030504040204" pitchFamily="34" charset="0"/>
                <a:cs typeface="Tahoma" panose="020B0604030504040204" pitchFamily="34" charset="0"/>
              </a:rPr>
              <a:t>Molding</a:t>
            </a:r>
            <a:r>
              <a:rPr lang="tr-TR" altLang="tr-TR" dirty="0">
                <a:solidFill>
                  <a:schemeClr val="bg2">
                    <a:lumMod val="50000"/>
                  </a:schemeClr>
                </a:solidFill>
                <a:latin typeface="Tahoma" panose="020B0604030504040204" pitchFamily="34" charset="0"/>
                <a:cs typeface="Tahoma" panose="020B0604030504040204" pitchFamily="34" charset="0"/>
              </a:rPr>
              <a:t> - RTM)</a:t>
            </a:r>
            <a:endParaRPr lang="tr-TR" dirty="0">
              <a:solidFill>
                <a:schemeClr val="bg2">
                  <a:lumMod val="50000"/>
                </a:schemeClr>
              </a:solidFill>
              <a:latin typeface="+mj-lt"/>
            </a:endParaRPr>
          </a:p>
        </p:txBody>
      </p:sp>
      <p:sp>
        <p:nvSpPr>
          <p:cNvPr id="15" name="Dikdörtgen 14">
            <a:extLst>
              <a:ext uri="{FF2B5EF4-FFF2-40B4-BE49-F238E27FC236}">
                <a16:creationId xmlns:a16="http://schemas.microsoft.com/office/drawing/2014/main" id="{26B96040-D7D6-45FE-A87E-DA853A5F8A2F}"/>
              </a:ext>
            </a:extLst>
          </p:cNvPr>
          <p:cNvSpPr/>
          <p:nvPr/>
        </p:nvSpPr>
        <p:spPr>
          <a:xfrm>
            <a:off x="271034" y="1802606"/>
            <a:ext cx="4591024" cy="3365858"/>
          </a:xfrm>
          <a:prstGeom prst="rect">
            <a:avLst/>
          </a:prstGeom>
        </p:spPr>
        <p:txBody>
          <a:bodyPr wrap="square">
            <a:spAutoFit/>
          </a:bodyPr>
          <a:lstStyle/>
          <a:p>
            <a:pPr marL="342900" indent="-342900" algn="just">
              <a:lnSpc>
                <a:spcPct val="150000"/>
              </a:lnSpc>
              <a:buFont typeface="+mj-lt"/>
              <a:buAutoNum type="arabicPeriod"/>
            </a:pPr>
            <a:r>
              <a:rPr lang="tr-TR" spc="-10" dirty="0">
                <a:solidFill>
                  <a:prstClr val="black"/>
                </a:solidFill>
                <a:latin typeface="+mj-lt"/>
                <a:cs typeface="Tahoma"/>
              </a:rPr>
              <a:t>Reçine </a:t>
            </a:r>
            <a:r>
              <a:rPr lang="tr-TR" spc="-10" dirty="0" err="1">
                <a:solidFill>
                  <a:prstClr val="black"/>
                </a:solidFill>
                <a:latin typeface="+mj-lt"/>
                <a:cs typeface="Tahoma"/>
              </a:rPr>
              <a:t>vizkositesi</a:t>
            </a:r>
            <a:r>
              <a:rPr lang="tr-TR" spc="-5" dirty="0">
                <a:solidFill>
                  <a:prstClr val="black"/>
                </a:solidFill>
                <a:latin typeface="+mj-lt"/>
                <a:cs typeface="Tahoma"/>
              </a:rPr>
              <a:t> </a:t>
            </a:r>
            <a:r>
              <a:rPr lang="tr-TR" spc="-10" dirty="0">
                <a:solidFill>
                  <a:prstClr val="black"/>
                </a:solidFill>
                <a:latin typeface="+mj-lt"/>
                <a:cs typeface="Tahoma"/>
              </a:rPr>
              <a:t>elyafla</a:t>
            </a:r>
            <a:r>
              <a:rPr lang="tr-TR" spc="-5" dirty="0">
                <a:solidFill>
                  <a:prstClr val="black"/>
                </a:solidFill>
                <a:latin typeface="+mj-lt"/>
                <a:cs typeface="Tahoma"/>
              </a:rPr>
              <a:t>rı </a:t>
            </a:r>
            <a:r>
              <a:rPr lang="tr-TR" spc="-10" dirty="0">
                <a:solidFill>
                  <a:prstClr val="black"/>
                </a:solidFill>
                <a:latin typeface="+mj-lt"/>
                <a:cs typeface="Tahoma"/>
              </a:rPr>
              <a:t>ısla</a:t>
            </a:r>
            <a:r>
              <a:rPr lang="tr-TR" spc="-15" dirty="0">
                <a:solidFill>
                  <a:prstClr val="black"/>
                </a:solidFill>
                <a:latin typeface="+mj-lt"/>
                <a:cs typeface="Tahoma"/>
              </a:rPr>
              <a:t>t</a:t>
            </a:r>
            <a:r>
              <a:rPr lang="tr-TR" spc="-10" dirty="0">
                <a:solidFill>
                  <a:prstClr val="black"/>
                </a:solidFill>
                <a:latin typeface="+mj-lt"/>
                <a:cs typeface="Tahoma"/>
              </a:rPr>
              <a:t>ı</a:t>
            </a:r>
            <a:r>
              <a:rPr lang="tr-TR" spc="-15" dirty="0">
                <a:solidFill>
                  <a:prstClr val="black"/>
                </a:solidFill>
                <a:latin typeface="+mj-lt"/>
                <a:cs typeface="Tahoma"/>
              </a:rPr>
              <a:t>p </a:t>
            </a:r>
            <a:r>
              <a:rPr lang="tr-TR" altLang="tr-TR" dirty="0">
                <a:latin typeface="+mj-lt"/>
                <a:cs typeface="Tahoma" panose="020B0604030504040204" pitchFamily="34" charset="0"/>
              </a:rPr>
              <a:t>aralarına sızacak kadar düşük olmalıdır.</a:t>
            </a:r>
          </a:p>
          <a:p>
            <a:pPr marL="342900" indent="-342900" algn="just">
              <a:lnSpc>
                <a:spcPct val="150000"/>
              </a:lnSpc>
              <a:buFont typeface="+mj-lt"/>
              <a:buAutoNum type="arabicPeriod"/>
            </a:pPr>
            <a:r>
              <a:rPr lang="tr-TR" altLang="tr-TR" dirty="0">
                <a:latin typeface="+mj-lt"/>
                <a:cs typeface="Tahoma" panose="020B0604030504040204" pitchFamily="34" charset="0"/>
              </a:rPr>
              <a:t>Yüksek sıcaklıkta hızlı sertleşme, soğuma sırasında minimum çarpılma olmalıdır.</a:t>
            </a:r>
          </a:p>
          <a:p>
            <a:pPr marL="342900" indent="-342900" algn="just">
              <a:lnSpc>
                <a:spcPct val="150000"/>
              </a:lnSpc>
              <a:buFont typeface="+mj-lt"/>
              <a:buAutoNum type="arabicPeriod"/>
            </a:pPr>
            <a:r>
              <a:rPr lang="tr-TR" altLang="tr-TR" dirty="0">
                <a:latin typeface="+mj-lt"/>
                <a:cs typeface="Tahoma" panose="020B0604030504040204" pitchFamily="34" charset="0"/>
              </a:rPr>
              <a:t>Kalıptan kolay çıkmalıdır.</a:t>
            </a:r>
          </a:p>
          <a:p>
            <a:pPr marL="342900" indent="-342900" algn="just">
              <a:lnSpc>
                <a:spcPct val="150000"/>
              </a:lnSpc>
              <a:buFont typeface="+mj-lt"/>
              <a:buAutoNum type="arabicPeriod"/>
            </a:pPr>
            <a:r>
              <a:rPr lang="tr-TR" altLang="tr-TR" dirty="0">
                <a:cs typeface="Tahoma" panose="020B0604030504040204" pitchFamily="34" charset="0"/>
              </a:rPr>
              <a:t>Takviye malzemelerindeki organik bağlayıcılar reçinede çözünmemelidir.</a:t>
            </a:r>
            <a:endParaRPr lang="tr-TR" altLang="tr-TR" dirty="0">
              <a:latin typeface="+mj-lt"/>
              <a:cs typeface="Tahoma" panose="020B0604030504040204" pitchFamily="34" charset="0"/>
            </a:endParaRPr>
          </a:p>
        </p:txBody>
      </p:sp>
      <p:sp>
        <p:nvSpPr>
          <p:cNvPr id="19" name="Dikdörtgen 18">
            <a:extLst>
              <a:ext uri="{FF2B5EF4-FFF2-40B4-BE49-F238E27FC236}">
                <a16:creationId xmlns:a16="http://schemas.microsoft.com/office/drawing/2014/main" id="{35FB2DBC-0CBD-4D0C-9880-5BB16BDC4BE4}"/>
              </a:ext>
            </a:extLst>
          </p:cNvPr>
          <p:cNvSpPr/>
          <p:nvPr/>
        </p:nvSpPr>
        <p:spPr>
          <a:xfrm>
            <a:off x="391444" y="1513682"/>
            <a:ext cx="4557258" cy="369332"/>
          </a:xfrm>
          <a:prstGeom prst="rect">
            <a:avLst/>
          </a:prstGeom>
        </p:spPr>
        <p:txBody>
          <a:bodyPr wrap="square">
            <a:spAutoFit/>
          </a:bodyPr>
          <a:lstStyle/>
          <a:p>
            <a:r>
              <a:rPr lang="tr-TR" dirty="0">
                <a:solidFill>
                  <a:srgbClr val="FF0000"/>
                </a:solidFill>
                <a:latin typeface="+mj-lt"/>
              </a:rPr>
              <a:t>12.6.2 Dikkat Edilecek Hususlar</a:t>
            </a:r>
          </a:p>
        </p:txBody>
      </p:sp>
      <p:sp>
        <p:nvSpPr>
          <p:cNvPr id="22" name="Dikdörtgen 21">
            <a:extLst>
              <a:ext uri="{FF2B5EF4-FFF2-40B4-BE49-F238E27FC236}">
                <a16:creationId xmlns:a16="http://schemas.microsoft.com/office/drawing/2014/main" id="{22464247-7495-4B7A-A2FF-09637FB2D586}"/>
              </a:ext>
            </a:extLst>
          </p:cNvPr>
          <p:cNvSpPr/>
          <p:nvPr/>
        </p:nvSpPr>
        <p:spPr>
          <a:xfrm>
            <a:off x="304800" y="5220226"/>
            <a:ext cx="4557258" cy="369332"/>
          </a:xfrm>
          <a:prstGeom prst="rect">
            <a:avLst/>
          </a:prstGeom>
        </p:spPr>
        <p:txBody>
          <a:bodyPr wrap="square">
            <a:spAutoFit/>
          </a:bodyPr>
          <a:lstStyle/>
          <a:p>
            <a:r>
              <a:rPr lang="tr-TR" dirty="0">
                <a:solidFill>
                  <a:srgbClr val="FF0000"/>
                </a:solidFill>
                <a:latin typeface="+mj-lt"/>
              </a:rPr>
              <a:t>12.6.3 Bazı Uygulama Alanları:</a:t>
            </a:r>
          </a:p>
        </p:txBody>
      </p:sp>
      <p:sp>
        <p:nvSpPr>
          <p:cNvPr id="17" name="Dikdörtgen 16">
            <a:extLst>
              <a:ext uri="{FF2B5EF4-FFF2-40B4-BE49-F238E27FC236}">
                <a16:creationId xmlns:a16="http://schemas.microsoft.com/office/drawing/2014/main" id="{6C18826A-9EF7-486B-B4C6-CBAFE48C80F2}"/>
              </a:ext>
            </a:extLst>
          </p:cNvPr>
          <p:cNvSpPr/>
          <p:nvPr/>
        </p:nvSpPr>
        <p:spPr>
          <a:xfrm>
            <a:off x="304800" y="5538162"/>
            <a:ext cx="9019728" cy="457369"/>
          </a:xfrm>
          <a:prstGeom prst="rect">
            <a:avLst/>
          </a:prstGeom>
        </p:spPr>
        <p:txBody>
          <a:bodyPr wrap="square">
            <a:spAutoFit/>
          </a:bodyPr>
          <a:lstStyle/>
          <a:p>
            <a:pPr>
              <a:lnSpc>
                <a:spcPct val="150000"/>
              </a:lnSpc>
              <a:buClr>
                <a:srgbClr val="3333CC"/>
              </a:buClr>
              <a:buSzPct val="57000"/>
            </a:pPr>
            <a:r>
              <a:rPr lang="tr-TR" altLang="tr-TR" dirty="0">
                <a:latin typeface="+mj-lt"/>
                <a:cs typeface="Tahoma" panose="020B0604030504040204" pitchFamily="34" charset="0"/>
              </a:rPr>
              <a:t>Küçük, karmaşık uçak ve otomobil parçaları, tren iskemlesi veya sandalyeleri vb.</a:t>
            </a:r>
          </a:p>
        </p:txBody>
      </p:sp>
      <p:sp>
        <p:nvSpPr>
          <p:cNvPr id="12" name="Metin kutusu 2">
            <a:hlinkClick r:id="rId2"/>
            <a:extLst>
              <a:ext uri="{FF2B5EF4-FFF2-40B4-BE49-F238E27FC236}">
                <a16:creationId xmlns:a16="http://schemas.microsoft.com/office/drawing/2014/main" id="{48B81CA1-FA9C-4B77-9E8B-FFF6B5771519}"/>
              </a:ext>
            </a:extLst>
          </p:cNvPr>
          <p:cNvSpPr txBox="1">
            <a:spLocks noChangeArrowheads="1"/>
          </p:cNvSpPr>
          <p:nvPr/>
        </p:nvSpPr>
        <p:spPr bwMode="auto">
          <a:xfrm>
            <a:off x="5508104" y="4401945"/>
            <a:ext cx="32403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altLang="tr-TR" dirty="0"/>
              <a:t>RTM Tanıtım videosu</a:t>
            </a:r>
            <a:r>
              <a:rPr lang="tr-TR" altLang="tr-TR" dirty="0">
                <a:solidFill>
                  <a:srgbClr val="0070C0"/>
                </a:solidFill>
              </a:rPr>
              <a:t>: </a:t>
            </a:r>
            <a:r>
              <a:rPr lang="tr-TR" altLang="tr-TR" u="sng" dirty="0">
                <a:solidFill>
                  <a:srgbClr val="0070C0"/>
                </a:solidFill>
              </a:rPr>
              <a:t>Video 6</a:t>
            </a:r>
          </a:p>
        </p:txBody>
      </p:sp>
      <p:pic>
        <p:nvPicPr>
          <p:cNvPr id="2050" name="Picture 2" descr="Green Mechanic: Resin Transfer Molding Processes">
            <a:extLst>
              <a:ext uri="{FF2B5EF4-FFF2-40B4-BE49-F238E27FC236}">
                <a16:creationId xmlns:a16="http://schemas.microsoft.com/office/drawing/2014/main" id="{AA20F291-570E-4695-8483-EA9FA5B97C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5777" y="2199126"/>
            <a:ext cx="3857800" cy="2069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85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fade">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9" grpId="0"/>
      <p:bldP spid="22" grpId="0"/>
      <p:bldP spid="17" grpId="0"/>
      <p:bldP spid="12" grpId="0"/>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94348" y="6412041"/>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181</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717002" y="244118"/>
            <a:ext cx="7746572" cy="49503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10" name="Dikdörtgen 9">
            <a:extLst>
              <a:ext uri="{FF2B5EF4-FFF2-40B4-BE49-F238E27FC236}">
                <a16:creationId xmlns:a16="http://schemas.microsoft.com/office/drawing/2014/main" id="{8656BE3F-4A29-453D-85EC-52233CCF8BED}"/>
              </a:ext>
            </a:extLst>
          </p:cNvPr>
          <p:cNvSpPr/>
          <p:nvPr/>
        </p:nvSpPr>
        <p:spPr>
          <a:xfrm>
            <a:off x="1475656" y="657040"/>
            <a:ext cx="8064896" cy="369332"/>
          </a:xfrm>
          <a:prstGeom prst="rect">
            <a:avLst/>
          </a:prstGeom>
        </p:spPr>
        <p:txBody>
          <a:bodyPr wrap="square">
            <a:spAutoFit/>
          </a:bodyPr>
          <a:lstStyle/>
          <a:p>
            <a:r>
              <a:rPr lang="tr-TR" dirty="0">
                <a:solidFill>
                  <a:schemeClr val="bg2">
                    <a:lumMod val="50000"/>
                  </a:schemeClr>
                </a:solidFill>
                <a:latin typeface="+mj-lt"/>
              </a:rPr>
              <a:t>12.6 </a:t>
            </a:r>
            <a:r>
              <a:rPr lang="tr-TR" altLang="tr-TR" dirty="0">
                <a:solidFill>
                  <a:schemeClr val="bg2">
                    <a:lumMod val="50000"/>
                  </a:schemeClr>
                </a:solidFill>
                <a:latin typeface="Tahoma" panose="020B0604030504040204" pitchFamily="34" charset="0"/>
                <a:cs typeface="Tahoma" panose="020B0604030504040204" pitchFamily="34" charset="0"/>
              </a:rPr>
              <a:t>Reçine Transfer kalıplama (</a:t>
            </a:r>
            <a:r>
              <a:rPr lang="tr-TR" altLang="tr-TR" dirty="0" err="1">
                <a:solidFill>
                  <a:schemeClr val="bg2">
                    <a:lumMod val="50000"/>
                  </a:schemeClr>
                </a:solidFill>
                <a:latin typeface="Tahoma" panose="020B0604030504040204" pitchFamily="34" charset="0"/>
                <a:cs typeface="Tahoma" panose="020B0604030504040204" pitchFamily="34" charset="0"/>
              </a:rPr>
              <a:t>Resin</a:t>
            </a:r>
            <a:r>
              <a:rPr lang="tr-TR" altLang="tr-TR" dirty="0">
                <a:solidFill>
                  <a:schemeClr val="bg2">
                    <a:lumMod val="50000"/>
                  </a:schemeClr>
                </a:solidFill>
                <a:latin typeface="Tahoma" panose="020B0604030504040204" pitchFamily="34" charset="0"/>
                <a:cs typeface="Tahoma" panose="020B0604030504040204" pitchFamily="34" charset="0"/>
              </a:rPr>
              <a:t> Transfer </a:t>
            </a:r>
            <a:r>
              <a:rPr lang="tr-TR" altLang="tr-TR" dirty="0" err="1">
                <a:solidFill>
                  <a:schemeClr val="bg2">
                    <a:lumMod val="50000"/>
                  </a:schemeClr>
                </a:solidFill>
                <a:latin typeface="Tahoma" panose="020B0604030504040204" pitchFamily="34" charset="0"/>
                <a:cs typeface="Tahoma" panose="020B0604030504040204" pitchFamily="34" charset="0"/>
              </a:rPr>
              <a:t>Molding</a:t>
            </a:r>
            <a:r>
              <a:rPr lang="tr-TR" altLang="tr-TR" dirty="0">
                <a:solidFill>
                  <a:schemeClr val="bg2">
                    <a:lumMod val="50000"/>
                  </a:schemeClr>
                </a:solidFill>
                <a:latin typeface="Tahoma" panose="020B0604030504040204" pitchFamily="34" charset="0"/>
                <a:cs typeface="Tahoma" panose="020B0604030504040204" pitchFamily="34" charset="0"/>
              </a:rPr>
              <a:t> - RTM)</a:t>
            </a:r>
            <a:endParaRPr lang="tr-TR" dirty="0">
              <a:solidFill>
                <a:schemeClr val="bg2">
                  <a:lumMod val="50000"/>
                </a:schemeClr>
              </a:solidFill>
              <a:latin typeface="+mj-lt"/>
            </a:endParaRPr>
          </a:p>
        </p:txBody>
      </p:sp>
      <p:sp>
        <p:nvSpPr>
          <p:cNvPr id="13" name="Dikdörtgen 12">
            <a:extLst>
              <a:ext uri="{FF2B5EF4-FFF2-40B4-BE49-F238E27FC236}">
                <a16:creationId xmlns:a16="http://schemas.microsoft.com/office/drawing/2014/main" id="{CA54DD2E-1F1E-4F7C-B111-A1B99539628A}"/>
              </a:ext>
            </a:extLst>
          </p:cNvPr>
          <p:cNvSpPr/>
          <p:nvPr/>
        </p:nvSpPr>
        <p:spPr>
          <a:xfrm>
            <a:off x="425007" y="1359633"/>
            <a:ext cx="4557258" cy="369332"/>
          </a:xfrm>
          <a:prstGeom prst="rect">
            <a:avLst/>
          </a:prstGeom>
        </p:spPr>
        <p:txBody>
          <a:bodyPr wrap="square">
            <a:spAutoFit/>
          </a:bodyPr>
          <a:lstStyle/>
          <a:p>
            <a:r>
              <a:rPr lang="tr-TR" dirty="0">
                <a:solidFill>
                  <a:srgbClr val="FF0000"/>
                </a:solidFill>
                <a:latin typeface="+mj-lt"/>
              </a:rPr>
              <a:t>12.6.4 Yöntemin Avantajları: </a:t>
            </a:r>
          </a:p>
        </p:txBody>
      </p:sp>
      <p:sp>
        <p:nvSpPr>
          <p:cNvPr id="2" name="Dikdörtgen 1">
            <a:extLst>
              <a:ext uri="{FF2B5EF4-FFF2-40B4-BE49-F238E27FC236}">
                <a16:creationId xmlns:a16="http://schemas.microsoft.com/office/drawing/2014/main" id="{F5550CFC-65EC-475F-B0A9-975360F5032E}"/>
              </a:ext>
            </a:extLst>
          </p:cNvPr>
          <p:cNvSpPr/>
          <p:nvPr/>
        </p:nvSpPr>
        <p:spPr>
          <a:xfrm>
            <a:off x="294111" y="1605942"/>
            <a:ext cx="7940013" cy="3260957"/>
          </a:xfrm>
          <a:prstGeom prst="rect">
            <a:avLst/>
          </a:prstGeom>
        </p:spPr>
        <p:txBody>
          <a:bodyPr wrap="square">
            <a:spAutoFit/>
          </a:bodyPr>
          <a:lstStyle/>
          <a:p>
            <a:pPr marL="342900" indent="-342900">
              <a:lnSpc>
                <a:spcPct val="150000"/>
              </a:lnSpc>
              <a:buSzPct val="100000"/>
              <a:buFont typeface="+mj-lt"/>
              <a:buAutoNum type="arabicPeriod"/>
            </a:pPr>
            <a:r>
              <a:rPr lang="tr-TR" altLang="tr-TR" sz="1700" dirty="0">
                <a:latin typeface="+mj-lt"/>
                <a:cs typeface="Tahoma" panose="020B0604030504040204" pitchFamily="34" charset="0"/>
              </a:rPr>
              <a:t>Üretim hızı yüksektir.</a:t>
            </a:r>
          </a:p>
          <a:p>
            <a:pPr marL="342900" indent="-342900">
              <a:lnSpc>
                <a:spcPct val="150000"/>
              </a:lnSpc>
              <a:spcBef>
                <a:spcPts val="338"/>
              </a:spcBef>
              <a:buSzPct val="100000"/>
              <a:buFont typeface="+mj-lt"/>
              <a:buAutoNum type="arabicPeriod"/>
            </a:pPr>
            <a:r>
              <a:rPr lang="tr-TR" altLang="tr-TR" sz="1700" dirty="0">
                <a:latin typeface="+mj-lt"/>
                <a:cs typeface="Tahoma" panose="020B0604030504040204" pitchFamily="34" charset="0"/>
              </a:rPr>
              <a:t>Fiber/reçine oranı ve boşluk miktarı mükemmel kontrol edilebilir. </a:t>
            </a:r>
          </a:p>
          <a:p>
            <a:pPr>
              <a:lnSpc>
                <a:spcPct val="150000"/>
              </a:lnSpc>
              <a:spcBef>
                <a:spcPts val="338"/>
              </a:spcBef>
              <a:buSzPct val="100000"/>
            </a:pPr>
            <a:r>
              <a:rPr lang="tr-TR" altLang="tr-TR" sz="1700" dirty="0">
                <a:latin typeface="+mj-lt"/>
                <a:cs typeface="Tahoma" panose="020B0604030504040204" pitchFamily="34" charset="0"/>
              </a:rPr>
              <a:t>Böylece, fiber oranı yüksek, hava boşluğu düşük ürünler elde edilebilir.</a:t>
            </a:r>
          </a:p>
          <a:p>
            <a:pPr marL="342900" indent="-342900">
              <a:lnSpc>
                <a:spcPct val="150000"/>
              </a:lnSpc>
              <a:buSzPct val="100000"/>
              <a:buFont typeface="+mj-lt"/>
              <a:buAutoNum type="arabicPeriod" startAt="3"/>
            </a:pPr>
            <a:r>
              <a:rPr lang="tr-TR" altLang="tr-TR" sz="1700" dirty="0">
                <a:latin typeface="+mj-lt"/>
                <a:cs typeface="Tahoma" panose="020B0604030504040204" pitchFamily="34" charset="0"/>
              </a:rPr>
              <a:t>Karmaşık şekilli parçaların boyut/tolerans ayarı çok iyidir.</a:t>
            </a:r>
          </a:p>
          <a:p>
            <a:pPr marL="342900" indent="-342900">
              <a:lnSpc>
                <a:spcPct val="150000"/>
              </a:lnSpc>
              <a:buSzPct val="100000"/>
              <a:buFont typeface="+mj-lt"/>
              <a:buAutoNum type="arabicPeriod" startAt="3"/>
            </a:pPr>
            <a:r>
              <a:rPr lang="tr-TR" altLang="tr-TR" sz="1700" dirty="0">
                <a:latin typeface="+mj-lt"/>
                <a:cs typeface="Tahoma" panose="020B0604030504040204" pitchFamily="34" charset="0"/>
              </a:rPr>
              <a:t>Tüm parçalar aynı kalitede elde edilir.</a:t>
            </a:r>
          </a:p>
          <a:p>
            <a:pPr marL="342900" indent="-342900">
              <a:lnSpc>
                <a:spcPct val="150000"/>
              </a:lnSpc>
              <a:buSzPct val="100000"/>
              <a:buFont typeface="+mj-lt"/>
              <a:buAutoNum type="arabicPeriod" startAt="3"/>
            </a:pPr>
            <a:r>
              <a:rPr lang="tr-TR" altLang="tr-TR" sz="1700" dirty="0">
                <a:latin typeface="+mj-lt"/>
                <a:cs typeface="Tahoma" panose="020B0604030504040204" pitchFamily="34" charset="0"/>
              </a:rPr>
              <a:t>Kapalı ortamda üretim yapıldığı için sağlık ve güvenlik açısından avantajlıdır.</a:t>
            </a:r>
          </a:p>
          <a:p>
            <a:pPr marL="342900" indent="-342900">
              <a:lnSpc>
                <a:spcPct val="150000"/>
              </a:lnSpc>
              <a:buSzPct val="100000"/>
              <a:buFont typeface="+mj-lt"/>
              <a:buAutoNum type="arabicPeriod" startAt="3"/>
            </a:pPr>
            <a:r>
              <a:rPr lang="tr-TR" altLang="tr-TR" sz="1700" dirty="0">
                <a:latin typeface="+mj-lt"/>
                <a:cs typeface="Tahoma" panose="020B0604030504040204" pitchFamily="34" charset="0"/>
              </a:rPr>
              <a:t>Bazı yöntemlere göre daha düşük bir iş gücü gerektirir.</a:t>
            </a:r>
          </a:p>
          <a:p>
            <a:pPr marL="342900" indent="-342900">
              <a:lnSpc>
                <a:spcPct val="150000"/>
              </a:lnSpc>
              <a:buSzPct val="100000"/>
              <a:buFont typeface="+mj-lt"/>
              <a:buAutoNum type="arabicPeriod" startAt="3"/>
            </a:pPr>
            <a:r>
              <a:rPr lang="tr-TR" altLang="tr-TR" sz="1700" dirty="0">
                <a:latin typeface="+mj-lt"/>
                <a:cs typeface="Tahoma" panose="020B0604030504040204" pitchFamily="34" charset="0"/>
              </a:rPr>
              <a:t>Malzemenin her iki yüzeyi de düzgün çıkar.</a:t>
            </a:r>
          </a:p>
        </p:txBody>
      </p:sp>
      <p:sp>
        <p:nvSpPr>
          <p:cNvPr id="6" name="Dikdörtgen 5">
            <a:extLst>
              <a:ext uri="{FF2B5EF4-FFF2-40B4-BE49-F238E27FC236}">
                <a16:creationId xmlns:a16="http://schemas.microsoft.com/office/drawing/2014/main" id="{B85E1101-EF61-4519-BDB1-8313AD2A28A3}"/>
              </a:ext>
            </a:extLst>
          </p:cNvPr>
          <p:cNvSpPr/>
          <p:nvPr/>
        </p:nvSpPr>
        <p:spPr>
          <a:xfrm>
            <a:off x="184369" y="5177182"/>
            <a:ext cx="9595792" cy="1221938"/>
          </a:xfrm>
          <a:prstGeom prst="rect">
            <a:avLst/>
          </a:prstGeom>
        </p:spPr>
        <p:txBody>
          <a:bodyPr wrap="square">
            <a:spAutoFit/>
          </a:bodyPr>
          <a:lstStyle/>
          <a:p>
            <a:pPr marL="342900" indent="-342900">
              <a:lnSpc>
                <a:spcPct val="150000"/>
              </a:lnSpc>
              <a:buSzPct val="100000"/>
              <a:buFont typeface="+mj-lt"/>
              <a:buAutoNum type="arabicPeriod"/>
            </a:pPr>
            <a:r>
              <a:rPr lang="tr-TR" altLang="tr-TR" sz="1700" dirty="0">
                <a:latin typeface="+mj-lt"/>
                <a:cs typeface="Tahoma" panose="020B0604030504040204" pitchFamily="34" charset="0"/>
              </a:rPr>
              <a:t>Kalıplar basıncı karşılayacak </a:t>
            </a:r>
            <a:r>
              <a:rPr lang="tr-TR" altLang="tr-TR" sz="1700" dirty="0" err="1">
                <a:latin typeface="+mj-lt"/>
                <a:cs typeface="Tahoma" panose="020B0604030504040204" pitchFamily="34" charset="0"/>
              </a:rPr>
              <a:t>rijitlikte</a:t>
            </a:r>
            <a:r>
              <a:rPr lang="tr-TR" altLang="tr-TR" sz="1700" dirty="0">
                <a:latin typeface="+mj-lt"/>
                <a:cs typeface="Tahoma" panose="020B0604030504040204" pitchFamily="34" charset="0"/>
              </a:rPr>
              <a:t> olmalıdır. Bu ise maliyeti ve  ağırlığı arttırır.</a:t>
            </a:r>
          </a:p>
          <a:p>
            <a:pPr marL="342900" indent="-342900">
              <a:lnSpc>
                <a:spcPct val="150000"/>
              </a:lnSpc>
              <a:buSzPct val="100000"/>
              <a:buFont typeface="+mj-lt"/>
              <a:buAutoNum type="arabicPeriod"/>
            </a:pPr>
            <a:r>
              <a:rPr lang="tr-TR" altLang="tr-TR" sz="1700" dirty="0">
                <a:latin typeface="+mj-lt"/>
                <a:cs typeface="Tahoma" panose="020B0604030504040204" pitchFamily="34" charset="0"/>
              </a:rPr>
              <a:t>Üretim genelde küçük parçalarla sınırlıdır. Yani, maliyeti yüksek, kalıp tasarımı zordur.</a:t>
            </a:r>
          </a:p>
          <a:p>
            <a:pPr marL="342900" indent="-342900">
              <a:lnSpc>
                <a:spcPct val="150000"/>
              </a:lnSpc>
              <a:buSzPct val="100000"/>
              <a:buFont typeface="+mj-lt"/>
              <a:buAutoNum type="arabicPeriod"/>
            </a:pPr>
            <a:r>
              <a:rPr lang="tr-TR" altLang="tr-TR" sz="1700" dirty="0">
                <a:latin typeface="+mj-lt"/>
                <a:cs typeface="Tahoma" panose="020B0604030504040204" pitchFamily="34" charset="0"/>
              </a:rPr>
              <a:t>Reçinenin nüfuz etmediği kısımlar kalabilir, bu ise pahalı atıklara neden olur.</a:t>
            </a:r>
          </a:p>
        </p:txBody>
      </p:sp>
      <p:sp>
        <p:nvSpPr>
          <p:cNvPr id="17" name="Dikdörtgen 16">
            <a:extLst>
              <a:ext uri="{FF2B5EF4-FFF2-40B4-BE49-F238E27FC236}">
                <a16:creationId xmlns:a16="http://schemas.microsoft.com/office/drawing/2014/main" id="{586500ED-E73A-451D-BAA9-29B14A3A5E6D}"/>
              </a:ext>
            </a:extLst>
          </p:cNvPr>
          <p:cNvSpPr/>
          <p:nvPr/>
        </p:nvSpPr>
        <p:spPr>
          <a:xfrm>
            <a:off x="335685" y="4866899"/>
            <a:ext cx="4557258" cy="369332"/>
          </a:xfrm>
          <a:prstGeom prst="rect">
            <a:avLst/>
          </a:prstGeom>
        </p:spPr>
        <p:txBody>
          <a:bodyPr wrap="square">
            <a:spAutoFit/>
          </a:bodyPr>
          <a:lstStyle/>
          <a:p>
            <a:r>
              <a:rPr lang="tr-TR" dirty="0">
                <a:solidFill>
                  <a:srgbClr val="FF0000"/>
                </a:solidFill>
                <a:latin typeface="+mj-lt"/>
              </a:rPr>
              <a:t>12.6.5 Yöntemin Başlıca Dezavantajları: </a:t>
            </a:r>
          </a:p>
        </p:txBody>
      </p:sp>
      <p:pic>
        <p:nvPicPr>
          <p:cNvPr id="3074" name="Picture 2" descr="Resin Transfer Molding on Make a GIF">
            <a:extLst>
              <a:ext uri="{FF2B5EF4-FFF2-40B4-BE49-F238E27FC236}">
                <a16:creationId xmlns:a16="http://schemas.microsoft.com/office/drawing/2014/main" id="{050A9C2A-E557-4D2A-9226-D53287733E91}"/>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198" y="1388662"/>
            <a:ext cx="1813741" cy="1360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8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fade">
                                      <p:cBhvr>
                                        <p:cTn id="47" dur="500"/>
                                        <p:tgtEl>
                                          <p:spTgt spid="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0" end="0"/>
                                            </p:txEl>
                                          </p:spTgt>
                                        </p:tgtEl>
                                        <p:attrNameLst>
                                          <p:attrName>style.visibility</p:attrName>
                                        </p:attrNameLst>
                                      </p:cBhvr>
                                      <p:to>
                                        <p:strVal val="visible"/>
                                      </p:to>
                                    </p:set>
                                    <p:animEffect transition="in" filter="fade">
                                      <p:cBhvr>
                                        <p:cTn id="57" dur="500"/>
                                        <p:tgtEl>
                                          <p:spTgt spid="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xEl>
                                              <p:pRg st="1" end="1"/>
                                            </p:txEl>
                                          </p:spTgt>
                                        </p:tgtEl>
                                        <p:attrNameLst>
                                          <p:attrName>style.visibility</p:attrName>
                                        </p:attrNameLst>
                                      </p:cBhvr>
                                      <p:to>
                                        <p:strVal val="visible"/>
                                      </p:to>
                                    </p:set>
                                    <p:animEffect transition="in" filter="fade">
                                      <p:cBhvr>
                                        <p:cTn id="62" dur="500"/>
                                        <p:tgtEl>
                                          <p:spTgt spid="6">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xEl>
                                              <p:pRg st="2" end="2"/>
                                            </p:txEl>
                                          </p:spTgt>
                                        </p:tgtEl>
                                        <p:attrNameLst>
                                          <p:attrName>style.visibility</p:attrName>
                                        </p:attrNameLst>
                                      </p:cBhvr>
                                      <p:to>
                                        <p:strVal val="visible"/>
                                      </p:to>
                                    </p:set>
                                    <p:animEffect transition="in" filter="fade">
                                      <p:cBhvr>
                                        <p:cTn id="6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build="p"/>
      <p:bldP spid="6" grpId="0" build="p"/>
      <p:bldP spid="17" grpId="0"/>
    </p:bld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5" name="Resim 14">
            <a:extLst>
              <a:ext uri="{FF2B5EF4-FFF2-40B4-BE49-F238E27FC236}">
                <a16:creationId xmlns:a16="http://schemas.microsoft.com/office/drawing/2014/main" id="{53DF6C6B-98F5-459B-B3C1-6472CC9B1478}"/>
              </a:ext>
            </a:extLst>
          </p:cNvPr>
          <p:cNvPicPr>
            <a:picLocks noChangeAspect="1"/>
          </p:cNvPicPr>
          <p:nvPr/>
        </p:nvPicPr>
        <p:blipFill>
          <a:blip r:embed="rId2"/>
          <a:stretch>
            <a:fillRect/>
          </a:stretch>
        </p:blipFill>
        <p:spPr>
          <a:xfrm>
            <a:off x="4738080" y="1507031"/>
            <a:ext cx="4211095" cy="3648110"/>
          </a:xfrm>
          <a:prstGeom prst="rect">
            <a:avLst/>
          </a:prstGeom>
        </p:spPr>
      </p:pic>
      <p:sp>
        <p:nvSpPr>
          <p:cNvPr id="3" name="Altbilgi Yer Tutucusu 2"/>
          <p:cNvSpPr>
            <a:spLocks noGrp="1"/>
          </p:cNvSpPr>
          <p:nvPr>
            <p:ph type="ftr" sz="quarter" idx="11"/>
          </p:nvPr>
        </p:nvSpPr>
        <p:spPr>
          <a:xfrm>
            <a:off x="2028416" y="642260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182</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717002" y="390895"/>
            <a:ext cx="7746572" cy="49503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10" name="Dikdörtgen 9">
            <a:extLst>
              <a:ext uri="{FF2B5EF4-FFF2-40B4-BE49-F238E27FC236}">
                <a16:creationId xmlns:a16="http://schemas.microsoft.com/office/drawing/2014/main" id="{8656BE3F-4A29-453D-85EC-52233CCF8BED}"/>
              </a:ext>
            </a:extLst>
          </p:cNvPr>
          <p:cNvSpPr/>
          <p:nvPr/>
        </p:nvSpPr>
        <p:spPr>
          <a:xfrm>
            <a:off x="372232" y="1391142"/>
            <a:ext cx="3312368" cy="369332"/>
          </a:xfrm>
          <a:prstGeom prst="rect">
            <a:avLst/>
          </a:prstGeom>
        </p:spPr>
        <p:txBody>
          <a:bodyPr wrap="square">
            <a:spAutoFit/>
          </a:bodyPr>
          <a:lstStyle/>
          <a:p>
            <a:r>
              <a:rPr lang="tr-TR" dirty="0">
                <a:solidFill>
                  <a:srgbClr val="FF0000"/>
                </a:solidFill>
                <a:latin typeface="+mj-lt"/>
              </a:rPr>
              <a:t>12.7 Profil Çekme (</a:t>
            </a:r>
            <a:r>
              <a:rPr lang="tr-TR" dirty="0" err="1">
                <a:solidFill>
                  <a:srgbClr val="FF0000"/>
                </a:solidFill>
                <a:latin typeface="+mj-lt"/>
              </a:rPr>
              <a:t>Pultrusion</a:t>
            </a:r>
            <a:r>
              <a:rPr lang="tr-TR" dirty="0">
                <a:solidFill>
                  <a:srgbClr val="FF0000"/>
                </a:solidFill>
                <a:latin typeface="+mj-lt"/>
              </a:rPr>
              <a:t>) </a:t>
            </a:r>
          </a:p>
        </p:txBody>
      </p:sp>
      <p:sp>
        <p:nvSpPr>
          <p:cNvPr id="2" name="Dikdörtgen 1">
            <a:extLst>
              <a:ext uri="{FF2B5EF4-FFF2-40B4-BE49-F238E27FC236}">
                <a16:creationId xmlns:a16="http://schemas.microsoft.com/office/drawing/2014/main" id="{B1B5D456-E6B0-43AC-A328-F8186B84B8BB}"/>
              </a:ext>
            </a:extLst>
          </p:cNvPr>
          <p:cNvSpPr/>
          <p:nvPr/>
        </p:nvSpPr>
        <p:spPr>
          <a:xfrm>
            <a:off x="209043" y="1983925"/>
            <a:ext cx="4115667" cy="1614353"/>
          </a:xfrm>
          <a:prstGeom prst="rect">
            <a:avLst/>
          </a:prstGeom>
        </p:spPr>
        <p:txBody>
          <a:bodyPr wrap="square">
            <a:spAutoFit/>
          </a:bodyPr>
          <a:lstStyle/>
          <a:p>
            <a:pPr marL="342900" indent="-342900" algn="just">
              <a:lnSpc>
                <a:spcPct val="150000"/>
              </a:lnSpc>
              <a:buFont typeface="+mj-lt"/>
              <a:buAutoNum type="arabicPeriod"/>
            </a:pPr>
            <a:r>
              <a:rPr lang="tr-TR" altLang="tr-TR" sz="1700" dirty="0">
                <a:latin typeface="+mj-lt"/>
                <a:cs typeface="Tahoma" panose="020B0604030504040204" pitchFamily="34" charset="0"/>
              </a:rPr>
              <a:t>Bu yöntemde genellikle reçine emdirilmiş fiberler bir kalıp boyunca çekilir ve çeşitli kesit geometrilerine sahip profil çubuklar üretilir. </a:t>
            </a:r>
          </a:p>
        </p:txBody>
      </p:sp>
      <p:sp>
        <p:nvSpPr>
          <p:cNvPr id="6" name="Dikdörtgen 5">
            <a:extLst>
              <a:ext uri="{FF2B5EF4-FFF2-40B4-BE49-F238E27FC236}">
                <a16:creationId xmlns:a16="http://schemas.microsoft.com/office/drawing/2014/main" id="{8F2C1046-3457-4E6C-90F5-8F573E320905}"/>
              </a:ext>
            </a:extLst>
          </p:cNvPr>
          <p:cNvSpPr/>
          <p:nvPr/>
        </p:nvSpPr>
        <p:spPr>
          <a:xfrm>
            <a:off x="250997" y="5133150"/>
            <a:ext cx="8789608" cy="437107"/>
          </a:xfrm>
          <a:prstGeom prst="rect">
            <a:avLst/>
          </a:prstGeom>
        </p:spPr>
        <p:txBody>
          <a:bodyPr wrap="square">
            <a:spAutoFit/>
          </a:bodyPr>
          <a:lstStyle/>
          <a:p>
            <a:pPr marL="342900" indent="-342900" algn="just">
              <a:lnSpc>
                <a:spcPct val="150000"/>
              </a:lnSpc>
              <a:buFont typeface="+mj-lt"/>
              <a:buAutoNum type="arabicPeriod" startAt="3"/>
            </a:pPr>
            <a:r>
              <a:rPr lang="tr-TR" altLang="tr-TR" sz="1700" dirty="0"/>
              <a:t>Kalıplar genellikle krom kaplanmış parlak çelikten imal edilmektedir.</a:t>
            </a:r>
          </a:p>
        </p:txBody>
      </p:sp>
      <p:sp>
        <p:nvSpPr>
          <p:cNvPr id="12" name="Dikdörtgen 11">
            <a:extLst>
              <a:ext uri="{FF2B5EF4-FFF2-40B4-BE49-F238E27FC236}">
                <a16:creationId xmlns:a16="http://schemas.microsoft.com/office/drawing/2014/main" id="{CC885CA3-4CFD-4E23-8108-8E72E2EC533C}"/>
              </a:ext>
            </a:extLst>
          </p:cNvPr>
          <p:cNvSpPr/>
          <p:nvPr/>
        </p:nvSpPr>
        <p:spPr>
          <a:xfrm>
            <a:off x="1224176" y="1703047"/>
            <a:ext cx="2592288" cy="369332"/>
          </a:xfrm>
          <a:prstGeom prst="rect">
            <a:avLst/>
          </a:prstGeom>
        </p:spPr>
        <p:txBody>
          <a:bodyPr wrap="square">
            <a:spAutoFit/>
          </a:bodyPr>
          <a:lstStyle/>
          <a:p>
            <a:r>
              <a:rPr lang="tr-TR" dirty="0">
                <a:solidFill>
                  <a:srgbClr val="FF0000"/>
                </a:solidFill>
                <a:latin typeface="+mj-lt"/>
              </a:rPr>
              <a:t>12.7.1 Genel Özellikler </a:t>
            </a:r>
          </a:p>
        </p:txBody>
      </p:sp>
      <p:sp>
        <p:nvSpPr>
          <p:cNvPr id="14" name="Dikdörtgen 13">
            <a:extLst>
              <a:ext uri="{FF2B5EF4-FFF2-40B4-BE49-F238E27FC236}">
                <a16:creationId xmlns:a16="http://schemas.microsoft.com/office/drawing/2014/main" id="{C7F4BCE4-4238-480D-83FC-FFFDD8FAD81A}"/>
              </a:ext>
            </a:extLst>
          </p:cNvPr>
          <p:cNvSpPr/>
          <p:nvPr/>
        </p:nvSpPr>
        <p:spPr>
          <a:xfrm>
            <a:off x="209043" y="3555698"/>
            <a:ext cx="4734250" cy="1614353"/>
          </a:xfrm>
          <a:prstGeom prst="rect">
            <a:avLst/>
          </a:prstGeom>
        </p:spPr>
        <p:txBody>
          <a:bodyPr wrap="square">
            <a:spAutoFit/>
          </a:bodyPr>
          <a:lstStyle/>
          <a:p>
            <a:pPr>
              <a:lnSpc>
                <a:spcPct val="150000"/>
              </a:lnSpc>
            </a:pPr>
            <a:r>
              <a:rPr lang="tr-TR" altLang="tr-TR" sz="1700" dirty="0"/>
              <a:t>2.  Sistemde, sürekli takviye malzemesi</a:t>
            </a:r>
          </a:p>
          <a:p>
            <a:pPr marL="265113">
              <a:lnSpc>
                <a:spcPct val="150000"/>
              </a:lnSpc>
            </a:pPr>
            <a:r>
              <a:rPr lang="tr-TR" altLang="tr-TR" sz="1700" dirty="0"/>
              <a:t> reçine banyosundan geçirildikten sonra 120-150 ºC’ ye kadar ısıtılmış şekillendirme kalıbından geçirilerek ürün elde edilir. </a:t>
            </a:r>
            <a:endParaRPr lang="tr-TR" sz="1700" dirty="0"/>
          </a:p>
        </p:txBody>
      </p:sp>
      <p:sp>
        <p:nvSpPr>
          <p:cNvPr id="17" name="Dikdörtgen 16">
            <a:extLst>
              <a:ext uri="{FF2B5EF4-FFF2-40B4-BE49-F238E27FC236}">
                <a16:creationId xmlns:a16="http://schemas.microsoft.com/office/drawing/2014/main" id="{0C65DA70-68E3-46B9-94C5-292BEF8CA133}"/>
              </a:ext>
            </a:extLst>
          </p:cNvPr>
          <p:cNvSpPr/>
          <p:nvPr/>
        </p:nvSpPr>
        <p:spPr>
          <a:xfrm>
            <a:off x="240022" y="5535271"/>
            <a:ext cx="7993411" cy="829522"/>
          </a:xfrm>
          <a:prstGeom prst="rect">
            <a:avLst/>
          </a:prstGeom>
        </p:spPr>
        <p:txBody>
          <a:bodyPr wrap="square">
            <a:spAutoFit/>
          </a:bodyPr>
          <a:lstStyle/>
          <a:p>
            <a:pPr marL="342900" indent="-342900" algn="just">
              <a:lnSpc>
                <a:spcPct val="150000"/>
              </a:lnSpc>
              <a:buFont typeface="+mj-lt"/>
              <a:buAutoNum type="arabicPeriod" startAt="4"/>
            </a:pPr>
            <a:r>
              <a:rPr lang="tr-TR" altLang="tr-TR" sz="1700" dirty="0"/>
              <a:t>Sürekli elyaf kullanılmasından dolayı takviye yönünde çok yüksek mekanik özellikler elde edilir. </a:t>
            </a:r>
          </a:p>
        </p:txBody>
      </p:sp>
    </p:spTree>
    <p:extLst>
      <p:ext uri="{BB962C8B-B14F-4D97-AF65-F5344CB8AC3E}">
        <p14:creationId xmlns:p14="http://schemas.microsoft.com/office/powerpoint/2010/main" val="407290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6" grpId="0"/>
      <p:bldP spid="12" grpId="0"/>
      <p:bldP spid="14" grpId="0"/>
      <p:bldP spid="17" grpId="0"/>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9224" y="642260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183</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717002" y="244118"/>
            <a:ext cx="7746572" cy="49503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10" name="Dikdörtgen 9">
            <a:extLst>
              <a:ext uri="{FF2B5EF4-FFF2-40B4-BE49-F238E27FC236}">
                <a16:creationId xmlns:a16="http://schemas.microsoft.com/office/drawing/2014/main" id="{8656BE3F-4A29-453D-85EC-52233CCF8BED}"/>
              </a:ext>
            </a:extLst>
          </p:cNvPr>
          <p:cNvSpPr/>
          <p:nvPr/>
        </p:nvSpPr>
        <p:spPr>
          <a:xfrm>
            <a:off x="3162704" y="654211"/>
            <a:ext cx="3312368" cy="369332"/>
          </a:xfrm>
          <a:prstGeom prst="rect">
            <a:avLst/>
          </a:prstGeom>
        </p:spPr>
        <p:txBody>
          <a:bodyPr wrap="square">
            <a:spAutoFit/>
          </a:bodyPr>
          <a:lstStyle/>
          <a:p>
            <a:r>
              <a:rPr lang="tr-TR" dirty="0">
                <a:solidFill>
                  <a:schemeClr val="bg2">
                    <a:lumMod val="50000"/>
                  </a:schemeClr>
                </a:solidFill>
                <a:latin typeface="+mj-lt"/>
              </a:rPr>
              <a:t>12.7 Profil Çekme (</a:t>
            </a:r>
            <a:r>
              <a:rPr lang="tr-TR" dirty="0" err="1">
                <a:solidFill>
                  <a:schemeClr val="bg2">
                    <a:lumMod val="50000"/>
                  </a:schemeClr>
                </a:solidFill>
                <a:latin typeface="+mj-lt"/>
              </a:rPr>
              <a:t>Pultrusion</a:t>
            </a:r>
            <a:r>
              <a:rPr lang="tr-TR" dirty="0">
                <a:solidFill>
                  <a:schemeClr val="bg2">
                    <a:lumMod val="50000"/>
                  </a:schemeClr>
                </a:solidFill>
                <a:latin typeface="+mj-lt"/>
              </a:rPr>
              <a:t>) </a:t>
            </a:r>
          </a:p>
        </p:txBody>
      </p:sp>
      <p:sp>
        <p:nvSpPr>
          <p:cNvPr id="2" name="Dikdörtgen 1">
            <a:extLst>
              <a:ext uri="{FF2B5EF4-FFF2-40B4-BE49-F238E27FC236}">
                <a16:creationId xmlns:a16="http://schemas.microsoft.com/office/drawing/2014/main" id="{B1B5D456-E6B0-43AC-A328-F8186B84B8BB}"/>
              </a:ext>
            </a:extLst>
          </p:cNvPr>
          <p:cNvSpPr/>
          <p:nvPr/>
        </p:nvSpPr>
        <p:spPr>
          <a:xfrm>
            <a:off x="332791" y="3640895"/>
            <a:ext cx="8587563" cy="2399183"/>
          </a:xfrm>
          <a:prstGeom prst="rect">
            <a:avLst/>
          </a:prstGeom>
        </p:spPr>
        <p:txBody>
          <a:bodyPr wrap="square">
            <a:spAutoFit/>
          </a:bodyPr>
          <a:lstStyle/>
          <a:p>
            <a:pPr marL="342900" indent="-342900" algn="just">
              <a:lnSpc>
                <a:spcPct val="150000"/>
              </a:lnSpc>
              <a:buFont typeface="+mj-lt"/>
              <a:buAutoNum type="arabicPeriod" startAt="5"/>
            </a:pPr>
            <a:r>
              <a:rPr lang="tr-TR" altLang="tr-TR" sz="1700" dirty="0">
                <a:latin typeface="+mj-lt"/>
                <a:cs typeface="Tahoma" panose="020B0604030504040204" pitchFamily="34" charset="0"/>
              </a:rPr>
              <a:t>Isıtılan bir kalıp içerisinde sabit bir hızla çekilen fiberler dolayısıyla </a:t>
            </a:r>
            <a:r>
              <a:rPr lang="tr-TR" altLang="tr-TR" sz="1700" dirty="0" err="1">
                <a:latin typeface="+mj-lt"/>
                <a:cs typeface="Tahoma" panose="020B0604030504040204" pitchFamily="34" charset="0"/>
              </a:rPr>
              <a:t>kompozit</a:t>
            </a:r>
            <a:r>
              <a:rPr lang="tr-TR" altLang="tr-TR" sz="1700" dirty="0">
                <a:latin typeface="+mj-lt"/>
                <a:cs typeface="Tahoma" panose="020B0604030504040204" pitchFamily="34" charset="0"/>
              </a:rPr>
              <a:t> parça kalıptan pişmiş veya kısmen pişmiş olarak çıkar.</a:t>
            </a:r>
          </a:p>
          <a:p>
            <a:pPr marL="342900" indent="-342900" algn="just">
              <a:lnSpc>
                <a:spcPct val="150000"/>
              </a:lnSpc>
              <a:buFont typeface="+mj-lt"/>
              <a:buAutoNum type="arabicPeriod" startAt="5"/>
            </a:pPr>
            <a:r>
              <a:rPr lang="tr-TR" altLang="tr-TR" sz="1700" dirty="0" err="1">
                <a:latin typeface="+mj-lt"/>
                <a:cs typeface="Tahoma" panose="020B0604030504040204" pitchFamily="34" charset="0"/>
              </a:rPr>
              <a:t>Pultrüzyon</a:t>
            </a:r>
            <a:r>
              <a:rPr lang="tr-TR" altLang="tr-TR" sz="1700" dirty="0">
                <a:latin typeface="+mj-lt"/>
                <a:cs typeface="Tahoma" panose="020B0604030504040204" pitchFamily="34" charset="0"/>
              </a:rPr>
              <a:t> (çekme) ile sabit kesitli ve sürekli uzunluğa sahip parçalar üretmek mümkün olmaktadır. </a:t>
            </a:r>
          </a:p>
          <a:p>
            <a:pPr marL="342900" indent="-342900" algn="just">
              <a:lnSpc>
                <a:spcPct val="150000"/>
              </a:lnSpc>
              <a:buFont typeface="+mj-lt"/>
              <a:buAutoNum type="arabicPeriod" startAt="5"/>
            </a:pPr>
            <a:r>
              <a:rPr lang="tr-TR" altLang="tr-TR" sz="1700" dirty="0">
                <a:latin typeface="+mj-lt"/>
                <a:cs typeface="Tahoma" panose="020B0604030504040204" pitchFamily="34" charset="0"/>
              </a:rPr>
              <a:t>Bu parçalar </a:t>
            </a:r>
            <a:r>
              <a:rPr lang="tr-TR" altLang="tr-TR" sz="1700" dirty="0" err="1">
                <a:latin typeface="+mj-lt"/>
                <a:cs typeface="Tahoma" panose="020B0604030504040204" pitchFamily="34" charset="0"/>
              </a:rPr>
              <a:t>Pultrüzyondan</a:t>
            </a:r>
            <a:r>
              <a:rPr lang="tr-TR" altLang="tr-TR" sz="1700" dirty="0">
                <a:latin typeface="+mj-lt"/>
                <a:cs typeface="Tahoma" panose="020B0604030504040204" pitchFamily="34" charset="0"/>
              </a:rPr>
              <a:t> genellikle ilave bir yüzey işlemine gerek kalmayacak şekilde çıkarlar.</a:t>
            </a:r>
            <a:endParaRPr lang="tr-TR" altLang="tr-TR" sz="1700" dirty="0">
              <a:latin typeface="+mj-lt"/>
            </a:endParaRPr>
          </a:p>
        </p:txBody>
      </p:sp>
      <p:sp>
        <p:nvSpPr>
          <p:cNvPr id="8" name="Dikdörtgen 7">
            <a:extLst>
              <a:ext uri="{FF2B5EF4-FFF2-40B4-BE49-F238E27FC236}">
                <a16:creationId xmlns:a16="http://schemas.microsoft.com/office/drawing/2014/main" id="{9E382B47-6106-4951-A687-8DC14C304D10}"/>
              </a:ext>
            </a:extLst>
          </p:cNvPr>
          <p:cNvSpPr/>
          <p:nvPr/>
        </p:nvSpPr>
        <p:spPr>
          <a:xfrm>
            <a:off x="332791" y="1420129"/>
            <a:ext cx="3644686" cy="369332"/>
          </a:xfrm>
          <a:prstGeom prst="rect">
            <a:avLst/>
          </a:prstGeom>
        </p:spPr>
        <p:txBody>
          <a:bodyPr wrap="square">
            <a:spAutoFit/>
          </a:bodyPr>
          <a:lstStyle/>
          <a:p>
            <a:r>
              <a:rPr lang="tr-TR" dirty="0">
                <a:solidFill>
                  <a:schemeClr val="bg1">
                    <a:lumMod val="50000"/>
                  </a:schemeClr>
                </a:solidFill>
                <a:latin typeface="+mj-lt"/>
              </a:rPr>
              <a:t>12.7.1 Genel Özellikler-devamı: </a:t>
            </a:r>
          </a:p>
        </p:txBody>
      </p:sp>
      <p:pic>
        <p:nvPicPr>
          <p:cNvPr id="3074" name="Picture 2" descr="What is the Pultrusion Manufacturing Process?">
            <a:extLst>
              <a:ext uri="{FF2B5EF4-FFF2-40B4-BE49-F238E27FC236}">
                <a16:creationId xmlns:a16="http://schemas.microsoft.com/office/drawing/2014/main" id="{E7B2A70F-5AD4-45C1-98A4-567F3B41743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3993" y="1831777"/>
            <a:ext cx="7887446" cy="1522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55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98500" y="642260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184</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717002" y="244118"/>
            <a:ext cx="7746572" cy="49503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10" name="Dikdörtgen 9">
            <a:extLst>
              <a:ext uri="{FF2B5EF4-FFF2-40B4-BE49-F238E27FC236}">
                <a16:creationId xmlns:a16="http://schemas.microsoft.com/office/drawing/2014/main" id="{8656BE3F-4A29-453D-85EC-52233CCF8BED}"/>
              </a:ext>
            </a:extLst>
          </p:cNvPr>
          <p:cNvSpPr/>
          <p:nvPr/>
        </p:nvSpPr>
        <p:spPr>
          <a:xfrm>
            <a:off x="3051980" y="629070"/>
            <a:ext cx="3312368" cy="369332"/>
          </a:xfrm>
          <a:prstGeom prst="rect">
            <a:avLst/>
          </a:prstGeom>
        </p:spPr>
        <p:txBody>
          <a:bodyPr wrap="square">
            <a:spAutoFit/>
          </a:bodyPr>
          <a:lstStyle/>
          <a:p>
            <a:r>
              <a:rPr lang="tr-TR" dirty="0">
                <a:solidFill>
                  <a:schemeClr val="bg2">
                    <a:lumMod val="50000"/>
                  </a:schemeClr>
                </a:solidFill>
                <a:latin typeface="+mj-lt"/>
              </a:rPr>
              <a:t>12.7 Profil Çekme (</a:t>
            </a:r>
            <a:r>
              <a:rPr lang="tr-TR" dirty="0" err="1">
                <a:solidFill>
                  <a:schemeClr val="bg2">
                    <a:lumMod val="50000"/>
                  </a:schemeClr>
                </a:solidFill>
                <a:latin typeface="+mj-lt"/>
              </a:rPr>
              <a:t>Pultrusion</a:t>
            </a:r>
            <a:r>
              <a:rPr lang="tr-TR" dirty="0">
                <a:solidFill>
                  <a:schemeClr val="bg2">
                    <a:lumMod val="50000"/>
                  </a:schemeClr>
                </a:solidFill>
                <a:latin typeface="+mj-lt"/>
              </a:rPr>
              <a:t>) </a:t>
            </a:r>
          </a:p>
        </p:txBody>
      </p:sp>
      <p:sp>
        <p:nvSpPr>
          <p:cNvPr id="8" name="Dikdörtgen 7">
            <a:extLst>
              <a:ext uri="{FF2B5EF4-FFF2-40B4-BE49-F238E27FC236}">
                <a16:creationId xmlns:a16="http://schemas.microsoft.com/office/drawing/2014/main" id="{9E382B47-6106-4951-A687-8DC14C304D10}"/>
              </a:ext>
            </a:extLst>
          </p:cNvPr>
          <p:cNvSpPr/>
          <p:nvPr/>
        </p:nvSpPr>
        <p:spPr>
          <a:xfrm>
            <a:off x="4708164" y="1523638"/>
            <a:ext cx="3644686" cy="369332"/>
          </a:xfrm>
          <a:prstGeom prst="rect">
            <a:avLst/>
          </a:prstGeom>
        </p:spPr>
        <p:txBody>
          <a:bodyPr wrap="square">
            <a:spAutoFit/>
          </a:bodyPr>
          <a:lstStyle/>
          <a:p>
            <a:r>
              <a:rPr lang="tr-TR" dirty="0">
                <a:solidFill>
                  <a:srgbClr val="FF0000"/>
                </a:solidFill>
                <a:latin typeface="+mj-lt"/>
              </a:rPr>
              <a:t>12.7.2 Yöntemin Avantajları</a:t>
            </a:r>
          </a:p>
        </p:txBody>
      </p:sp>
      <p:pic>
        <p:nvPicPr>
          <p:cNvPr id="6" name="Resim 5">
            <a:extLst>
              <a:ext uri="{FF2B5EF4-FFF2-40B4-BE49-F238E27FC236}">
                <a16:creationId xmlns:a16="http://schemas.microsoft.com/office/drawing/2014/main" id="{C55FF08F-DE34-4D79-8B5A-01B34FFB8765}"/>
              </a:ext>
            </a:extLst>
          </p:cNvPr>
          <p:cNvPicPr>
            <a:picLocks noChangeAspect="1"/>
          </p:cNvPicPr>
          <p:nvPr/>
        </p:nvPicPr>
        <p:blipFill>
          <a:blip r:embed="rId2"/>
          <a:stretch>
            <a:fillRect/>
          </a:stretch>
        </p:blipFill>
        <p:spPr>
          <a:xfrm>
            <a:off x="304800" y="1914581"/>
            <a:ext cx="3963083" cy="2990436"/>
          </a:xfrm>
          <a:prstGeom prst="rect">
            <a:avLst/>
          </a:prstGeom>
        </p:spPr>
      </p:pic>
      <p:sp>
        <p:nvSpPr>
          <p:cNvPr id="12" name="Dikdörtgen 11">
            <a:extLst>
              <a:ext uri="{FF2B5EF4-FFF2-40B4-BE49-F238E27FC236}">
                <a16:creationId xmlns:a16="http://schemas.microsoft.com/office/drawing/2014/main" id="{7536186A-6FD9-43CD-BEEC-8E6159B91F72}"/>
              </a:ext>
            </a:extLst>
          </p:cNvPr>
          <p:cNvSpPr/>
          <p:nvPr/>
        </p:nvSpPr>
        <p:spPr>
          <a:xfrm>
            <a:off x="331361" y="4904279"/>
            <a:ext cx="3644686" cy="646331"/>
          </a:xfrm>
          <a:prstGeom prst="rect">
            <a:avLst/>
          </a:prstGeom>
        </p:spPr>
        <p:txBody>
          <a:bodyPr wrap="square">
            <a:spAutoFit/>
          </a:bodyPr>
          <a:lstStyle/>
          <a:p>
            <a:pPr algn="ctr"/>
            <a:r>
              <a:rPr lang="tr-TR" i="1" dirty="0" err="1">
                <a:latin typeface="+mj-lt"/>
              </a:rPr>
              <a:t>Pultruzyon</a:t>
            </a:r>
            <a:r>
              <a:rPr lang="tr-TR" i="1" dirty="0">
                <a:latin typeface="+mj-lt"/>
              </a:rPr>
              <a:t> yöntemi ile üretilmiş CTP profil borular</a:t>
            </a:r>
          </a:p>
        </p:txBody>
      </p:sp>
      <p:sp>
        <p:nvSpPr>
          <p:cNvPr id="7" name="Dikdörtgen 6">
            <a:extLst>
              <a:ext uri="{FF2B5EF4-FFF2-40B4-BE49-F238E27FC236}">
                <a16:creationId xmlns:a16="http://schemas.microsoft.com/office/drawing/2014/main" id="{0D8FEE2E-ECD8-41B1-9B59-BC57A885EEFF}"/>
              </a:ext>
            </a:extLst>
          </p:cNvPr>
          <p:cNvSpPr/>
          <p:nvPr/>
        </p:nvSpPr>
        <p:spPr>
          <a:xfrm>
            <a:off x="4361688" y="1887954"/>
            <a:ext cx="4573743" cy="4260975"/>
          </a:xfrm>
          <a:prstGeom prst="rect">
            <a:avLst/>
          </a:prstGeom>
        </p:spPr>
        <p:txBody>
          <a:bodyPr wrap="square">
            <a:spAutoFit/>
          </a:bodyPr>
          <a:lstStyle/>
          <a:p>
            <a:pPr marL="342900" indent="-342900">
              <a:lnSpc>
                <a:spcPct val="150000"/>
              </a:lnSpc>
              <a:buSzPct val="100000"/>
              <a:buFont typeface="+mj-lt"/>
              <a:buAutoNum type="arabicPeriod"/>
            </a:pPr>
            <a:r>
              <a:rPr lang="tr-TR" altLang="tr-TR" dirty="0" err="1">
                <a:cs typeface="Tahoma" panose="020B0604030504040204" pitchFamily="34" charset="0"/>
              </a:rPr>
              <a:t>Pultrüzyon</a:t>
            </a:r>
            <a:r>
              <a:rPr lang="tr-TR" altLang="tr-TR" dirty="0">
                <a:cs typeface="Tahoma" panose="020B0604030504040204" pitchFamily="34" charset="0"/>
              </a:rPr>
              <a:t> (çekme) düşük maliyetli, hızlı üretime imkan veren, sürekli ve otomatik bir prosestir.</a:t>
            </a:r>
          </a:p>
          <a:p>
            <a:pPr marL="342900" indent="-342900">
              <a:lnSpc>
                <a:spcPct val="150000"/>
              </a:lnSpc>
              <a:buSzPct val="100000"/>
              <a:buFont typeface="+mj-lt"/>
              <a:buAutoNum type="arabicPeriod"/>
            </a:pPr>
            <a:r>
              <a:rPr lang="tr-TR" altLang="tr-TR" dirty="0">
                <a:cs typeface="Tahoma" panose="020B0604030504040204" pitchFamily="34" charset="0"/>
              </a:rPr>
              <a:t>Reçine oranı doğru bir şekilde kontrol edilebilir.</a:t>
            </a:r>
          </a:p>
          <a:p>
            <a:pPr marL="342900" indent="-342900">
              <a:lnSpc>
                <a:spcPct val="150000"/>
              </a:lnSpc>
              <a:buSzPct val="100000"/>
              <a:buFont typeface="+mj-lt"/>
              <a:buAutoNum type="arabicPeriod"/>
            </a:pPr>
            <a:r>
              <a:rPr lang="tr-TR" altLang="tr-TR" dirty="0">
                <a:cs typeface="Tahoma" panose="020B0604030504040204" pitchFamily="34" charset="0"/>
              </a:rPr>
              <a:t>Fiberler iplik halinde kullanıldığı için daha ekonomiktir.</a:t>
            </a:r>
          </a:p>
          <a:p>
            <a:pPr marL="342900" indent="-342900">
              <a:lnSpc>
                <a:spcPct val="150000"/>
              </a:lnSpc>
              <a:spcBef>
                <a:spcPts val="463"/>
              </a:spcBef>
              <a:buSzPct val="100000"/>
              <a:buFont typeface="+mj-lt"/>
              <a:buAutoNum type="arabicPeriod"/>
            </a:pPr>
            <a:r>
              <a:rPr lang="tr-TR" altLang="tr-TR" dirty="0">
                <a:cs typeface="Tahoma" panose="020B0604030504040204" pitchFamily="34" charset="0"/>
              </a:rPr>
              <a:t>Düzgün liflerden oluşan, yüksek fiber hacimsel oranlarına sahip ürünlerin yapısal performansları yüksek olabilir.</a:t>
            </a:r>
            <a:endParaRPr lang="tr-TR" dirty="0"/>
          </a:p>
        </p:txBody>
      </p:sp>
    </p:spTree>
    <p:extLst>
      <p:ext uri="{BB962C8B-B14F-4D97-AF65-F5344CB8AC3E}">
        <p14:creationId xmlns:p14="http://schemas.microsoft.com/office/powerpoint/2010/main" val="411368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7"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9224" y="6411268"/>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185</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717002" y="244118"/>
            <a:ext cx="7746572" cy="49503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10" name="Dikdörtgen 9">
            <a:extLst>
              <a:ext uri="{FF2B5EF4-FFF2-40B4-BE49-F238E27FC236}">
                <a16:creationId xmlns:a16="http://schemas.microsoft.com/office/drawing/2014/main" id="{8656BE3F-4A29-453D-85EC-52233CCF8BED}"/>
              </a:ext>
            </a:extLst>
          </p:cNvPr>
          <p:cNvSpPr/>
          <p:nvPr/>
        </p:nvSpPr>
        <p:spPr>
          <a:xfrm>
            <a:off x="3014464" y="680522"/>
            <a:ext cx="3312368" cy="369332"/>
          </a:xfrm>
          <a:prstGeom prst="rect">
            <a:avLst/>
          </a:prstGeom>
        </p:spPr>
        <p:txBody>
          <a:bodyPr wrap="square">
            <a:spAutoFit/>
          </a:bodyPr>
          <a:lstStyle/>
          <a:p>
            <a:r>
              <a:rPr lang="tr-TR" dirty="0">
                <a:solidFill>
                  <a:schemeClr val="bg2">
                    <a:lumMod val="50000"/>
                  </a:schemeClr>
                </a:solidFill>
                <a:latin typeface="+mj-lt"/>
              </a:rPr>
              <a:t>12.7 Profil Çekme (</a:t>
            </a:r>
            <a:r>
              <a:rPr lang="tr-TR" dirty="0" err="1">
                <a:solidFill>
                  <a:schemeClr val="bg2">
                    <a:lumMod val="50000"/>
                  </a:schemeClr>
                </a:solidFill>
                <a:latin typeface="+mj-lt"/>
              </a:rPr>
              <a:t>Pultrusion</a:t>
            </a:r>
            <a:r>
              <a:rPr lang="tr-TR" dirty="0">
                <a:solidFill>
                  <a:schemeClr val="bg2">
                    <a:lumMod val="50000"/>
                  </a:schemeClr>
                </a:solidFill>
                <a:latin typeface="+mj-lt"/>
              </a:rPr>
              <a:t>) </a:t>
            </a:r>
          </a:p>
        </p:txBody>
      </p:sp>
      <p:sp>
        <p:nvSpPr>
          <p:cNvPr id="8" name="Dikdörtgen 7">
            <a:extLst>
              <a:ext uri="{FF2B5EF4-FFF2-40B4-BE49-F238E27FC236}">
                <a16:creationId xmlns:a16="http://schemas.microsoft.com/office/drawing/2014/main" id="{9E382B47-6106-4951-A687-8DC14C304D10}"/>
              </a:ext>
            </a:extLst>
          </p:cNvPr>
          <p:cNvSpPr/>
          <p:nvPr/>
        </p:nvSpPr>
        <p:spPr>
          <a:xfrm>
            <a:off x="539552" y="1811385"/>
            <a:ext cx="3644686" cy="369332"/>
          </a:xfrm>
          <a:prstGeom prst="rect">
            <a:avLst/>
          </a:prstGeom>
        </p:spPr>
        <p:txBody>
          <a:bodyPr wrap="square">
            <a:spAutoFit/>
          </a:bodyPr>
          <a:lstStyle/>
          <a:p>
            <a:r>
              <a:rPr lang="tr-TR" dirty="0">
                <a:solidFill>
                  <a:srgbClr val="FF0000"/>
                </a:solidFill>
                <a:latin typeface="+mj-lt"/>
              </a:rPr>
              <a:t>12.7.3 Yöntemin Dezavantajları</a:t>
            </a:r>
          </a:p>
        </p:txBody>
      </p:sp>
      <p:pic>
        <p:nvPicPr>
          <p:cNvPr id="4100" name="Picture 4" descr="Pultrusion Process | Scavenger Fire &amp; Safety">
            <a:extLst>
              <a:ext uri="{FF2B5EF4-FFF2-40B4-BE49-F238E27FC236}">
                <a16:creationId xmlns:a16="http://schemas.microsoft.com/office/drawing/2014/main" id="{808D088A-A4EC-4168-B8FD-A8A003835B6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47787" y="1628547"/>
            <a:ext cx="4288365" cy="2798158"/>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a:extLst>
              <a:ext uri="{FF2B5EF4-FFF2-40B4-BE49-F238E27FC236}">
                <a16:creationId xmlns:a16="http://schemas.microsoft.com/office/drawing/2014/main" id="{75D8BC9D-9D9A-4238-B3D9-68F3BD9333EB}"/>
              </a:ext>
            </a:extLst>
          </p:cNvPr>
          <p:cNvSpPr/>
          <p:nvPr/>
        </p:nvSpPr>
        <p:spPr>
          <a:xfrm>
            <a:off x="539552" y="2317064"/>
            <a:ext cx="3822136" cy="1703864"/>
          </a:xfrm>
          <a:prstGeom prst="rect">
            <a:avLst/>
          </a:prstGeom>
        </p:spPr>
        <p:txBody>
          <a:bodyPr wrap="square">
            <a:spAutoFit/>
          </a:bodyPr>
          <a:lstStyle/>
          <a:p>
            <a:pPr marL="342900" indent="-342900">
              <a:lnSpc>
                <a:spcPct val="150000"/>
              </a:lnSpc>
              <a:buSzPct val="100000"/>
              <a:buFont typeface="+mj-lt"/>
              <a:buAutoNum type="arabicPeriod"/>
            </a:pPr>
            <a:r>
              <a:rPr lang="tr-TR" altLang="tr-TR" dirty="0">
                <a:latin typeface="+mj-lt"/>
                <a:cs typeface="Tahoma" panose="020B0604030504040204" pitchFamily="34" charset="0"/>
              </a:rPr>
              <a:t>Sadece sabit kesitli parça üretimi ile sınırlıdır.</a:t>
            </a:r>
          </a:p>
          <a:p>
            <a:pPr marL="342900" indent="-342900">
              <a:lnSpc>
                <a:spcPct val="150000"/>
              </a:lnSpc>
              <a:buSzPct val="100000"/>
              <a:buFont typeface="+mj-lt"/>
              <a:buAutoNum type="arabicPeriod"/>
            </a:pPr>
            <a:r>
              <a:rPr lang="tr-TR" altLang="tr-TR" dirty="0">
                <a:latin typeface="+mj-lt"/>
                <a:cs typeface="Tahoma" panose="020B0604030504040204" pitchFamily="34" charset="0"/>
              </a:rPr>
              <a:t>Isıtılmış kalıp kullanımı maliyeti arttırıcı bir faktördür.</a:t>
            </a:r>
          </a:p>
        </p:txBody>
      </p:sp>
      <p:sp>
        <p:nvSpPr>
          <p:cNvPr id="9" name="Dikdörtgen 8">
            <a:extLst>
              <a:ext uri="{FF2B5EF4-FFF2-40B4-BE49-F238E27FC236}">
                <a16:creationId xmlns:a16="http://schemas.microsoft.com/office/drawing/2014/main" id="{EA2D26E8-FE5C-4F75-B972-9E357AC5F235}"/>
              </a:ext>
            </a:extLst>
          </p:cNvPr>
          <p:cNvSpPr/>
          <p:nvPr/>
        </p:nvSpPr>
        <p:spPr>
          <a:xfrm>
            <a:off x="539552" y="4636593"/>
            <a:ext cx="7699144" cy="872868"/>
          </a:xfrm>
          <a:prstGeom prst="rect">
            <a:avLst/>
          </a:prstGeom>
        </p:spPr>
        <p:txBody>
          <a:bodyPr wrap="square">
            <a:spAutoFit/>
          </a:bodyPr>
          <a:lstStyle/>
          <a:p>
            <a:pPr>
              <a:lnSpc>
                <a:spcPct val="150000"/>
              </a:lnSpc>
              <a:spcBef>
                <a:spcPts val="450"/>
              </a:spcBef>
              <a:buSzPct val="100000"/>
            </a:pPr>
            <a:r>
              <a:rPr lang="tr-TR" altLang="tr-TR" dirty="0">
                <a:latin typeface="+mj-lt"/>
                <a:cs typeface="Tahoma" panose="020B0604030504040204" pitchFamily="34" charset="0"/>
              </a:rPr>
              <a:t>Kiriş ve direk olarak, taşıyıcı sistemlerde, köprülerde, merdivenlerde, bina kafes sistemlerinde ve iskeletlerinde kullanırlar.</a:t>
            </a:r>
          </a:p>
        </p:txBody>
      </p:sp>
      <p:sp>
        <p:nvSpPr>
          <p:cNvPr id="16" name="Dikdörtgen 15">
            <a:extLst>
              <a:ext uri="{FF2B5EF4-FFF2-40B4-BE49-F238E27FC236}">
                <a16:creationId xmlns:a16="http://schemas.microsoft.com/office/drawing/2014/main" id="{D5B6E9FC-D3A9-4A23-925D-42AE67508733}"/>
              </a:ext>
            </a:extLst>
          </p:cNvPr>
          <p:cNvSpPr/>
          <p:nvPr/>
        </p:nvSpPr>
        <p:spPr>
          <a:xfrm>
            <a:off x="628277" y="4158255"/>
            <a:ext cx="3644686" cy="369332"/>
          </a:xfrm>
          <a:prstGeom prst="rect">
            <a:avLst/>
          </a:prstGeom>
        </p:spPr>
        <p:txBody>
          <a:bodyPr wrap="square">
            <a:spAutoFit/>
          </a:bodyPr>
          <a:lstStyle/>
          <a:p>
            <a:r>
              <a:rPr lang="tr-TR" dirty="0">
                <a:solidFill>
                  <a:srgbClr val="FF0000"/>
                </a:solidFill>
                <a:latin typeface="+mj-lt"/>
              </a:rPr>
              <a:t>12.7.4 Kullanım Alanları</a:t>
            </a:r>
          </a:p>
        </p:txBody>
      </p:sp>
      <p:sp>
        <p:nvSpPr>
          <p:cNvPr id="17" name="Dikdörtgen 16">
            <a:extLst>
              <a:ext uri="{FF2B5EF4-FFF2-40B4-BE49-F238E27FC236}">
                <a16:creationId xmlns:a16="http://schemas.microsoft.com/office/drawing/2014/main" id="{7E6644FA-E427-4E5C-9C4E-901FADBA10C4}"/>
              </a:ext>
            </a:extLst>
          </p:cNvPr>
          <p:cNvSpPr/>
          <p:nvPr/>
        </p:nvSpPr>
        <p:spPr>
          <a:xfrm>
            <a:off x="1979712" y="5831628"/>
            <a:ext cx="3644686" cy="369332"/>
          </a:xfrm>
          <a:prstGeom prst="rect">
            <a:avLst/>
          </a:prstGeom>
        </p:spPr>
        <p:txBody>
          <a:bodyPr wrap="square">
            <a:spAutoFit/>
          </a:bodyPr>
          <a:lstStyle/>
          <a:p>
            <a:r>
              <a:rPr lang="tr-TR" dirty="0" err="1">
                <a:latin typeface="+mj-lt"/>
              </a:rPr>
              <a:t>Pultrusion</a:t>
            </a:r>
            <a:r>
              <a:rPr lang="tr-TR" dirty="0">
                <a:latin typeface="+mj-lt"/>
              </a:rPr>
              <a:t> Tanıtım Videosu:  </a:t>
            </a:r>
          </a:p>
        </p:txBody>
      </p:sp>
      <p:sp>
        <p:nvSpPr>
          <p:cNvPr id="18" name="Metin kutusu 5">
            <a:hlinkClick r:id="rId3"/>
            <a:extLst>
              <a:ext uri="{FF2B5EF4-FFF2-40B4-BE49-F238E27FC236}">
                <a16:creationId xmlns:a16="http://schemas.microsoft.com/office/drawing/2014/main" id="{EFE1A6F6-A151-4E79-96C4-D9B0B720A220}"/>
              </a:ext>
            </a:extLst>
          </p:cNvPr>
          <p:cNvSpPr txBox="1">
            <a:spLocks noChangeArrowheads="1"/>
          </p:cNvSpPr>
          <p:nvPr/>
        </p:nvSpPr>
        <p:spPr bwMode="auto">
          <a:xfrm>
            <a:off x="5161049" y="5839297"/>
            <a:ext cx="112615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altLang="tr-TR" u="sng" dirty="0">
                <a:solidFill>
                  <a:srgbClr val="0070C0"/>
                </a:solidFill>
              </a:rPr>
              <a:t>Video 7</a:t>
            </a:r>
          </a:p>
        </p:txBody>
      </p:sp>
    </p:spTree>
    <p:extLst>
      <p:ext uri="{BB962C8B-B14F-4D97-AF65-F5344CB8AC3E}">
        <p14:creationId xmlns:p14="http://schemas.microsoft.com/office/powerpoint/2010/main" val="250612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build="p"/>
      <p:bldP spid="9" grpId="0"/>
      <p:bldP spid="16" grpId="0"/>
      <p:bldP spid="17" grpId="0"/>
      <p:bldP spid="18" grpId="0"/>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65235" y="642260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186</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717002" y="483256"/>
            <a:ext cx="7746572" cy="49503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10" name="Dikdörtgen 9">
            <a:extLst>
              <a:ext uri="{FF2B5EF4-FFF2-40B4-BE49-F238E27FC236}">
                <a16:creationId xmlns:a16="http://schemas.microsoft.com/office/drawing/2014/main" id="{8656BE3F-4A29-453D-85EC-52233CCF8BED}"/>
              </a:ext>
            </a:extLst>
          </p:cNvPr>
          <p:cNvSpPr/>
          <p:nvPr/>
        </p:nvSpPr>
        <p:spPr>
          <a:xfrm>
            <a:off x="228282" y="1515775"/>
            <a:ext cx="6408712" cy="369332"/>
          </a:xfrm>
          <a:prstGeom prst="rect">
            <a:avLst/>
          </a:prstGeom>
        </p:spPr>
        <p:txBody>
          <a:bodyPr wrap="square">
            <a:spAutoFit/>
          </a:bodyPr>
          <a:lstStyle/>
          <a:p>
            <a:r>
              <a:rPr lang="tr-TR" dirty="0">
                <a:solidFill>
                  <a:srgbClr val="FF0000"/>
                </a:solidFill>
                <a:latin typeface="+mj-lt"/>
              </a:rPr>
              <a:t>12.8 </a:t>
            </a:r>
            <a:r>
              <a:rPr lang="tr-TR" altLang="tr-TR" dirty="0">
                <a:solidFill>
                  <a:srgbClr val="FF0000"/>
                </a:solidFill>
              </a:rPr>
              <a:t>Hazır Kalıplama (</a:t>
            </a:r>
            <a:r>
              <a:rPr lang="tr-TR" altLang="tr-TR" dirty="0" err="1">
                <a:solidFill>
                  <a:srgbClr val="FF0000"/>
                </a:solidFill>
              </a:rPr>
              <a:t>Compression</a:t>
            </a:r>
            <a:r>
              <a:rPr lang="tr-TR" altLang="tr-TR" dirty="0">
                <a:solidFill>
                  <a:srgbClr val="FF0000"/>
                </a:solidFill>
              </a:rPr>
              <a:t> </a:t>
            </a:r>
            <a:r>
              <a:rPr lang="tr-TR" altLang="tr-TR" dirty="0" err="1">
                <a:solidFill>
                  <a:srgbClr val="FF0000"/>
                </a:solidFill>
              </a:rPr>
              <a:t>Molding</a:t>
            </a:r>
            <a:r>
              <a:rPr lang="tr-TR" altLang="tr-TR" dirty="0">
                <a:solidFill>
                  <a:srgbClr val="FF0000"/>
                </a:solidFill>
              </a:rPr>
              <a:t>)</a:t>
            </a:r>
            <a:endParaRPr lang="tr-TR" dirty="0">
              <a:solidFill>
                <a:srgbClr val="FF0000"/>
              </a:solidFill>
              <a:latin typeface="+mj-lt"/>
            </a:endParaRPr>
          </a:p>
        </p:txBody>
      </p:sp>
      <p:sp>
        <p:nvSpPr>
          <p:cNvPr id="2" name="Dikdörtgen 1">
            <a:extLst>
              <a:ext uri="{FF2B5EF4-FFF2-40B4-BE49-F238E27FC236}">
                <a16:creationId xmlns:a16="http://schemas.microsoft.com/office/drawing/2014/main" id="{2EF77D1F-8BC6-4195-A6AE-9F156C218913}"/>
              </a:ext>
            </a:extLst>
          </p:cNvPr>
          <p:cNvSpPr/>
          <p:nvPr/>
        </p:nvSpPr>
        <p:spPr>
          <a:xfrm>
            <a:off x="252803" y="1894368"/>
            <a:ext cx="5562919" cy="2950359"/>
          </a:xfrm>
          <a:prstGeom prst="rect">
            <a:avLst/>
          </a:prstGeom>
        </p:spPr>
        <p:txBody>
          <a:bodyPr wrap="square">
            <a:spAutoFit/>
          </a:bodyPr>
          <a:lstStyle/>
          <a:p>
            <a:pPr algn="just">
              <a:lnSpc>
                <a:spcPct val="150000"/>
              </a:lnSpc>
            </a:pPr>
            <a:r>
              <a:rPr lang="tr-TR" altLang="tr-TR" dirty="0"/>
              <a:t>Bu üretim tekniğinde, hazır kalıplama bileşenleri (cam elyafı, reçine, katkı ve dolgu malzemeleri) sıcak pres kalıplarında (SMC, BMC) ürüne dönüştürülür. </a:t>
            </a:r>
          </a:p>
          <a:p>
            <a:pPr algn="just">
              <a:lnSpc>
                <a:spcPct val="150000"/>
              </a:lnSpc>
            </a:pPr>
            <a:r>
              <a:rPr lang="tr-TR" altLang="tr-TR" dirty="0"/>
              <a:t>Karmaşık elemanların üretimi, metal parçaların bünye içine gömülebilmesi, farklı cidar kalınlıklarının elde edilmesi gibi avantajları bulunmaktadır. </a:t>
            </a:r>
          </a:p>
        </p:txBody>
      </p:sp>
      <p:sp>
        <p:nvSpPr>
          <p:cNvPr id="12" name="Dikdörtgen 11">
            <a:extLst>
              <a:ext uri="{FF2B5EF4-FFF2-40B4-BE49-F238E27FC236}">
                <a16:creationId xmlns:a16="http://schemas.microsoft.com/office/drawing/2014/main" id="{FD50674B-EC3D-424C-94ED-4E0F7D35265C}"/>
              </a:ext>
            </a:extLst>
          </p:cNvPr>
          <p:cNvSpPr/>
          <p:nvPr/>
        </p:nvSpPr>
        <p:spPr>
          <a:xfrm>
            <a:off x="273936" y="4777463"/>
            <a:ext cx="8610179" cy="1288366"/>
          </a:xfrm>
          <a:prstGeom prst="rect">
            <a:avLst/>
          </a:prstGeom>
        </p:spPr>
        <p:txBody>
          <a:bodyPr wrap="square">
            <a:spAutoFit/>
          </a:bodyPr>
          <a:lstStyle/>
          <a:p>
            <a:pPr>
              <a:lnSpc>
                <a:spcPct val="150000"/>
              </a:lnSpc>
            </a:pPr>
            <a:r>
              <a:rPr lang="tr-TR" altLang="tr-TR" dirty="0"/>
              <a:t>Ayrıca ürünün iki yüzü de kalıp ile şekillenmektedir. Malzeme sarfiyatı düşüktür. Diğer </a:t>
            </a:r>
            <a:r>
              <a:rPr lang="tr-TR" altLang="tr-TR" dirty="0" err="1"/>
              <a:t>kompozit</a:t>
            </a:r>
            <a:r>
              <a:rPr lang="tr-TR" altLang="tr-TR" dirty="0"/>
              <a:t> üretim teknikleri ile üretilemeyen  karmaşık elemanlar bu metotla üretilebilir. Hazır kalıplama genellikle iki şekilde </a:t>
            </a:r>
            <a:r>
              <a:rPr lang="tr-TR" altLang="tr-TR" b="1" dirty="0"/>
              <a:t>(SMC, BMC)</a:t>
            </a:r>
            <a:r>
              <a:rPr lang="tr-TR" altLang="tr-TR" dirty="0"/>
              <a:t> uygulanır:</a:t>
            </a:r>
            <a:endParaRPr lang="tr-TR" dirty="0"/>
          </a:p>
        </p:txBody>
      </p:sp>
      <p:pic>
        <p:nvPicPr>
          <p:cNvPr id="8194" name="Picture 2" descr="Compression Molding: Online Quotes in 30 Seconds| ICOMold®">
            <a:extLst>
              <a:ext uri="{FF2B5EF4-FFF2-40B4-BE49-F238E27FC236}">
                <a16:creationId xmlns:a16="http://schemas.microsoft.com/office/drawing/2014/main" id="{1C83009C-5EE9-44BB-826A-D14070A133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48392" y="2021218"/>
            <a:ext cx="3072342"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55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build="p"/>
      <p:bldP spid="12" grpId="0"/>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79712" y="6408073"/>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187</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717002" y="244118"/>
            <a:ext cx="7746572" cy="49503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10" name="Dikdörtgen 9">
            <a:extLst>
              <a:ext uri="{FF2B5EF4-FFF2-40B4-BE49-F238E27FC236}">
                <a16:creationId xmlns:a16="http://schemas.microsoft.com/office/drawing/2014/main" id="{8656BE3F-4A29-453D-85EC-52233CCF8BED}"/>
              </a:ext>
            </a:extLst>
          </p:cNvPr>
          <p:cNvSpPr/>
          <p:nvPr/>
        </p:nvSpPr>
        <p:spPr>
          <a:xfrm>
            <a:off x="2427440" y="657040"/>
            <a:ext cx="6408712" cy="369332"/>
          </a:xfrm>
          <a:prstGeom prst="rect">
            <a:avLst/>
          </a:prstGeom>
        </p:spPr>
        <p:txBody>
          <a:bodyPr wrap="square">
            <a:spAutoFit/>
          </a:bodyPr>
          <a:lstStyle/>
          <a:p>
            <a:r>
              <a:rPr lang="tr-TR" dirty="0">
                <a:solidFill>
                  <a:schemeClr val="bg2">
                    <a:lumMod val="50000"/>
                  </a:schemeClr>
                </a:solidFill>
                <a:latin typeface="+mj-lt"/>
              </a:rPr>
              <a:t>12.8 </a:t>
            </a:r>
            <a:r>
              <a:rPr lang="tr-TR" altLang="tr-TR" dirty="0">
                <a:solidFill>
                  <a:schemeClr val="bg2">
                    <a:lumMod val="50000"/>
                  </a:schemeClr>
                </a:solidFill>
              </a:rPr>
              <a:t>Hazır Kalıplama (</a:t>
            </a:r>
            <a:r>
              <a:rPr lang="tr-TR" altLang="tr-TR" dirty="0" err="1">
                <a:solidFill>
                  <a:schemeClr val="bg2">
                    <a:lumMod val="50000"/>
                  </a:schemeClr>
                </a:solidFill>
              </a:rPr>
              <a:t>Compression</a:t>
            </a:r>
            <a:r>
              <a:rPr lang="tr-TR" altLang="tr-TR" dirty="0">
                <a:solidFill>
                  <a:schemeClr val="bg2">
                    <a:lumMod val="50000"/>
                  </a:schemeClr>
                </a:solidFill>
              </a:rPr>
              <a:t> </a:t>
            </a:r>
            <a:r>
              <a:rPr lang="tr-TR" altLang="tr-TR" dirty="0" err="1">
                <a:solidFill>
                  <a:schemeClr val="bg2">
                    <a:lumMod val="50000"/>
                  </a:schemeClr>
                </a:solidFill>
              </a:rPr>
              <a:t>Molding</a:t>
            </a:r>
            <a:r>
              <a:rPr lang="tr-TR" altLang="tr-TR" dirty="0">
                <a:solidFill>
                  <a:schemeClr val="bg2">
                    <a:lumMod val="50000"/>
                  </a:schemeClr>
                </a:solidFill>
              </a:rPr>
              <a:t>)</a:t>
            </a:r>
            <a:endParaRPr lang="tr-TR" dirty="0">
              <a:solidFill>
                <a:schemeClr val="bg2">
                  <a:lumMod val="50000"/>
                </a:schemeClr>
              </a:solidFill>
              <a:latin typeface="+mj-lt"/>
            </a:endParaRPr>
          </a:p>
        </p:txBody>
      </p:sp>
      <p:sp>
        <p:nvSpPr>
          <p:cNvPr id="8" name="Dikdörtgen 7">
            <a:extLst>
              <a:ext uri="{FF2B5EF4-FFF2-40B4-BE49-F238E27FC236}">
                <a16:creationId xmlns:a16="http://schemas.microsoft.com/office/drawing/2014/main" id="{52E6493C-F26A-483F-85D1-6AE4038F4D7C}"/>
              </a:ext>
            </a:extLst>
          </p:cNvPr>
          <p:cNvSpPr/>
          <p:nvPr/>
        </p:nvSpPr>
        <p:spPr>
          <a:xfrm>
            <a:off x="395537" y="1513979"/>
            <a:ext cx="3966152" cy="369332"/>
          </a:xfrm>
          <a:prstGeom prst="rect">
            <a:avLst/>
          </a:prstGeom>
        </p:spPr>
        <p:txBody>
          <a:bodyPr wrap="square">
            <a:spAutoFit/>
          </a:bodyPr>
          <a:lstStyle/>
          <a:p>
            <a:r>
              <a:rPr lang="tr-TR" dirty="0">
                <a:solidFill>
                  <a:srgbClr val="FF0000"/>
                </a:solidFill>
                <a:latin typeface="+mj-lt"/>
              </a:rPr>
              <a:t>12.8.1  SMC </a:t>
            </a:r>
            <a:r>
              <a:rPr lang="tr-TR" altLang="tr-TR" dirty="0">
                <a:solidFill>
                  <a:srgbClr val="FF0000"/>
                </a:solidFill>
              </a:rPr>
              <a:t>Tekniği (Saç Kalıplama )</a:t>
            </a:r>
            <a:endParaRPr lang="tr-TR" dirty="0">
              <a:solidFill>
                <a:srgbClr val="FF0000"/>
              </a:solidFill>
              <a:latin typeface="+mj-lt"/>
            </a:endParaRPr>
          </a:p>
        </p:txBody>
      </p:sp>
      <p:sp>
        <p:nvSpPr>
          <p:cNvPr id="7" name="Dikdörtgen 6">
            <a:extLst>
              <a:ext uri="{FF2B5EF4-FFF2-40B4-BE49-F238E27FC236}">
                <a16:creationId xmlns:a16="http://schemas.microsoft.com/office/drawing/2014/main" id="{362E10F2-29F1-409A-B14F-009654332702}"/>
              </a:ext>
            </a:extLst>
          </p:cNvPr>
          <p:cNvSpPr/>
          <p:nvPr/>
        </p:nvSpPr>
        <p:spPr>
          <a:xfrm>
            <a:off x="304800" y="1840787"/>
            <a:ext cx="4055628" cy="3781356"/>
          </a:xfrm>
          <a:prstGeom prst="rect">
            <a:avLst/>
          </a:prstGeom>
        </p:spPr>
        <p:txBody>
          <a:bodyPr wrap="square">
            <a:spAutoFit/>
          </a:bodyPr>
          <a:lstStyle/>
          <a:p>
            <a:pPr algn="just">
              <a:lnSpc>
                <a:spcPct val="150000"/>
              </a:lnSpc>
            </a:pPr>
            <a:r>
              <a:rPr lang="tr-TR" altLang="tr-TR" dirty="0"/>
              <a:t>SMC (</a:t>
            </a:r>
            <a:r>
              <a:rPr lang="tr-TR" altLang="tr-TR" dirty="0" err="1"/>
              <a:t>Sheet</a:t>
            </a:r>
            <a:r>
              <a:rPr lang="tr-TR" altLang="tr-TR" dirty="0"/>
              <a:t> </a:t>
            </a:r>
            <a:r>
              <a:rPr lang="tr-TR" altLang="tr-TR" dirty="0" err="1"/>
              <a:t>Moulding</a:t>
            </a:r>
            <a:r>
              <a:rPr lang="tr-TR" altLang="tr-TR" dirty="0"/>
              <a:t> </a:t>
            </a:r>
            <a:r>
              <a:rPr lang="tr-TR" altLang="tr-TR" dirty="0" err="1"/>
              <a:t>Composites</a:t>
            </a:r>
            <a:r>
              <a:rPr lang="tr-TR" altLang="tr-TR" dirty="0"/>
              <a:t>) tekniğinde, sürekli lifler 25-50 mm boylarında kırpılarak matris malzemesi (reçine) ile birlikte pestil biçiminde birleştirilir. </a:t>
            </a:r>
          </a:p>
          <a:p>
            <a:pPr algn="just">
              <a:lnSpc>
                <a:spcPct val="150000"/>
              </a:lnSpc>
            </a:pPr>
            <a:r>
              <a:rPr lang="tr-TR" altLang="tr-TR" dirty="0" err="1"/>
              <a:t>Kompozitin</a:t>
            </a:r>
            <a:r>
              <a:rPr lang="tr-TR" altLang="tr-TR" dirty="0"/>
              <a:t> toplam ağırlığındaki elyaf oranı, %25-30 civarındadır. </a:t>
            </a:r>
          </a:p>
          <a:p>
            <a:pPr algn="just">
              <a:lnSpc>
                <a:spcPct val="150000"/>
              </a:lnSpc>
            </a:pPr>
            <a:r>
              <a:rPr lang="tr-TR" altLang="tr-TR" dirty="0"/>
              <a:t>Üretilen levhalar genellikle 1 m genişliğinde ve 3 mm kalınlığındadır.</a:t>
            </a:r>
          </a:p>
        </p:txBody>
      </p:sp>
      <p:sp>
        <p:nvSpPr>
          <p:cNvPr id="12" name="Metin kutusu 1">
            <a:hlinkClick r:id="rId2"/>
            <a:extLst>
              <a:ext uri="{FF2B5EF4-FFF2-40B4-BE49-F238E27FC236}">
                <a16:creationId xmlns:a16="http://schemas.microsoft.com/office/drawing/2014/main" id="{8A2DE250-ABD3-466E-A42A-F84FF2B09711}"/>
              </a:ext>
            </a:extLst>
          </p:cNvPr>
          <p:cNvSpPr txBox="1">
            <a:spLocks noChangeArrowheads="1"/>
          </p:cNvSpPr>
          <p:nvPr/>
        </p:nvSpPr>
        <p:spPr bwMode="auto">
          <a:xfrm>
            <a:off x="1471653" y="5682307"/>
            <a:ext cx="1539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altLang="tr-TR" u="sng" dirty="0">
                <a:solidFill>
                  <a:srgbClr val="0070C0"/>
                </a:solidFill>
              </a:rPr>
              <a:t>Video 8 SMC</a:t>
            </a:r>
          </a:p>
        </p:txBody>
      </p:sp>
      <p:pic>
        <p:nvPicPr>
          <p:cNvPr id="6146" name="Picture 2" descr="Sheet Moulding Compound (SMC) - CME">
            <a:extLst>
              <a:ext uri="{FF2B5EF4-FFF2-40B4-BE49-F238E27FC236}">
                <a16:creationId xmlns:a16="http://schemas.microsoft.com/office/drawing/2014/main" id="{73411F4C-DE39-419F-A1EB-746AA768B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7230" y="2038448"/>
            <a:ext cx="4428922" cy="2781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3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2" grpId="0"/>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79712" y="6404079"/>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188</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717002" y="244118"/>
            <a:ext cx="7746572" cy="49503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10" name="Dikdörtgen 9">
            <a:extLst>
              <a:ext uri="{FF2B5EF4-FFF2-40B4-BE49-F238E27FC236}">
                <a16:creationId xmlns:a16="http://schemas.microsoft.com/office/drawing/2014/main" id="{8656BE3F-4A29-453D-85EC-52233CCF8BED}"/>
              </a:ext>
            </a:extLst>
          </p:cNvPr>
          <p:cNvSpPr/>
          <p:nvPr/>
        </p:nvSpPr>
        <p:spPr>
          <a:xfrm>
            <a:off x="2427440" y="657040"/>
            <a:ext cx="6408712" cy="369332"/>
          </a:xfrm>
          <a:prstGeom prst="rect">
            <a:avLst/>
          </a:prstGeom>
        </p:spPr>
        <p:txBody>
          <a:bodyPr wrap="square">
            <a:spAutoFit/>
          </a:bodyPr>
          <a:lstStyle/>
          <a:p>
            <a:r>
              <a:rPr lang="tr-TR" dirty="0">
                <a:solidFill>
                  <a:schemeClr val="bg2">
                    <a:lumMod val="50000"/>
                  </a:schemeClr>
                </a:solidFill>
                <a:latin typeface="+mj-lt"/>
              </a:rPr>
              <a:t>12.8 </a:t>
            </a:r>
            <a:r>
              <a:rPr lang="tr-TR" altLang="tr-TR" dirty="0">
                <a:solidFill>
                  <a:schemeClr val="bg2">
                    <a:lumMod val="50000"/>
                  </a:schemeClr>
                </a:solidFill>
              </a:rPr>
              <a:t>Hazır Kalıplama (</a:t>
            </a:r>
            <a:r>
              <a:rPr lang="tr-TR" altLang="tr-TR" dirty="0" err="1">
                <a:solidFill>
                  <a:schemeClr val="bg2">
                    <a:lumMod val="50000"/>
                  </a:schemeClr>
                </a:solidFill>
              </a:rPr>
              <a:t>Compression</a:t>
            </a:r>
            <a:r>
              <a:rPr lang="tr-TR" altLang="tr-TR" dirty="0">
                <a:solidFill>
                  <a:schemeClr val="bg2">
                    <a:lumMod val="50000"/>
                  </a:schemeClr>
                </a:solidFill>
              </a:rPr>
              <a:t> </a:t>
            </a:r>
            <a:r>
              <a:rPr lang="tr-TR" altLang="tr-TR" dirty="0" err="1">
                <a:solidFill>
                  <a:schemeClr val="bg2">
                    <a:lumMod val="50000"/>
                  </a:schemeClr>
                </a:solidFill>
              </a:rPr>
              <a:t>Molding</a:t>
            </a:r>
            <a:r>
              <a:rPr lang="tr-TR" altLang="tr-TR" dirty="0">
                <a:solidFill>
                  <a:schemeClr val="bg2">
                    <a:lumMod val="50000"/>
                  </a:schemeClr>
                </a:solidFill>
              </a:rPr>
              <a:t>)</a:t>
            </a:r>
            <a:endParaRPr lang="tr-TR" dirty="0">
              <a:solidFill>
                <a:schemeClr val="bg2">
                  <a:lumMod val="50000"/>
                </a:schemeClr>
              </a:solidFill>
              <a:latin typeface="+mj-lt"/>
            </a:endParaRPr>
          </a:p>
        </p:txBody>
      </p:sp>
      <p:sp>
        <p:nvSpPr>
          <p:cNvPr id="7" name="Dikdörtgen 6">
            <a:extLst>
              <a:ext uri="{FF2B5EF4-FFF2-40B4-BE49-F238E27FC236}">
                <a16:creationId xmlns:a16="http://schemas.microsoft.com/office/drawing/2014/main" id="{362E10F2-29F1-409A-B14F-009654332702}"/>
              </a:ext>
            </a:extLst>
          </p:cNvPr>
          <p:cNvSpPr/>
          <p:nvPr/>
        </p:nvSpPr>
        <p:spPr>
          <a:xfrm>
            <a:off x="377322" y="1931781"/>
            <a:ext cx="5768147" cy="2950359"/>
          </a:xfrm>
          <a:prstGeom prst="rect">
            <a:avLst/>
          </a:prstGeom>
        </p:spPr>
        <p:txBody>
          <a:bodyPr wrap="square">
            <a:spAutoFit/>
          </a:bodyPr>
          <a:lstStyle/>
          <a:p>
            <a:pPr>
              <a:lnSpc>
                <a:spcPct val="150000"/>
              </a:lnSpc>
              <a:defRPr/>
            </a:pPr>
            <a:r>
              <a:rPr lang="tr-TR" dirty="0">
                <a:solidFill>
                  <a:schemeClr val="tx1">
                    <a:lumMod val="75000"/>
                    <a:lumOff val="25000"/>
                  </a:schemeClr>
                </a:solidFill>
              </a:rPr>
              <a:t>BMC ( </a:t>
            </a:r>
            <a:r>
              <a:rPr lang="tr-TR" dirty="0" err="1">
                <a:solidFill>
                  <a:schemeClr val="tx1">
                    <a:lumMod val="75000"/>
                    <a:lumOff val="25000"/>
                  </a:schemeClr>
                </a:solidFill>
              </a:rPr>
              <a:t>Bulk</a:t>
            </a:r>
            <a:r>
              <a:rPr lang="tr-TR" dirty="0">
                <a:solidFill>
                  <a:schemeClr val="tx1">
                    <a:lumMod val="75000"/>
                    <a:lumOff val="25000"/>
                  </a:schemeClr>
                </a:solidFill>
              </a:rPr>
              <a:t> </a:t>
            </a:r>
            <a:r>
              <a:rPr lang="tr-TR" dirty="0" err="1">
                <a:solidFill>
                  <a:schemeClr val="tx1">
                    <a:lumMod val="75000"/>
                    <a:lumOff val="25000"/>
                  </a:schemeClr>
                </a:solidFill>
              </a:rPr>
              <a:t>Moulding</a:t>
            </a:r>
            <a:r>
              <a:rPr lang="tr-TR" dirty="0">
                <a:solidFill>
                  <a:schemeClr val="tx1">
                    <a:lumMod val="75000"/>
                    <a:lumOff val="25000"/>
                  </a:schemeClr>
                </a:solidFill>
              </a:rPr>
              <a:t> </a:t>
            </a:r>
            <a:r>
              <a:rPr lang="tr-TR" dirty="0" err="1">
                <a:solidFill>
                  <a:schemeClr val="tx1">
                    <a:lumMod val="75000"/>
                    <a:lumOff val="25000"/>
                  </a:schemeClr>
                </a:solidFill>
              </a:rPr>
              <a:t>Composites</a:t>
            </a:r>
            <a:r>
              <a:rPr lang="tr-TR" dirty="0">
                <a:solidFill>
                  <a:schemeClr val="tx1">
                    <a:lumMod val="75000"/>
                    <a:lumOff val="25000"/>
                  </a:schemeClr>
                </a:solidFill>
              </a:rPr>
              <a:t>), takviye malzemesi olarak kırpılmış lif ve dolgu malzemesi olarak bir reçinenin önceden birleştirilmesi ile oluşan hamur biçimindeki malzemedir.</a:t>
            </a:r>
          </a:p>
          <a:p>
            <a:pPr>
              <a:lnSpc>
                <a:spcPct val="150000"/>
              </a:lnSpc>
              <a:defRPr/>
            </a:pPr>
            <a:r>
              <a:rPr lang="tr-TR" dirty="0">
                <a:solidFill>
                  <a:schemeClr val="tx1">
                    <a:lumMod val="75000"/>
                    <a:lumOff val="25000"/>
                  </a:schemeClr>
                </a:solidFill>
              </a:rPr>
              <a:t>Bu yöntem RTM’ ye benzer bir yöntemdir. RTM den farkı, reçine/elyaf karışımı kalıp dışarısında yapılır ve eritilerek basınç altında boş kalıp içine enjekte edilir. </a:t>
            </a:r>
          </a:p>
        </p:txBody>
      </p:sp>
      <p:sp>
        <p:nvSpPr>
          <p:cNvPr id="12" name="Dikdörtgen 11">
            <a:extLst>
              <a:ext uri="{FF2B5EF4-FFF2-40B4-BE49-F238E27FC236}">
                <a16:creationId xmlns:a16="http://schemas.microsoft.com/office/drawing/2014/main" id="{159C1532-D17A-4DD8-91AB-EB6646B4F230}"/>
              </a:ext>
            </a:extLst>
          </p:cNvPr>
          <p:cNvSpPr/>
          <p:nvPr/>
        </p:nvSpPr>
        <p:spPr>
          <a:xfrm>
            <a:off x="316021" y="1562449"/>
            <a:ext cx="5475179" cy="369332"/>
          </a:xfrm>
          <a:prstGeom prst="rect">
            <a:avLst/>
          </a:prstGeom>
        </p:spPr>
        <p:txBody>
          <a:bodyPr wrap="square">
            <a:spAutoFit/>
          </a:bodyPr>
          <a:lstStyle/>
          <a:p>
            <a:r>
              <a:rPr lang="tr-TR" dirty="0">
                <a:solidFill>
                  <a:srgbClr val="FF0000"/>
                </a:solidFill>
                <a:latin typeface="+mj-lt"/>
              </a:rPr>
              <a:t>12.8.2  BMC </a:t>
            </a:r>
            <a:r>
              <a:rPr lang="tr-TR" altLang="tr-TR" dirty="0">
                <a:solidFill>
                  <a:srgbClr val="FF0000"/>
                </a:solidFill>
              </a:rPr>
              <a:t>Tekniği ( </a:t>
            </a:r>
            <a:r>
              <a:rPr lang="tr-TR" altLang="tr-TR" dirty="0" err="1">
                <a:solidFill>
                  <a:srgbClr val="FF0000"/>
                </a:solidFill>
              </a:rPr>
              <a:t>Bulk</a:t>
            </a:r>
            <a:r>
              <a:rPr lang="tr-TR" altLang="tr-TR" dirty="0">
                <a:solidFill>
                  <a:srgbClr val="FF0000"/>
                </a:solidFill>
              </a:rPr>
              <a:t> </a:t>
            </a:r>
            <a:r>
              <a:rPr lang="tr-TR" altLang="tr-TR" dirty="0" err="1">
                <a:solidFill>
                  <a:srgbClr val="FF0000"/>
                </a:solidFill>
              </a:rPr>
              <a:t>Moulding</a:t>
            </a:r>
            <a:r>
              <a:rPr lang="tr-TR" altLang="tr-TR" dirty="0">
                <a:solidFill>
                  <a:srgbClr val="FF0000"/>
                </a:solidFill>
              </a:rPr>
              <a:t> </a:t>
            </a:r>
            <a:r>
              <a:rPr lang="tr-TR" altLang="tr-TR" dirty="0" err="1">
                <a:solidFill>
                  <a:srgbClr val="FF0000"/>
                </a:solidFill>
              </a:rPr>
              <a:t>Composites</a:t>
            </a:r>
            <a:r>
              <a:rPr lang="tr-TR" altLang="tr-TR" dirty="0">
                <a:solidFill>
                  <a:srgbClr val="FF0000"/>
                </a:solidFill>
              </a:rPr>
              <a:t>)</a:t>
            </a:r>
            <a:endParaRPr lang="tr-TR" dirty="0">
              <a:solidFill>
                <a:srgbClr val="FF0000"/>
              </a:solidFill>
              <a:latin typeface="+mj-lt"/>
            </a:endParaRPr>
          </a:p>
        </p:txBody>
      </p:sp>
      <p:pic>
        <p:nvPicPr>
          <p:cNvPr id="7170" name="Picture 2" descr="BMC moulding | Bulk moulding compound 101 - MDC Mould">
            <a:extLst>
              <a:ext uri="{FF2B5EF4-FFF2-40B4-BE49-F238E27FC236}">
                <a16:creationId xmlns:a16="http://schemas.microsoft.com/office/drawing/2014/main" id="{F0F663FB-C29E-443C-A3E7-68EFD5C57B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9739" y="1558130"/>
            <a:ext cx="2383836" cy="1606688"/>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8">
            <a:extLst>
              <a:ext uri="{FF2B5EF4-FFF2-40B4-BE49-F238E27FC236}">
                <a16:creationId xmlns:a16="http://schemas.microsoft.com/office/drawing/2014/main" id="{87D69312-1E35-4724-98D9-CA33B005F550}"/>
              </a:ext>
            </a:extLst>
          </p:cNvPr>
          <p:cNvSpPr/>
          <p:nvPr/>
        </p:nvSpPr>
        <p:spPr>
          <a:xfrm>
            <a:off x="304800" y="4822929"/>
            <a:ext cx="8523179" cy="1288366"/>
          </a:xfrm>
          <a:prstGeom prst="rect">
            <a:avLst/>
          </a:prstGeom>
        </p:spPr>
        <p:txBody>
          <a:bodyPr wrap="square">
            <a:spAutoFit/>
          </a:bodyPr>
          <a:lstStyle/>
          <a:p>
            <a:pPr>
              <a:lnSpc>
                <a:spcPct val="150000"/>
              </a:lnSpc>
              <a:defRPr/>
            </a:pPr>
            <a:r>
              <a:rPr lang="tr-TR" dirty="0">
                <a:solidFill>
                  <a:schemeClr val="tx1">
                    <a:lumMod val="75000"/>
                    <a:lumOff val="25000"/>
                  </a:schemeClr>
                </a:solidFill>
              </a:rPr>
              <a:t>Düşük </a:t>
            </a:r>
            <a:r>
              <a:rPr lang="tr-TR" dirty="0" err="1">
                <a:solidFill>
                  <a:schemeClr val="tx1">
                    <a:lumMod val="75000"/>
                    <a:lumOff val="25000"/>
                  </a:schemeClr>
                </a:solidFill>
              </a:rPr>
              <a:t>viskoziteli</a:t>
            </a:r>
            <a:r>
              <a:rPr lang="tr-TR" dirty="0">
                <a:solidFill>
                  <a:schemeClr val="tx1">
                    <a:lumMod val="75000"/>
                    <a:lumOff val="25000"/>
                  </a:schemeClr>
                </a:solidFill>
              </a:rPr>
              <a:t> </a:t>
            </a:r>
            <a:r>
              <a:rPr lang="tr-TR" b="1" dirty="0" err="1">
                <a:solidFill>
                  <a:schemeClr val="tx1">
                    <a:lumMod val="75000"/>
                    <a:lumOff val="25000"/>
                  </a:schemeClr>
                </a:solidFill>
              </a:rPr>
              <a:t>termoset</a:t>
            </a:r>
            <a:r>
              <a:rPr lang="tr-TR" b="1" dirty="0">
                <a:solidFill>
                  <a:schemeClr val="tx1">
                    <a:lumMod val="75000"/>
                    <a:lumOff val="25000"/>
                  </a:schemeClr>
                </a:solidFill>
              </a:rPr>
              <a:t> reçineler </a:t>
            </a:r>
            <a:r>
              <a:rPr lang="tr-TR" dirty="0">
                <a:solidFill>
                  <a:schemeClr val="tx1">
                    <a:lumMod val="75000"/>
                    <a:lumOff val="25000"/>
                  </a:schemeClr>
                </a:solidFill>
              </a:rPr>
              <a:t>bu yöntem için çok uygundur. </a:t>
            </a:r>
          </a:p>
          <a:p>
            <a:pPr>
              <a:lnSpc>
                <a:spcPct val="150000"/>
              </a:lnSpc>
              <a:defRPr/>
            </a:pPr>
            <a:r>
              <a:rPr lang="tr-TR" dirty="0">
                <a:solidFill>
                  <a:schemeClr val="tx1">
                    <a:lumMod val="75000"/>
                    <a:lumOff val="25000"/>
                  </a:schemeClr>
                </a:solidFill>
              </a:rPr>
              <a:t>Diğer yöntemlere göre daha hızlıdır. Çocuk oyuncaklarından uçak parçalarına kadar bir çok ürün bu yöntemle üretilebilmektedir. </a:t>
            </a:r>
          </a:p>
        </p:txBody>
      </p:sp>
      <p:pic>
        <p:nvPicPr>
          <p:cNvPr id="7172" name="Picture 4" descr="SMC and BMC pressing - Mitras Composites Systems englisch neu">
            <a:extLst>
              <a:ext uri="{FF2B5EF4-FFF2-40B4-BE49-F238E27FC236}">
                <a16:creationId xmlns:a16="http://schemas.microsoft.com/office/drawing/2014/main" id="{897E4EB1-D49A-4CA9-923A-6F3348F7178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89581" y="3241779"/>
            <a:ext cx="2381250" cy="158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43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p:bldP spid="9" grpId="0"/>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80624"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189</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717002" y="384193"/>
            <a:ext cx="7746572" cy="49503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12" name="Dikdörtgen 11">
            <a:extLst>
              <a:ext uri="{FF2B5EF4-FFF2-40B4-BE49-F238E27FC236}">
                <a16:creationId xmlns:a16="http://schemas.microsoft.com/office/drawing/2014/main" id="{159C1532-D17A-4DD8-91AB-EB6646B4F230}"/>
              </a:ext>
            </a:extLst>
          </p:cNvPr>
          <p:cNvSpPr/>
          <p:nvPr/>
        </p:nvSpPr>
        <p:spPr>
          <a:xfrm>
            <a:off x="153523" y="1485106"/>
            <a:ext cx="8836954" cy="369332"/>
          </a:xfrm>
          <a:prstGeom prst="rect">
            <a:avLst/>
          </a:prstGeom>
        </p:spPr>
        <p:txBody>
          <a:bodyPr wrap="square">
            <a:spAutoFit/>
          </a:bodyPr>
          <a:lstStyle/>
          <a:p>
            <a:r>
              <a:rPr lang="tr-TR" dirty="0">
                <a:solidFill>
                  <a:srgbClr val="FF0000"/>
                </a:solidFill>
                <a:latin typeface="+mj-lt"/>
              </a:rPr>
              <a:t>12.9  Vakumlu Yapıştırma / Vakumlu Torbalama </a:t>
            </a:r>
            <a:r>
              <a:rPr lang="tr-TR" dirty="0">
                <a:latin typeface="+mj-lt"/>
              </a:rPr>
              <a:t>(</a:t>
            </a:r>
            <a:r>
              <a:rPr lang="tr-TR" altLang="tr-TR" dirty="0"/>
              <a:t>Vakum </a:t>
            </a:r>
            <a:r>
              <a:rPr lang="tr-TR" altLang="tr-TR" dirty="0" err="1"/>
              <a:t>Bonding</a:t>
            </a:r>
            <a:r>
              <a:rPr lang="tr-TR" altLang="tr-TR" dirty="0"/>
              <a:t> / Vakum </a:t>
            </a:r>
            <a:r>
              <a:rPr lang="tr-TR" altLang="tr-TR" dirty="0" err="1"/>
              <a:t>Bagging</a:t>
            </a:r>
            <a:r>
              <a:rPr lang="tr-TR" altLang="tr-TR" dirty="0"/>
              <a:t>)</a:t>
            </a:r>
            <a:endParaRPr lang="tr-TR" dirty="0">
              <a:solidFill>
                <a:srgbClr val="FF0000"/>
              </a:solidFill>
              <a:latin typeface="+mj-lt"/>
            </a:endParaRPr>
          </a:p>
        </p:txBody>
      </p:sp>
      <p:sp>
        <p:nvSpPr>
          <p:cNvPr id="2" name="Dikdörtgen 1">
            <a:extLst>
              <a:ext uri="{FF2B5EF4-FFF2-40B4-BE49-F238E27FC236}">
                <a16:creationId xmlns:a16="http://schemas.microsoft.com/office/drawing/2014/main" id="{9D5B739E-9EBA-4446-8A3E-BB59B61E9B64}"/>
              </a:ext>
            </a:extLst>
          </p:cNvPr>
          <p:cNvSpPr/>
          <p:nvPr/>
        </p:nvSpPr>
        <p:spPr>
          <a:xfrm>
            <a:off x="156094" y="1720133"/>
            <a:ext cx="5533207" cy="4753674"/>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tr-TR" altLang="tr-TR" sz="1700" dirty="0" err="1"/>
              <a:t>Kompozit</a:t>
            </a:r>
            <a:r>
              <a:rPr lang="tr-TR" altLang="tr-TR" sz="1700" dirty="0"/>
              <a:t> malzeme (genellikle geniş sandviç yapılar) bir kalıba yerleştirildikten sonra bir vakum torbası en üst katman olarak serilir ve kaplanır. </a:t>
            </a:r>
          </a:p>
          <a:p>
            <a:pPr marL="285750" indent="-285750" algn="just">
              <a:lnSpc>
                <a:spcPct val="150000"/>
              </a:lnSpc>
              <a:buFont typeface="Arial" panose="020B0604020202020204" pitchFamily="34" charset="0"/>
              <a:buChar char="•"/>
            </a:pPr>
            <a:r>
              <a:rPr lang="tr-TR" altLang="tr-TR" sz="1700" dirty="0"/>
              <a:t>İçeriğindeki havanın emilmesiyle vakum torbası, yatırılan malzemenin üzerine 1 </a:t>
            </a:r>
            <a:r>
              <a:rPr lang="tr-TR" altLang="tr-TR" sz="1700" dirty="0" err="1"/>
              <a:t>atm</a:t>
            </a:r>
            <a:r>
              <a:rPr lang="tr-TR" altLang="tr-TR" sz="1700" dirty="0"/>
              <a:t> basınç uygulayarak aşağıya çekilir. </a:t>
            </a:r>
          </a:p>
          <a:p>
            <a:pPr marL="285750" indent="-285750" algn="just">
              <a:lnSpc>
                <a:spcPct val="150000"/>
              </a:lnSpc>
              <a:buFont typeface="Arial" panose="020B0604020202020204" pitchFamily="34" charset="0"/>
              <a:buChar char="•"/>
            </a:pPr>
            <a:r>
              <a:rPr lang="tr-TR" altLang="tr-TR" sz="1700" dirty="0"/>
              <a:t>Sonraki aşamada tüm bileşim bir fırına yerleştirilerek reçinenin kür işlemi için ısıtılır. Bu yöntem sıklıkla elyaf sarma ve yatırma teknikleri ile bağlantılı olarak uygulanır. </a:t>
            </a:r>
          </a:p>
          <a:p>
            <a:pPr marL="285750" indent="-285750" algn="just">
              <a:lnSpc>
                <a:spcPct val="150000"/>
              </a:lnSpc>
              <a:buFont typeface="Arial" panose="020B0604020202020204" pitchFamily="34" charset="0"/>
              <a:buChar char="•"/>
            </a:pPr>
            <a:r>
              <a:rPr lang="tr-TR" altLang="tr-TR" sz="1700" dirty="0" err="1"/>
              <a:t>Kompozit</a:t>
            </a:r>
            <a:r>
              <a:rPr lang="tr-TR" altLang="tr-TR" sz="1700" dirty="0"/>
              <a:t> malzeme tamir işlemlerinde de vakum </a:t>
            </a:r>
            <a:r>
              <a:rPr lang="tr-TR" altLang="tr-TR" sz="1700" dirty="0" err="1"/>
              <a:t>bagging</a:t>
            </a:r>
            <a:r>
              <a:rPr lang="tr-TR" altLang="tr-TR" sz="1700" dirty="0"/>
              <a:t> yöntemi kullanılmaktadır. </a:t>
            </a:r>
          </a:p>
        </p:txBody>
      </p:sp>
      <p:pic>
        <p:nvPicPr>
          <p:cNvPr id="6" name="Resim 5">
            <a:extLst>
              <a:ext uri="{FF2B5EF4-FFF2-40B4-BE49-F238E27FC236}">
                <a16:creationId xmlns:a16="http://schemas.microsoft.com/office/drawing/2014/main" id="{95A0627F-1487-4F7F-9779-1CF11A312D21}"/>
              </a:ext>
            </a:extLst>
          </p:cNvPr>
          <p:cNvPicPr>
            <a:picLocks noChangeAspect="1"/>
          </p:cNvPicPr>
          <p:nvPr/>
        </p:nvPicPr>
        <p:blipFill>
          <a:blip r:embed="rId2"/>
          <a:stretch>
            <a:fillRect/>
          </a:stretch>
        </p:blipFill>
        <p:spPr>
          <a:xfrm>
            <a:off x="5848432" y="1920373"/>
            <a:ext cx="3044952" cy="1751420"/>
          </a:xfrm>
          <a:prstGeom prst="rect">
            <a:avLst/>
          </a:prstGeom>
        </p:spPr>
      </p:pic>
      <p:pic>
        <p:nvPicPr>
          <p:cNvPr id="8" name="Resim 7">
            <a:extLst>
              <a:ext uri="{FF2B5EF4-FFF2-40B4-BE49-F238E27FC236}">
                <a16:creationId xmlns:a16="http://schemas.microsoft.com/office/drawing/2014/main" id="{12D9A6D5-88AD-4F6D-91BB-42092360C9AE}"/>
              </a:ext>
            </a:extLst>
          </p:cNvPr>
          <p:cNvPicPr>
            <a:picLocks noChangeAspect="1"/>
          </p:cNvPicPr>
          <p:nvPr/>
        </p:nvPicPr>
        <p:blipFill>
          <a:blip r:embed="rId3"/>
          <a:stretch>
            <a:fillRect/>
          </a:stretch>
        </p:blipFill>
        <p:spPr>
          <a:xfrm>
            <a:off x="5901400" y="4301293"/>
            <a:ext cx="3008242" cy="1836242"/>
          </a:xfrm>
          <a:prstGeom prst="rect">
            <a:avLst/>
          </a:prstGeom>
        </p:spPr>
      </p:pic>
      <p:sp>
        <p:nvSpPr>
          <p:cNvPr id="13" name="Ok: Aşağı 12">
            <a:extLst>
              <a:ext uri="{FF2B5EF4-FFF2-40B4-BE49-F238E27FC236}">
                <a16:creationId xmlns:a16="http://schemas.microsoft.com/office/drawing/2014/main" id="{1101E939-65F7-47A9-B0B5-ED67886AD8F0}"/>
              </a:ext>
            </a:extLst>
          </p:cNvPr>
          <p:cNvSpPr/>
          <p:nvPr/>
        </p:nvSpPr>
        <p:spPr>
          <a:xfrm>
            <a:off x="7225501" y="3803663"/>
            <a:ext cx="360040" cy="3657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4954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a:xfrm>
            <a:off x="2357028" y="6404984"/>
            <a:ext cx="5707360"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3" name="Slayt Numarası Yer Tutucusu 2"/>
          <p:cNvSpPr>
            <a:spLocks noGrp="1"/>
          </p:cNvSpPr>
          <p:nvPr>
            <p:ph type="sldNum" sz="quarter" idx="12"/>
          </p:nvPr>
        </p:nvSpPr>
        <p:spPr/>
        <p:txBody>
          <a:bodyPr/>
          <a:lstStyle/>
          <a:p>
            <a:fld id="{B7840E83-AC17-4BB5-BC43-751DE1ADA5B1}" type="slidenum">
              <a:rPr lang="tr-TR" smtClean="0"/>
              <a:t>19</a:t>
            </a:fld>
            <a:endParaRPr lang="tr-TR"/>
          </a:p>
        </p:txBody>
      </p:sp>
      <p:sp>
        <p:nvSpPr>
          <p:cNvPr id="12" name="Rectangle 3" descr="Rectangle: Click to edit Master text styles&#10;Second level&#10;Third level&#10;Fourth level&#10;Fifth level"/>
          <p:cNvSpPr txBox="1">
            <a:spLocks noChangeArrowheads="1"/>
          </p:cNvSpPr>
          <p:nvPr/>
        </p:nvSpPr>
        <p:spPr>
          <a:xfrm>
            <a:off x="333585" y="1448853"/>
            <a:ext cx="5475138" cy="432048"/>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b="1" dirty="0"/>
              <a:t>3.4 Havacılık Sanayii Uygulamaları: </a:t>
            </a:r>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7" y="2049196"/>
            <a:ext cx="7920881" cy="402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4" name="Veri Yer Tutucusu 3"/>
          <p:cNvSpPr>
            <a:spLocks noGrp="1"/>
          </p:cNvSpPr>
          <p:nvPr>
            <p:ph type="dt" sz="half" idx="10"/>
          </p:nvPr>
        </p:nvSpPr>
        <p:spPr/>
        <p:txBody>
          <a:bodyPr/>
          <a:lstStyle/>
          <a:p>
            <a:r>
              <a:rPr lang="tr-TR" dirty="0"/>
              <a:t>....</a:t>
            </a:r>
          </a:p>
        </p:txBody>
      </p:sp>
      <p:sp>
        <p:nvSpPr>
          <p:cNvPr id="10" name="Rectangle 2">
            <a:extLst>
              <a:ext uri="{FF2B5EF4-FFF2-40B4-BE49-F238E27FC236}">
                <a16:creationId xmlns:a16="http://schemas.microsoft.com/office/drawing/2014/main" id="{392EDCA8-1E86-44BE-B07E-33EE81AD6ADE}"/>
              </a:ext>
            </a:extLst>
          </p:cNvPr>
          <p:cNvSpPr>
            <a:spLocks noGrp="1" noChangeArrowheads="1"/>
          </p:cNvSpPr>
          <p:nvPr>
            <p:ph type="title"/>
          </p:nvPr>
        </p:nvSpPr>
        <p:spPr>
          <a:xfrm>
            <a:off x="1079612" y="274166"/>
            <a:ext cx="6984776" cy="591103"/>
          </a:xfrm>
          <a:noFill/>
        </p:spPr>
        <p:txBody>
          <a:bodyPr>
            <a:normAutofit/>
          </a:bodyPr>
          <a:lstStyle/>
          <a:p>
            <a:pPr eaLnBrk="1" hangingPunct="1"/>
            <a:r>
              <a:rPr lang="tr-TR" sz="3200" dirty="0"/>
              <a:t>3-Kompozitlerin Uygulama Alanları</a:t>
            </a:r>
          </a:p>
        </p:txBody>
      </p:sp>
      <p:sp>
        <p:nvSpPr>
          <p:cNvPr id="11" name="Başlık 1">
            <a:extLst>
              <a:ext uri="{FF2B5EF4-FFF2-40B4-BE49-F238E27FC236}">
                <a16:creationId xmlns:a16="http://schemas.microsoft.com/office/drawing/2014/main" id="{EDD44E97-B754-4E69-861A-D057A3F67B8F}"/>
              </a:ext>
            </a:extLst>
          </p:cNvPr>
          <p:cNvSpPr txBox="1">
            <a:spLocks/>
          </p:cNvSpPr>
          <p:nvPr/>
        </p:nvSpPr>
        <p:spPr>
          <a:xfrm>
            <a:off x="7466651" y="843492"/>
            <a:ext cx="1369501" cy="365760"/>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000" dirty="0"/>
              <a:t>(Devamı)</a:t>
            </a:r>
          </a:p>
        </p:txBody>
      </p:sp>
    </p:spTree>
    <p:extLst>
      <p:ext uri="{BB962C8B-B14F-4D97-AF65-F5344CB8AC3E}">
        <p14:creationId xmlns:p14="http://schemas.microsoft.com/office/powerpoint/2010/main" val="230921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94348" y="6408073"/>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190</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717002" y="244118"/>
            <a:ext cx="7746572" cy="49503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pic>
        <p:nvPicPr>
          <p:cNvPr id="14" name="Picture 2">
            <a:extLst>
              <a:ext uri="{FF2B5EF4-FFF2-40B4-BE49-F238E27FC236}">
                <a16:creationId xmlns:a16="http://schemas.microsoft.com/office/drawing/2014/main" id="{B1DD66F8-FBBD-49DC-83F9-69D623F4E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532967"/>
            <a:ext cx="6364865" cy="4776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ikdörtgen 14">
            <a:extLst>
              <a:ext uri="{FF2B5EF4-FFF2-40B4-BE49-F238E27FC236}">
                <a16:creationId xmlns:a16="http://schemas.microsoft.com/office/drawing/2014/main" id="{3EF137CE-52FD-4D23-A20E-852C7F340A4B}"/>
              </a:ext>
            </a:extLst>
          </p:cNvPr>
          <p:cNvSpPr/>
          <p:nvPr/>
        </p:nvSpPr>
        <p:spPr>
          <a:xfrm>
            <a:off x="298888" y="672139"/>
            <a:ext cx="8836954" cy="369332"/>
          </a:xfrm>
          <a:prstGeom prst="rect">
            <a:avLst/>
          </a:prstGeom>
        </p:spPr>
        <p:txBody>
          <a:bodyPr wrap="square">
            <a:spAutoFit/>
          </a:bodyPr>
          <a:lstStyle/>
          <a:p>
            <a:r>
              <a:rPr lang="tr-TR" dirty="0">
                <a:solidFill>
                  <a:schemeClr val="bg2">
                    <a:lumMod val="50000"/>
                  </a:schemeClr>
                </a:solidFill>
                <a:latin typeface="+mj-lt"/>
              </a:rPr>
              <a:t>12.9  Vakumlu Yapıştırma / Vakumlu Torbalama (</a:t>
            </a:r>
            <a:r>
              <a:rPr lang="tr-TR" altLang="tr-TR" dirty="0">
                <a:solidFill>
                  <a:schemeClr val="bg2">
                    <a:lumMod val="50000"/>
                  </a:schemeClr>
                </a:solidFill>
              </a:rPr>
              <a:t>Vakum </a:t>
            </a:r>
            <a:r>
              <a:rPr lang="tr-TR" altLang="tr-TR" dirty="0" err="1">
                <a:solidFill>
                  <a:schemeClr val="bg2">
                    <a:lumMod val="50000"/>
                  </a:schemeClr>
                </a:solidFill>
              </a:rPr>
              <a:t>Bonding</a:t>
            </a:r>
            <a:r>
              <a:rPr lang="tr-TR" altLang="tr-TR" dirty="0">
                <a:solidFill>
                  <a:schemeClr val="bg2">
                    <a:lumMod val="50000"/>
                  </a:schemeClr>
                </a:solidFill>
              </a:rPr>
              <a:t> / Vakum </a:t>
            </a:r>
            <a:r>
              <a:rPr lang="tr-TR" altLang="tr-TR" dirty="0" err="1">
                <a:solidFill>
                  <a:schemeClr val="bg2">
                    <a:lumMod val="50000"/>
                  </a:schemeClr>
                </a:solidFill>
              </a:rPr>
              <a:t>Bagging</a:t>
            </a:r>
            <a:r>
              <a:rPr lang="tr-TR" altLang="tr-TR" dirty="0">
                <a:solidFill>
                  <a:schemeClr val="bg2">
                    <a:lumMod val="50000"/>
                  </a:schemeClr>
                </a:solidFill>
              </a:rPr>
              <a:t>)</a:t>
            </a:r>
            <a:endParaRPr lang="tr-TR" dirty="0">
              <a:solidFill>
                <a:schemeClr val="bg2">
                  <a:lumMod val="50000"/>
                </a:schemeClr>
              </a:solidFill>
              <a:latin typeface="+mj-lt"/>
            </a:endParaRPr>
          </a:p>
        </p:txBody>
      </p:sp>
    </p:spTree>
    <p:extLst>
      <p:ext uri="{BB962C8B-B14F-4D97-AF65-F5344CB8AC3E}">
        <p14:creationId xmlns:p14="http://schemas.microsoft.com/office/powerpoint/2010/main" val="18041932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80624" y="642260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191</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717002" y="406581"/>
            <a:ext cx="7746572" cy="49503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t>12- </a:t>
            </a:r>
            <a:r>
              <a:rPr lang="tr-TR" sz="2800" dirty="0" err="1"/>
              <a:t>Kompozitlerde</a:t>
            </a:r>
            <a:r>
              <a:rPr lang="tr-TR" sz="2800" dirty="0"/>
              <a:t> İmalat Teknolojileri</a:t>
            </a:r>
          </a:p>
        </p:txBody>
      </p:sp>
      <p:sp>
        <p:nvSpPr>
          <p:cNvPr id="15" name="Dikdörtgen 14">
            <a:extLst>
              <a:ext uri="{FF2B5EF4-FFF2-40B4-BE49-F238E27FC236}">
                <a16:creationId xmlns:a16="http://schemas.microsoft.com/office/drawing/2014/main" id="{3EF137CE-52FD-4D23-A20E-852C7F340A4B}"/>
              </a:ext>
            </a:extLst>
          </p:cNvPr>
          <p:cNvSpPr/>
          <p:nvPr/>
        </p:nvSpPr>
        <p:spPr>
          <a:xfrm>
            <a:off x="304800" y="1366220"/>
            <a:ext cx="3091469" cy="369332"/>
          </a:xfrm>
          <a:prstGeom prst="rect">
            <a:avLst/>
          </a:prstGeom>
        </p:spPr>
        <p:txBody>
          <a:bodyPr wrap="square">
            <a:spAutoFit/>
          </a:bodyPr>
          <a:lstStyle/>
          <a:p>
            <a:r>
              <a:rPr lang="tr-TR" dirty="0">
                <a:solidFill>
                  <a:srgbClr val="FF0000"/>
                </a:solidFill>
                <a:latin typeface="+mj-lt"/>
              </a:rPr>
              <a:t>12.10 </a:t>
            </a:r>
            <a:r>
              <a:rPr lang="tr-TR" dirty="0">
                <a:solidFill>
                  <a:srgbClr val="FF0000"/>
                </a:solidFill>
              </a:rPr>
              <a:t>Otoklav (</a:t>
            </a:r>
            <a:r>
              <a:rPr lang="tr-TR" dirty="0" err="1">
                <a:solidFill>
                  <a:srgbClr val="FF0000"/>
                </a:solidFill>
              </a:rPr>
              <a:t>autoclave</a:t>
            </a:r>
            <a:r>
              <a:rPr lang="tr-TR" dirty="0">
                <a:solidFill>
                  <a:srgbClr val="FF0000"/>
                </a:solidFill>
              </a:rPr>
              <a:t>) </a:t>
            </a:r>
          </a:p>
        </p:txBody>
      </p:sp>
      <p:sp>
        <p:nvSpPr>
          <p:cNvPr id="2" name="Dikdörtgen 1">
            <a:extLst>
              <a:ext uri="{FF2B5EF4-FFF2-40B4-BE49-F238E27FC236}">
                <a16:creationId xmlns:a16="http://schemas.microsoft.com/office/drawing/2014/main" id="{858DF593-F51A-4269-98ED-11FDAB59E212}"/>
              </a:ext>
            </a:extLst>
          </p:cNvPr>
          <p:cNvSpPr/>
          <p:nvPr/>
        </p:nvSpPr>
        <p:spPr>
          <a:xfrm>
            <a:off x="298110" y="1681754"/>
            <a:ext cx="5082174" cy="3184013"/>
          </a:xfrm>
          <a:prstGeom prst="rect">
            <a:avLst/>
          </a:prstGeom>
        </p:spPr>
        <p:txBody>
          <a:bodyPr wrap="square">
            <a:spAutoFit/>
          </a:bodyPr>
          <a:lstStyle/>
          <a:p>
            <a:pPr algn="just">
              <a:lnSpc>
                <a:spcPct val="150000"/>
              </a:lnSpc>
              <a:defRPr/>
            </a:pPr>
            <a:r>
              <a:rPr lang="tr-TR" sz="1700" b="1" dirty="0">
                <a:solidFill>
                  <a:schemeClr val="tx1">
                    <a:lumMod val="75000"/>
                    <a:lumOff val="25000"/>
                  </a:schemeClr>
                </a:solidFill>
              </a:rPr>
              <a:t>Otoklav</a:t>
            </a:r>
            <a:r>
              <a:rPr lang="tr-TR" sz="1700" dirty="0">
                <a:solidFill>
                  <a:schemeClr val="tx1">
                    <a:lumMod val="75000"/>
                    <a:lumOff val="25000"/>
                  </a:schemeClr>
                </a:solidFill>
              </a:rPr>
              <a:t> </a:t>
            </a:r>
            <a:r>
              <a:rPr lang="tr-TR" sz="1700" dirty="0" err="1">
                <a:solidFill>
                  <a:schemeClr val="tx1">
                    <a:lumMod val="75000"/>
                    <a:lumOff val="25000"/>
                  </a:schemeClr>
                </a:solidFill>
              </a:rPr>
              <a:t>asıncın</a:t>
            </a:r>
            <a:r>
              <a:rPr lang="tr-TR" sz="1700" dirty="0">
                <a:solidFill>
                  <a:schemeClr val="tx1">
                    <a:lumMod val="75000"/>
                    <a:lumOff val="25000"/>
                  </a:schemeClr>
                </a:solidFill>
              </a:rPr>
              <a:t>, sıcaklığın ve vakumun (emişin) kontrol edilebildiği basınçlı bir kaptır. </a:t>
            </a:r>
            <a:r>
              <a:rPr lang="tr-TR" sz="1700" dirty="0" err="1">
                <a:solidFill>
                  <a:schemeClr val="tx1">
                    <a:lumMod val="75000"/>
                    <a:lumOff val="25000"/>
                  </a:schemeClr>
                </a:solidFill>
              </a:rPr>
              <a:t>Termoset</a:t>
            </a:r>
            <a:r>
              <a:rPr lang="tr-TR" sz="1700" dirty="0">
                <a:solidFill>
                  <a:schemeClr val="tx1">
                    <a:lumMod val="75000"/>
                    <a:lumOff val="25000"/>
                  </a:schemeClr>
                </a:solidFill>
              </a:rPr>
              <a:t> </a:t>
            </a:r>
            <a:r>
              <a:rPr lang="tr-TR" sz="1700" dirty="0" err="1">
                <a:solidFill>
                  <a:schemeClr val="tx1">
                    <a:lumMod val="75000"/>
                    <a:lumOff val="25000"/>
                  </a:schemeClr>
                </a:solidFill>
              </a:rPr>
              <a:t>kompozit</a:t>
            </a:r>
            <a:r>
              <a:rPr lang="tr-TR" sz="1700" dirty="0">
                <a:solidFill>
                  <a:schemeClr val="tx1">
                    <a:lumMod val="75000"/>
                    <a:lumOff val="25000"/>
                  </a:schemeClr>
                </a:solidFill>
              </a:rPr>
              <a:t> malzemelerin performanslarını artırmak için elyaf/reçine oranını </a:t>
            </a:r>
            <a:r>
              <a:rPr lang="tr-TR" sz="1700" dirty="0" err="1">
                <a:solidFill>
                  <a:schemeClr val="tx1">
                    <a:lumMod val="75000"/>
                    <a:lumOff val="25000"/>
                  </a:schemeClr>
                </a:solidFill>
              </a:rPr>
              <a:t>arttrılması</a:t>
            </a:r>
            <a:r>
              <a:rPr lang="tr-TR" sz="1700" dirty="0">
                <a:solidFill>
                  <a:schemeClr val="tx1">
                    <a:lumMod val="75000"/>
                    <a:lumOff val="25000"/>
                  </a:schemeClr>
                </a:solidFill>
              </a:rPr>
              <a:t> ve malzeme içinde oluşabilecek hava boşluklarının tamamen giderilmesi gerekmektedir. Bunun için yüksek ısı ve basınç gerekmektedir ki bu ancak otoklav cihazında mümkündür.</a:t>
            </a:r>
          </a:p>
        </p:txBody>
      </p:sp>
      <p:sp>
        <p:nvSpPr>
          <p:cNvPr id="6" name="Dikdörtgen 5">
            <a:extLst>
              <a:ext uri="{FF2B5EF4-FFF2-40B4-BE49-F238E27FC236}">
                <a16:creationId xmlns:a16="http://schemas.microsoft.com/office/drawing/2014/main" id="{A6307C9F-6FE1-4D75-90FE-0FACBB5C77F1}"/>
              </a:ext>
            </a:extLst>
          </p:cNvPr>
          <p:cNvSpPr/>
          <p:nvPr/>
        </p:nvSpPr>
        <p:spPr>
          <a:xfrm>
            <a:off x="159695" y="4769977"/>
            <a:ext cx="8740841" cy="1614353"/>
          </a:xfrm>
          <a:prstGeom prst="rect">
            <a:avLst/>
          </a:prstGeom>
        </p:spPr>
        <p:txBody>
          <a:bodyPr wrap="square">
            <a:spAutoFit/>
          </a:bodyPr>
          <a:lstStyle/>
          <a:p>
            <a:pPr algn="just">
              <a:lnSpc>
                <a:spcPct val="150000"/>
              </a:lnSpc>
              <a:defRPr/>
            </a:pPr>
            <a:r>
              <a:rPr lang="tr-TR" sz="1700" dirty="0">
                <a:solidFill>
                  <a:schemeClr val="tx1">
                    <a:lumMod val="75000"/>
                    <a:lumOff val="25000"/>
                  </a:schemeClr>
                </a:solidFill>
              </a:rPr>
              <a:t>Vakum </a:t>
            </a:r>
            <a:r>
              <a:rPr lang="tr-TR" sz="1700" dirty="0" err="1">
                <a:solidFill>
                  <a:schemeClr val="tx1">
                    <a:lumMod val="75000"/>
                    <a:lumOff val="25000"/>
                  </a:schemeClr>
                </a:solidFill>
              </a:rPr>
              <a:t>bagging</a:t>
            </a:r>
            <a:r>
              <a:rPr lang="tr-TR" sz="1700" dirty="0">
                <a:solidFill>
                  <a:schemeClr val="tx1">
                    <a:lumMod val="75000"/>
                    <a:lumOff val="25000"/>
                  </a:schemeClr>
                </a:solidFill>
              </a:rPr>
              <a:t> yöntemindeki gibi, sızdırmaz bir torba içinde elyaf/reçine  basınca maruz bırakılır. Bu basınç 1 </a:t>
            </a:r>
            <a:r>
              <a:rPr lang="tr-TR" sz="1700" dirty="0" err="1">
                <a:solidFill>
                  <a:schemeClr val="tx1">
                    <a:lumMod val="75000"/>
                    <a:lumOff val="25000"/>
                  </a:schemeClr>
                </a:solidFill>
              </a:rPr>
              <a:t>atm’den</a:t>
            </a:r>
            <a:r>
              <a:rPr lang="tr-TR" sz="1700" dirty="0">
                <a:solidFill>
                  <a:schemeClr val="tx1">
                    <a:lumMod val="75000"/>
                    <a:lumOff val="25000"/>
                  </a:schemeClr>
                </a:solidFill>
              </a:rPr>
              <a:t> büyük, düzenli ve kontrol edilebilir olmalıdır. Böylece özel amaçlar için yüksek kalitede </a:t>
            </a:r>
            <a:r>
              <a:rPr lang="tr-TR" sz="1700" dirty="0" err="1">
                <a:solidFill>
                  <a:schemeClr val="tx1">
                    <a:lumMod val="75000"/>
                    <a:lumOff val="25000"/>
                  </a:schemeClr>
                </a:solidFill>
              </a:rPr>
              <a:t>kompozit</a:t>
            </a:r>
            <a:r>
              <a:rPr lang="tr-TR" sz="1700" dirty="0">
                <a:solidFill>
                  <a:schemeClr val="tx1">
                    <a:lumMod val="75000"/>
                    <a:lumOff val="25000"/>
                  </a:schemeClr>
                </a:solidFill>
              </a:rPr>
              <a:t> üretebilir ve kür şartları tam olarak sağlanmış olur. Bu yöntem diğer </a:t>
            </a:r>
            <a:r>
              <a:rPr lang="tr-TR" sz="1700">
                <a:solidFill>
                  <a:schemeClr val="tx1">
                    <a:lumMod val="75000"/>
                    <a:lumOff val="25000"/>
                  </a:schemeClr>
                </a:solidFill>
              </a:rPr>
              <a:t>yöntemlerden çok </a:t>
            </a:r>
            <a:r>
              <a:rPr lang="tr-TR" sz="1700" dirty="0">
                <a:solidFill>
                  <a:schemeClr val="tx1">
                    <a:lumMod val="75000"/>
                    <a:lumOff val="25000"/>
                  </a:schemeClr>
                </a:solidFill>
              </a:rPr>
              <a:t>daha uzun sürebilir ve daha pahalıdır. </a:t>
            </a:r>
          </a:p>
        </p:txBody>
      </p:sp>
      <p:pic>
        <p:nvPicPr>
          <p:cNvPr id="9218" name="Picture 2" descr="18L Cerrahi Aletler Otoklav Buhar Paslanmaz Çelik Greece | Ubuy">
            <a:extLst>
              <a:ext uri="{FF2B5EF4-FFF2-40B4-BE49-F238E27FC236}">
                <a16:creationId xmlns:a16="http://schemas.microsoft.com/office/drawing/2014/main" id="{532E375C-8E6C-487A-829D-39AA686E4D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8698" y="1916832"/>
            <a:ext cx="3381839"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42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1043608" y="322966"/>
            <a:ext cx="2376264" cy="758952"/>
          </a:xfrm>
        </p:spPr>
        <p:txBody>
          <a:bodyPr>
            <a:normAutofit/>
          </a:bodyPr>
          <a:lstStyle/>
          <a:p>
            <a:pPr algn="l"/>
            <a:r>
              <a:rPr lang="tr-TR" sz="3600" dirty="0"/>
              <a:t>İçindekiler</a:t>
            </a:r>
          </a:p>
        </p:txBody>
      </p:sp>
      <p:sp>
        <p:nvSpPr>
          <p:cNvPr id="3" name="Altbilgi Yer Tutucusu 2"/>
          <p:cNvSpPr>
            <a:spLocks noGrp="1"/>
          </p:cNvSpPr>
          <p:nvPr>
            <p:ph type="ftr" sz="quarter" idx="11"/>
          </p:nvPr>
        </p:nvSpPr>
        <p:spPr>
          <a:xfrm>
            <a:off x="2176710" y="6404984"/>
            <a:ext cx="4790580"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6" name="Slayt Numarası Yer Tutucusu 5"/>
          <p:cNvSpPr>
            <a:spLocks noGrp="1"/>
          </p:cNvSpPr>
          <p:nvPr>
            <p:ph type="sldNum" sz="quarter" idx="12"/>
          </p:nvPr>
        </p:nvSpPr>
        <p:spPr/>
        <p:txBody>
          <a:bodyPr/>
          <a:lstStyle/>
          <a:p>
            <a:fld id="{B7840E83-AC17-4BB5-BC43-751DE1ADA5B1}" type="slidenum">
              <a:rPr lang="tr-TR" smtClean="0"/>
              <a:t>2</a:t>
            </a:fld>
            <a:endParaRPr lang="tr-TR"/>
          </a:p>
        </p:txBody>
      </p:sp>
      <p:sp>
        <p:nvSpPr>
          <p:cNvPr id="4" name="Veri Yer Tutucusu 3"/>
          <p:cNvSpPr>
            <a:spLocks noGrp="1"/>
          </p:cNvSpPr>
          <p:nvPr>
            <p:ph type="dt" sz="half" idx="10"/>
          </p:nvPr>
        </p:nvSpPr>
        <p:spPr/>
        <p:txBody>
          <a:bodyPr/>
          <a:lstStyle/>
          <a:p>
            <a:r>
              <a:rPr lang="tr-TR" dirty="0"/>
              <a:t>....</a:t>
            </a:r>
          </a:p>
        </p:txBody>
      </p:sp>
      <p:sp>
        <p:nvSpPr>
          <p:cNvPr id="10" name="Dikdörtgen 9">
            <a:extLst>
              <a:ext uri="{FF2B5EF4-FFF2-40B4-BE49-F238E27FC236}">
                <a16:creationId xmlns:a16="http://schemas.microsoft.com/office/drawing/2014/main" id="{917B31F1-2AE5-4DE6-B502-7F6C3B9AF9FC}"/>
              </a:ext>
            </a:extLst>
          </p:cNvPr>
          <p:cNvSpPr/>
          <p:nvPr/>
        </p:nvSpPr>
        <p:spPr>
          <a:xfrm>
            <a:off x="664840" y="1391836"/>
            <a:ext cx="6096000" cy="5033750"/>
          </a:xfrm>
          <a:prstGeom prst="rect">
            <a:avLst/>
          </a:prstGeom>
        </p:spPr>
        <p:txBody>
          <a:bodyPr>
            <a:spAutoFit/>
          </a:bodyPr>
          <a:lstStyle/>
          <a:p>
            <a:pPr marL="342900" indent="-342900">
              <a:lnSpc>
                <a:spcPct val="150000"/>
              </a:lnSpc>
              <a:buFont typeface="+mj-lt"/>
              <a:buAutoNum type="arabicPeriod"/>
            </a:pPr>
            <a:r>
              <a:rPr lang="tr-TR" dirty="0" err="1">
                <a:latin typeface="Georgia" panose="02040502050405020303" pitchFamily="18" charset="0"/>
              </a:rPr>
              <a:t>Kompozit</a:t>
            </a:r>
            <a:r>
              <a:rPr lang="tr-TR" dirty="0">
                <a:latin typeface="Georgia" panose="02040502050405020303" pitchFamily="18" charset="0"/>
              </a:rPr>
              <a:t> Malzeme Nedir?</a:t>
            </a:r>
          </a:p>
          <a:p>
            <a:pPr marL="342900" indent="-342900">
              <a:lnSpc>
                <a:spcPct val="150000"/>
              </a:lnSpc>
              <a:buFont typeface="+mj-lt"/>
              <a:buAutoNum type="arabicPeriod"/>
            </a:pPr>
            <a:r>
              <a:rPr lang="tr-TR" dirty="0" err="1">
                <a:latin typeface="Georgia" panose="02040502050405020303" pitchFamily="18" charset="0"/>
              </a:rPr>
              <a:t>Kompozit</a:t>
            </a:r>
            <a:r>
              <a:rPr lang="tr-TR" dirty="0">
                <a:latin typeface="Georgia" panose="02040502050405020303" pitchFamily="18" charset="0"/>
              </a:rPr>
              <a:t> Malzemelerin Temel Özellikleri</a:t>
            </a:r>
          </a:p>
          <a:p>
            <a:pPr marL="342900" indent="-342900">
              <a:lnSpc>
                <a:spcPct val="150000"/>
              </a:lnSpc>
              <a:buFont typeface="+mj-lt"/>
              <a:buAutoNum type="arabicPeriod"/>
            </a:pPr>
            <a:r>
              <a:rPr lang="tr-TR" dirty="0" err="1">
                <a:latin typeface="Georgia" panose="02040502050405020303" pitchFamily="18" charset="0"/>
              </a:rPr>
              <a:t>Kompozitlerin</a:t>
            </a:r>
            <a:r>
              <a:rPr lang="tr-TR" dirty="0">
                <a:latin typeface="Georgia" panose="02040502050405020303" pitchFamily="18" charset="0"/>
              </a:rPr>
              <a:t> Uygulama Alanları</a:t>
            </a:r>
          </a:p>
          <a:p>
            <a:pPr marL="342900" indent="-342900">
              <a:lnSpc>
                <a:spcPct val="150000"/>
              </a:lnSpc>
              <a:buFont typeface="+mj-lt"/>
              <a:buAutoNum type="arabicPeriod"/>
            </a:pPr>
            <a:r>
              <a:rPr lang="tr-TR" dirty="0" err="1">
                <a:latin typeface="Georgia" panose="02040502050405020303" pitchFamily="18" charset="0"/>
              </a:rPr>
              <a:t>Kompozit</a:t>
            </a:r>
            <a:r>
              <a:rPr lang="tr-TR" dirty="0">
                <a:latin typeface="Georgia" panose="02040502050405020303" pitchFamily="18" charset="0"/>
              </a:rPr>
              <a:t> İçeren Örnek Ürünler</a:t>
            </a:r>
          </a:p>
          <a:p>
            <a:pPr marL="342900" indent="-342900">
              <a:lnSpc>
                <a:spcPct val="150000"/>
              </a:lnSpc>
              <a:buFont typeface="+mj-lt"/>
              <a:buAutoNum type="arabicPeriod"/>
            </a:pPr>
            <a:r>
              <a:rPr lang="tr-TR" dirty="0" err="1">
                <a:latin typeface="Georgia" panose="02040502050405020303" pitchFamily="18" charset="0"/>
              </a:rPr>
              <a:t>Kompozitler</a:t>
            </a:r>
            <a:r>
              <a:rPr lang="tr-TR" dirty="0">
                <a:latin typeface="Georgia" panose="02040502050405020303" pitchFamily="18" charset="0"/>
              </a:rPr>
              <a:t> ve Mühendislik Faaliyetleri</a:t>
            </a:r>
          </a:p>
          <a:p>
            <a:pPr marL="342900" indent="-342900">
              <a:lnSpc>
                <a:spcPct val="150000"/>
              </a:lnSpc>
              <a:buFont typeface="+mj-lt"/>
              <a:buAutoNum type="arabicPeriod"/>
            </a:pPr>
            <a:r>
              <a:rPr lang="tr-TR" dirty="0">
                <a:latin typeface="Georgia" panose="02040502050405020303" pitchFamily="18" charset="0"/>
              </a:rPr>
              <a:t>Niçin </a:t>
            </a:r>
            <a:r>
              <a:rPr lang="tr-TR" dirty="0" err="1">
                <a:latin typeface="Georgia" panose="02040502050405020303" pitchFamily="18" charset="0"/>
              </a:rPr>
              <a:t>Kompozit</a:t>
            </a:r>
            <a:r>
              <a:rPr lang="tr-TR" dirty="0">
                <a:latin typeface="Georgia" panose="02040502050405020303" pitchFamily="18" charset="0"/>
              </a:rPr>
              <a:t> Malzeme?</a:t>
            </a:r>
          </a:p>
          <a:p>
            <a:pPr marL="342900" indent="-342900">
              <a:lnSpc>
                <a:spcPct val="150000"/>
              </a:lnSpc>
              <a:buFont typeface="+mj-lt"/>
              <a:buAutoNum type="arabicPeriod"/>
            </a:pPr>
            <a:r>
              <a:rPr lang="tr-TR" dirty="0" err="1">
                <a:latin typeface="Georgia" panose="02040502050405020303" pitchFamily="18" charset="0"/>
              </a:rPr>
              <a:t>Kompozit</a:t>
            </a:r>
            <a:r>
              <a:rPr lang="tr-TR" dirty="0">
                <a:latin typeface="Georgia" panose="02040502050405020303" pitchFamily="18" charset="0"/>
              </a:rPr>
              <a:t> Malzemelerin Tarihçesi</a:t>
            </a:r>
          </a:p>
          <a:p>
            <a:pPr marL="342900" indent="-342900">
              <a:lnSpc>
                <a:spcPct val="150000"/>
              </a:lnSpc>
              <a:buFont typeface="+mj-lt"/>
              <a:buAutoNum type="arabicPeriod"/>
            </a:pPr>
            <a:r>
              <a:rPr lang="tr-TR" dirty="0" err="1">
                <a:latin typeface="Georgia" panose="02040502050405020303" pitchFamily="18" charset="0"/>
              </a:rPr>
              <a:t>Kompozit</a:t>
            </a:r>
            <a:r>
              <a:rPr lang="tr-TR" dirty="0">
                <a:latin typeface="Georgia" panose="02040502050405020303" pitchFamily="18" charset="0"/>
              </a:rPr>
              <a:t> Malzemelerin Sınıflandırılması</a:t>
            </a:r>
          </a:p>
          <a:p>
            <a:pPr marL="342900" indent="-342900">
              <a:lnSpc>
                <a:spcPct val="150000"/>
              </a:lnSpc>
              <a:buFont typeface="+mj-lt"/>
              <a:buAutoNum type="arabicPeriod"/>
            </a:pPr>
            <a:r>
              <a:rPr lang="tr-TR" dirty="0" err="1">
                <a:latin typeface="Georgia" panose="02040502050405020303" pitchFamily="18" charset="0"/>
              </a:rPr>
              <a:t>Kompozitlerin</a:t>
            </a:r>
            <a:r>
              <a:rPr lang="tr-TR" dirty="0">
                <a:latin typeface="Georgia" panose="02040502050405020303" pitchFamily="18" charset="0"/>
              </a:rPr>
              <a:t> Dezavantajları</a:t>
            </a:r>
          </a:p>
          <a:p>
            <a:pPr marL="342900" indent="-342900">
              <a:lnSpc>
                <a:spcPct val="150000"/>
              </a:lnSpc>
              <a:buFont typeface="+mj-lt"/>
              <a:buAutoNum type="arabicPeriod"/>
            </a:pPr>
            <a:r>
              <a:rPr lang="tr-TR" dirty="0">
                <a:latin typeface="Georgia" panose="02040502050405020303" pitchFamily="18" charset="0"/>
              </a:rPr>
              <a:t>Matris Malzemeleri</a:t>
            </a:r>
          </a:p>
          <a:p>
            <a:pPr marL="342900" indent="-342900">
              <a:lnSpc>
                <a:spcPct val="150000"/>
              </a:lnSpc>
              <a:buFont typeface="+mj-lt"/>
              <a:buAutoNum type="arabicPeriod"/>
            </a:pPr>
            <a:r>
              <a:rPr lang="tr-TR" dirty="0">
                <a:latin typeface="Georgia" panose="02040502050405020303" pitchFamily="18" charset="0"/>
              </a:rPr>
              <a:t>Elyaf (Fiber) Malzemeleri</a:t>
            </a:r>
          </a:p>
          <a:p>
            <a:pPr marL="342900" indent="-342900">
              <a:lnSpc>
                <a:spcPct val="150000"/>
              </a:lnSpc>
              <a:buFont typeface="+mj-lt"/>
              <a:buAutoNum type="arabicPeriod"/>
            </a:pPr>
            <a:r>
              <a:rPr lang="tr-TR" dirty="0" err="1">
                <a:latin typeface="Georgia" panose="02040502050405020303" pitchFamily="18" charset="0"/>
              </a:rPr>
              <a:t>Kompozitlerde</a:t>
            </a:r>
            <a:r>
              <a:rPr lang="tr-TR" dirty="0">
                <a:latin typeface="Georgia" panose="02040502050405020303" pitchFamily="18" charset="0"/>
              </a:rPr>
              <a:t> İmalat Teknolojileri</a:t>
            </a:r>
          </a:p>
        </p:txBody>
      </p:sp>
    </p:spTree>
    <p:extLst>
      <p:ext uri="{BB962C8B-B14F-4D97-AF65-F5344CB8AC3E}">
        <p14:creationId xmlns:p14="http://schemas.microsoft.com/office/powerpoint/2010/main" val="229565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fade">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fade">
                                      <p:cBhvr>
                                        <p:cTn id="29" dur="500"/>
                                        <p:tgtEl>
                                          <p:spTgt spid="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fade">
                                      <p:cBhvr>
                                        <p:cTn id="34" dur="500"/>
                                        <p:tgtEl>
                                          <p:spTgt spid="10">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xEl>
                                              <p:pRg st="5" end="5"/>
                                            </p:txEl>
                                          </p:spTgt>
                                        </p:tgtEl>
                                        <p:attrNameLst>
                                          <p:attrName>style.visibility</p:attrName>
                                        </p:attrNameLst>
                                      </p:cBhvr>
                                      <p:to>
                                        <p:strVal val="visible"/>
                                      </p:to>
                                    </p:set>
                                    <p:animEffect transition="in" filter="fade">
                                      <p:cBhvr>
                                        <p:cTn id="39" dur="500"/>
                                        <p:tgtEl>
                                          <p:spTgt spid="10">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xEl>
                                              <p:pRg st="6" end="6"/>
                                            </p:txEl>
                                          </p:spTgt>
                                        </p:tgtEl>
                                        <p:attrNameLst>
                                          <p:attrName>style.visibility</p:attrName>
                                        </p:attrNameLst>
                                      </p:cBhvr>
                                      <p:to>
                                        <p:strVal val="visible"/>
                                      </p:to>
                                    </p:set>
                                    <p:animEffect transition="in" filter="fade">
                                      <p:cBhvr>
                                        <p:cTn id="44" dur="500"/>
                                        <p:tgtEl>
                                          <p:spTgt spid="10">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xEl>
                                              <p:pRg st="7" end="7"/>
                                            </p:txEl>
                                          </p:spTgt>
                                        </p:tgtEl>
                                        <p:attrNameLst>
                                          <p:attrName>style.visibility</p:attrName>
                                        </p:attrNameLst>
                                      </p:cBhvr>
                                      <p:to>
                                        <p:strVal val="visible"/>
                                      </p:to>
                                    </p:set>
                                    <p:animEffect transition="in" filter="fade">
                                      <p:cBhvr>
                                        <p:cTn id="49" dur="500"/>
                                        <p:tgtEl>
                                          <p:spTgt spid="10">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0">
                                            <p:txEl>
                                              <p:pRg st="8" end="8"/>
                                            </p:txEl>
                                          </p:spTgt>
                                        </p:tgtEl>
                                        <p:attrNameLst>
                                          <p:attrName>style.visibility</p:attrName>
                                        </p:attrNameLst>
                                      </p:cBhvr>
                                      <p:to>
                                        <p:strVal val="visible"/>
                                      </p:to>
                                    </p:set>
                                    <p:animEffect transition="in" filter="fade">
                                      <p:cBhvr>
                                        <p:cTn id="54" dur="500"/>
                                        <p:tgtEl>
                                          <p:spTgt spid="10">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0">
                                            <p:txEl>
                                              <p:pRg st="9" end="9"/>
                                            </p:txEl>
                                          </p:spTgt>
                                        </p:tgtEl>
                                        <p:attrNameLst>
                                          <p:attrName>style.visibility</p:attrName>
                                        </p:attrNameLst>
                                      </p:cBhvr>
                                      <p:to>
                                        <p:strVal val="visible"/>
                                      </p:to>
                                    </p:set>
                                    <p:animEffect transition="in" filter="fade">
                                      <p:cBhvr>
                                        <p:cTn id="59" dur="500"/>
                                        <p:tgtEl>
                                          <p:spTgt spid="10">
                                            <p:txEl>
                                              <p:pRg st="9" end="9"/>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0">
                                            <p:txEl>
                                              <p:pRg st="10" end="10"/>
                                            </p:txEl>
                                          </p:spTgt>
                                        </p:tgtEl>
                                        <p:attrNameLst>
                                          <p:attrName>style.visibility</p:attrName>
                                        </p:attrNameLst>
                                      </p:cBhvr>
                                      <p:to>
                                        <p:strVal val="visible"/>
                                      </p:to>
                                    </p:set>
                                    <p:animEffect transition="in" filter="fade">
                                      <p:cBhvr>
                                        <p:cTn id="64" dur="500"/>
                                        <p:tgtEl>
                                          <p:spTgt spid="10">
                                            <p:txEl>
                                              <p:pRg st="10" end="1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0">
                                            <p:txEl>
                                              <p:pRg st="11" end="11"/>
                                            </p:txEl>
                                          </p:spTgt>
                                        </p:tgtEl>
                                        <p:attrNameLst>
                                          <p:attrName>style.visibility</p:attrName>
                                        </p:attrNameLst>
                                      </p:cBhvr>
                                      <p:to>
                                        <p:strVal val="visible"/>
                                      </p:to>
                                    </p:set>
                                    <p:animEffect transition="in" filter="fade">
                                      <p:cBhvr>
                                        <p:cTn id="69"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a:xfrm>
            <a:off x="1975315" y="6400954"/>
            <a:ext cx="5491336"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3" name="Slayt Numarası Yer Tutucusu 2"/>
          <p:cNvSpPr>
            <a:spLocks noGrp="1"/>
          </p:cNvSpPr>
          <p:nvPr>
            <p:ph type="sldNum" sz="quarter" idx="12"/>
          </p:nvPr>
        </p:nvSpPr>
        <p:spPr/>
        <p:txBody>
          <a:bodyPr/>
          <a:lstStyle/>
          <a:p>
            <a:fld id="{B7840E83-AC17-4BB5-BC43-751DE1ADA5B1}" type="slidenum">
              <a:rPr lang="tr-TR" smtClean="0"/>
              <a:t>20</a:t>
            </a:fld>
            <a:endParaRPr lang="tr-TR"/>
          </a:p>
        </p:txBody>
      </p:sp>
      <p:sp>
        <p:nvSpPr>
          <p:cNvPr id="12" name="Rectangle 3" descr="Rectangle: Click to edit Master text styles&#10;Second level&#10;Third level&#10;Fourth level&#10;Fifth level"/>
          <p:cNvSpPr txBox="1">
            <a:spLocks noChangeArrowheads="1"/>
          </p:cNvSpPr>
          <p:nvPr/>
        </p:nvSpPr>
        <p:spPr>
          <a:xfrm>
            <a:off x="179512" y="1520216"/>
            <a:ext cx="6624736" cy="432048"/>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b="1" dirty="0">
                <a:solidFill>
                  <a:schemeClr val="bg1">
                    <a:lumMod val="50000"/>
                  </a:schemeClr>
                </a:solidFill>
              </a:rPr>
              <a:t>3.4 Havacılık Sanayii Uygulamaları (devam): </a:t>
            </a:r>
          </a:p>
        </p:txBody>
      </p:sp>
      <p:pic>
        <p:nvPicPr>
          <p:cNvPr id="7" name="Picture 2" descr="http://upload.wikimedia.org/wikipedia/commons/2/21/CPonte_Predator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799" y="2132856"/>
            <a:ext cx="3713869" cy="278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http://media3.ntvmsnbc.com/j/NTVMSNBC/Components/ArtAndPhoto-Fronts/Sections-StoryLevel/T%C3%BCrkiye/T%C3%BCrkiye%20Genel/t%C3%BCrk-insans%C4%B1z-u%C3%A7ak.h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4977" y="2132856"/>
            <a:ext cx="4752528" cy="278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p:txBody>
          <a:bodyPr/>
          <a:lstStyle/>
          <a:p>
            <a:r>
              <a:rPr lang="tr-TR" dirty="0"/>
              <a:t>....</a:t>
            </a:r>
          </a:p>
        </p:txBody>
      </p:sp>
      <p:sp>
        <p:nvSpPr>
          <p:cNvPr id="11" name="Rectangle 2">
            <a:extLst>
              <a:ext uri="{FF2B5EF4-FFF2-40B4-BE49-F238E27FC236}">
                <a16:creationId xmlns:a16="http://schemas.microsoft.com/office/drawing/2014/main" id="{6F5EE8BC-303C-43BB-9CB5-FD20C1F0593C}"/>
              </a:ext>
            </a:extLst>
          </p:cNvPr>
          <p:cNvSpPr>
            <a:spLocks noGrp="1" noChangeArrowheads="1"/>
          </p:cNvSpPr>
          <p:nvPr>
            <p:ph type="title"/>
          </p:nvPr>
        </p:nvSpPr>
        <p:spPr>
          <a:xfrm>
            <a:off x="1079612" y="274166"/>
            <a:ext cx="6984776" cy="591103"/>
          </a:xfrm>
          <a:noFill/>
        </p:spPr>
        <p:txBody>
          <a:bodyPr>
            <a:normAutofit/>
          </a:bodyPr>
          <a:lstStyle/>
          <a:p>
            <a:pPr eaLnBrk="1" hangingPunct="1"/>
            <a:r>
              <a:rPr lang="tr-TR" sz="3200" dirty="0"/>
              <a:t>3-Kompozitlerin Uygulama Alanları</a:t>
            </a:r>
          </a:p>
        </p:txBody>
      </p:sp>
      <p:sp>
        <p:nvSpPr>
          <p:cNvPr id="13" name="Başlık 1">
            <a:extLst>
              <a:ext uri="{FF2B5EF4-FFF2-40B4-BE49-F238E27FC236}">
                <a16:creationId xmlns:a16="http://schemas.microsoft.com/office/drawing/2014/main" id="{058E1A72-2DDD-4E55-806F-F3D1D5D494E6}"/>
              </a:ext>
            </a:extLst>
          </p:cNvPr>
          <p:cNvSpPr txBox="1">
            <a:spLocks/>
          </p:cNvSpPr>
          <p:nvPr/>
        </p:nvSpPr>
        <p:spPr>
          <a:xfrm>
            <a:off x="7466651" y="843492"/>
            <a:ext cx="1369501" cy="365760"/>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000" dirty="0"/>
              <a:t>(Devamı)</a:t>
            </a:r>
          </a:p>
        </p:txBody>
      </p:sp>
    </p:spTree>
    <p:extLst>
      <p:ext uri="{BB962C8B-B14F-4D97-AF65-F5344CB8AC3E}">
        <p14:creationId xmlns:p14="http://schemas.microsoft.com/office/powerpoint/2010/main" val="367205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a:xfrm>
            <a:off x="2343612" y="6404984"/>
            <a:ext cx="6283424"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3" name="Slayt Numarası Yer Tutucusu 2"/>
          <p:cNvSpPr>
            <a:spLocks noGrp="1"/>
          </p:cNvSpPr>
          <p:nvPr>
            <p:ph type="sldNum" sz="quarter" idx="12"/>
          </p:nvPr>
        </p:nvSpPr>
        <p:spPr/>
        <p:txBody>
          <a:bodyPr/>
          <a:lstStyle/>
          <a:p>
            <a:fld id="{B7840E83-AC17-4BB5-BC43-751DE1ADA5B1}" type="slidenum">
              <a:rPr lang="tr-TR" smtClean="0"/>
              <a:t>21</a:t>
            </a:fld>
            <a:endParaRPr lang="tr-TR"/>
          </a:p>
        </p:txBody>
      </p:sp>
      <p:sp>
        <p:nvSpPr>
          <p:cNvPr id="12" name="Rectangle 3" descr="Rectangle: Click to edit Master text styles&#10;Second level&#10;Third level&#10;Fourth level&#10;Fifth level"/>
          <p:cNvSpPr txBox="1">
            <a:spLocks noChangeArrowheads="1"/>
          </p:cNvSpPr>
          <p:nvPr/>
        </p:nvSpPr>
        <p:spPr>
          <a:xfrm>
            <a:off x="228749" y="1499973"/>
            <a:ext cx="5475138" cy="432048"/>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b="1" dirty="0"/>
              <a:t>3.5 Gıda ve Tarım Sektörü Uygulamaları: </a:t>
            </a:r>
          </a:p>
        </p:txBody>
      </p:sp>
      <p:sp>
        <p:nvSpPr>
          <p:cNvPr id="9" name="Rectangle 3" descr="Rectangle: Click to edit Master text styles&#10;Second level&#10;Third level&#10;Fourth level&#10;Fifth level"/>
          <p:cNvSpPr txBox="1">
            <a:spLocks noChangeArrowheads="1"/>
          </p:cNvSpPr>
          <p:nvPr/>
        </p:nvSpPr>
        <p:spPr>
          <a:xfrm>
            <a:off x="228749" y="2190824"/>
            <a:ext cx="3911203" cy="3384376"/>
          </a:xfrm>
          <a:prstGeom prst="rect">
            <a:avLst/>
          </a:prstGeom>
          <a:noFill/>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nSpc>
                <a:spcPct val="150000"/>
              </a:lnSpc>
            </a:pPr>
            <a:r>
              <a:rPr lang="tr-TR" sz="1800" dirty="0"/>
              <a:t>Silolar </a:t>
            </a:r>
          </a:p>
          <a:p>
            <a:pPr>
              <a:lnSpc>
                <a:spcPct val="150000"/>
              </a:lnSpc>
            </a:pPr>
            <a:r>
              <a:rPr lang="tr-TR" sz="1800" dirty="0"/>
              <a:t>Gıda depolama tankları </a:t>
            </a:r>
          </a:p>
          <a:p>
            <a:pPr>
              <a:lnSpc>
                <a:spcPct val="150000"/>
              </a:lnSpc>
            </a:pPr>
            <a:r>
              <a:rPr lang="tr-TR" sz="1800" dirty="0"/>
              <a:t>Salamura tankları </a:t>
            </a:r>
          </a:p>
          <a:p>
            <a:pPr>
              <a:lnSpc>
                <a:spcPct val="150000"/>
              </a:lnSpc>
            </a:pPr>
            <a:r>
              <a:rPr lang="tr-TR" sz="1800" dirty="0"/>
              <a:t>Kültür balıkçılığı ekipmanları </a:t>
            </a:r>
          </a:p>
          <a:p>
            <a:pPr>
              <a:lnSpc>
                <a:spcPct val="150000"/>
              </a:lnSpc>
            </a:pPr>
            <a:r>
              <a:rPr lang="tr-TR" sz="1800" dirty="0"/>
              <a:t>Seralar </a:t>
            </a:r>
          </a:p>
          <a:p>
            <a:pPr>
              <a:lnSpc>
                <a:spcPct val="150000"/>
              </a:lnSpc>
            </a:pPr>
            <a:r>
              <a:rPr lang="tr-TR" sz="1800" dirty="0"/>
              <a:t>Tahıl depoları </a:t>
            </a:r>
          </a:p>
          <a:p>
            <a:pPr>
              <a:lnSpc>
                <a:spcPct val="150000"/>
              </a:lnSpc>
            </a:pPr>
            <a:r>
              <a:rPr lang="tr-TR" sz="1800" dirty="0"/>
              <a:t>Sulama kanalları vs... </a:t>
            </a:r>
          </a:p>
        </p:txBody>
      </p:sp>
      <p:pic>
        <p:nvPicPr>
          <p:cNvPr id="10" name="Picture 7" descr=" "/>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6012160" y="1588396"/>
            <a:ext cx="2623891" cy="3888432"/>
          </a:xfrm>
          <a:prstGeom prst="rect">
            <a:avLst/>
          </a:prstGeom>
          <a:noFill/>
        </p:spPr>
      </p:pic>
      <p:sp>
        <p:nvSpPr>
          <p:cNvPr id="4" name="Veri Yer Tutucusu 3"/>
          <p:cNvSpPr>
            <a:spLocks noGrp="1"/>
          </p:cNvSpPr>
          <p:nvPr>
            <p:ph type="dt" sz="half" idx="10"/>
          </p:nvPr>
        </p:nvSpPr>
        <p:spPr/>
        <p:txBody>
          <a:bodyPr/>
          <a:lstStyle/>
          <a:p>
            <a:r>
              <a:rPr lang="tr-TR" dirty="0"/>
              <a:t>....</a:t>
            </a:r>
          </a:p>
        </p:txBody>
      </p:sp>
      <p:sp>
        <p:nvSpPr>
          <p:cNvPr id="11" name="Rectangle 2">
            <a:extLst>
              <a:ext uri="{FF2B5EF4-FFF2-40B4-BE49-F238E27FC236}">
                <a16:creationId xmlns:a16="http://schemas.microsoft.com/office/drawing/2014/main" id="{DDAB3AE4-3BD6-49C9-8B1D-5A82FFC3739C}"/>
              </a:ext>
            </a:extLst>
          </p:cNvPr>
          <p:cNvSpPr>
            <a:spLocks noGrp="1" noChangeArrowheads="1"/>
          </p:cNvSpPr>
          <p:nvPr>
            <p:ph type="title"/>
          </p:nvPr>
        </p:nvSpPr>
        <p:spPr>
          <a:xfrm>
            <a:off x="1079612" y="274166"/>
            <a:ext cx="6984776" cy="591103"/>
          </a:xfrm>
          <a:noFill/>
        </p:spPr>
        <p:txBody>
          <a:bodyPr>
            <a:normAutofit/>
          </a:bodyPr>
          <a:lstStyle/>
          <a:p>
            <a:pPr eaLnBrk="1" hangingPunct="1"/>
            <a:r>
              <a:rPr lang="tr-TR" sz="3200" dirty="0"/>
              <a:t>3-Kompozitlerin Uygulama Alanları</a:t>
            </a:r>
          </a:p>
        </p:txBody>
      </p:sp>
      <p:sp>
        <p:nvSpPr>
          <p:cNvPr id="13" name="Başlık 1">
            <a:extLst>
              <a:ext uri="{FF2B5EF4-FFF2-40B4-BE49-F238E27FC236}">
                <a16:creationId xmlns:a16="http://schemas.microsoft.com/office/drawing/2014/main" id="{E130F54F-798E-4B6A-BC26-9F2810A581CE}"/>
              </a:ext>
            </a:extLst>
          </p:cNvPr>
          <p:cNvSpPr txBox="1">
            <a:spLocks/>
          </p:cNvSpPr>
          <p:nvPr/>
        </p:nvSpPr>
        <p:spPr>
          <a:xfrm>
            <a:off x="7466651" y="843492"/>
            <a:ext cx="1369501" cy="365760"/>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000" dirty="0"/>
              <a:t>(Devamı)</a:t>
            </a:r>
          </a:p>
        </p:txBody>
      </p:sp>
    </p:spTree>
    <p:extLst>
      <p:ext uri="{BB962C8B-B14F-4D97-AF65-F5344CB8AC3E}">
        <p14:creationId xmlns:p14="http://schemas.microsoft.com/office/powerpoint/2010/main" val="222619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up)">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up)">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wipe(up)">
                                      <p:cBhvr>
                                        <p:cTn id="29" dur="500"/>
                                        <p:tgtEl>
                                          <p:spTgt spid="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9">
                                            <p:txEl>
                                              <p:pRg st="3" end="3"/>
                                            </p:txEl>
                                          </p:spTgt>
                                        </p:tgtEl>
                                        <p:attrNameLst>
                                          <p:attrName>style.visibility</p:attrName>
                                        </p:attrNameLst>
                                      </p:cBhvr>
                                      <p:to>
                                        <p:strVal val="visible"/>
                                      </p:to>
                                    </p:set>
                                    <p:animEffect transition="in" filter="wipe(up)">
                                      <p:cBhvr>
                                        <p:cTn id="34" dur="500"/>
                                        <p:tgtEl>
                                          <p:spTgt spid="9">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Effect transition="in" filter="wipe(up)">
                                      <p:cBhvr>
                                        <p:cTn id="39" dur="500"/>
                                        <p:tgtEl>
                                          <p:spTgt spid="9">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9">
                                            <p:txEl>
                                              <p:pRg st="5" end="5"/>
                                            </p:txEl>
                                          </p:spTgt>
                                        </p:tgtEl>
                                        <p:attrNameLst>
                                          <p:attrName>style.visibility</p:attrName>
                                        </p:attrNameLst>
                                      </p:cBhvr>
                                      <p:to>
                                        <p:strVal val="visible"/>
                                      </p:to>
                                    </p:set>
                                    <p:animEffect transition="in" filter="wipe(up)">
                                      <p:cBhvr>
                                        <p:cTn id="44" dur="500"/>
                                        <p:tgtEl>
                                          <p:spTgt spid="9">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9">
                                            <p:txEl>
                                              <p:pRg st="6" end="6"/>
                                            </p:txEl>
                                          </p:spTgt>
                                        </p:tgtEl>
                                        <p:attrNameLst>
                                          <p:attrName>style.visibility</p:attrName>
                                        </p:attrNameLst>
                                      </p:cBhvr>
                                      <p:to>
                                        <p:strVal val="visible"/>
                                      </p:to>
                                    </p:set>
                                    <p:animEffect transition="in" filter="wipe(up)">
                                      <p:cBhvr>
                                        <p:cTn id="49"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a:xfrm>
            <a:off x="1966355" y="6421855"/>
            <a:ext cx="5347321"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3" name="Slayt Numarası Yer Tutucusu 2"/>
          <p:cNvSpPr>
            <a:spLocks noGrp="1"/>
          </p:cNvSpPr>
          <p:nvPr>
            <p:ph type="sldNum" sz="quarter" idx="12"/>
          </p:nvPr>
        </p:nvSpPr>
        <p:spPr/>
        <p:txBody>
          <a:bodyPr/>
          <a:lstStyle/>
          <a:p>
            <a:fld id="{B7840E83-AC17-4BB5-BC43-751DE1ADA5B1}" type="slidenum">
              <a:rPr lang="tr-TR" smtClean="0"/>
              <a:t>22</a:t>
            </a:fld>
            <a:endParaRPr lang="tr-TR"/>
          </a:p>
        </p:txBody>
      </p:sp>
      <p:sp>
        <p:nvSpPr>
          <p:cNvPr id="12" name="Rectangle 3" descr="Rectangle: Click to edit Master text styles&#10;Second level&#10;Third level&#10;Fourth level&#10;Fifth level"/>
          <p:cNvSpPr txBox="1">
            <a:spLocks noChangeArrowheads="1"/>
          </p:cNvSpPr>
          <p:nvPr/>
        </p:nvSpPr>
        <p:spPr>
          <a:xfrm>
            <a:off x="289422" y="1533989"/>
            <a:ext cx="5475138" cy="432048"/>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600" b="1" dirty="0"/>
              <a:t>3.6 Denizcilik Sektörü Uygulamaları: </a:t>
            </a:r>
          </a:p>
        </p:txBody>
      </p:sp>
      <p:sp>
        <p:nvSpPr>
          <p:cNvPr id="8" name="Rectangle 3" descr="Rectangle: Click to edit Master text styles&#10;Second level&#10;Third level&#10;Fourth level&#10;Fifth level"/>
          <p:cNvSpPr txBox="1">
            <a:spLocks noChangeArrowheads="1"/>
          </p:cNvSpPr>
          <p:nvPr/>
        </p:nvSpPr>
        <p:spPr>
          <a:xfrm>
            <a:off x="176983" y="2204864"/>
            <a:ext cx="5108575" cy="3973980"/>
          </a:xfrm>
          <a:prstGeom prst="rect">
            <a:avLst/>
          </a:prstGeom>
          <a:noFill/>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nSpc>
                <a:spcPct val="150000"/>
              </a:lnSpc>
            </a:pPr>
            <a:r>
              <a:rPr lang="tr-TR" sz="1800" dirty="0"/>
              <a:t>Yelkenli/motorlu tekneler, </a:t>
            </a:r>
          </a:p>
          <a:p>
            <a:pPr>
              <a:lnSpc>
                <a:spcPct val="150000"/>
              </a:lnSpc>
            </a:pPr>
            <a:r>
              <a:rPr lang="tr-TR" sz="1800" dirty="0"/>
              <a:t>Can kurtarma </a:t>
            </a:r>
            <a:r>
              <a:rPr lang="tr-TR" sz="1800" dirty="0" err="1"/>
              <a:t>flikaları</a:t>
            </a:r>
            <a:r>
              <a:rPr lang="tr-TR" sz="1800" dirty="0"/>
              <a:t>,</a:t>
            </a:r>
          </a:p>
          <a:p>
            <a:pPr>
              <a:lnSpc>
                <a:spcPct val="150000"/>
              </a:lnSpc>
            </a:pPr>
            <a:r>
              <a:rPr lang="tr-TR" sz="1800" dirty="0" err="1"/>
              <a:t>Şamandralar</a:t>
            </a:r>
            <a:r>
              <a:rPr lang="tr-TR" sz="1800" dirty="0"/>
              <a:t>,</a:t>
            </a:r>
          </a:p>
          <a:p>
            <a:pPr>
              <a:lnSpc>
                <a:spcPct val="150000"/>
              </a:lnSpc>
            </a:pPr>
            <a:r>
              <a:rPr lang="tr-TR" sz="1800" dirty="0"/>
              <a:t>Kanolar,</a:t>
            </a:r>
          </a:p>
          <a:p>
            <a:pPr>
              <a:lnSpc>
                <a:spcPct val="150000"/>
              </a:lnSpc>
            </a:pPr>
            <a:r>
              <a:rPr lang="tr-TR" sz="1800" dirty="0"/>
              <a:t>Dubalar-iskeleler,</a:t>
            </a:r>
          </a:p>
          <a:p>
            <a:pPr>
              <a:lnSpc>
                <a:spcPct val="150000"/>
              </a:lnSpc>
            </a:pPr>
            <a:r>
              <a:rPr lang="tr-TR" sz="1800" dirty="0"/>
              <a:t>Deniz </a:t>
            </a:r>
            <a:r>
              <a:rPr lang="tr-TR" sz="1800" dirty="0" err="1"/>
              <a:t>motorsikleti</a:t>
            </a:r>
            <a:r>
              <a:rPr lang="tr-TR" sz="1800" dirty="0"/>
              <a:t>, </a:t>
            </a:r>
          </a:p>
          <a:p>
            <a:pPr>
              <a:lnSpc>
                <a:spcPct val="150000"/>
              </a:lnSpc>
            </a:pPr>
            <a:r>
              <a:rPr lang="tr-TR" sz="1800" dirty="0"/>
              <a:t>Sörf tahtası,</a:t>
            </a:r>
          </a:p>
          <a:p>
            <a:pPr>
              <a:lnSpc>
                <a:spcPct val="150000"/>
              </a:lnSpc>
            </a:pPr>
            <a:r>
              <a:rPr lang="tr-TR" sz="1800" dirty="0"/>
              <a:t>Marina ekipmanları vs... </a:t>
            </a:r>
          </a:p>
        </p:txBody>
      </p:sp>
      <p:pic>
        <p:nvPicPr>
          <p:cNvPr id="13" name="Picture 9" descr="polyester fiber tekn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556792"/>
            <a:ext cx="381952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yacht_byacht builder Yachterbaue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7352" y="3288990"/>
            <a:ext cx="2628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p:txBody>
          <a:bodyPr/>
          <a:lstStyle/>
          <a:p>
            <a:r>
              <a:rPr lang="tr-TR" dirty="0"/>
              <a:t>....</a:t>
            </a:r>
          </a:p>
        </p:txBody>
      </p:sp>
      <p:sp>
        <p:nvSpPr>
          <p:cNvPr id="15" name="Rectangle 2">
            <a:extLst>
              <a:ext uri="{FF2B5EF4-FFF2-40B4-BE49-F238E27FC236}">
                <a16:creationId xmlns:a16="http://schemas.microsoft.com/office/drawing/2014/main" id="{01C6BC26-690D-492D-9A02-A647ADDFB713}"/>
              </a:ext>
            </a:extLst>
          </p:cNvPr>
          <p:cNvSpPr>
            <a:spLocks noGrp="1" noChangeArrowheads="1"/>
          </p:cNvSpPr>
          <p:nvPr>
            <p:ph type="title"/>
          </p:nvPr>
        </p:nvSpPr>
        <p:spPr>
          <a:xfrm>
            <a:off x="1079612" y="274166"/>
            <a:ext cx="6984776" cy="591103"/>
          </a:xfrm>
          <a:noFill/>
        </p:spPr>
        <p:txBody>
          <a:bodyPr>
            <a:normAutofit/>
          </a:bodyPr>
          <a:lstStyle/>
          <a:p>
            <a:pPr eaLnBrk="1" hangingPunct="1"/>
            <a:r>
              <a:rPr lang="tr-TR" sz="3200" dirty="0"/>
              <a:t>3-Kompozitlerin Uygulama Alanları</a:t>
            </a:r>
          </a:p>
        </p:txBody>
      </p:sp>
      <p:sp>
        <p:nvSpPr>
          <p:cNvPr id="16" name="Başlık 1">
            <a:extLst>
              <a:ext uri="{FF2B5EF4-FFF2-40B4-BE49-F238E27FC236}">
                <a16:creationId xmlns:a16="http://schemas.microsoft.com/office/drawing/2014/main" id="{8DC79B87-8A4B-47A1-B4B1-ADC61141E4FB}"/>
              </a:ext>
            </a:extLst>
          </p:cNvPr>
          <p:cNvSpPr txBox="1">
            <a:spLocks/>
          </p:cNvSpPr>
          <p:nvPr/>
        </p:nvSpPr>
        <p:spPr>
          <a:xfrm>
            <a:off x="7466651" y="843492"/>
            <a:ext cx="1369501" cy="365760"/>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000" dirty="0"/>
              <a:t>(Devamı)</a:t>
            </a:r>
          </a:p>
        </p:txBody>
      </p:sp>
    </p:spTree>
    <p:extLst>
      <p:ext uri="{BB962C8B-B14F-4D97-AF65-F5344CB8AC3E}">
        <p14:creationId xmlns:p14="http://schemas.microsoft.com/office/powerpoint/2010/main" val="305778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up)">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up)">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up)">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wipe(up)">
                                      <p:cBhvr>
                                        <p:cTn id="39" dur="500"/>
                                        <p:tgtEl>
                                          <p:spTgt spid="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wipe(up)">
                                      <p:cBhvr>
                                        <p:cTn id="44" dur="500"/>
                                        <p:tgtEl>
                                          <p:spTgt spid="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Effect transition="in" filter="wipe(up)">
                                      <p:cBhvr>
                                        <p:cTn id="49" dur="500"/>
                                        <p:tgtEl>
                                          <p:spTgt spid="8">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8">
                                            <p:txEl>
                                              <p:pRg st="6" end="6"/>
                                            </p:txEl>
                                          </p:spTgt>
                                        </p:tgtEl>
                                        <p:attrNameLst>
                                          <p:attrName>style.visibility</p:attrName>
                                        </p:attrNameLst>
                                      </p:cBhvr>
                                      <p:to>
                                        <p:strVal val="visible"/>
                                      </p:to>
                                    </p:set>
                                    <p:animEffect transition="in" filter="wipe(up)">
                                      <p:cBhvr>
                                        <p:cTn id="54" dur="500"/>
                                        <p:tgtEl>
                                          <p:spTgt spid="8">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8">
                                            <p:txEl>
                                              <p:pRg st="7" end="7"/>
                                            </p:txEl>
                                          </p:spTgt>
                                        </p:tgtEl>
                                        <p:attrNameLst>
                                          <p:attrName>style.visibility</p:attrName>
                                        </p:attrNameLst>
                                      </p:cBhvr>
                                      <p:to>
                                        <p:strVal val="visible"/>
                                      </p:to>
                                    </p:set>
                                    <p:animEffect transition="in" filter="wipe(up)">
                                      <p:cBhvr>
                                        <p:cTn id="59"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a:xfrm>
            <a:off x="1913116" y="6400954"/>
            <a:ext cx="5419328"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3" name="Slayt Numarası Yer Tutucusu 2"/>
          <p:cNvSpPr>
            <a:spLocks noGrp="1"/>
          </p:cNvSpPr>
          <p:nvPr>
            <p:ph type="sldNum" sz="quarter" idx="12"/>
          </p:nvPr>
        </p:nvSpPr>
        <p:spPr/>
        <p:txBody>
          <a:bodyPr/>
          <a:lstStyle/>
          <a:p>
            <a:fld id="{B7840E83-AC17-4BB5-BC43-751DE1ADA5B1}" type="slidenum">
              <a:rPr lang="tr-TR" smtClean="0"/>
              <a:t>23</a:t>
            </a:fld>
            <a:endParaRPr lang="tr-TR"/>
          </a:p>
        </p:txBody>
      </p:sp>
      <p:sp>
        <p:nvSpPr>
          <p:cNvPr id="12" name="Rectangle 3" descr="Rectangle: Click to edit Master text styles&#10;Second level&#10;Third level&#10;Fourth level&#10;Fifth level"/>
          <p:cNvSpPr txBox="1">
            <a:spLocks noChangeArrowheads="1"/>
          </p:cNvSpPr>
          <p:nvPr/>
        </p:nvSpPr>
        <p:spPr>
          <a:xfrm>
            <a:off x="176983" y="1371877"/>
            <a:ext cx="5475138" cy="432048"/>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b="1" dirty="0"/>
              <a:t>3.7 Kimya Sektörü  Uygulamaları: </a:t>
            </a:r>
          </a:p>
        </p:txBody>
      </p:sp>
      <p:sp>
        <p:nvSpPr>
          <p:cNvPr id="9" name="Rectangle 3" descr="Rectangle: Click to edit Master text styles&#10;Second level&#10;Third level&#10;Fourth level&#10;Fifth level"/>
          <p:cNvSpPr txBox="1">
            <a:spLocks noChangeArrowheads="1"/>
          </p:cNvSpPr>
          <p:nvPr/>
        </p:nvSpPr>
        <p:spPr>
          <a:xfrm>
            <a:off x="176983" y="1916832"/>
            <a:ext cx="6351588" cy="4392488"/>
          </a:xfrm>
          <a:prstGeom prst="rect">
            <a:avLst/>
          </a:prstGeom>
          <a:noFill/>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nSpc>
                <a:spcPct val="150000"/>
              </a:lnSpc>
            </a:pPr>
            <a:r>
              <a:rPr lang="tr-TR" sz="1800" dirty="0"/>
              <a:t>Muhtelif amaçlı boru ve bağlantı parçaları </a:t>
            </a:r>
          </a:p>
          <a:p>
            <a:pPr>
              <a:lnSpc>
                <a:spcPct val="150000"/>
              </a:lnSpc>
            </a:pPr>
            <a:r>
              <a:rPr lang="tr-TR" sz="1800" dirty="0"/>
              <a:t>Kimyasal tesis zemin ızgaraları </a:t>
            </a:r>
          </a:p>
          <a:p>
            <a:pPr>
              <a:lnSpc>
                <a:spcPct val="150000"/>
              </a:lnSpc>
            </a:pPr>
            <a:r>
              <a:rPr lang="tr-TR" sz="1800" dirty="0"/>
              <a:t>Asit tankları ve kaplamaları </a:t>
            </a:r>
          </a:p>
          <a:p>
            <a:pPr>
              <a:lnSpc>
                <a:spcPct val="150000"/>
              </a:lnSpc>
            </a:pPr>
            <a:r>
              <a:rPr lang="tr-TR" sz="1800" dirty="0" err="1"/>
              <a:t>Eloksal</a:t>
            </a:r>
            <a:r>
              <a:rPr lang="tr-TR" sz="1800" dirty="0"/>
              <a:t> ve galvano tankları </a:t>
            </a:r>
          </a:p>
          <a:p>
            <a:pPr>
              <a:lnSpc>
                <a:spcPct val="150000"/>
              </a:lnSpc>
            </a:pPr>
            <a:r>
              <a:rPr lang="tr-TR" sz="1800" dirty="0"/>
              <a:t>Arıtma ekipmanları </a:t>
            </a:r>
          </a:p>
          <a:p>
            <a:pPr>
              <a:lnSpc>
                <a:spcPct val="150000"/>
              </a:lnSpc>
            </a:pPr>
            <a:r>
              <a:rPr lang="tr-TR" sz="1800" dirty="0"/>
              <a:t>Endüstriyel platform ve korkuluklar </a:t>
            </a:r>
          </a:p>
          <a:p>
            <a:pPr>
              <a:lnSpc>
                <a:spcPct val="150000"/>
              </a:lnSpc>
            </a:pPr>
            <a:r>
              <a:rPr lang="tr-TR" sz="1800" dirty="0" err="1"/>
              <a:t>Absorber</a:t>
            </a:r>
            <a:r>
              <a:rPr lang="tr-TR" sz="1800" dirty="0"/>
              <a:t> ve </a:t>
            </a:r>
            <a:r>
              <a:rPr lang="tr-TR" sz="1800" dirty="0" err="1"/>
              <a:t>Scrubber</a:t>
            </a:r>
            <a:r>
              <a:rPr lang="tr-TR" sz="1800" dirty="0"/>
              <a:t> (gaz yıkama kolonları) </a:t>
            </a:r>
          </a:p>
          <a:p>
            <a:pPr>
              <a:lnSpc>
                <a:spcPct val="150000"/>
              </a:lnSpc>
            </a:pPr>
            <a:r>
              <a:rPr lang="tr-TR" sz="1800" dirty="0"/>
              <a:t>Havalandırma kanalları vs... </a:t>
            </a:r>
          </a:p>
        </p:txBody>
      </p:sp>
      <p:pic>
        <p:nvPicPr>
          <p:cNvPr id="10" name="Picture 7" descr=" "/>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6300192" y="1563011"/>
            <a:ext cx="2371878" cy="4231556"/>
          </a:xfrm>
          <a:prstGeom prst="rect">
            <a:avLst/>
          </a:prstGeom>
          <a:noFill/>
        </p:spPr>
      </p:pic>
      <p:sp>
        <p:nvSpPr>
          <p:cNvPr id="4" name="Veri Yer Tutucusu 3"/>
          <p:cNvSpPr>
            <a:spLocks noGrp="1"/>
          </p:cNvSpPr>
          <p:nvPr>
            <p:ph type="dt" sz="half" idx="10"/>
          </p:nvPr>
        </p:nvSpPr>
        <p:spPr/>
        <p:txBody>
          <a:bodyPr/>
          <a:lstStyle/>
          <a:p>
            <a:r>
              <a:rPr lang="tr-TR" dirty="0"/>
              <a:t>....</a:t>
            </a:r>
          </a:p>
        </p:txBody>
      </p:sp>
      <p:sp>
        <p:nvSpPr>
          <p:cNvPr id="11" name="Rectangle 2">
            <a:extLst>
              <a:ext uri="{FF2B5EF4-FFF2-40B4-BE49-F238E27FC236}">
                <a16:creationId xmlns:a16="http://schemas.microsoft.com/office/drawing/2014/main" id="{F3324509-E11F-4ED7-8713-1460F08BB6D5}"/>
              </a:ext>
            </a:extLst>
          </p:cNvPr>
          <p:cNvSpPr>
            <a:spLocks noGrp="1" noChangeArrowheads="1"/>
          </p:cNvSpPr>
          <p:nvPr>
            <p:ph type="title"/>
          </p:nvPr>
        </p:nvSpPr>
        <p:spPr>
          <a:xfrm>
            <a:off x="1079612" y="274166"/>
            <a:ext cx="6984776" cy="591103"/>
          </a:xfrm>
          <a:noFill/>
        </p:spPr>
        <p:txBody>
          <a:bodyPr>
            <a:normAutofit/>
          </a:bodyPr>
          <a:lstStyle/>
          <a:p>
            <a:pPr eaLnBrk="1" hangingPunct="1"/>
            <a:r>
              <a:rPr lang="tr-TR" sz="3200" dirty="0"/>
              <a:t>3-Kompozitlerin Uygulama Alanları</a:t>
            </a:r>
          </a:p>
        </p:txBody>
      </p:sp>
      <p:sp>
        <p:nvSpPr>
          <p:cNvPr id="13" name="Başlık 1">
            <a:extLst>
              <a:ext uri="{FF2B5EF4-FFF2-40B4-BE49-F238E27FC236}">
                <a16:creationId xmlns:a16="http://schemas.microsoft.com/office/drawing/2014/main" id="{541129B4-1B09-48A6-AF8D-F0213C1A33BF}"/>
              </a:ext>
            </a:extLst>
          </p:cNvPr>
          <p:cNvSpPr txBox="1">
            <a:spLocks/>
          </p:cNvSpPr>
          <p:nvPr/>
        </p:nvSpPr>
        <p:spPr>
          <a:xfrm>
            <a:off x="7466651" y="843492"/>
            <a:ext cx="1369501" cy="365760"/>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000" dirty="0"/>
              <a:t>(Devamı)</a:t>
            </a:r>
          </a:p>
        </p:txBody>
      </p:sp>
    </p:spTree>
    <p:extLst>
      <p:ext uri="{BB962C8B-B14F-4D97-AF65-F5344CB8AC3E}">
        <p14:creationId xmlns:p14="http://schemas.microsoft.com/office/powerpoint/2010/main" val="209002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up)">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up)">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wipe(up)">
                                      <p:cBhvr>
                                        <p:cTn id="29" dur="500"/>
                                        <p:tgtEl>
                                          <p:spTgt spid="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9">
                                            <p:txEl>
                                              <p:pRg st="3" end="3"/>
                                            </p:txEl>
                                          </p:spTgt>
                                        </p:tgtEl>
                                        <p:attrNameLst>
                                          <p:attrName>style.visibility</p:attrName>
                                        </p:attrNameLst>
                                      </p:cBhvr>
                                      <p:to>
                                        <p:strVal val="visible"/>
                                      </p:to>
                                    </p:set>
                                    <p:animEffect transition="in" filter="wipe(up)">
                                      <p:cBhvr>
                                        <p:cTn id="34" dur="500"/>
                                        <p:tgtEl>
                                          <p:spTgt spid="9">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Effect transition="in" filter="wipe(up)">
                                      <p:cBhvr>
                                        <p:cTn id="39" dur="500"/>
                                        <p:tgtEl>
                                          <p:spTgt spid="9">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9">
                                            <p:txEl>
                                              <p:pRg st="5" end="5"/>
                                            </p:txEl>
                                          </p:spTgt>
                                        </p:tgtEl>
                                        <p:attrNameLst>
                                          <p:attrName>style.visibility</p:attrName>
                                        </p:attrNameLst>
                                      </p:cBhvr>
                                      <p:to>
                                        <p:strVal val="visible"/>
                                      </p:to>
                                    </p:set>
                                    <p:animEffect transition="in" filter="wipe(up)">
                                      <p:cBhvr>
                                        <p:cTn id="44" dur="500"/>
                                        <p:tgtEl>
                                          <p:spTgt spid="9">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9">
                                            <p:txEl>
                                              <p:pRg st="6" end="6"/>
                                            </p:txEl>
                                          </p:spTgt>
                                        </p:tgtEl>
                                        <p:attrNameLst>
                                          <p:attrName>style.visibility</p:attrName>
                                        </p:attrNameLst>
                                      </p:cBhvr>
                                      <p:to>
                                        <p:strVal val="visible"/>
                                      </p:to>
                                    </p:set>
                                    <p:animEffect transition="in" filter="wipe(up)">
                                      <p:cBhvr>
                                        <p:cTn id="49" dur="500"/>
                                        <p:tgtEl>
                                          <p:spTgt spid="9">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9">
                                            <p:txEl>
                                              <p:pRg st="7" end="7"/>
                                            </p:txEl>
                                          </p:spTgt>
                                        </p:tgtEl>
                                        <p:attrNameLst>
                                          <p:attrName>style.visibility</p:attrName>
                                        </p:attrNameLst>
                                      </p:cBhvr>
                                      <p:to>
                                        <p:strVal val="visible"/>
                                      </p:to>
                                    </p:set>
                                    <p:animEffect transition="in" filter="wipe(up)">
                                      <p:cBhvr>
                                        <p:cTn id="54"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a:xfrm>
            <a:off x="1967768" y="6400954"/>
            <a:ext cx="5491336"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3" name="Slayt Numarası Yer Tutucusu 2"/>
          <p:cNvSpPr>
            <a:spLocks noGrp="1"/>
          </p:cNvSpPr>
          <p:nvPr>
            <p:ph type="sldNum" sz="quarter" idx="12"/>
          </p:nvPr>
        </p:nvSpPr>
        <p:spPr/>
        <p:txBody>
          <a:bodyPr/>
          <a:lstStyle/>
          <a:p>
            <a:fld id="{B7840E83-AC17-4BB5-BC43-751DE1ADA5B1}" type="slidenum">
              <a:rPr lang="tr-TR" smtClean="0"/>
              <a:t>24</a:t>
            </a:fld>
            <a:endParaRPr lang="tr-TR"/>
          </a:p>
        </p:txBody>
      </p:sp>
      <p:sp>
        <p:nvSpPr>
          <p:cNvPr id="12" name="Rectangle 3" descr="Rectangle: Click to edit Master text styles&#10;Second level&#10;Third level&#10;Fourth level&#10;Fifth level"/>
          <p:cNvSpPr txBox="1">
            <a:spLocks noChangeArrowheads="1"/>
          </p:cNvSpPr>
          <p:nvPr/>
        </p:nvSpPr>
        <p:spPr>
          <a:xfrm>
            <a:off x="316062" y="1292125"/>
            <a:ext cx="5475138" cy="432048"/>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b="1" dirty="0"/>
              <a:t>3.8 Enerji Sektörü  Uygulamaları: </a:t>
            </a:r>
          </a:p>
        </p:txBody>
      </p:sp>
      <p:sp>
        <p:nvSpPr>
          <p:cNvPr id="8" name="Rectangle 3" descr="Rectangle: Click to edit Master text styles&#10;Second level&#10;Third level&#10;Fourth level&#10;Fifth level"/>
          <p:cNvSpPr txBox="1">
            <a:spLocks noChangeArrowheads="1"/>
          </p:cNvSpPr>
          <p:nvPr/>
        </p:nvSpPr>
        <p:spPr>
          <a:xfrm>
            <a:off x="304800" y="1664374"/>
            <a:ext cx="5864225" cy="4474581"/>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nSpc>
                <a:spcPct val="150000"/>
              </a:lnSpc>
            </a:pPr>
            <a:r>
              <a:rPr lang="tr-TR" sz="1800" dirty="0"/>
              <a:t>İzolatörler,</a:t>
            </a:r>
          </a:p>
          <a:p>
            <a:pPr>
              <a:lnSpc>
                <a:spcPct val="150000"/>
              </a:lnSpc>
            </a:pPr>
            <a:r>
              <a:rPr lang="tr-TR" sz="1800" dirty="0"/>
              <a:t>Antenler,</a:t>
            </a:r>
          </a:p>
          <a:p>
            <a:pPr>
              <a:lnSpc>
                <a:spcPct val="150000"/>
              </a:lnSpc>
            </a:pPr>
            <a:r>
              <a:rPr lang="tr-TR" sz="1800" dirty="0"/>
              <a:t>Devre kesiciler,</a:t>
            </a:r>
          </a:p>
          <a:p>
            <a:pPr>
              <a:lnSpc>
                <a:spcPct val="150000"/>
              </a:lnSpc>
            </a:pPr>
            <a:r>
              <a:rPr lang="tr-TR" sz="1800" dirty="0"/>
              <a:t>Sigorta- panel kutuları, </a:t>
            </a:r>
          </a:p>
          <a:p>
            <a:pPr>
              <a:lnSpc>
                <a:spcPct val="150000"/>
              </a:lnSpc>
            </a:pPr>
            <a:r>
              <a:rPr lang="tr-TR" sz="1800" dirty="0"/>
              <a:t>aydınlatma gövdeleri,</a:t>
            </a:r>
          </a:p>
          <a:p>
            <a:pPr>
              <a:lnSpc>
                <a:spcPct val="150000"/>
              </a:lnSpc>
            </a:pPr>
            <a:r>
              <a:rPr lang="tr-TR" sz="1800" dirty="0"/>
              <a:t>Yalıtkan platformlar,</a:t>
            </a:r>
          </a:p>
          <a:p>
            <a:pPr>
              <a:lnSpc>
                <a:spcPct val="150000"/>
              </a:lnSpc>
            </a:pPr>
            <a:r>
              <a:rPr lang="tr-TR" sz="1800" dirty="0"/>
              <a:t>Elektrik ve aydınlatma direkleri,</a:t>
            </a:r>
          </a:p>
          <a:p>
            <a:pPr>
              <a:lnSpc>
                <a:spcPct val="150000"/>
              </a:lnSpc>
            </a:pPr>
            <a:r>
              <a:rPr lang="tr-TR" sz="1800" dirty="0"/>
              <a:t>Devre kesici kutular,</a:t>
            </a:r>
          </a:p>
          <a:p>
            <a:pPr>
              <a:lnSpc>
                <a:spcPct val="150000"/>
              </a:lnSpc>
            </a:pPr>
            <a:r>
              <a:rPr lang="tr-TR" sz="1800" dirty="0"/>
              <a:t>Kablo taşıyıcıları, kablo kanalları,</a:t>
            </a:r>
          </a:p>
          <a:p>
            <a:pPr>
              <a:lnSpc>
                <a:spcPct val="150000"/>
              </a:lnSpc>
            </a:pPr>
            <a:r>
              <a:rPr lang="tr-TR" sz="1800" dirty="0"/>
              <a:t>Merdivenler, balast, kofralar vs.. </a:t>
            </a:r>
          </a:p>
        </p:txBody>
      </p:sp>
      <p:pic>
        <p:nvPicPr>
          <p:cNvPr id="13" name="Picture 8" descr=" "/>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652121" y="1807046"/>
            <a:ext cx="2805633" cy="3947600"/>
          </a:xfrm>
          <a:prstGeom prst="rect">
            <a:avLst/>
          </a:prstGeom>
          <a:noFill/>
        </p:spPr>
      </p:pic>
      <p:sp>
        <p:nvSpPr>
          <p:cNvPr id="4" name="Veri Yer Tutucusu 3"/>
          <p:cNvSpPr>
            <a:spLocks noGrp="1"/>
          </p:cNvSpPr>
          <p:nvPr>
            <p:ph type="dt" sz="half" idx="10"/>
          </p:nvPr>
        </p:nvSpPr>
        <p:spPr/>
        <p:txBody>
          <a:bodyPr/>
          <a:lstStyle/>
          <a:p>
            <a:r>
              <a:rPr lang="tr-TR" dirty="0"/>
              <a:t>....</a:t>
            </a:r>
          </a:p>
        </p:txBody>
      </p:sp>
      <p:sp>
        <p:nvSpPr>
          <p:cNvPr id="11" name="Rectangle 2">
            <a:extLst>
              <a:ext uri="{FF2B5EF4-FFF2-40B4-BE49-F238E27FC236}">
                <a16:creationId xmlns:a16="http://schemas.microsoft.com/office/drawing/2014/main" id="{6E11E063-F600-4A3C-80CA-14E36D34884A}"/>
              </a:ext>
            </a:extLst>
          </p:cNvPr>
          <p:cNvSpPr>
            <a:spLocks noGrp="1" noChangeArrowheads="1"/>
          </p:cNvSpPr>
          <p:nvPr>
            <p:ph type="title"/>
          </p:nvPr>
        </p:nvSpPr>
        <p:spPr>
          <a:xfrm>
            <a:off x="1079612" y="274166"/>
            <a:ext cx="6984776" cy="591103"/>
          </a:xfrm>
          <a:noFill/>
        </p:spPr>
        <p:txBody>
          <a:bodyPr>
            <a:normAutofit/>
          </a:bodyPr>
          <a:lstStyle/>
          <a:p>
            <a:pPr eaLnBrk="1" hangingPunct="1"/>
            <a:r>
              <a:rPr lang="tr-TR" sz="3200" dirty="0"/>
              <a:t>3-Kompozitlerin Uygulama Alanları</a:t>
            </a:r>
          </a:p>
        </p:txBody>
      </p:sp>
      <p:sp>
        <p:nvSpPr>
          <p:cNvPr id="14" name="Başlık 1">
            <a:extLst>
              <a:ext uri="{FF2B5EF4-FFF2-40B4-BE49-F238E27FC236}">
                <a16:creationId xmlns:a16="http://schemas.microsoft.com/office/drawing/2014/main" id="{42359F86-C903-44A5-A5E1-DBB51E96CF0E}"/>
              </a:ext>
            </a:extLst>
          </p:cNvPr>
          <p:cNvSpPr txBox="1">
            <a:spLocks/>
          </p:cNvSpPr>
          <p:nvPr/>
        </p:nvSpPr>
        <p:spPr>
          <a:xfrm>
            <a:off x="7466651" y="843492"/>
            <a:ext cx="1369501" cy="365760"/>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000" dirty="0"/>
              <a:t>(Devamı)</a:t>
            </a:r>
          </a:p>
        </p:txBody>
      </p:sp>
    </p:spTree>
    <p:extLst>
      <p:ext uri="{BB962C8B-B14F-4D97-AF65-F5344CB8AC3E}">
        <p14:creationId xmlns:p14="http://schemas.microsoft.com/office/powerpoint/2010/main" val="371136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up)">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wipe(up)">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wipe(up)">
                                      <p:cBhvr>
                                        <p:cTn id="29" dur="500"/>
                                        <p:tgtEl>
                                          <p:spTgt spid="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animEffect transition="in" filter="wipe(up)">
                                      <p:cBhvr>
                                        <p:cTn id="34" dur="500"/>
                                        <p:tgtEl>
                                          <p:spTgt spid="8">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animEffect transition="in" filter="wipe(up)">
                                      <p:cBhvr>
                                        <p:cTn id="39" dur="500"/>
                                        <p:tgtEl>
                                          <p:spTgt spid="8">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8">
                                            <p:txEl>
                                              <p:pRg st="5" end="5"/>
                                            </p:txEl>
                                          </p:spTgt>
                                        </p:tgtEl>
                                        <p:attrNameLst>
                                          <p:attrName>style.visibility</p:attrName>
                                        </p:attrNameLst>
                                      </p:cBhvr>
                                      <p:to>
                                        <p:strVal val="visible"/>
                                      </p:to>
                                    </p:set>
                                    <p:animEffect transition="in" filter="wipe(up)">
                                      <p:cBhvr>
                                        <p:cTn id="44" dur="500"/>
                                        <p:tgtEl>
                                          <p:spTgt spid="8">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animEffect transition="in" filter="wipe(up)">
                                      <p:cBhvr>
                                        <p:cTn id="49" dur="500"/>
                                        <p:tgtEl>
                                          <p:spTgt spid="8">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8">
                                            <p:txEl>
                                              <p:pRg st="7" end="7"/>
                                            </p:txEl>
                                          </p:spTgt>
                                        </p:tgtEl>
                                        <p:attrNameLst>
                                          <p:attrName>style.visibility</p:attrName>
                                        </p:attrNameLst>
                                      </p:cBhvr>
                                      <p:to>
                                        <p:strVal val="visible"/>
                                      </p:to>
                                    </p:set>
                                    <p:animEffect transition="in" filter="wipe(up)">
                                      <p:cBhvr>
                                        <p:cTn id="54" dur="500"/>
                                        <p:tgtEl>
                                          <p:spTgt spid="8">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8">
                                            <p:txEl>
                                              <p:pRg st="8" end="8"/>
                                            </p:txEl>
                                          </p:spTgt>
                                        </p:tgtEl>
                                        <p:attrNameLst>
                                          <p:attrName>style.visibility</p:attrName>
                                        </p:attrNameLst>
                                      </p:cBhvr>
                                      <p:to>
                                        <p:strVal val="visible"/>
                                      </p:to>
                                    </p:set>
                                    <p:animEffect transition="in" filter="wipe(up)">
                                      <p:cBhvr>
                                        <p:cTn id="59" dur="500"/>
                                        <p:tgtEl>
                                          <p:spTgt spid="8">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8">
                                            <p:txEl>
                                              <p:pRg st="9" end="9"/>
                                            </p:txEl>
                                          </p:spTgt>
                                        </p:tgtEl>
                                        <p:attrNameLst>
                                          <p:attrName>style.visibility</p:attrName>
                                        </p:attrNameLst>
                                      </p:cBhvr>
                                      <p:to>
                                        <p:strVal val="visible"/>
                                      </p:to>
                                    </p:set>
                                    <p:animEffect transition="in" filter="wipe(up)">
                                      <p:cBhvr>
                                        <p:cTn id="64"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7106" name="Picture 2" descr="H:\KOMPOZİT DERS NOTLARI\TurkCADCAM_net  Yeni Ürün Tasarım, Geliştirme, CAD-CAM-CAE ve İmalat Teknolojileri_dosyalar\Palet_karbon.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07963" y="1614275"/>
            <a:ext cx="1156451" cy="18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4"/>
          <p:cNvSpPr>
            <a:spLocks noChangeArrowheads="1"/>
          </p:cNvSpPr>
          <p:nvPr/>
        </p:nvSpPr>
        <p:spPr bwMode="auto">
          <a:xfrm>
            <a:off x="3205163" y="2505075"/>
            <a:ext cx="143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tr-TR"/>
          </a:p>
        </p:txBody>
      </p:sp>
      <p:sp>
        <p:nvSpPr>
          <p:cNvPr id="47109" name="Rectangle 5"/>
          <p:cNvSpPr>
            <a:spLocks noChangeArrowheads="1"/>
          </p:cNvSpPr>
          <p:nvPr/>
        </p:nvSpPr>
        <p:spPr bwMode="auto">
          <a:xfrm>
            <a:off x="3205163" y="2505075"/>
            <a:ext cx="12954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tr-TR"/>
          </a:p>
        </p:txBody>
      </p:sp>
      <p:sp>
        <p:nvSpPr>
          <p:cNvPr id="47110" name="Rectangle 6"/>
          <p:cNvSpPr>
            <a:spLocks noChangeArrowheads="1"/>
          </p:cNvSpPr>
          <p:nvPr/>
        </p:nvSpPr>
        <p:spPr bwMode="auto">
          <a:xfrm>
            <a:off x="3205163" y="2505075"/>
            <a:ext cx="143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tr-TR"/>
          </a:p>
        </p:txBody>
      </p:sp>
      <p:sp>
        <p:nvSpPr>
          <p:cNvPr id="47111" name="Rectangle 7"/>
          <p:cNvSpPr>
            <a:spLocks noChangeArrowheads="1"/>
          </p:cNvSpPr>
          <p:nvPr/>
        </p:nvSpPr>
        <p:spPr bwMode="auto">
          <a:xfrm>
            <a:off x="3205163" y="2505075"/>
            <a:ext cx="12954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tr-TR"/>
          </a:p>
        </p:txBody>
      </p:sp>
      <p:pic>
        <p:nvPicPr>
          <p:cNvPr id="47112" name="Picture 8" descr="golfso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215" y="1614274"/>
            <a:ext cx="2347613" cy="181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9" descr="ayakkab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1806" y="1614275"/>
            <a:ext cx="2048474" cy="181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ltbilgi Yer Tutucusu 1"/>
          <p:cNvSpPr>
            <a:spLocks noGrp="1"/>
          </p:cNvSpPr>
          <p:nvPr>
            <p:ph type="ftr" sz="quarter" idx="11"/>
          </p:nvPr>
        </p:nvSpPr>
        <p:spPr>
          <a:xfrm>
            <a:off x="2003353" y="6431409"/>
            <a:ext cx="5491336"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3" name="Slayt Numarası Yer Tutucusu 2"/>
          <p:cNvSpPr>
            <a:spLocks noGrp="1"/>
          </p:cNvSpPr>
          <p:nvPr>
            <p:ph type="sldNum" sz="quarter" idx="12"/>
          </p:nvPr>
        </p:nvSpPr>
        <p:spPr/>
        <p:txBody>
          <a:bodyPr/>
          <a:lstStyle/>
          <a:p>
            <a:fld id="{B7840E83-AC17-4BB5-BC43-751DE1ADA5B1}" type="slidenum">
              <a:rPr lang="tr-TR" smtClean="0"/>
              <a:t>25</a:t>
            </a:fld>
            <a:endParaRPr lang="tr-TR"/>
          </a:p>
        </p:txBody>
      </p:sp>
      <p:pic>
        <p:nvPicPr>
          <p:cNvPr id="15" name="Picture 3" descr="karbon_cell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576" y="3717032"/>
            <a:ext cx="1234456" cy="258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yapaybacak_karbobfib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8202" y="3707531"/>
            <a:ext cx="2298229" cy="256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http://www.gentili.net/thr/images/t350/010-1Acetabular-cup-pol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6403" y="3717032"/>
            <a:ext cx="1613877" cy="253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bank2_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35454" y="1614274"/>
            <a:ext cx="2952750" cy="181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27788" y="3717170"/>
            <a:ext cx="1895826" cy="258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4" name="Veri Yer Tutucusu 3"/>
          <p:cNvSpPr>
            <a:spLocks noGrp="1"/>
          </p:cNvSpPr>
          <p:nvPr>
            <p:ph type="dt" sz="half" idx="10"/>
          </p:nvPr>
        </p:nvSpPr>
        <p:spPr/>
        <p:txBody>
          <a:bodyPr/>
          <a:lstStyle/>
          <a:p>
            <a:r>
              <a:rPr lang="tr-TR" dirty="0"/>
              <a:t>....</a:t>
            </a:r>
          </a:p>
        </p:txBody>
      </p:sp>
      <p:sp>
        <p:nvSpPr>
          <p:cNvPr id="24" name="Rectangle 2">
            <a:extLst>
              <a:ext uri="{FF2B5EF4-FFF2-40B4-BE49-F238E27FC236}">
                <a16:creationId xmlns:a16="http://schemas.microsoft.com/office/drawing/2014/main" id="{EE64CF9C-C489-4C28-BBD6-B1DEF0695FC6}"/>
              </a:ext>
            </a:extLst>
          </p:cNvPr>
          <p:cNvSpPr txBox="1">
            <a:spLocks noChangeArrowheads="1"/>
          </p:cNvSpPr>
          <p:nvPr/>
        </p:nvSpPr>
        <p:spPr>
          <a:xfrm>
            <a:off x="685800" y="260648"/>
            <a:ext cx="7772400" cy="911225"/>
          </a:xfrm>
          <a:prstGeom prst="rect">
            <a:avLst/>
          </a:prstGeom>
          <a:noFill/>
        </p:spPr>
        <p:txBody>
          <a:bodyPr>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4000" dirty="0"/>
              <a:t>4-Kompozit içeren örnek ürünler</a:t>
            </a:r>
          </a:p>
        </p:txBody>
      </p:sp>
    </p:spTree>
    <p:extLst>
      <p:ext uri="{BB962C8B-B14F-4D97-AF65-F5344CB8AC3E}">
        <p14:creationId xmlns:p14="http://schemas.microsoft.com/office/powerpoint/2010/main" val="356097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 calcmode="lin" valueType="num">
                                      <p:cBhvr>
                                        <p:cTn id="7" dur="1000" fill="hold"/>
                                        <p:tgtEl>
                                          <p:spTgt spid="47106"/>
                                        </p:tgtEl>
                                        <p:attrNameLst>
                                          <p:attrName>ppt_w</p:attrName>
                                        </p:attrNameLst>
                                      </p:cBhvr>
                                      <p:tavLst>
                                        <p:tav tm="0">
                                          <p:val>
                                            <p:fltVal val="0"/>
                                          </p:val>
                                        </p:tav>
                                        <p:tav tm="100000">
                                          <p:val>
                                            <p:strVal val="#ppt_w"/>
                                          </p:val>
                                        </p:tav>
                                      </p:tavLst>
                                    </p:anim>
                                    <p:anim calcmode="lin" valueType="num">
                                      <p:cBhvr>
                                        <p:cTn id="8" dur="1000" fill="hold"/>
                                        <p:tgtEl>
                                          <p:spTgt spid="47106"/>
                                        </p:tgtEl>
                                        <p:attrNameLst>
                                          <p:attrName>ppt_h</p:attrName>
                                        </p:attrNameLst>
                                      </p:cBhvr>
                                      <p:tavLst>
                                        <p:tav tm="0">
                                          <p:val>
                                            <p:fltVal val="0"/>
                                          </p:val>
                                        </p:tav>
                                        <p:tav tm="100000">
                                          <p:val>
                                            <p:strVal val="#ppt_h"/>
                                          </p:val>
                                        </p:tav>
                                      </p:tavLst>
                                    </p:anim>
                                    <p:anim calcmode="lin" valueType="num">
                                      <p:cBhvr>
                                        <p:cTn id="9" dur="1000" fill="hold"/>
                                        <p:tgtEl>
                                          <p:spTgt spid="47106"/>
                                        </p:tgtEl>
                                        <p:attrNameLst>
                                          <p:attrName>style.rotation</p:attrName>
                                        </p:attrNameLst>
                                      </p:cBhvr>
                                      <p:tavLst>
                                        <p:tav tm="0">
                                          <p:val>
                                            <p:fltVal val="90"/>
                                          </p:val>
                                        </p:tav>
                                        <p:tav tm="100000">
                                          <p:val>
                                            <p:fltVal val="0"/>
                                          </p:val>
                                        </p:tav>
                                      </p:tavLst>
                                    </p:anim>
                                    <p:animEffect transition="in" filter="fade">
                                      <p:cBhvr>
                                        <p:cTn id="10" dur="1000"/>
                                        <p:tgtEl>
                                          <p:spTgt spid="4710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7113"/>
                                        </p:tgtEl>
                                        <p:attrNameLst>
                                          <p:attrName>style.visibility</p:attrName>
                                        </p:attrNameLst>
                                      </p:cBhvr>
                                      <p:to>
                                        <p:strVal val="visible"/>
                                      </p:to>
                                    </p:set>
                                    <p:anim calcmode="lin" valueType="num">
                                      <p:cBhvr>
                                        <p:cTn id="15" dur="1000" fill="hold"/>
                                        <p:tgtEl>
                                          <p:spTgt spid="47113"/>
                                        </p:tgtEl>
                                        <p:attrNameLst>
                                          <p:attrName>ppt_w</p:attrName>
                                        </p:attrNameLst>
                                      </p:cBhvr>
                                      <p:tavLst>
                                        <p:tav tm="0">
                                          <p:val>
                                            <p:fltVal val="0"/>
                                          </p:val>
                                        </p:tav>
                                        <p:tav tm="100000">
                                          <p:val>
                                            <p:strVal val="#ppt_w"/>
                                          </p:val>
                                        </p:tav>
                                      </p:tavLst>
                                    </p:anim>
                                    <p:anim calcmode="lin" valueType="num">
                                      <p:cBhvr>
                                        <p:cTn id="16" dur="1000" fill="hold"/>
                                        <p:tgtEl>
                                          <p:spTgt spid="47113"/>
                                        </p:tgtEl>
                                        <p:attrNameLst>
                                          <p:attrName>ppt_h</p:attrName>
                                        </p:attrNameLst>
                                      </p:cBhvr>
                                      <p:tavLst>
                                        <p:tav tm="0">
                                          <p:val>
                                            <p:fltVal val="0"/>
                                          </p:val>
                                        </p:tav>
                                        <p:tav tm="100000">
                                          <p:val>
                                            <p:strVal val="#ppt_h"/>
                                          </p:val>
                                        </p:tav>
                                      </p:tavLst>
                                    </p:anim>
                                    <p:anim calcmode="lin" valueType="num">
                                      <p:cBhvr>
                                        <p:cTn id="17" dur="1000" fill="hold"/>
                                        <p:tgtEl>
                                          <p:spTgt spid="47113"/>
                                        </p:tgtEl>
                                        <p:attrNameLst>
                                          <p:attrName>style.rotation</p:attrName>
                                        </p:attrNameLst>
                                      </p:cBhvr>
                                      <p:tavLst>
                                        <p:tav tm="0">
                                          <p:val>
                                            <p:fltVal val="90"/>
                                          </p:val>
                                        </p:tav>
                                        <p:tav tm="100000">
                                          <p:val>
                                            <p:fltVal val="0"/>
                                          </p:val>
                                        </p:tav>
                                      </p:tavLst>
                                    </p:anim>
                                    <p:animEffect transition="in" filter="fade">
                                      <p:cBhvr>
                                        <p:cTn id="18" dur="1000"/>
                                        <p:tgtEl>
                                          <p:spTgt spid="471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7112"/>
                                        </p:tgtEl>
                                        <p:attrNameLst>
                                          <p:attrName>style.visibility</p:attrName>
                                        </p:attrNameLst>
                                      </p:cBhvr>
                                      <p:to>
                                        <p:strVal val="visible"/>
                                      </p:to>
                                    </p:set>
                                    <p:anim calcmode="lin" valueType="num">
                                      <p:cBhvr>
                                        <p:cTn id="23" dur="500" fill="hold"/>
                                        <p:tgtEl>
                                          <p:spTgt spid="47112"/>
                                        </p:tgtEl>
                                        <p:attrNameLst>
                                          <p:attrName>ppt_w</p:attrName>
                                        </p:attrNameLst>
                                      </p:cBhvr>
                                      <p:tavLst>
                                        <p:tav tm="0">
                                          <p:val>
                                            <p:fltVal val="0"/>
                                          </p:val>
                                        </p:tav>
                                        <p:tav tm="100000">
                                          <p:val>
                                            <p:strVal val="#ppt_w"/>
                                          </p:val>
                                        </p:tav>
                                      </p:tavLst>
                                    </p:anim>
                                    <p:anim calcmode="lin" valueType="num">
                                      <p:cBhvr>
                                        <p:cTn id="24" dur="500" fill="hold"/>
                                        <p:tgtEl>
                                          <p:spTgt spid="47112"/>
                                        </p:tgtEl>
                                        <p:attrNameLst>
                                          <p:attrName>ppt_h</p:attrName>
                                        </p:attrNameLst>
                                      </p:cBhvr>
                                      <p:tavLst>
                                        <p:tav tm="0">
                                          <p:val>
                                            <p:fltVal val="0"/>
                                          </p:val>
                                        </p:tav>
                                        <p:tav tm="100000">
                                          <p:val>
                                            <p:strVal val="#ppt_h"/>
                                          </p:val>
                                        </p:tav>
                                      </p:tavLst>
                                    </p:anim>
                                    <p:animEffect transition="in" filter="fade">
                                      <p:cBhvr>
                                        <p:cTn id="25" dur="500"/>
                                        <p:tgtEl>
                                          <p:spTgt spid="47112"/>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1000" fill="hold"/>
                                        <p:tgtEl>
                                          <p:spTgt spid="18"/>
                                        </p:tgtEl>
                                        <p:attrNameLst>
                                          <p:attrName>ppt_w</p:attrName>
                                        </p:attrNameLst>
                                      </p:cBhvr>
                                      <p:tavLst>
                                        <p:tav tm="0">
                                          <p:val>
                                            <p:fltVal val="0"/>
                                          </p:val>
                                        </p:tav>
                                        <p:tav tm="100000">
                                          <p:val>
                                            <p:strVal val="#ppt_w"/>
                                          </p:val>
                                        </p:tav>
                                      </p:tavLst>
                                    </p:anim>
                                    <p:anim calcmode="lin" valueType="num">
                                      <p:cBhvr>
                                        <p:cTn id="31" dur="1000" fill="hold"/>
                                        <p:tgtEl>
                                          <p:spTgt spid="18"/>
                                        </p:tgtEl>
                                        <p:attrNameLst>
                                          <p:attrName>ppt_h</p:attrName>
                                        </p:attrNameLst>
                                      </p:cBhvr>
                                      <p:tavLst>
                                        <p:tav tm="0">
                                          <p:val>
                                            <p:fltVal val="0"/>
                                          </p:val>
                                        </p:tav>
                                        <p:tav tm="100000">
                                          <p:val>
                                            <p:strVal val="#ppt_h"/>
                                          </p:val>
                                        </p:tav>
                                      </p:tavLst>
                                    </p:anim>
                                    <p:anim calcmode="lin" valueType="num">
                                      <p:cBhvr>
                                        <p:cTn id="32" dur="1000" fill="hold"/>
                                        <p:tgtEl>
                                          <p:spTgt spid="18"/>
                                        </p:tgtEl>
                                        <p:attrNameLst>
                                          <p:attrName>style.rotation</p:attrName>
                                        </p:attrNameLst>
                                      </p:cBhvr>
                                      <p:tavLst>
                                        <p:tav tm="0">
                                          <p:val>
                                            <p:fltVal val="90"/>
                                          </p:val>
                                        </p:tav>
                                        <p:tav tm="100000">
                                          <p:val>
                                            <p:fltVal val="0"/>
                                          </p:val>
                                        </p:tav>
                                      </p:tavLst>
                                    </p:anim>
                                    <p:animEffect transition="in" filter="fade">
                                      <p:cBhvr>
                                        <p:cTn id="33" dur="1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par>
                                <p:cTn id="46" presetID="14" presetClass="entr" presetSubtype="1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a:xfrm>
            <a:off x="2339752" y="6422604"/>
            <a:ext cx="6283424" cy="330520"/>
          </a:xfrm>
        </p:spPr>
        <p:txBody>
          <a:bodyPr/>
          <a:lstStyle/>
          <a:p>
            <a:r>
              <a:rPr lang="tr-TR" dirty="0" err="1"/>
              <a:t>Kompozit</a:t>
            </a:r>
            <a:r>
              <a:rPr lang="tr-TR" dirty="0"/>
              <a:t> Malzemelerle İlgili Genel Bilgiler /</a:t>
            </a:r>
            <a:r>
              <a:rPr lang="tr-TR" dirty="0" err="1"/>
              <a:t>Prof.Dr</a:t>
            </a:r>
            <a:r>
              <a:rPr lang="tr-TR" dirty="0"/>
              <a:t>. Mehmet Zor</a:t>
            </a:r>
          </a:p>
        </p:txBody>
      </p:sp>
      <p:pic>
        <p:nvPicPr>
          <p:cNvPr id="1026" name="Picture 2" descr="http://resources.edb.gov.hk/~s1sci/R_S1Science/sp/en/syllabus/unit14/new/images/car.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592" y="1391755"/>
            <a:ext cx="7231582" cy="47525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a:xfrm>
            <a:off x="4267200" y="820696"/>
            <a:ext cx="609600" cy="469490"/>
          </a:xfrm>
        </p:spPr>
        <p:txBody>
          <a:bodyPr/>
          <a:lstStyle/>
          <a:p>
            <a:fld id="{B7840E83-AC17-4BB5-BC43-751DE1ADA5B1}" type="slidenum">
              <a:rPr lang="tr-TR" smtClean="0">
                <a:solidFill>
                  <a:schemeClr val="tx1">
                    <a:lumMod val="95000"/>
                    <a:lumOff val="5000"/>
                  </a:schemeClr>
                </a:solidFill>
              </a:rPr>
              <a:t>26</a:t>
            </a:fld>
            <a:endParaRPr lang="tr-TR" dirty="0">
              <a:solidFill>
                <a:schemeClr val="tx1">
                  <a:lumMod val="95000"/>
                  <a:lumOff val="5000"/>
                </a:schemeClr>
              </a:solidFill>
            </a:endParaRPr>
          </a:p>
        </p:txBody>
      </p:sp>
      <p:sp>
        <p:nvSpPr>
          <p:cNvPr id="5" name="Rectangle 2"/>
          <p:cNvSpPr txBox="1">
            <a:spLocks noChangeArrowheads="1"/>
          </p:cNvSpPr>
          <p:nvPr/>
        </p:nvSpPr>
        <p:spPr>
          <a:xfrm>
            <a:off x="685800" y="260648"/>
            <a:ext cx="7772400" cy="911225"/>
          </a:xfrm>
          <a:prstGeom prst="rect">
            <a:avLst/>
          </a:prstGeom>
          <a:noFill/>
        </p:spPr>
        <p:txBody>
          <a:bodyPr>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4000" dirty="0"/>
              <a:t>4-Kompozit içeren örnek ürünler</a:t>
            </a:r>
          </a:p>
        </p:txBody>
      </p:sp>
      <p:sp>
        <p:nvSpPr>
          <p:cNvPr id="3" name="Veri Yer Tutucusu 2"/>
          <p:cNvSpPr>
            <a:spLocks noGrp="1"/>
          </p:cNvSpPr>
          <p:nvPr>
            <p:ph type="dt" sz="half" idx="10"/>
          </p:nvPr>
        </p:nvSpPr>
        <p:spPr/>
        <p:txBody>
          <a:bodyPr/>
          <a:lstStyle/>
          <a:p>
            <a:r>
              <a:rPr lang="tr-TR" dirty="0"/>
              <a:t>....</a:t>
            </a:r>
          </a:p>
        </p:txBody>
      </p:sp>
      <p:sp>
        <p:nvSpPr>
          <p:cNvPr id="7" name="Dikdörtgen 6">
            <a:extLst>
              <a:ext uri="{FF2B5EF4-FFF2-40B4-BE49-F238E27FC236}">
                <a16:creationId xmlns:a16="http://schemas.microsoft.com/office/drawing/2014/main" id="{ABBF60E3-265D-4354-B56C-10249A595833}"/>
              </a:ext>
            </a:extLst>
          </p:cNvPr>
          <p:cNvSpPr/>
          <p:nvPr/>
        </p:nvSpPr>
        <p:spPr>
          <a:xfrm>
            <a:off x="7583886" y="820696"/>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1698459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a:xfrm>
            <a:off x="2118493" y="6404984"/>
            <a:ext cx="6068282" cy="288032"/>
          </a:xfrm>
        </p:spPr>
        <p:txBody>
          <a:bodyPr/>
          <a:lstStyle/>
          <a:p>
            <a:r>
              <a:rPr lang="tr-TR" dirty="0" err="1"/>
              <a:t>Kompozit</a:t>
            </a:r>
            <a:r>
              <a:rPr lang="tr-TR" dirty="0"/>
              <a:t> Malzemelerle İlgili Genel Bilgiler /</a:t>
            </a:r>
            <a:r>
              <a:rPr lang="tr-TR" dirty="0" err="1"/>
              <a:t>Prof.Dr</a:t>
            </a:r>
            <a:r>
              <a:rPr lang="tr-TR" dirty="0"/>
              <a:t>. Mehmet Zor</a:t>
            </a:r>
          </a:p>
        </p:txBody>
      </p:sp>
      <p:pic>
        <p:nvPicPr>
          <p:cNvPr id="2050" name="Picture 2" descr="http://edallcoin.fatcow.com/ecollege/upload-files/Materials-used-in-Aircraft_131A0/clip_image00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20" y="1340768"/>
            <a:ext cx="8136903" cy="3813325"/>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a:xfrm>
            <a:off x="4267200" y="839463"/>
            <a:ext cx="609600" cy="441324"/>
          </a:xfrm>
        </p:spPr>
        <p:txBody>
          <a:bodyPr/>
          <a:lstStyle/>
          <a:p>
            <a:fld id="{B7840E83-AC17-4BB5-BC43-751DE1ADA5B1}" type="slidenum">
              <a:rPr lang="tr-TR" smtClean="0">
                <a:solidFill>
                  <a:schemeClr val="tx1">
                    <a:lumMod val="95000"/>
                    <a:lumOff val="5000"/>
                  </a:schemeClr>
                </a:solidFill>
              </a:rPr>
              <a:t>27</a:t>
            </a:fld>
            <a:endParaRPr lang="tr-TR" dirty="0">
              <a:solidFill>
                <a:schemeClr val="tx1">
                  <a:lumMod val="95000"/>
                  <a:lumOff val="5000"/>
                </a:schemeClr>
              </a:solidFill>
            </a:endParaRPr>
          </a:p>
        </p:txBody>
      </p:sp>
      <p:sp>
        <p:nvSpPr>
          <p:cNvPr id="5" name="Rectangle 2"/>
          <p:cNvSpPr txBox="1">
            <a:spLocks noChangeArrowheads="1"/>
          </p:cNvSpPr>
          <p:nvPr/>
        </p:nvSpPr>
        <p:spPr>
          <a:xfrm>
            <a:off x="685800" y="260648"/>
            <a:ext cx="7772400" cy="911225"/>
          </a:xfrm>
          <a:prstGeom prst="rect">
            <a:avLst/>
          </a:prstGeom>
          <a:noFill/>
        </p:spPr>
        <p:txBody>
          <a:bodyPr>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4000" dirty="0"/>
              <a:t>4-Kompozit içeren örnek ürünler</a:t>
            </a:r>
          </a:p>
        </p:txBody>
      </p:sp>
      <p:sp>
        <p:nvSpPr>
          <p:cNvPr id="3" name="Veri Yer Tutucusu 2"/>
          <p:cNvSpPr>
            <a:spLocks noGrp="1"/>
          </p:cNvSpPr>
          <p:nvPr>
            <p:ph type="dt" sz="half" idx="10"/>
          </p:nvPr>
        </p:nvSpPr>
        <p:spPr/>
        <p:txBody>
          <a:bodyPr/>
          <a:lstStyle/>
          <a:p>
            <a:r>
              <a:rPr lang="tr-TR" dirty="0"/>
              <a:t>....</a:t>
            </a:r>
          </a:p>
        </p:txBody>
      </p:sp>
      <p:sp>
        <p:nvSpPr>
          <p:cNvPr id="7" name="Dikdörtgen 6">
            <a:extLst>
              <a:ext uri="{FF2B5EF4-FFF2-40B4-BE49-F238E27FC236}">
                <a16:creationId xmlns:a16="http://schemas.microsoft.com/office/drawing/2014/main" id="{CFDE0F0D-DF13-43AC-9D08-FAAA201139F6}"/>
              </a:ext>
            </a:extLst>
          </p:cNvPr>
          <p:cNvSpPr/>
          <p:nvPr/>
        </p:nvSpPr>
        <p:spPr>
          <a:xfrm>
            <a:off x="7583886" y="820696"/>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3287356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60708" y="203847"/>
            <a:ext cx="9089857" cy="720080"/>
          </a:xfrm>
        </p:spPr>
        <p:txBody>
          <a:bodyPr>
            <a:noAutofit/>
          </a:bodyPr>
          <a:lstStyle/>
          <a:p>
            <a:r>
              <a:rPr lang="tr-TR" sz="3600" dirty="0"/>
              <a:t>5- </a:t>
            </a:r>
            <a:r>
              <a:rPr lang="tr-TR" sz="3600" dirty="0" err="1"/>
              <a:t>Kompozitler</a:t>
            </a:r>
            <a:r>
              <a:rPr lang="tr-TR" sz="3600" dirty="0"/>
              <a:t> ve Mühendislik Faaliyetleri</a:t>
            </a:r>
          </a:p>
        </p:txBody>
      </p:sp>
      <p:sp>
        <p:nvSpPr>
          <p:cNvPr id="3" name="Altbilgi Yer Tutucusu 2"/>
          <p:cNvSpPr>
            <a:spLocks noGrp="1"/>
          </p:cNvSpPr>
          <p:nvPr>
            <p:ph type="ftr" sz="quarter" idx="11"/>
          </p:nvPr>
        </p:nvSpPr>
        <p:spPr>
          <a:xfrm>
            <a:off x="2240664" y="6404984"/>
            <a:ext cx="4699248"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45072DAD-AA23-45F7-AB71-1AC9009F65BB}" type="slidenum">
              <a:rPr lang="tr-TR" smtClean="0"/>
              <a:t>28</a:t>
            </a:fld>
            <a:endParaRPr lang="tr-TR"/>
          </a:p>
        </p:txBody>
      </p:sp>
      <p:sp>
        <p:nvSpPr>
          <p:cNvPr id="7" name="Dikdörtgen 6"/>
          <p:cNvSpPr/>
          <p:nvPr/>
        </p:nvSpPr>
        <p:spPr>
          <a:xfrm>
            <a:off x="210860" y="1360364"/>
            <a:ext cx="8722280" cy="5146089"/>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tr-TR" sz="1700" i="1" dirty="0"/>
              <a:t>Görüldüğü gibi </a:t>
            </a:r>
            <a:r>
              <a:rPr lang="tr-TR" sz="1700" i="1" dirty="0" err="1"/>
              <a:t>kompozit</a:t>
            </a:r>
            <a:r>
              <a:rPr lang="tr-TR" sz="1700" i="1" dirty="0"/>
              <a:t> malzemeler çok farklı sektörlerde kullanılabilmekte, sürekli geliştirilmekte ve  kullanım oranı günden güne artmaktadır.</a:t>
            </a:r>
          </a:p>
          <a:p>
            <a:pPr marL="285750" indent="-285750" algn="just">
              <a:lnSpc>
                <a:spcPct val="150000"/>
              </a:lnSpc>
              <a:buFont typeface="Arial" panose="020B0604020202020204" pitchFamily="34" charset="0"/>
              <a:buChar char="•"/>
            </a:pPr>
            <a:r>
              <a:rPr lang="tr-TR" sz="1700" i="1" dirty="0"/>
              <a:t>Herhangi bir işletmede </a:t>
            </a:r>
            <a:r>
              <a:rPr lang="tr-TR" sz="1700" i="1" dirty="0" err="1"/>
              <a:t>kompozit</a:t>
            </a:r>
            <a:r>
              <a:rPr lang="tr-TR" sz="1700" i="1" dirty="0"/>
              <a:t> yapıların karşımıza çıkma olasılığı oldukça yüksektir. </a:t>
            </a:r>
          </a:p>
          <a:p>
            <a:pPr marL="285750" indent="-285750" algn="just">
              <a:lnSpc>
                <a:spcPct val="150000"/>
              </a:lnSpc>
              <a:buFont typeface="Arial" panose="020B0604020202020204" pitchFamily="34" charset="0"/>
              <a:buChar char="•"/>
            </a:pPr>
            <a:r>
              <a:rPr lang="tr-TR" sz="1700" i="1" dirty="0"/>
              <a:t>Sadece </a:t>
            </a:r>
            <a:r>
              <a:rPr lang="tr-TR" sz="1700" i="1" dirty="0" err="1"/>
              <a:t>kompozit</a:t>
            </a:r>
            <a:r>
              <a:rPr lang="tr-TR" sz="1700" i="1" dirty="0"/>
              <a:t> üreticisi firmalarda değil,  kullanım durumuna göre diğer firmalarda da </a:t>
            </a:r>
            <a:r>
              <a:rPr lang="tr-TR" sz="1700" i="1" dirty="0" err="1"/>
              <a:t>kompozit</a:t>
            </a:r>
            <a:r>
              <a:rPr lang="tr-TR" sz="1700" i="1" dirty="0"/>
              <a:t> malzemelere yönelik ar-ge faaliyetleri sıkça yapılmaktadır. Bu faaliyetlerde </a:t>
            </a:r>
            <a:r>
              <a:rPr lang="tr-TR" sz="1700" i="1" dirty="0" err="1"/>
              <a:t>kompozit</a:t>
            </a:r>
            <a:r>
              <a:rPr lang="tr-TR" sz="1700" i="1" dirty="0"/>
              <a:t> malzemelerle çözümler ve geliştirme alternatifleri mümkün olabilmektedir.</a:t>
            </a:r>
          </a:p>
          <a:p>
            <a:pPr marL="285750" indent="-285750" algn="just">
              <a:lnSpc>
                <a:spcPct val="150000"/>
              </a:lnSpc>
              <a:buFont typeface="Arial" panose="020B0604020202020204" pitchFamily="34" charset="0"/>
              <a:buChar char="•"/>
            </a:pPr>
            <a:r>
              <a:rPr lang="tr-TR" sz="1700" i="1" dirty="0"/>
              <a:t>Bu sebeple, mühendislerin, </a:t>
            </a:r>
            <a:r>
              <a:rPr lang="tr-TR" sz="1700" i="1" dirty="0" err="1"/>
              <a:t>izotropik</a:t>
            </a:r>
            <a:r>
              <a:rPr lang="tr-TR" sz="1700" i="1" dirty="0"/>
              <a:t> (metal, seramik vb.) malzemeler için yapabildiği tasarım, analiz, teorik hesaplamalar, deneysel ölçümler, geliştirmeler, imalat gibi faaliyetleri, </a:t>
            </a:r>
            <a:r>
              <a:rPr lang="tr-TR" sz="1700" i="1" dirty="0" err="1"/>
              <a:t>kompozit</a:t>
            </a:r>
            <a:r>
              <a:rPr lang="tr-TR" sz="1700" i="1" dirty="0"/>
              <a:t> malzemeler için de yapabilmeleri onlar için önemli bir ayrıcalık ve tercih edilme sebebidir. Bu ise </a:t>
            </a:r>
            <a:r>
              <a:rPr lang="tr-TR" sz="1700" i="1" dirty="0" err="1"/>
              <a:t>kompozit</a:t>
            </a:r>
            <a:r>
              <a:rPr lang="tr-TR" sz="1700" i="1" dirty="0"/>
              <a:t> malzeme mekaniği konusunda iyi bir temel bilgi birikimiyle ancak mümkündür.</a:t>
            </a:r>
          </a:p>
        </p:txBody>
      </p:sp>
      <p:sp>
        <p:nvSpPr>
          <p:cNvPr id="5" name="Veri Yer Tutucusu 4"/>
          <p:cNvSpPr>
            <a:spLocks noGrp="1"/>
          </p:cNvSpPr>
          <p:nvPr>
            <p:ph type="dt" sz="half" idx="10"/>
          </p:nvPr>
        </p:nvSpPr>
        <p:spPr/>
        <p:txBody>
          <a:bodyPr/>
          <a:lstStyle/>
          <a:p>
            <a:r>
              <a:rPr lang="tr-TR" dirty="0"/>
              <a:t>....</a:t>
            </a:r>
          </a:p>
        </p:txBody>
      </p:sp>
    </p:spTree>
    <p:extLst>
      <p:ext uri="{BB962C8B-B14F-4D97-AF65-F5344CB8AC3E}">
        <p14:creationId xmlns:p14="http://schemas.microsoft.com/office/powerpoint/2010/main" val="306951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barn(inVertical)">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barn(inVertical)">
                                      <p:cBhvr>
                                        <p:cTn id="24" dur="500"/>
                                        <p:tgtEl>
                                          <p:spTgt spid="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barn(inVertical)">
                                      <p:cBhvr>
                                        <p:cTn id="2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347985" y="6385908"/>
            <a:ext cx="4699248"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45072DAD-AA23-45F7-AB71-1AC9009F65BB}" type="slidenum">
              <a:rPr lang="tr-TR" smtClean="0"/>
              <a:t>29</a:t>
            </a:fld>
            <a:endParaRPr lang="tr-TR"/>
          </a:p>
        </p:txBody>
      </p:sp>
      <p:sp>
        <p:nvSpPr>
          <p:cNvPr id="7" name="Dikdörtgen 6"/>
          <p:cNvSpPr/>
          <p:nvPr/>
        </p:nvSpPr>
        <p:spPr>
          <a:xfrm>
            <a:off x="231749" y="1486507"/>
            <a:ext cx="8717078" cy="1288366"/>
          </a:xfrm>
          <a:prstGeom prst="rect">
            <a:avLst/>
          </a:prstGeom>
        </p:spPr>
        <p:txBody>
          <a:bodyPr wrap="square">
            <a:spAutoFit/>
          </a:bodyPr>
          <a:lstStyle/>
          <a:p>
            <a:pPr algn="just">
              <a:lnSpc>
                <a:spcPct val="150000"/>
              </a:lnSpc>
            </a:pPr>
            <a:r>
              <a:rPr lang="tr-TR" i="1" dirty="0" err="1"/>
              <a:t>Kompozitlerin</a:t>
            </a:r>
            <a:r>
              <a:rPr lang="tr-TR" i="1" dirty="0"/>
              <a:t> mekanik davranışlarının </a:t>
            </a:r>
            <a:r>
              <a:rPr lang="tr-TR" i="1" dirty="0" err="1"/>
              <a:t>izotropik</a:t>
            </a:r>
            <a:r>
              <a:rPr lang="tr-TR" i="1" dirty="0"/>
              <a:t> malzemelerden daha farklı olması, yöne göre değişebilmesi, mekanik açıdan farklı yaklaşım ve kriterlerle incelenmelerini gerektirir. </a:t>
            </a:r>
          </a:p>
        </p:txBody>
      </p:sp>
      <p:pic>
        <p:nvPicPr>
          <p:cNvPr id="2050" name="Picture 2" descr="İ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386" y="4021199"/>
            <a:ext cx="4522447" cy="2288740"/>
          </a:xfrm>
          <a:prstGeom prst="rect">
            <a:avLst/>
          </a:prstGeom>
          <a:noFill/>
          <a:extLst>
            <a:ext uri="{909E8E84-426E-40DD-AFC4-6F175D3DCCD1}">
              <a14:hiddenFill xmlns:a14="http://schemas.microsoft.com/office/drawing/2010/main">
                <a:solidFill>
                  <a:srgbClr val="FFFFFF"/>
                </a:solidFill>
              </a14:hiddenFill>
            </a:ext>
          </a:extLst>
        </p:spPr>
      </p:pic>
      <p:sp>
        <p:nvSpPr>
          <p:cNvPr id="6" name="Köşeleri Yuvarlanmış Dikdörtgen Belirtme Çizgisi 5"/>
          <p:cNvSpPr/>
          <p:nvPr/>
        </p:nvSpPr>
        <p:spPr>
          <a:xfrm>
            <a:off x="213461" y="2928608"/>
            <a:ext cx="2099083" cy="1868544"/>
          </a:xfrm>
          <a:prstGeom prst="wedgeRoundRectCallout">
            <a:avLst>
              <a:gd name="adj1" fmla="val 63705"/>
              <a:gd name="adj2" fmla="val 34734"/>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284707" y="2941917"/>
            <a:ext cx="2262240" cy="1754326"/>
          </a:xfrm>
          <a:prstGeom prst="rect">
            <a:avLst/>
          </a:prstGeom>
          <a:noFill/>
        </p:spPr>
        <p:txBody>
          <a:bodyPr wrap="square" rtlCol="0">
            <a:spAutoFit/>
          </a:bodyPr>
          <a:lstStyle/>
          <a:p>
            <a:r>
              <a:rPr lang="tr-TR" i="1" dirty="0">
                <a:latin typeface="Comic Sans MS" panose="030F0702030302020204" pitchFamily="66" charset="0"/>
              </a:rPr>
              <a:t>Hocam, mil malzemesini </a:t>
            </a:r>
            <a:r>
              <a:rPr lang="tr-TR" i="1" dirty="0" err="1">
                <a:latin typeface="Comic Sans MS" panose="030F0702030302020204" pitchFamily="66" charset="0"/>
              </a:rPr>
              <a:t>kompozit</a:t>
            </a:r>
            <a:r>
              <a:rPr lang="tr-TR" i="1" dirty="0">
                <a:latin typeface="Comic Sans MS" panose="030F0702030302020204" pitchFamily="66" charset="0"/>
              </a:rPr>
              <a:t> yapalım. </a:t>
            </a:r>
            <a:r>
              <a:rPr lang="tr-TR" i="1" dirty="0" err="1">
                <a:latin typeface="Comic Sans MS" panose="030F0702030302020204" pitchFamily="66" charset="0"/>
              </a:rPr>
              <a:t>Von-mises</a:t>
            </a:r>
            <a:r>
              <a:rPr lang="tr-TR" i="1" dirty="0">
                <a:latin typeface="Comic Sans MS" panose="030F0702030302020204" pitchFamily="66" charset="0"/>
              </a:rPr>
              <a:t> gerilmelerine tekrar bakalım.</a:t>
            </a:r>
          </a:p>
        </p:txBody>
      </p:sp>
      <p:sp>
        <p:nvSpPr>
          <p:cNvPr id="10" name="Köşeleri Yuvarlanmış Dikdörtgen Belirtme Çizgisi 9"/>
          <p:cNvSpPr/>
          <p:nvPr/>
        </p:nvSpPr>
        <p:spPr>
          <a:xfrm rot="5400000">
            <a:off x="4691821" y="645500"/>
            <a:ext cx="1200329" cy="5472795"/>
          </a:xfrm>
          <a:prstGeom prst="wedgeRoundRectCallout">
            <a:avLst>
              <a:gd name="adj1" fmla="val 94752"/>
              <a:gd name="adj2" fmla="val 26750"/>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p:cNvSpPr txBox="1"/>
          <p:nvPr/>
        </p:nvSpPr>
        <p:spPr>
          <a:xfrm>
            <a:off x="2600229" y="2842621"/>
            <a:ext cx="5472795" cy="1200329"/>
          </a:xfrm>
          <a:prstGeom prst="rect">
            <a:avLst/>
          </a:prstGeom>
          <a:noFill/>
        </p:spPr>
        <p:txBody>
          <a:bodyPr wrap="square" rtlCol="0">
            <a:spAutoFit/>
          </a:bodyPr>
          <a:lstStyle/>
          <a:p>
            <a:r>
              <a:rPr lang="tr-TR" i="1" dirty="0">
                <a:latin typeface="Comic Sans MS" panose="030F0702030302020204" pitchFamily="66" charset="0"/>
              </a:rPr>
              <a:t>Mili </a:t>
            </a:r>
            <a:r>
              <a:rPr lang="tr-TR" i="1" dirty="0" err="1">
                <a:latin typeface="Comic Sans MS" panose="030F0702030302020204" pitchFamily="66" charset="0"/>
              </a:rPr>
              <a:t>kompozit</a:t>
            </a:r>
            <a:r>
              <a:rPr lang="tr-TR" i="1" dirty="0">
                <a:latin typeface="Comic Sans MS" panose="030F0702030302020204" pitchFamily="66" charset="0"/>
              </a:rPr>
              <a:t> yaparsak, </a:t>
            </a:r>
            <a:r>
              <a:rPr lang="tr-TR" i="1" dirty="0" err="1">
                <a:latin typeface="Comic Sans MS" panose="030F0702030302020204" pitchFamily="66" charset="0"/>
              </a:rPr>
              <a:t>Von-Mises’e</a:t>
            </a:r>
            <a:r>
              <a:rPr lang="tr-TR" i="1" dirty="0">
                <a:latin typeface="Comic Sans MS" panose="030F0702030302020204" pitchFamily="66" charset="0"/>
              </a:rPr>
              <a:t> göre değil,   </a:t>
            </a:r>
            <a:r>
              <a:rPr lang="tr-TR" i="1" dirty="0" err="1">
                <a:latin typeface="Comic Sans MS" panose="030F0702030302020204" pitchFamily="66" charset="0"/>
              </a:rPr>
              <a:t>Tsai-Hill</a:t>
            </a:r>
            <a:r>
              <a:rPr lang="tr-TR" i="1" dirty="0">
                <a:latin typeface="Comic Sans MS" panose="030F0702030302020204" pitchFamily="66" charset="0"/>
              </a:rPr>
              <a:t>  kriterine göre değerlendirme yapmamız daha doğru olur. </a:t>
            </a:r>
            <a:r>
              <a:rPr lang="tr-TR" i="1" dirty="0" err="1">
                <a:latin typeface="Comic Sans MS" panose="030F0702030302020204" pitchFamily="66" charset="0"/>
              </a:rPr>
              <a:t>Kompozitler</a:t>
            </a:r>
            <a:r>
              <a:rPr lang="tr-TR" i="1" dirty="0">
                <a:latin typeface="Comic Sans MS" panose="030F0702030302020204" pitchFamily="66" charset="0"/>
              </a:rPr>
              <a:t> için akma-kırılma kriterleri farklıdır.</a:t>
            </a:r>
          </a:p>
        </p:txBody>
      </p:sp>
      <p:sp>
        <p:nvSpPr>
          <p:cNvPr id="5" name="Veri Yer Tutucusu 4"/>
          <p:cNvSpPr>
            <a:spLocks noGrp="1"/>
          </p:cNvSpPr>
          <p:nvPr>
            <p:ph type="dt" sz="half" idx="10"/>
          </p:nvPr>
        </p:nvSpPr>
        <p:spPr/>
        <p:txBody>
          <a:bodyPr/>
          <a:lstStyle/>
          <a:p>
            <a:r>
              <a:rPr lang="tr-TR" dirty="0"/>
              <a:t>....</a:t>
            </a:r>
          </a:p>
        </p:txBody>
      </p:sp>
      <p:sp>
        <p:nvSpPr>
          <p:cNvPr id="14" name="Başlık 1">
            <a:extLst>
              <a:ext uri="{FF2B5EF4-FFF2-40B4-BE49-F238E27FC236}">
                <a16:creationId xmlns:a16="http://schemas.microsoft.com/office/drawing/2014/main" id="{99E9E5EB-8DF0-4FF9-ADB1-050A1739442B}"/>
              </a:ext>
            </a:extLst>
          </p:cNvPr>
          <p:cNvSpPr>
            <a:spLocks noGrp="1"/>
          </p:cNvSpPr>
          <p:nvPr>
            <p:ph type="title"/>
          </p:nvPr>
        </p:nvSpPr>
        <p:spPr>
          <a:xfrm>
            <a:off x="54143" y="132147"/>
            <a:ext cx="9089857" cy="720080"/>
          </a:xfrm>
        </p:spPr>
        <p:txBody>
          <a:bodyPr>
            <a:noAutofit/>
          </a:bodyPr>
          <a:lstStyle/>
          <a:p>
            <a:r>
              <a:rPr lang="tr-TR" sz="3600" dirty="0"/>
              <a:t>5- </a:t>
            </a:r>
            <a:r>
              <a:rPr lang="tr-TR" sz="3600" dirty="0" err="1"/>
              <a:t>Kompozitler</a:t>
            </a:r>
            <a:r>
              <a:rPr lang="tr-TR" sz="3600" dirty="0"/>
              <a:t> ve Mühendislik Faaliyetleri</a:t>
            </a:r>
          </a:p>
        </p:txBody>
      </p:sp>
      <p:sp>
        <p:nvSpPr>
          <p:cNvPr id="15" name="Dikdörtgen 14">
            <a:extLst>
              <a:ext uri="{FF2B5EF4-FFF2-40B4-BE49-F238E27FC236}">
                <a16:creationId xmlns:a16="http://schemas.microsoft.com/office/drawing/2014/main" id="{C7D10256-8754-41CF-AE98-21BFF878DCC0}"/>
              </a:ext>
            </a:extLst>
          </p:cNvPr>
          <p:cNvSpPr/>
          <p:nvPr/>
        </p:nvSpPr>
        <p:spPr>
          <a:xfrm>
            <a:off x="7583886" y="820696"/>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160574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8" grpId="0"/>
      <p:bldP spid="10"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dirty="0"/>
              <a:t>1- </a:t>
            </a:r>
            <a:r>
              <a:rPr lang="tr-TR" sz="3200" dirty="0" err="1"/>
              <a:t>Kompozit</a:t>
            </a:r>
            <a:r>
              <a:rPr lang="tr-TR" sz="3200" dirty="0"/>
              <a:t> Malzeme Nedir?</a:t>
            </a:r>
          </a:p>
        </p:txBody>
      </p:sp>
      <p:sp>
        <p:nvSpPr>
          <p:cNvPr id="3" name="Altbilgi Yer Tutucusu 2"/>
          <p:cNvSpPr>
            <a:spLocks noGrp="1"/>
          </p:cNvSpPr>
          <p:nvPr>
            <p:ph type="ftr" sz="quarter" idx="11"/>
          </p:nvPr>
        </p:nvSpPr>
        <p:spPr>
          <a:xfrm>
            <a:off x="1805716" y="6404984"/>
            <a:ext cx="6643464"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5" name="İçerik Yer Tutucusu 4"/>
          <p:cNvSpPr>
            <a:spLocks noGrp="1"/>
          </p:cNvSpPr>
          <p:nvPr>
            <p:ph sz="quarter" idx="1"/>
          </p:nvPr>
        </p:nvSpPr>
        <p:spPr>
          <a:xfrm>
            <a:off x="374920" y="1877886"/>
            <a:ext cx="4752528" cy="2088232"/>
          </a:xfrm>
        </p:spPr>
        <p:txBody>
          <a:bodyPr>
            <a:noAutofit/>
          </a:bodyPr>
          <a:lstStyle/>
          <a:p>
            <a:pPr marL="0" indent="0" algn="just">
              <a:lnSpc>
                <a:spcPct val="170000"/>
              </a:lnSpc>
              <a:buNone/>
            </a:pPr>
            <a:r>
              <a:rPr lang="tr-TR" sz="1800" dirty="0"/>
              <a:t>En az iki farklı malzemenin  makro seviyede (birbiri içerisinde çözünmeyecek şekilde) birleştirilmesiyle oluşturulan yeni </a:t>
            </a:r>
            <a:r>
              <a:rPr lang="tr-TR" sz="1800" dirty="0" err="1"/>
              <a:t>malzemey</a:t>
            </a:r>
            <a:r>
              <a:rPr lang="tr-TR" sz="1800" dirty="0"/>
              <a:t> </a:t>
            </a:r>
            <a:r>
              <a:rPr lang="tr-TR" sz="1800" b="1" dirty="0" err="1"/>
              <a:t>kompozit</a:t>
            </a:r>
            <a:r>
              <a:rPr lang="tr-TR" sz="1800" b="1" dirty="0"/>
              <a:t>  malzeme </a:t>
            </a:r>
            <a:r>
              <a:rPr lang="tr-TR" sz="1800" dirty="0"/>
              <a:t>denir. </a:t>
            </a:r>
          </a:p>
          <a:p>
            <a:pPr marL="0" indent="0" algn="just">
              <a:lnSpc>
                <a:spcPct val="170000"/>
              </a:lnSpc>
              <a:buNone/>
            </a:pPr>
            <a:endParaRPr lang="tr-TR" sz="1800" dirty="0"/>
          </a:p>
          <a:p>
            <a:pPr marL="342900" indent="-342900" algn="just">
              <a:lnSpc>
                <a:spcPct val="170000"/>
              </a:lnSpc>
              <a:buFont typeface="+mj-lt"/>
              <a:buAutoNum type="arabicPeriod"/>
            </a:pPr>
            <a:endParaRPr lang="tr-TR" sz="1800" dirty="0"/>
          </a:p>
          <a:p>
            <a:pPr marL="0" indent="0" algn="just">
              <a:lnSpc>
                <a:spcPct val="170000"/>
              </a:lnSpc>
              <a:buNone/>
            </a:pPr>
            <a:endParaRPr lang="tr-TR" sz="1800" dirty="0"/>
          </a:p>
        </p:txBody>
      </p:sp>
      <p:sp>
        <p:nvSpPr>
          <p:cNvPr id="6" name="Slayt Numarası Yer Tutucusu 5"/>
          <p:cNvSpPr>
            <a:spLocks noGrp="1"/>
          </p:cNvSpPr>
          <p:nvPr>
            <p:ph type="sldNum" sz="quarter" idx="12"/>
          </p:nvPr>
        </p:nvSpPr>
        <p:spPr/>
        <p:txBody>
          <a:bodyPr/>
          <a:lstStyle/>
          <a:p>
            <a:fld id="{B7840E83-AC17-4BB5-BC43-751DE1ADA5B1}" type="slidenum">
              <a:rPr lang="tr-TR" smtClean="0"/>
              <a:t>3</a:t>
            </a:fld>
            <a:endParaRPr lang="tr-TR"/>
          </a:p>
        </p:txBody>
      </p:sp>
      <p:sp>
        <p:nvSpPr>
          <p:cNvPr id="4" name="Dikdörtgen 3"/>
          <p:cNvSpPr/>
          <p:nvPr/>
        </p:nvSpPr>
        <p:spPr>
          <a:xfrm>
            <a:off x="449828" y="4165139"/>
            <a:ext cx="8280920" cy="1034129"/>
          </a:xfrm>
          <a:prstGeom prst="rect">
            <a:avLst/>
          </a:prstGeom>
        </p:spPr>
        <p:txBody>
          <a:bodyPr wrap="square">
            <a:spAutoFit/>
          </a:bodyPr>
          <a:lstStyle/>
          <a:p>
            <a:pPr algn="just">
              <a:lnSpc>
                <a:spcPct val="170000"/>
              </a:lnSpc>
            </a:pPr>
            <a:r>
              <a:rPr lang="tr-TR" dirty="0"/>
              <a:t>Amaç ise bileşenlerde tek başına iken mevcut olmayan bazı özelliklerin (hafiflik, dayanım esneklik, vb.)  geliştirilmesi ve </a:t>
            </a:r>
            <a:r>
              <a:rPr lang="tr-TR" dirty="0" err="1"/>
              <a:t>biraraya</a:t>
            </a:r>
            <a:r>
              <a:rPr lang="tr-TR" dirty="0"/>
              <a:t> getirilmesidir. </a:t>
            </a:r>
          </a:p>
        </p:txBody>
      </p:sp>
      <p:pic>
        <p:nvPicPr>
          <p:cNvPr id="1026" name="Picture 2" descr="İ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215" y="1818586"/>
            <a:ext cx="3044952" cy="2032584"/>
          </a:xfrm>
          <a:prstGeom prst="rect">
            <a:avLst/>
          </a:prstGeom>
          <a:noFill/>
          <a:extLst>
            <a:ext uri="{909E8E84-426E-40DD-AFC4-6F175D3DCCD1}">
              <a14:hiddenFill xmlns:a14="http://schemas.microsoft.com/office/drawing/2010/main">
                <a:solidFill>
                  <a:srgbClr val="FFFFFF"/>
                </a:solidFill>
              </a14:hiddenFill>
            </a:ext>
          </a:extLst>
        </p:spPr>
      </p:pic>
      <p:sp>
        <p:nvSpPr>
          <p:cNvPr id="7" name="Veri Yer Tutucusu 6"/>
          <p:cNvSpPr>
            <a:spLocks noGrp="1"/>
          </p:cNvSpPr>
          <p:nvPr>
            <p:ph type="dt" sz="half" idx="10"/>
          </p:nvPr>
        </p:nvSpPr>
        <p:spPr/>
        <p:txBody>
          <a:bodyPr/>
          <a:lstStyle/>
          <a:p>
            <a:r>
              <a:rPr lang="tr-TR" dirty="0"/>
              <a:t>....</a:t>
            </a:r>
          </a:p>
        </p:txBody>
      </p:sp>
    </p:spTree>
    <p:extLst>
      <p:ext uri="{BB962C8B-B14F-4D97-AF65-F5344CB8AC3E}">
        <p14:creationId xmlns:p14="http://schemas.microsoft.com/office/powerpoint/2010/main" val="107052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3794" name="Rectangle 3" descr="Rectangle: Click to edit Master text styles&#10;Second level&#10;Third level&#10;Fourth level&#10;Fifth level"/>
          <p:cNvSpPr>
            <a:spLocks noGrp="1" noChangeArrowheads="1"/>
          </p:cNvSpPr>
          <p:nvPr>
            <p:ph idx="1"/>
          </p:nvPr>
        </p:nvSpPr>
        <p:spPr>
          <a:xfrm>
            <a:off x="402268" y="2106424"/>
            <a:ext cx="5885818" cy="2743528"/>
          </a:xfrm>
        </p:spPr>
        <p:txBody>
          <a:bodyPr>
            <a:normAutofit/>
          </a:bodyPr>
          <a:lstStyle/>
          <a:p>
            <a:pPr algn="just">
              <a:lnSpc>
                <a:spcPct val="150000"/>
              </a:lnSpc>
              <a:spcBef>
                <a:spcPct val="50000"/>
              </a:spcBef>
              <a:buClrTx/>
              <a:buSzTx/>
            </a:pPr>
            <a:r>
              <a:rPr lang="tr-TR" sz="1800" dirty="0"/>
              <a:t>   Bu sorunun birden çok cevabı    bulunmaktadır. </a:t>
            </a:r>
          </a:p>
          <a:p>
            <a:pPr algn="just">
              <a:lnSpc>
                <a:spcPct val="150000"/>
              </a:lnSpc>
              <a:spcBef>
                <a:spcPct val="50000"/>
              </a:spcBef>
              <a:buClrTx/>
              <a:buSzTx/>
            </a:pPr>
            <a:r>
              <a:rPr lang="tr-TR" sz="1800" dirty="0"/>
              <a:t>   Taşıdığı karakteristik özellikleri ile diğer malzemelere göre birçok avantajları bulunan </a:t>
            </a:r>
            <a:r>
              <a:rPr lang="tr-TR" sz="1800" dirty="0" err="1"/>
              <a:t>kompozit</a:t>
            </a:r>
            <a:r>
              <a:rPr lang="tr-TR" sz="1800" dirty="0"/>
              <a:t> malzemeler </a:t>
            </a:r>
            <a:r>
              <a:rPr lang="tr-TR" sz="1800" b="1" dirty="0"/>
              <a:t>uzun ömürleri,</a:t>
            </a:r>
            <a:r>
              <a:rPr lang="tr-TR" sz="1800" dirty="0"/>
              <a:t> </a:t>
            </a:r>
            <a:r>
              <a:rPr lang="tr-TR" sz="1800" b="1" dirty="0"/>
              <a:t>hafiflikleri,</a:t>
            </a:r>
            <a:r>
              <a:rPr lang="tr-TR" sz="1800" dirty="0"/>
              <a:t> </a:t>
            </a:r>
            <a:r>
              <a:rPr lang="tr-TR" sz="1800" b="1" dirty="0"/>
              <a:t>yüksek kimyasal</a:t>
            </a:r>
            <a:r>
              <a:rPr lang="tr-TR" sz="1800" dirty="0"/>
              <a:t> ve </a:t>
            </a:r>
            <a:r>
              <a:rPr lang="tr-TR" sz="1800" b="1" dirty="0"/>
              <a:t>mekanik dayanımları</a:t>
            </a:r>
            <a:r>
              <a:rPr lang="tr-TR" sz="1800" dirty="0"/>
              <a:t> gibi pek çok üstün özelliklerinden dolayı tercih edilirler. </a:t>
            </a:r>
          </a:p>
        </p:txBody>
      </p:sp>
      <p:sp>
        <p:nvSpPr>
          <p:cNvPr id="33798" name="Rectangle 2"/>
          <p:cNvSpPr>
            <a:spLocks noGrp="1" noChangeArrowheads="1"/>
          </p:cNvSpPr>
          <p:nvPr>
            <p:ph type="title"/>
          </p:nvPr>
        </p:nvSpPr>
        <p:spPr>
          <a:xfrm>
            <a:off x="827584" y="31960"/>
            <a:ext cx="7772400" cy="911225"/>
          </a:xfrm>
          <a:noFill/>
        </p:spPr>
        <p:txBody>
          <a:bodyPr/>
          <a:lstStyle/>
          <a:p>
            <a:pPr eaLnBrk="1" hangingPunct="1"/>
            <a:r>
              <a:rPr lang="tr-TR" sz="4000" dirty="0"/>
              <a:t>6- Niçin </a:t>
            </a:r>
            <a:r>
              <a:rPr lang="tr-TR" sz="4000" dirty="0" err="1"/>
              <a:t>Kompozit</a:t>
            </a:r>
            <a:r>
              <a:rPr lang="tr-TR" sz="4000" dirty="0"/>
              <a:t> Malzeme?</a:t>
            </a:r>
          </a:p>
        </p:txBody>
      </p:sp>
      <p:sp>
        <p:nvSpPr>
          <p:cNvPr id="7" name="Altbilgi Yer Tutucusu 2"/>
          <p:cNvSpPr>
            <a:spLocks noGrp="1"/>
          </p:cNvSpPr>
          <p:nvPr>
            <p:ph type="ftr" sz="quarter" idx="11"/>
          </p:nvPr>
        </p:nvSpPr>
        <p:spPr>
          <a:xfrm>
            <a:off x="1979712" y="6393636"/>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2" name="Slayt Numarası Yer Tutucusu 1"/>
          <p:cNvSpPr>
            <a:spLocks noGrp="1"/>
          </p:cNvSpPr>
          <p:nvPr>
            <p:ph type="sldNum" sz="quarter" idx="12"/>
          </p:nvPr>
        </p:nvSpPr>
        <p:spPr/>
        <p:txBody>
          <a:bodyPr/>
          <a:lstStyle/>
          <a:p>
            <a:fld id="{B7840E83-AC17-4BB5-BC43-751DE1ADA5B1}" type="slidenum">
              <a:rPr lang="tr-TR" smtClean="0"/>
              <a:t>30</a:t>
            </a:fld>
            <a:endParaRPr lang="tr-TR"/>
          </a:p>
        </p:txBody>
      </p:sp>
      <p:pic>
        <p:nvPicPr>
          <p:cNvPr id="2050" name="Picture 2" descr="http://www.photokayaker.com/Typography/questions/i-MsMbLzv/2/L/letterpress-question%20mark-1-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1988840"/>
            <a:ext cx="1881543" cy="2978696"/>
          </a:xfrm>
          <a:prstGeom prst="rect">
            <a:avLst/>
          </a:prstGeom>
          <a:noFill/>
        </p:spPr>
      </p:pic>
      <p:sp>
        <p:nvSpPr>
          <p:cNvPr id="3" name="Veri Yer Tutucusu 2"/>
          <p:cNvSpPr>
            <a:spLocks noGrp="1"/>
          </p:cNvSpPr>
          <p:nvPr>
            <p:ph type="dt" sz="half" idx="10"/>
          </p:nvPr>
        </p:nvSpPr>
        <p:spPr/>
        <p:txBody>
          <a:bodyPr/>
          <a:lstStyle/>
          <a:p>
            <a:r>
              <a:rPr lang="tr-TR" dirty="0"/>
              <a:t>....</a:t>
            </a:r>
          </a:p>
        </p:txBody>
      </p:sp>
    </p:spTree>
    <p:extLst>
      <p:ext uri="{BB962C8B-B14F-4D97-AF65-F5344CB8AC3E}">
        <p14:creationId xmlns:p14="http://schemas.microsoft.com/office/powerpoint/2010/main" val="9834406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798"/>
                                        </p:tgtEl>
                                        <p:attrNameLst>
                                          <p:attrName>style.visibility</p:attrName>
                                        </p:attrNameLst>
                                      </p:cBhvr>
                                      <p:to>
                                        <p:strVal val="visible"/>
                                      </p:to>
                                    </p:set>
                                    <p:anim calcmode="lin" valueType="num">
                                      <p:cBhvr>
                                        <p:cTn id="12" dur="500" fill="hold"/>
                                        <p:tgtEl>
                                          <p:spTgt spid="33798"/>
                                        </p:tgtEl>
                                        <p:attrNameLst>
                                          <p:attrName>ppt_w</p:attrName>
                                        </p:attrNameLst>
                                      </p:cBhvr>
                                      <p:tavLst>
                                        <p:tav tm="0">
                                          <p:val>
                                            <p:fltVal val="0"/>
                                          </p:val>
                                        </p:tav>
                                        <p:tav tm="100000">
                                          <p:val>
                                            <p:strVal val="#ppt_w"/>
                                          </p:val>
                                        </p:tav>
                                      </p:tavLst>
                                    </p:anim>
                                    <p:anim calcmode="lin" valueType="num">
                                      <p:cBhvr>
                                        <p:cTn id="13" dur="500" fill="hold"/>
                                        <p:tgtEl>
                                          <p:spTgt spid="33798"/>
                                        </p:tgtEl>
                                        <p:attrNameLst>
                                          <p:attrName>ppt_h</p:attrName>
                                        </p:attrNameLst>
                                      </p:cBhvr>
                                      <p:tavLst>
                                        <p:tav tm="0">
                                          <p:val>
                                            <p:fltVal val="0"/>
                                          </p:val>
                                        </p:tav>
                                        <p:tav tm="100000">
                                          <p:val>
                                            <p:strVal val="#ppt_h"/>
                                          </p:val>
                                        </p:tav>
                                      </p:tavLst>
                                    </p:anim>
                                    <p:animEffect transition="in" filter="fade">
                                      <p:cBhvr>
                                        <p:cTn id="14" dur="500"/>
                                        <p:tgtEl>
                                          <p:spTgt spid="3379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794">
                                            <p:txEl>
                                              <p:pRg st="0" end="0"/>
                                            </p:txEl>
                                          </p:spTgt>
                                        </p:tgtEl>
                                        <p:attrNameLst>
                                          <p:attrName>style.visibility</p:attrName>
                                        </p:attrNameLst>
                                      </p:cBhvr>
                                      <p:to>
                                        <p:strVal val="visible"/>
                                      </p:to>
                                    </p:set>
                                    <p:animEffect transition="in" filter="wipe(left)">
                                      <p:cBhvr>
                                        <p:cTn id="19" dur="500"/>
                                        <p:tgtEl>
                                          <p:spTgt spid="3379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3794">
                                            <p:txEl>
                                              <p:pRg st="1" end="1"/>
                                            </p:txEl>
                                          </p:spTgt>
                                        </p:tgtEl>
                                        <p:attrNameLst>
                                          <p:attrName>style.visibility</p:attrName>
                                        </p:attrNameLst>
                                      </p:cBhvr>
                                      <p:to>
                                        <p:strVal val="visible"/>
                                      </p:to>
                                    </p:set>
                                    <p:animEffect transition="in" filter="wipe(left)">
                                      <p:cBhvr>
                                        <p:cTn id="24" dur="500"/>
                                        <p:tgtEl>
                                          <p:spTgt spid="3379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p:bldP spid="3379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3798" name="Rectangle 2"/>
          <p:cNvSpPr>
            <a:spLocks noGrp="1" noChangeArrowheads="1"/>
          </p:cNvSpPr>
          <p:nvPr>
            <p:ph type="title"/>
          </p:nvPr>
        </p:nvSpPr>
        <p:spPr>
          <a:xfrm>
            <a:off x="475488" y="-35164"/>
            <a:ext cx="7772400" cy="911225"/>
          </a:xfrm>
          <a:noFill/>
        </p:spPr>
        <p:txBody>
          <a:bodyPr>
            <a:normAutofit/>
          </a:bodyPr>
          <a:lstStyle/>
          <a:p>
            <a:pPr eaLnBrk="1" hangingPunct="1"/>
            <a:r>
              <a:rPr lang="tr-TR" sz="3200" dirty="0"/>
              <a:t>6-Niçin </a:t>
            </a:r>
            <a:r>
              <a:rPr lang="tr-TR" sz="3200" dirty="0" err="1"/>
              <a:t>Kompozit</a:t>
            </a:r>
            <a:r>
              <a:rPr lang="tr-TR" sz="3200" dirty="0"/>
              <a:t> Malzeme?</a:t>
            </a:r>
          </a:p>
        </p:txBody>
      </p:sp>
      <p:sp>
        <p:nvSpPr>
          <p:cNvPr id="7" name="Altbilgi Yer Tutucusu 2"/>
          <p:cNvSpPr>
            <a:spLocks noGrp="1"/>
          </p:cNvSpPr>
          <p:nvPr>
            <p:ph type="ftr" sz="quarter" idx="11"/>
          </p:nvPr>
        </p:nvSpPr>
        <p:spPr>
          <a:xfrm>
            <a:off x="1827244" y="6404984"/>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8" name="Text Box 3"/>
          <p:cNvSpPr txBox="1">
            <a:spLocks noChangeArrowheads="1"/>
          </p:cNvSpPr>
          <p:nvPr/>
        </p:nvSpPr>
        <p:spPr bwMode="auto">
          <a:xfrm>
            <a:off x="1043608" y="2916042"/>
            <a:ext cx="6264696" cy="3365858"/>
          </a:xfrm>
          <a:prstGeom prst="rect">
            <a:avLst/>
          </a:prstGeom>
          <a:noFill/>
          <a:ln w="12700" cap="sq">
            <a:noFill/>
            <a:miter lim="800000"/>
            <a:headEnd type="none" w="sm" len="sm"/>
            <a:tailEnd type="none" w="sm" len="sm"/>
          </a:ln>
          <a:effectLst/>
        </p:spPr>
        <p:txBody>
          <a:bodyPr wrap="square">
            <a:spAutoFit/>
          </a:bodyPr>
          <a:lstStyle/>
          <a:p>
            <a:pPr>
              <a:lnSpc>
                <a:spcPct val="150000"/>
              </a:lnSpc>
              <a:defRPr/>
            </a:pPr>
            <a:r>
              <a:rPr lang="tr-TR" b="1" dirty="0">
                <a:effectLst>
                  <a:outerShdw blurRad="38100" dist="38100" dir="2700000" algn="tl">
                    <a:srgbClr val="C0C0C0"/>
                  </a:outerShdw>
                </a:effectLst>
              </a:rPr>
              <a:t>-Mukavemet (Dayanım)	-Elektrik iletkenlik</a:t>
            </a:r>
          </a:p>
          <a:p>
            <a:pPr>
              <a:lnSpc>
                <a:spcPct val="150000"/>
              </a:lnSpc>
              <a:defRPr/>
            </a:pPr>
            <a:r>
              <a:rPr lang="tr-TR" b="1" dirty="0">
                <a:effectLst>
                  <a:outerShdw blurRad="38100" dist="38100" dir="2700000" algn="tl">
                    <a:srgbClr val="C0C0C0"/>
                  </a:outerShdw>
                </a:effectLst>
              </a:rPr>
              <a:t>-Yorulma dayanımı		-Akustik iletkenlik</a:t>
            </a:r>
          </a:p>
          <a:p>
            <a:pPr>
              <a:lnSpc>
                <a:spcPct val="150000"/>
              </a:lnSpc>
              <a:defRPr/>
            </a:pPr>
            <a:r>
              <a:rPr lang="tr-TR" b="1" dirty="0">
                <a:effectLst>
                  <a:outerShdw blurRad="38100" dist="38100" dir="2700000" algn="tl">
                    <a:srgbClr val="C0C0C0"/>
                  </a:outerShdw>
                </a:effectLst>
              </a:rPr>
              <a:t>-Aşınma dayanımı		-</a:t>
            </a:r>
            <a:r>
              <a:rPr lang="tr-TR" b="1" dirty="0" err="1">
                <a:effectLst>
                  <a:outerShdw blurRad="38100" dist="38100" dir="2700000" algn="tl">
                    <a:srgbClr val="C0C0C0"/>
                  </a:outerShdw>
                </a:effectLst>
              </a:rPr>
              <a:t>Rijitlik</a:t>
            </a:r>
            <a:endParaRPr lang="tr-TR" b="1" dirty="0">
              <a:effectLst>
                <a:outerShdw blurRad="38100" dist="38100" dir="2700000" algn="tl">
                  <a:srgbClr val="C0C0C0"/>
                </a:outerShdw>
              </a:effectLst>
            </a:endParaRPr>
          </a:p>
          <a:p>
            <a:pPr>
              <a:lnSpc>
                <a:spcPct val="150000"/>
              </a:lnSpc>
              <a:defRPr/>
            </a:pPr>
            <a:r>
              <a:rPr lang="tr-TR" b="1" dirty="0">
                <a:effectLst>
                  <a:outerShdw blurRad="38100" dist="38100" dir="2700000" algn="tl">
                    <a:srgbClr val="C0C0C0"/>
                  </a:outerShdw>
                </a:effectLst>
              </a:rPr>
              <a:t>-Korozyon dayanımı		-Hafiflik</a:t>
            </a:r>
          </a:p>
          <a:p>
            <a:pPr>
              <a:lnSpc>
                <a:spcPct val="150000"/>
              </a:lnSpc>
              <a:defRPr/>
            </a:pPr>
            <a:r>
              <a:rPr lang="tr-TR" b="1" dirty="0">
                <a:effectLst>
                  <a:outerShdw blurRad="38100" dist="38100" dir="2700000" algn="tl">
                    <a:srgbClr val="C0C0C0"/>
                  </a:outerShdw>
                </a:effectLst>
              </a:rPr>
              <a:t>-Kırılma tokluğu		-Ekonomiklik</a:t>
            </a:r>
          </a:p>
          <a:p>
            <a:pPr>
              <a:lnSpc>
                <a:spcPct val="150000"/>
              </a:lnSpc>
              <a:defRPr/>
            </a:pPr>
            <a:r>
              <a:rPr lang="tr-TR" b="1" dirty="0">
                <a:effectLst>
                  <a:outerShdw blurRad="38100" dist="38100" dir="2700000" algn="tl">
                    <a:srgbClr val="C0C0C0"/>
                  </a:outerShdw>
                </a:effectLst>
              </a:rPr>
              <a:t>-Termal özellikler		-Estetiklik</a:t>
            </a:r>
          </a:p>
          <a:p>
            <a:pPr>
              <a:lnSpc>
                <a:spcPct val="150000"/>
              </a:lnSpc>
              <a:defRPr/>
            </a:pPr>
            <a:r>
              <a:rPr lang="tr-TR" b="1" dirty="0">
                <a:effectLst>
                  <a:outerShdw blurRad="38100" dist="38100" dir="2700000" algn="tl">
                    <a:srgbClr val="C0C0C0"/>
                  </a:outerShdw>
                </a:effectLst>
              </a:rPr>
              <a:t>-Isıl iletkenlik</a:t>
            </a:r>
          </a:p>
          <a:p>
            <a:pPr>
              <a:lnSpc>
                <a:spcPct val="150000"/>
              </a:lnSpc>
              <a:defRPr/>
            </a:pPr>
            <a:endParaRPr lang="en-US" b="1" dirty="0">
              <a:effectLst>
                <a:outerShdw blurRad="38100" dist="38100" dir="2700000" algn="tl">
                  <a:srgbClr val="C0C0C0"/>
                </a:outerShdw>
              </a:effectLst>
            </a:endParaRPr>
          </a:p>
        </p:txBody>
      </p:sp>
      <p:sp>
        <p:nvSpPr>
          <p:cNvPr id="3" name="Slayt Numarası Yer Tutucusu 2"/>
          <p:cNvSpPr>
            <a:spLocks noGrp="1"/>
          </p:cNvSpPr>
          <p:nvPr>
            <p:ph type="sldNum" sz="quarter" idx="12"/>
          </p:nvPr>
        </p:nvSpPr>
        <p:spPr/>
        <p:txBody>
          <a:bodyPr/>
          <a:lstStyle/>
          <a:p>
            <a:fld id="{B7840E83-AC17-4BB5-BC43-751DE1ADA5B1}" type="slidenum">
              <a:rPr lang="tr-TR" smtClean="0"/>
              <a:t>31</a:t>
            </a:fld>
            <a:endParaRPr lang="tr-TR"/>
          </a:p>
        </p:txBody>
      </p:sp>
      <p:sp>
        <p:nvSpPr>
          <p:cNvPr id="4" name="Veri Yer Tutucusu 3"/>
          <p:cNvSpPr>
            <a:spLocks noGrp="1"/>
          </p:cNvSpPr>
          <p:nvPr>
            <p:ph type="dt" sz="half" idx="10"/>
          </p:nvPr>
        </p:nvSpPr>
        <p:spPr/>
        <p:txBody>
          <a:bodyPr/>
          <a:lstStyle/>
          <a:p>
            <a:r>
              <a:rPr lang="tr-TR" dirty="0"/>
              <a:t>....</a:t>
            </a:r>
          </a:p>
        </p:txBody>
      </p:sp>
      <p:sp>
        <p:nvSpPr>
          <p:cNvPr id="9" name="Dikdörtgen 8">
            <a:extLst>
              <a:ext uri="{FF2B5EF4-FFF2-40B4-BE49-F238E27FC236}">
                <a16:creationId xmlns:a16="http://schemas.microsoft.com/office/drawing/2014/main" id="{28489ED6-C91C-4953-83D8-1B6566F05102}"/>
              </a:ext>
            </a:extLst>
          </p:cNvPr>
          <p:cNvSpPr/>
          <p:nvPr/>
        </p:nvSpPr>
        <p:spPr>
          <a:xfrm>
            <a:off x="6321046" y="751162"/>
            <a:ext cx="1205779" cy="400110"/>
          </a:xfrm>
          <a:prstGeom prst="rect">
            <a:avLst/>
          </a:prstGeom>
        </p:spPr>
        <p:txBody>
          <a:bodyPr wrap="none">
            <a:spAutoFit/>
          </a:bodyPr>
          <a:lstStyle/>
          <a:p>
            <a:r>
              <a:rPr lang="tr-TR" sz="2000" dirty="0">
                <a:solidFill>
                  <a:schemeClr val="bg2">
                    <a:lumMod val="90000"/>
                  </a:schemeClr>
                </a:solidFill>
              </a:rPr>
              <a:t>(devamı)</a:t>
            </a:r>
          </a:p>
        </p:txBody>
      </p:sp>
      <p:sp>
        <p:nvSpPr>
          <p:cNvPr id="5" name="Dikdörtgen 4">
            <a:extLst>
              <a:ext uri="{FF2B5EF4-FFF2-40B4-BE49-F238E27FC236}">
                <a16:creationId xmlns:a16="http://schemas.microsoft.com/office/drawing/2014/main" id="{5F42E26D-9D65-4656-BDF8-9B17831ED57C}"/>
              </a:ext>
            </a:extLst>
          </p:cNvPr>
          <p:cNvSpPr/>
          <p:nvPr/>
        </p:nvSpPr>
        <p:spPr>
          <a:xfrm>
            <a:off x="606004" y="1655222"/>
            <a:ext cx="8224592" cy="872868"/>
          </a:xfrm>
          <a:prstGeom prst="rect">
            <a:avLst/>
          </a:prstGeom>
        </p:spPr>
        <p:txBody>
          <a:bodyPr wrap="square">
            <a:spAutoFit/>
          </a:bodyPr>
          <a:lstStyle/>
          <a:p>
            <a:pPr>
              <a:lnSpc>
                <a:spcPct val="150000"/>
              </a:lnSpc>
            </a:pPr>
            <a:r>
              <a:rPr lang="tr-TR" dirty="0" err="1"/>
              <a:t>Kompozit</a:t>
            </a:r>
            <a:r>
              <a:rPr lang="tr-TR" dirty="0"/>
              <a:t> malzemelerin üretimiyle aşağıdaki özelliklerin biri veya birkaçının geliştirilmesi amaçlanmaktadır:</a:t>
            </a:r>
          </a:p>
        </p:txBody>
      </p:sp>
    </p:spTree>
    <p:extLst>
      <p:ext uri="{BB962C8B-B14F-4D97-AF65-F5344CB8AC3E}">
        <p14:creationId xmlns:p14="http://schemas.microsoft.com/office/powerpoint/2010/main" val="14329703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left)">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left)">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wipe(left)">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wipe(left)">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wipe(left)">
                                      <p:cBhvr>
                                        <p:cTn id="4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1979712" y="6410848"/>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graphicFrame>
        <p:nvGraphicFramePr>
          <p:cNvPr id="8" name="Group 106"/>
          <p:cNvGraphicFramePr>
            <a:graphicFrameLocks noGrp="1"/>
          </p:cNvGraphicFramePr>
          <p:nvPr>
            <p:extLst>
              <p:ext uri="{D42A27DB-BD31-4B8C-83A1-F6EECF244321}">
                <p14:modId xmlns:p14="http://schemas.microsoft.com/office/powerpoint/2010/main" val="2647272802"/>
              </p:ext>
            </p:extLst>
          </p:nvPr>
        </p:nvGraphicFramePr>
        <p:xfrm>
          <a:off x="222610" y="2166615"/>
          <a:ext cx="8640960" cy="4221230"/>
        </p:xfrm>
        <a:graphic>
          <a:graphicData uri="http://schemas.openxmlformats.org/drawingml/2006/table">
            <a:tbl>
              <a:tblPr/>
              <a:tblGrid>
                <a:gridCol w="1872207">
                  <a:extLst>
                    <a:ext uri="{9D8B030D-6E8A-4147-A177-3AD203B41FA5}">
                      <a16:colId xmlns:a16="http://schemas.microsoft.com/office/drawing/2014/main" val="20000"/>
                    </a:ext>
                  </a:extLst>
                </a:gridCol>
                <a:gridCol w="1317146">
                  <a:extLst>
                    <a:ext uri="{9D8B030D-6E8A-4147-A177-3AD203B41FA5}">
                      <a16:colId xmlns:a16="http://schemas.microsoft.com/office/drawing/2014/main" val="20001"/>
                    </a:ext>
                  </a:extLst>
                </a:gridCol>
                <a:gridCol w="1547495">
                  <a:extLst>
                    <a:ext uri="{9D8B030D-6E8A-4147-A177-3AD203B41FA5}">
                      <a16:colId xmlns:a16="http://schemas.microsoft.com/office/drawing/2014/main" val="20002"/>
                    </a:ext>
                  </a:extLst>
                </a:gridCol>
                <a:gridCol w="1268726">
                  <a:extLst>
                    <a:ext uri="{9D8B030D-6E8A-4147-A177-3AD203B41FA5}">
                      <a16:colId xmlns:a16="http://schemas.microsoft.com/office/drawing/2014/main" val="20003"/>
                    </a:ext>
                  </a:extLst>
                </a:gridCol>
                <a:gridCol w="1224136">
                  <a:extLst>
                    <a:ext uri="{9D8B030D-6E8A-4147-A177-3AD203B41FA5}">
                      <a16:colId xmlns:a16="http://schemas.microsoft.com/office/drawing/2014/main" val="20004"/>
                    </a:ext>
                  </a:extLst>
                </a:gridCol>
                <a:gridCol w="1411250">
                  <a:extLst>
                    <a:ext uri="{9D8B030D-6E8A-4147-A177-3AD203B41FA5}">
                      <a16:colId xmlns:a16="http://schemas.microsoft.com/office/drawing/2014/main" val="20005"/>
                    </a:ext>
                  </a:extLst>
                </a:gridCol>
              </a:tblGrid>
              <a:tr h="64807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tr-TR" sz="1200" b="1" i="0" u="none" strike="noStrike" cap="none" normalizeH="0" baseline="0" dirty="0">
                        <a:ln>
                          <a:noFill/>
                        </a:ln>
                        <a:solidFill>
                          <a:srgbClr val="030305"/>
                        </a:solidFill>
                        <a:effectLst/>
                        <a:latin typeface="Verdana"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tr-TR" sz="1200" b="1" i="0" u="none" strike="noStrike" cap="none" normalizeH="0" baseline="0" dirty="0">
                        <a:ln>
                          <a:noFill/>
                        </a:ln>
                        <a:solidFill>
                          <a:srgbClr val="030305"/>
                        </a:solidFill>
                        <a:effectLst/>
                        <a:latin typeface="Verdana"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err="1">
                          <a:ln>
                            <a:noFill/>
                          </a:ln>
                          <a:solidFill>
                            <a:srgbClr val="030305"/>
                          </a:solidFill>
                          <a:effectLst/>
                          <a:latin typeface="Verdana" pitchFamily="34" charset="0"/>
                          <a:cs typeface="Times New Roman" pitchFamily="18" charset="0"/>
                        </a:rPr>
                        <a:t>Malzeme</a:t>
                      </a:r>
                      <a:endParaRPr kumimoji="0" lang="en-US" sz="1200" b="0" i="0" u="none" strike="noStrike" cap="none" normalizeH="0" baseline="0" dirty="0">
                        <a:ln>
                          <a:noFill/>
                        </a:ln>
                        <a:solidFill>
                          <a:srgbClr val="030305"/>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a:ln>
                            <a:noFill/>
                          </a:ln>
                          <a:solidFill>
                            <a:srgbClr val="030305"/>
                          </a:solidFill>
                          <a:effectLst/>
                          <a:latin typeface="Verdana" pitchFamily="34" charset="0"/>
                          <a:cs typeface="Times New Roman" pitchFamily="18" charset="0"/>
                        </a:rPr>
                        <a:t>Yoğunluk</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200" b="1" i="0" u="none" strike="noStrike" cap="none" normalizeH="0" baseline="0">
                          <a:ln>
                            <a:noFill/>
                          </a:ln>
                          <a:solidFill>
                            <a:srgbClr val="030305"/>
                          </a:solidFill>
                          <a:effectLst/>
                          <a:latin typeface="Verdana" pitchFamily="34" charset="0"/>
                          <a:cs typeface="Times New Roman" pitchFamily="18" charset="0"/>
                        </a:rPr>
                        <a:t>ρ</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30305"/>
                          </a:solidFill>
                          <a:effectLst/>
                          <a:latin typeface="Verdana" pitchFamily="34" charset="0"/>
                          <a:cs typeface="Times New Roman" pitchFamily="18" charset="0"/>
                        </a:rPr>
                        <a:t>gr/cm</a:t>
                      </a:r>
                      <a:r>
                        <a:rPr kumimoji="0" lang="en-US" sz="1200" b="1" i="0" u="none" strike="noStrike" cap="none" normalizeH="0" baseline="30000">
                          <a:ln>
                            <a:noFill/>
                          </a:ln>
                          <a:solidFill>
                            <a:srgbClr val="030305"/>
                          </a:solidFill>
                          <a:effectLst/>
                          <a:latin typeface="Verdana" pitchFamily="34" charset="0"/>
                          <a:cs typeface="Times New Roman" pitchFamily="18" charset="0"/>
                        </a:rPr>
                        <a:t>3</a:t>
                      </a:r>
                      <a:endParaRPr kumimoji="0" lang="en-US" sz="1200" b="0" i="0" u="none" strike="noStrike" cap="none" normalizeH="0" baseline="0">
                        <a:ln>
                          <a:noFill/>
                        </a:ln>
                        <a:solidFill>
                          <a:srgbClr val="030305"/>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30305"/>
                          </a:solidFill>
                          <a:effectLst/>
                          <a:latin typeface="Verdana" pitchFamily="34" charset="0"/>
                          <a:cs typeface="Times New Roman" pitchFamily="18" charset="0"/>
                        </a:rPr>
                        <a:t>Çekme Muk.</a:t>
                      </a:r>
                      <a:endParaRPr kumimoji="0" lang="tr-TR" sz="1200" b="1" i="0" u="none" strike="noStrike" cap="none" normalizeH="0" baseline="0">
                        <a:ln>
                          <a:noFill/>
                        </a:ln>
                        <a:solidFill>
                          <a:srgbClr val="030305"/>
                        </a:solidFill>
                        <a:effectLst/>
                        <a:latin typeface="Verdana"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200" b="1" i="0" u="none" strike="noStrike" cap="none" normalizeH="0" baseline="0">
                          <a:ln>
                            <a:noFill/>
                          </a:ln>
                          <a:solidFill>
                            <a:srgbClr val="030305"/>
                          </a:solidFill>
                          <a:effectLst/>
                          <a:latin typeface="Verdana" pitchFamily="34" charset="0"/>
                          <a:cs typeface="Times New Roman" pitchFamily="18" charset="0"/>
                        </a:rPr>
                        <a:t>σ</a:t>
                      </a:r>
                      <a:r>
                        <a:rPr kumimoji="0" lang="tr-TR" sz="1200" b="1" i="0" u="none" strike="noStrike" cap="none" normalizeH="0" baseline="-25000">
                          <a:ln>
                            <a:noFill/>
                          </a:ln>
                          <a:solidFill>
                            <a:srgbClr val="030305"/>
                          </a:solidFill>
                          <a:effectLst/>
                          <a:latin typeface="Verdana" pitchFamily="34" charset="0"/>
                          <a:cs typeface="Times New Roman" pitchFamily="18" charset="0"/>
                        </a:rPr>
                        <a:t>ç</a:t>
                      </a:r>
                      <a:endParaRPr kumimoji="0" lang="el-GR" sz="1200" b="0" i="0" u="none" strike="noStrike" cap="none" normalizeH="0" baseline="0">
                        <a:ln>
                          <a:noFill/>
                        </a:ln>
                        <a:solidFill>
                          <a:srgbClr val="030305"/>
                        </a:solidFill>
                        <a:effectLst/>
                        <a:latin typeface="Verdana"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30305"/>
                          </a:solidFill>
                          <a:effectLst/>
                          <a:latin typeface="Verdana" pitchFamily="34" charset="0"/>
                          <a:cs typeface="Times New Roman" pitchFamily="18" charset="0"/>
                        </a:rPr>
                        <a:t>MPa</a:t>
                      </a:r>
                      <a:endParaRPr kumimoji="0" lang="en-US" sz="1200" b="0" i="0" u="none" strike="noStrike" cap="none" normalizeH="0" baseline="0">
                        <a:ln>
                          <a:noFill/>
                        </a:ln>
                        <a:solidFill>
                          <a:srgbClr val="030305"/>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30305"/>
                          </a:solidFill>
                          <a:effectLst/>
                          <a:latin typeface="Verdana" pitchFamily="34" charset="0"/>
                          <a:cs typeface="Times New Roman" pitchFamily="18" charset="0"/>
                        </a:rPr>
                        <a:t>Elastisite Modülü</a:t>
                      </a:r>
                      <a:endParaRPr kumimoji="0" lang="en-US" sz="1200" b="0" i="0" u="none" strike="noStrike" cap="none" normalizeH="0" baseline="0">
                        <a:ln>
                          <a:noFill/>
                        </a:ln>
                        <a:solidFill>
                          <a:srgbClr val="030305"/>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30305"/>
                          </a:solidFill>
                          <a:effectLst/>
                          <a:latin typeface="Verdana" pitchFamily="34" charset="0"/>
                          <a:cs typeface="Times New Roman" pitchFamily="18" charset="0"/>
                        </a:rPr>
                        <a:t>GPa</a:t>
                      </a:r>
                      <a:endParaRPr kumimoji="0" lang="en-US" sz="1200" b="0" i="0" u="none" strike="noStrike" cap="none" normalizeH="0" baseline="0">
                        <a:ln>
                          <a:noFill/>
                        </a:ln>
                        <a:solidFill>
                          <a:srgbClr val="030305"/>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200" b="1" i="0" u="none" strike="noStrike" cap="none" normalizeH="0" baseline="0">
                          <a:ln>
                            <a:noFill/>
                          </a:ln>
                          <a:solidFill>
                            <a:srgbClr val="030305"/>
                          </a:solidFill>
                          <a:effectLst/>
                          <a:latin typeface="Tahoma" pitchFamily="34" charset="0"/>
                        </a:rPr>
                        <a:t>Özgül Çekme Mukavemeti</a:t>
                      </a:r>
                    </a:p>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l-GR" sz="1200" b="1" i="0" u="none" strike="noStrike" cap="none" normalizeH="0" baseline="0">
                          <a:ln>
                            <a:noFill/>
                          </a:ln>
                          <a:solidFill>
                            <a:srgbClr val="030305"/>
                          </a:solidFill>
                          <a:effectLst/>
                          <a:latin typeface="Tahoma" pitchFamily="34" charset="0"/>
                        </a:rPr>
                        <a:t>σ</a:t>
                      </a:r>
                      <a:r>
                        <a:rPr kumimoji="0" lang="tr-TR" sz="1200" b="1" i="0" u="none" strike="noStrike" cap="none" normalizeH="0" baseline="-25000">
                          <a:ln>
                            <a:noFill/>
                          </a:ln>
                          <a:solidFill>
                            <a:srgbClr val="030305"/>
                          </a:solidFill>
                          <a:effectLst/>
                          <a:latin typeface="Tahoma" pitchFamily="34" charset="0"/>
                        </a:rPr>
                        <a:t>ç</a:t>
                      </a:r>
                      <a:r>
                        <a:rPr kumimoji="0" lang="tr-TR" sz="1200" b="1" i="0" u="none" strike="noStrike" cap="none" normalizeH="0" baseline="0">
                          <a:ln>
                            <a:noFill/>
                          </a:ln>
                          <a:solidFill>
                            <a:srgbClr val="030305"/>
                          </a:solidFill>
                          <a:effectLst/>
                          <a:latin typeface="Tahoma" pitchFamily="34" charset="0"/>
                        </a:rPr>
                        <a:t>/</a:t>
                      </a:r>
                      <a:r>
                        <a:rPr kumimoji="0" lang="el-GR" sz="1200" b="1" i="0" u="none" strike="noStrike" cap="none" normalizeH="0" baseline="0">
                          <a:ln>
                            <a:noFill/>
                          </a:ln>
                          <a:solidFill>
                            <a:srgbClr val="030305"/>
                          </a:solidFill>
                          <a:effectLst/>
                          <a:latin typeface="Tahoma" pitchFamily="34" charset="0"/>
                        </a:rPr>
                        <a:t>ρ</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200" b="1" i="0" u="none" strike="noStrike" cap="none" normalizeH="0" baseline="0" dirty="0">
                          <a:ln>
                            <a:noFill/>
                          </a:ln>
                          <a:solidFill>
                            <a:srgbClr val="030305"/>
                          </a:solidFill>
                          <a:effectLst/>
                          <a:latin typeface="Tahoma" pitchFamily="34" charset="0"/>
                        </a:rPr>
                        <a:t>Özgül </a:t>
                      </a:r>
                      <a:r>
                        <a:rPr kumimoji="0" lang="tr-TR" sz="1200" b="1" i="0" u="none" strike="noStrike" cap="none" normalizeH="0" baseline="0" dirty="0" err="1">
                          <a:ln>
                            <a:noFill/>
                          </a:ln>
                          <a:solidFill>
                            <a:srgbClr val="030305"/>
                          </a:solidFill>
                          <a:effectLst/>
                          <a:latin typeface="Tahoma" pitchFamily="34" charset="0"/>
                        </a:rPr>
                        <a:t>Elastisite</a:t>
                      </a:r>
                      <a:endParaRPr kumimoji="0" lang="tr-TR" sz="1200" b="1" i="0" u="none" strike="noStrike" cap="none" normalizeH="0" baseline="0" dirty="0">
                        <a:ln>
                          <a:noFill/>
                        </a:ln>
                        <a:solidFill>
                          <a:srgbClr val="030305"/>
                        </a:solidFill>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200" b="1" i="0" u="none" strike="noStrike" cap="none" normalizeH="0" baseline="0" dirty="0">
                          <a:ln>
                            <a:noFill/>
                          </a:ln>
                          <a:solidFill>
                            <a:srgbClr val="030305"/>
                          </a:solidFill>
                          <a:effectLst/>
                          <a:latin typeface="Tahoma" pitchFamily="34" charset="0"/>
                        </a:rPr>
                        <a:t>Modülü</a:t>
                      </a:r>
                    </a:p>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200" b="1" i="0" u="none" strike="noStrike" cap="none" normalizeH="0" baseline="0" dirty="0">
                          <a:ln>
                            <a:noFill/>
                          </a:ln>
                          <a:solidFill>
                            <a:srgbClr val="030305"/>
                          </a:solidFill>
                          <a:effectLst/>
                          <a:latin typeface="Tahoma" pitchFamily="34" charset="0"/>
                        </a:rPr>
                        <a:t>E/</a:t>
                      </a:r>
                      <a:r>
                        <a:rPr kumimoji="0" lang="el-GR" sz="1200" b="1" i="0" u="none" strike="noStrike" cap="none" normalizeH="0" baseline="0" dirty="0">
                          <a:ln>
                            <a:noFill/>
                          </a:ln>
                          <a:solidFill>
                            <a:srgbClr val="030305"/>
                          </a:solidFill>
                          <a:effectLst/>
                          <a:latin typeface="Tahoma" pitchFamily="34" charset="0"/>
                        </a:rPr>
                        <a:t>ρ</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27159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dirty="0" err="1">
                          <a:ln>
                            <a:noFill/>
                          </a:ln>
                          <a:solidFill>
                            <a:srgbClr val="800000"/>
                          </a:solidFill>
                          <a:effectLst/>
                          <a:latin typeface="Tahoma" pitchFamily="34" charset="0"/>
                          <a:cs typeface="Times New Roman" pitchFamily="18" charset="0"/>
                        </a:rPr>
                        <a:t>Alaşımsız</a:t>
                      </a:r>
                      <a:r>
                        <a:rPr kumimoji="0" lang="tr-TR" sz="1200" b="1" i="0" u="none" strike="noStrike" cap="none" normalizeH="0" baseline="0" dirty="0">
                          <a:ln>
                            <a:noFill/>
                          </a:ln>
                          <a:solidFill>
                            <a:srgbClr val="800000"/>
                          </a:solidFill>
                          <a:effectLst/>
                          <a:latin typeface="Tahoma" pitchFamily="34" charset="0"/>
                          <a:cs typeface="Times New Roman" pitchFamily="18" charset="0"/>
                        </a:rPr>
                        <a:t> Çelik</a:t>
                      </a:r>
                      <a:endParaRPr kumimoji="0" lang="tr-TR" sz="1200" b="1" i="0" u="none" strike="noStrike" cap="none" normalizeH="0" baseline="0" dirty="0">
                        <a:ln>
                          <a:noFill/>
                        </a:ln>
                        <a:solidFill>
                          <a:schemeClr val="tx1"/>
                        </a:solidFill>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800000"/>
                          </a:solidFill>
                          <a:effectLst/>
                          <a:latin typeface="Verdana" pitchFamily="34" charset="0"/>
                          <a:cs typeface="Times New Roman" pitchFamily="18" charset="0"/>
                        </a:rPr>
                        <a:t>7.9</a:t>
                      </a:r>
                      <a:endParaRPr kumimoji="0" lang="en-US" sz="12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459</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203</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58</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26</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27159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a:ln>
                            <a:noFill/>
                          </a:ln>
                          <a:solidFill>
                            <a:srgbClr val="800000"/>
                          </a:solidFill>
                          <a:effectLst/>
                          <a:latin typeface="Tahoma" pitchFamily="34" charset="0"/>
                          <a:cs typeface="Times New Roman" pitchFamily="18" charset="0"/>
                        </a:rPr>
                        <a:t>Alüminyum</a:t>
                      </a:r>
                      <a:endParaRPr kumimoji="0" lang="tr-TR" sz="1200" b="1" i="0" u="none" strike="noStrike" cap="none" normalizeH="0" baseline="0">
                        <a:ln>
                          <a:noFill/>
                        </a:ln>
                        <a:solidFill>
                          <a:schemeClr val="tx1"/>
                        </a:solidFill>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2.8</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84</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71</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30</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25</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46912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a:ln>
                            <a:noFill/>
                          </a:ln>
                          <a:solidFill>
                            <a:srgbClr val="800000"/>
                          </a:solidFill>
                          <a:effectLst/>
                          <a:latin typeface="Tahoma" pitchFamily="34" charset="0"/>
                          <a:cs typeface="Times New Roman" pitchFamily="18" charset="0"/>
                        </a:rPr>
                        <a:t>Al alaşımı-2024</a:t>
                      </a:r>
                      <a:endParaRPr kumimoji="0" lang="tr-TR" sz="1200" b="1" i="0" u="none" strike="noStrike" cap="none" normalizeH="0" baseline="0">
                        <a:ln>
                          <a:noFill/>
                        </a:ln>
                        <a:solidFill>
                          <a:schemeClr val="tx1"/>
                        </a:solidFill>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2.8</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247</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69</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88</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25</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27159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a:ln>
                            <a:noFill/>
                          </a:ln>
                          <a:solidFill>
                            <a:srgbClr val="800000"/>
                          </a:solidFill>
                          <a:effectLst/>
                          <a:latin typeface="Tahoma" pitchFamily="34" charset="0"/>
                          <a:cs typeface="Times New Roman" pitchFamily="18" charset="0"/>
                        </a:rPr>
                        <a:t>Pirinç</a:t>
                      </a:r>
                      <a:endParaRPr kumimoji="0" lang="tr-TR" sz="1200" b="1" i="0" u="none" strike="noStrike" cap="none" normalizeH="0" baseline="0">
                        <a:ln>
                          <a:noFill/>
                        </a:ln>
                        <a:solidFill>
                          <a:schemeClr val="tx1"/>
                        </a:solidFill>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8.5</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320</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97</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38</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11</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4"/>
                  </a:ext>
                </a:extLst>
              </a:tr>
              <a:tr h="27159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a:ln>
                            <a:noFill/>
                          </a:ln>
                          <a:solidFill>
                            <a:srgbClr val="3E8E51"/>
                          </a:solidFill>
                          <a:effectLst/>
                          <a:latin typeface="Tahoma" pitchFamily="34" charset="0"/>
                          <a:cs typeface="Times New Roman" pitchFamily="18" charset="0"/>
                        </a:rPr>
                        <a:t>Ahşap (Kayın)</a:t>
                      </a:r>
                      <a:endParaRPr kumimoji="0" lang="tr-TR" sz="1200" b="1" i="0" u="none" strike="noStrike" cap="none" normalizeH="0" baseline="0">
                        <a:ln>
                          <a:noFill/>
                        </a:ln>
                        <a:solidFill>
                          <a:srgbClr val="3E8E51"/>
                        </a:solidFill>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3E8E51"/>
                          </a:solidFill>
                          <a:effectLst/>
                          <a:latin typeface="Verdana" pitchFamily="34" charset="0"/>
                          <a:cs typeface="Times New Roman" pitchFamily="18" charset="0"/>
                        </a:rPr>
                        <a:t>0.7</a:t>
                      </a:r>
                      <a:endParaRPr kumimoji="0" lang="en-US" sz="1200" b="1" i="0" u="none" strike="noStrike" cap="none" normalizeH="0" baseline="0">
                        <a:ln>
                          <a:noFill/>
                        </a:ln>
                        <a:solidFill>
                          <a:srgbClr val="3E8E5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3E8E51"/>
                          </a:solidFill>
                          <a:effectLst/>
                          <a:latin typeface="Verdana" pitchFamily="34" charset="0"/>
                          <a:cs typeface="Times New Roman" pitchFamily="18" charset="0"/>
                        </a:rPr>
                        <a:t>110</a:t>
                      </a:r>
                      <a:endParaRPr kumimoji="0" lang="en-US" sz="1200" b="1" i="0" u="none" strike="noStrike" cap="none" normalizeH="0" baseline="0">
                        <a:ln>
                          <a:noFill/>
                        </a:ln>
                        <a:solidFill>
                          <a:srgbClr val="3E8E5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3E8E51"/>
                          </a:solidFill>
                          <a:effectLst/>
                          <a:latin typeface="Verdana" pitchFamily="34" charset="0"/>
                          <a:cs typeface="Times New Roman" pitchFamily="18" charset="0"/>
                        </a:rPr>
                        <a:t>13</a:t>
                      </a:r>
                      <a:endParaRPr kumimoji="0" lang="en-US" sz="1200" b="1" i="0" u="none" strike="noStrike" cap="none" normalizeH="0" baseline="0">
                        <a:ln>
                          <a:noFill/>
                        </a:ln>
                        <a:solidFill>
                          <a:srgbClr val="3E8E5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3E8E51"/>
                          </a:solidFill>
                          <a:effectLst/>
                          <a:latin typeface="Verdana" pitchFamily="34" charset="0"/>
                          <a:cs typeface="Times New Roman" pitchFamily="18" charset="0"/>
                        </a:rPr>
                        <a:t>157</a:t>
                      </a:r>
                      <a:endParaRPr kumimoji="0" lang="en-US" sz="1200" b="1" i="0" u="none" strike="noStrike" cap="none" normalizeH="0" baseline="0">
                        <a:ln>
                          <a:noFill/>
                        </a:ln>
                        <a:solidFill>
                          <a:srgbClr val="3E8E5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3E8E51"/>
                          </a:solidFill>
                          <a:effectLst/>
                          <a:latin typeface="Verdana" pitchFamily="34" charset="0"/>
                          <a:cs typeface="Times New Roman" pitchFamily="18" charset="0"/>
                        </a:rPr>
                        <a:t>19</a:t>
                      </a:r>
                      <a:endParaRPr kumimoji="0" lang="en-US" sz="1200" b="1" i="0" u="none" strike="noStrike" cap="none" normalizeH="0" baseline="0">
                        <a:ln>
                          <a:noFill/>
                        </a:ln>
                        <a:solidFill>
                          <a:srgbClr val="3E8E5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5"/>
                  </a:ext>
                </a:extLst>
              </a:tr>
              <a:tr h="27159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a:ln>
                            <a:noFill/>
                          </a:ln>
                          <a:solidFill>
                            <a:srgbClr val="3E8E51"/>
                          </a:solidFill>
                          <a:effectLst/>
                          <a:latin typeface="Tahoma" pitchFamily="34" charset="0"/>
                          <a:cs typeface="Times New Roman" pitchFamily="18" charset="0"/>
                        </a:rPr>
                        <a:t>Kemik</a:t>
                      </a:r>
                      <a:endParaRPr kumimoji="0" lang="tr-TR" sz="1200" b="1" i="0" u="none" strike="noStrike" cap="none" normalizeH="0" baseline="0">
                        <a:ln>
                          <a:noFill/>
                        </a:ln>
                        <a:solidFill>
                          <a:srgbClr val="3E8E51"/>
                        </a:solidFill>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3E8E51"/>
                          </a:solidFill>
                          <a:effectLst/>
                          <a:latin typeface="Verdana" pitchFamily="34" charset="0"/>
                          <a:cs typeface="Times New Roman" pitchFamily="18" charset="0"/>
                        </a:rPr>
                        <a:t>1.8</a:t>
                      </a:r>
                      <a:endParaRPr kumimoji="0" lang="en-US" sz="1200" b="1" i="0" u="none" strike="noStrike" cap="none" normalizeH="0" baseline="0">
                        <a:ln>
                          <a:noFill/>
                        </a:ln>
                        <a:solidFill>
                          <a:srgbClr val="3E8E5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3E8E51"/>
                          </a:solidFill>
                          <a:effectLst/>
                          <a:latin typeface="Verdana" pitchFamily="34" charset="0"/>
                          <a:cs typeface="Times New Roman" pitchFamily="18" charset="0"/>
                        </a:rPr>
                        <a:t>138</a:t>
                      </a:r>
                      <a:endParaRPr kumimoji="0" lang="en-US" sz="1200" b="1" i="0" u="none" strike="noStrike" cap="none" normalizeH="0" baseline="0">
                        <a:ln>
                          <a:noFill/>
                        </a:ln>
                        <a:solidFill>
                          <a:srgbClr val="3E8E5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3E8E51"/>
                          </a:solidFill>
                          <a:effectLst/>
                          <a:latin typeface="Verdana" pitchFamily="34" charset="0"/>
                          <a:cs typeface="Times New Roman" pitchFamily="18" charset="0"/>
                        </a:rPr>
                        <a:t>26</a:t>
                      </a:r>
                      <a:endParaRPr kumimoji="0" lang="en-US" sz="1200" b="1" i="0" u="none" strike="noStrike" cap="none" normalizeH="0" baseline="0" dirty="0">
                        <a:ln>
                          <a:noFill/>
                        </a:ln>
                        <a:solidFill>
                          <a:srgbClr val="3E8E5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3E8E51"/>
                          </a:solidFill>
                          <a:effectLst/>
                          <a:latin typeface="Verdana" pitchFamily="34" charset="0"/>
                          <a:cs typeface="Times New Roman" pitchFamily="18" charset="0"/>
                        </a:rPr>
                        <a:t>75</a:t>
                      </a:r>
                      <a:endParaRPr kumimoji="0" lang="en-US" sz="1200" b="1" i="0" u="none" strike="noStrike" cap="none" normalizeH="0" baseline="0">
                        <a:ln>
                          <a:noFill/>
                        </a:ln>
                        <a:solidFill>
                          <a:srgbClr val="3E8E5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3E8E51"/>
                          </a:solidFill>
                          <a:effectLst/>
                          <a:latin typeface="Verdana" pitchFamily="34" charset="0"/>
                          <a:cs typeface="Times New Roman" pitchFamily="18" charset="0"/>
                        </a:rPr>
                        <a:t>14</a:t>
                      </a:r>
                      <a:endParaRPr kumimoji="0" lang="en-US" sz="1200" b="1" i="0" u="none" strike="noStrike" cap="none" normalizeH="0" baseline="0">
                        <a:ln>
                          <a:noFill/>
                        </a:ln>
                        <a:solidFill>
                          <a:srgbClr val="3E8E5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6"/>
                  </a:ext>
                </a:extLst>
              </a:tr>
              <a:tr h="27159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a:ln>
                            <a:noFill/>
                          </a:ln>
                          <a:solidFill>
                            <a:srgbClr val="000080"/>
                          </a:solidFill>
                          <a:effectLst/>
                          <a:latin typeface="Tahoma" pitchFamily="34" charset="0"/>
                          <a:cs typeface="Times New Roman" pitchFamily="18" charset="0"/>
                        </a:rPr>
                        <a:t>Bor-Epoksi</a:t>
                      </a:r>
                      <a:endParaRPr kumimoji="0" lang="tr-TR" sz="1200" b="1" i="0" u="none" strike="noStrike" cap="none" normalizeH="0" baseline="0">
                        <a:ln>
                          <a:noFill/>
                        </a:ln>
                        <a:solidFill>
                          <a:schemeClr val="tx1"/>
                        </a:solidFill>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1.8</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1600</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224</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889</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124</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7"/>
                  </a:ext>
                </a:extLst>
              </a:tr>
              <a:tr h="28196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a:ln>
                            <a:noFill/>
                          </a:ln>
                          <a:solidFill>
                            <a:srgbClr val="000080"/>
                          </a:solidFill>
                          <a:effectLst/>
                          <a:latin typeface="Tahoma" pitchFamily="34" charset="0"/>
                          <a:cs typeface="Times New Roman" pitchFamily="18" charset="0"/>
                        </a:rPr>
                        <a:t>Karbon-Epoksi-1</a:t>
                      </a:r>
                      <a:endParaRPr kumimoji="0" lang="tr-TR" sz="1200" b="1" i="0" u="none" strike="noStrike" cap="none" normalizeH="0" baseline="0">
                        <a:ln>
                          <a:noFill/>
                        </a:ln>
                        <a:solidFill>
                          <a:schemeClr val="tx1"/>
                        </a:solidFill>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1.6</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1260</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218</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788</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136</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8"/>
                  </a:ext>
                </a:extLst>
              </a:tr>
              <a:tr h="28803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a:ln>
                            <a:noFill/>
                          </a:ln>
                          <a:solidFill>
                            <a:srgbClr val="000080"/>
                          </a:solidFill>
                          <a:effectLst/>
                          <a:latin typeface="Tahoma" pitchFamily="34" charset="0"/>
                          <a:cs typeface="Times New Roman" pitchFamily="18" charset="0"/>
                        </a:rPr>
                        <a:t>Karbon-Epoksi-2</a:t>
                      </a:r>
                      <a:endParaRPr kumimoji="0" lang="tr-TR" sz="1200" b="1" i="0" u="none" strike="noStrike" cap="none" normalizeH="0" baseline="0">
                        <a:ln>
                          <a:noFill/>
                        </a:ln>
                        <a:solidFill>
                          <a:schemeClr val="tx1"/>
                        </a:solidFill>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1.5</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80"/>
                          </a:solidFill>
                          <a:effectLst/>
                          <a:latin typeface="Verdana" pitchFamily="34" charset="0"/>
                          <a:cs typeface="Times New Roman" pitchFamily="18" charset="0"/>
                        </a:rPr>
                        <a:t>1650</a:t>
                      </a:r>
                      <a:endParaRPr kumimoji="0" lang="en-US" sz="12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140</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1100</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93</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9"/>
                  </a:ext>
                </a:extLst>
              </a:tr>
              <a:tr h="27159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a:ln>
                            <a:noFill/>
                          </a:ln>
                          <a:solidFill>
                            <a:srgbClr val="000080"/>
                          </a:solidFill>
                          <a:effectLst/>
                          <a:latin typeface="Tahoma" pitchFamily="34" charset="0"/>
                          <a:cs typeface="Times New Roman" pitchFamily="18" charset="0"/>
                        </a:rPr>
                        <a:t>Kevlar-Epoksi</a:t>
                      </a:r>
                      <a:endParaRPr kumimoji="0" lang="tr-TR" sz="1200" b="1" i="0" u="none" strike="noStrike" cap="none" normalizeH="0" baseline="0">
                        <a:ln>
                          <a:noFill/>
                        </a:ln>
                        <a:solidFill>
                          <a:schemeClr val="tx1"/>
                        </a:solidFill>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1.4</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1400</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77</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1000</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55</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10"/>
                  </a:ext>
                </a:extLst>
              </a:tr>
              <a:tr h="25516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a:ln>
                            <a:noFill/>
                          </a:ln>
                          <a:solidFill>
                            <a:srgbClr val="000080"/>
                          </a:solidFill>
                          <a:effectLst/>
                          <a:latin typeface="Tahoma" pitchFamily="34" charset="0"/>
                          <a:cs typeface="Times New Roman" pitchFamily="18" charset="0"/>
                        </a:rPr>
                        <a:t>S Camı-Epoksi</a:t>
                      </a:r>
                      <a:endParaRPr kumimoji="0" lang="tr-TR" sz="1200" b="1" i="0" u="none" strike="noStrike" cap="none" normalizeH="0" baseline="0">
                        <a:ln>
                          <a:noFill/>
                        </a:ln>
                        <a:solidFill>
                          <a:schemeClr val="tx1"/>
                        </a:solidFill>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1.8</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1400</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56</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824</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33</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11"/>
                  </a:ext>
                </a:extLst>
              </a:tr>
              <a:tr h="27159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a:ln>
                            <a:noFill/>
                          </a:ln>
                          <a:solidFill>
                            <a:srgbClr val="000080"/>
                          </a:solidFill>
                          <a:effectLst/>
                          <a:latin typeface="Tahoma" pitchFamily="34" charset="0"/>
                          <a:cs typeface="Times New Roman" pitchFamily="18" charset="0"/>
                        </a:rPr>
                        <a:t>E Camı-Epoksi</a:t>
                      </a:r>
                      <a:endParaRPr kumimoji="0" lang="tr-TR" sz="1200" b="1" i="0" u="none" strike="noStrike" cap="none" normalizeH="0" baseline="0">
                        <a:ln>
                          <a:noFill/>
                        </a:ln>
                        <a:solidFill>
                          <a:schemeClr val="tx1"/>
                        </a:solidFill>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1.8</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1150</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80"/>
                          </a:solidFill>
                          <a:effectLst/>
                          <a:latin typeface="Verdana" pitchFamily="34" charset="0"/>
                          <a:cs typeface="Times New Roman" pitchFamily="18" charset="0"/>
                        </a:rPr>
                        <a:t>42</a:t>
                      </a:r>
                      <a:endParaRPr kumimoji="0" lang="en-US" sz="12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639</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80"/>
                          </a:solidFill>
                          <a:effectLst/>
                          <a:latin typeface="Verdana" pitchFamily="34" charset="0"/>
                          <a:cs typeface="Times New Roman" pitchFamily="18" charset="0"/>
                        </a:rPr>
                        <a:t>23</a:t>
                      </a:r>
                      <a:endParaRPr kumimoji="0" lang="en-US" sz="12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12"/>
                  </a:ext>
                </a:extLst>
              </a:tr>
            </a:tbl>
          </a:graphicData>
        </a:graphic>
      </p:graphicFrame>
      <p:sp>
        <p:nvSpPr>
          <p:cNvPr id="3" name="Slayt Numarası Yer Tutucusu 2"/>
          <p:cNvSpPr>
            <a:spLocks noGrp="1"/>
          </p:cNvSpPr>
          <p:nvPr>
            <p:ph type="sldNum" sz="quarter" idx="12"/>
          </p:nvPr>
        </p:nvSpPr>
        <p:spPr/>
        <p:txBody>
          <a:bodyPr/>
          <a:lstStyle/>
          <a:p>
            <a:fld id="{B7840E83-AC17-4BB5-BC43-751DE1ADA5B1}" type="slidenum">
              <a:rPr lang="tr-TR" smtClean="0"/>
              <a:t>32</a:t>
            </a:fld>
            <a:endParaRPr lang="tr-TR"/>
          </a:p>
        </p:txBody>
      </p:sp>
      <p:sp>
        <p:nvSpPr>
          <p:cNvPr id="2" name="Veri Yer Tutucusu 1"/>
          <p:cNvSpPr>
            <a:spLocks noGrp="1"/>
          </p:cNvSpPr>
          <p:nvPr>
            <p:ph type="dt" sz="half" idx="10"/>
          </p:nvPr>
        </p:nvSpPr>
        <p:spPr/>
        <p:txBody>
          <a:bodyPr/>
          <a:lstStyle/>
          <a:p>
            <a:r>
              <a:rPr lang="tr-TR" dirty="0"/>
              <a:t>....</a:t>
            </a:r>
          </a:p>
        </p:txBody>
      </p:sp>
      <p:sp>
        <p:nvSpPr>
          <p:cNvPr id="4" name="Metin kutusu 3">
            <a:extLst>
              <a:ext uri="{FF2B5EF4-FFF2-40B4-BE49-F238E27FC236}">
                <a16:creationId xmlns:a16="http://schemas.microsoft.com/office/drawing/2014/main" id="{00FCAD8A-6CC1-45D2-8B56-6CD06DA3460E}"/>
              </a:ext>
            </a:extLst>
          </p:cNvPr>
          <p:cNvSpPr txBox="1"/>
          <p:nvPr/>
        </p:nvSpPr>
        <p:spPr>
          <a:xfrm>
            <a:off x="222610" y="1532722"/>
            <a:ext cx="8948808" cy="615553"/>
          </a:xfrm>
          <a:prstGeom prst="rect">
            <a:avLst/>
          </a:prstGeom>
          <a:noFill/>
        </p:spPr>
        <p:txBody>
          <a:bodyPr wrap="square" rtlCol="0">
            <a:spAutoFit/>
          </a:bodyPr>
          <a:lstStyle/>
          <a:p>
            <a:r>
              <a:rPr lang="tr-TR" sz="1700" dirty="0"/>
              <a:t>Alttaki tablodaki malzeme özellikleri incelendiğinde, </a:t>
            </a:r>
            <a:r>
              <a:rPr lang="tr-TR" sz="1700" dirty="0" err="1"/>
              <a:t>kompozit</a:t>
            </a:r>
            <a:r>
              <a:rPr lang="tr-TR" sz="1700" dirty="0"/>
              <a:t> yapıların klasik metallere göre hem çok daha hafif hem de çok daha dayanıklı olduğu görülür.</a:t>
            </a:r>
          </a:p>
        </p:txBody>
      </p:sp>
      <p:sp>
        <p:nvSpPr>
          <p:cNvPr id="10" name="Rectangle 2">
            <a:extLst>
              <a:ext uri="{FF2B5EF4-FFF2-40B4-BE49-F238E27FC236}">
                <a16:creationId xmlns:a16="http://schemas.microsoft.com/office/drawing/2014/main" id="{84E5CE0E-FA2D-4460-ACD4-3EE4082501AA}"/>
              </a:ext>
            </a:extLst>
          </p:cNvPr>
          <p:cNvSpPr>
            <a:spLocks noGrp="1" noChangeArrowheads="1"/>
          </p:cNvSpPr>
          <p:nvPr>
            <p:ph type="title"/>
          </p:nvPr>
        </p:nvSpPr>
        <p:spPr>
          <a:xfrm>
            <a:off x="475488" y="-35164"/>
            <a:ext cx="7772400" cy="911225"/>
          </a:xfrm>
          <a:noFill/>
        </p:spPr>
        <p:txBody>
          <a:bodyPr>
            <a:normAutofit/>
          </a:bodyPr>
          <a:lstStyle/>
          <a:p>
            <a:pPr eaLnBrk="1" hangingPunct="1"/>
            <a:r>
              <a:rPr lang="tr-TR" sz="3200" dirty="0"/>
              <a:t>6-Niçin </a:t>
            </a:r>
            <a:r>
              <a:rPr lang="tr-TR" sz="3200" dirty="0" err="1"/>
              <a:t>Kompozit</a:t>
            </a:r>
            <a:r>
              <a:rPr lang="tr-TR" sz="3200" dirty="0"/>
              <a:t> Malzeme?</a:t>
            </a:r>
          </a:p>
        </p:txBody>
      </p:sp>
      <p:sp>
        <p:nvSpPr>
          <p:cNvPr id="11" name="Dikdörtgen 10">
            <a:extLst>
              <a:ext uri="{FF2B5EF4-FFF2-40B4-BE49-F238E27FC236}">
                <a16:creationId xmlns:a16="http://schemas.microsoft.com/office/drawing/2014/main" id="{642F8F58-092D-47C3-B2E3-61692A307D55}"/>
              </a:ext>
            </a:extLst>
          </p:cNvPr>
          <p:cNvSpPr/>
          <p:nvPr/>
        </p:nvSpPr>
        <p:spPr>
          <a:xfrm>
            <a:off x="6288086" y="751162"/>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37598339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1979712" y="6404984"/>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9" name="Rectangle 3" descr="Rectangle: Click to edit Master text styles&#10;Second level&#10;Third level&#10;Fourth level&#10;Fifth level"/>
          <p:cNvSpPr>
            <a:spLocks noGrp="1" noChangeArrowheads="1"/>
          </p:cNvSpPr>
          <p:nvPr>
            <p:ph idx="1"/>
          </p:nvPr>
        </p:nvSpPr>
        <p:spPr>
          <a:xfrm>
            <a:off x="218594" y="1860192"/>
            <a:ext cx="6511646" cy="441325"/>
          </a:xfrm>
          <a:noFill/>
        </p:spPr>
        <p:txBody>
          <a:bodyPr>
            <a:noAutofit/>
          </a:bodyPr>
          <a:lstStyle/>
          <a:p>
            <a:pPr marL="0" indent="0">
              <a:lnSpc>
                <a:spcPct val="150000"/>
              </a:lnSpc>
              <a:buNone/>
            </a:pPr>
            <a:r>
              <a:rPr lang="tr-TR" sz="1800" dirty="0">
                <a:solidFill>
                  <a:srgbClr val="FF0000"/>
                </a:solidFill>
              </a:rPr>
              <a:t>6.1 </a:t>
            </a:r>
            <a:r>
              <a:rPr lang="tr-TR" sz="1800" dirty="0">
                <a:solidFill>
                  <a:srgbClr val="3E8E51"/>
                </a:solidFill>
              </a:rPr>
              <a:t>Yüksek Özgül Mukavemet (mukavemet/yoğunluk oranı): </a:t>
            </a:r>
          </a:p>
          <a:p>
            <a:pPr marL="0" indent="0" eaLnBrk="1" hangingPunct="1">
              <a:lnSpc>
                <a:spcPct val="150000"/>
              </a:lnSpc>
              <a:buNone/>
            </a:pPr>
            <a:endParaRPr lang="tr-TR" sz="1800" dirty="0"/>
          </a:p>
        </p:txBody>
      </p:sp>
      <p:sp>
        <p:nvSpPr>
          <p:cNvPr id="3" name="Slayt Numarası Yer Tutucusu 2"/>
          <p:cNvSpPr>
            <a:spLocks noGrp="1"/>
          </p:cNvSpPr>
          <p:nvPr>
            <p:ph type="sldNum" sz="quarter" idx="12"/>
          </p:nvPr>
        </p:nvSpPr>
        <p:spPr/>
        <p:txBody>
          <a:bodyPr/>
          <a:lstStyle/>
          <a:p>
            <a:fld id="{B7840E83-AC17-4BB5-BC43-751DE1ADA5B1}" type="slidenum">
              <a:rPr lang="tr-TR" smtClean="0"/>
              <a:t>33</a:t>
            </a:fld>
            <a:endParaRPr lang="tr-TR"/>
          </a:p>
        </p:txBody>
      </p:sp>
      <p:pic>
        <p:nvPicPr>
          <p:cNvPr id="4098" name="Picture 2" descr="http://timemanagementninja.com/wp-content/uploads/2011/01/weakn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968778" y="2649088"/>
            <a:ext cx="3579768" cy="2375282"/>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332098" y="2451828"/>
            <a:ext cx="5616624" cy="2950359"/>
          </a:xfrm>
          <a:prstGeom prst="rect">
            <a:avLst/>
          </a:prstGeom>
        </p:spPr>
        <p:txBody>
          <a:bodyPr wrap="square">
            <a:spAutoFit/>
          </a:bodyPr>
          <a:lstStyle/>
          <a:p>
            <a:pPr algn="just">
              <a:lnSpc>
                <a:spcPct val="150000"/>
              </a:lnSpc>
            </a:pPr>
            <a:r>
              <a:rPr lang="tr-TR" dirty="0"/>
              <a:t>Klasik metalik malzemelerden çok daha yüksek mukavemet değerlerine sahip </a:t>
            </a:r>
            <a:r>
              <a:rPr lang="tr-TR" dirty="0" err="1"/>
              <a:t>kompozitler</a:t>
            </a:r>
            <a:r>
              <a:rPr lang="tr-TR" dirty="0"/>
              <a:t> üretilebilir. Yoğunlukları da daha düşük olduğundan  </a:t>
            </a:r>
            <a:r>
              <a:rPr lang="tr-TR" dirty="0" err="1"/>
              <a:t>kompozitlerin</a:t>
            </a:r>
            <a:r>
              <a:rPr lang="tr-TR" dirty="0"/>
              <a:t> özgül mukavemetleri daha yüksek çıkacaktır.  Örneğin: Yüksek mekanik özelliklere sahip </a:t>
            </a:r>
            <a:r>
              <a:rPr lang="tr-TR" dirty="0" err="1"/>
              <a:t>kompozit</a:t>
            </a:r>
            <a:r>
              <a:rPr lang="tr-TR" dirty="0"/>
              <a:t> profiller üretilebilmekte ve konstrüksiyonlarda kullanılabilmektedir. </a:t>
            </a:r>
          </a:p>
        </p:txBody>
      </p:sp>
      <p:sp>
        <p:nvSpPr>
          <p:cNvPr id="5" name="Veri Yer Tutucusu 4"/>
          <p:cNvSpPr>
            <a:spLocks noGrp="1"/>
          </p:cNvSpPr>
          <p:nvPr>
            <p:ph type="dt" sz="half" idx="10"/>
          </p:nvPr>
        </p:nvSpPr>
        <p:spPr/>
        <p:txBody>
          <a:bodyPr/>
          <a:lstStyle/>
          <a:p>
            <a:r>
              <a:rPr lang="tr-TR" dirty="0"/>
              <a:t>....</a:t>
            </a:r>
          </a:p>
        </p:txBody>
      </p:sp>
      <p:sp>
        <p:nvSpPr>
          <p:cNvPr id="12" name="Rectangle 2">
            <a:extLst>
              <a:ext uri="{FF2B5EF4-FFF2-40B4-BE49-F238E27FC236}">
                <a16:creationId xmlns:a16="http://schemas.microsoft.com/office/drawing/2014/main" id="{3AC5FF91-F8E8-49A6-8DB1-1F6B9752CED9}"/>
              </a:ext>
            </a:extLst>
          </p:cNvPr>
          <p:cNvSpPr>
            <a:spLocks noGrp="1" noChangeArrowheads="1"/>
          </p:cNvSpPr>
          <p:nvPr>
            <p:ph type="title"/>
          </p:nvPr>
        </p:nvSpPr>
        <p:spPr>
          <a:xfrm>
            <a:off x="475488" y="-35164"/>
            <a:ext cx="7772400" cy="911225"/>
          </a:xfrm>
          <a:noFill/>
        </p:spPr>
        <p:txBody>
          <a:bodyPr>
            <a:normAutofit/>
          </a:bodyPr>
          <a:lstStyle/>
          <a:p>
            <a:pPr eaLnBrk="1" hangingPunct="1"/>
            <a:r>
              <a:rPr lang="tr-TR" sz="3200" dirty="0"/>
              <a:t>6-Niçin </a:t>
            </a:r>
            <a:r>
              <a:rPr lang="tr-TR" sz="3200" dirty="0" err="1"/>
              <a:t>Kompozit</a:t>
            </a:r>
            <a:r>
              <a:rPr lang="tr-TR" sz="3200" dirty="0"/>
              <a:t> Malzeme?</a:t>
            </a:r>
          </a:p>
        </p:txBody>
      </p:sp>
      <p:sp>
        <p:nvSpPr>
          <p:cNvPr id="13" name="Dikdörtgen 12">
            <a:extLst>
              <a:ext uri="{FF2B5EF4-FFF2-40B4-BE49-F238E27FC236}">
                <a16:creationId xmlns:a16="http://schemas.microsoft.com/office/drawing/2014/main" id="{2D85CB17-4069-425F-969C-A7617FC7EDB9}"/>
              </a:ext>
            </a:extLst>
          </p:cNvPr>
          <p:cNvSpPr/>
          <p:nvPr/>
        </p:nvSpPr>
        <p:spPr>
          <a:xfrm>
            <a:off x="6444208" y="716342"/>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12718799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p:cTn id="12" dur="500" fill="hold"/>
                                        <p:tgtEl>
                                          <p:spTgt spid="4098"/>
                                        </p:tgtEl>
                                        <p:attrNameLst>
                                          <p:attrName>ppt_w</p:attrName>
                                        </p:attrNameLst>
                                      </p:cBhvr>
                                      <p:tavLst>
                                        <p:tav tm="0">
                                          <p:val>
                                            <p:fltVal val="0"/>
                                          </p:val>
                                        </p:tav>
                                        <p:tav tm="100000">
                                          <p:val>
                                            <p:strVal val="#ppt_w"/>
                                          </p:val>
                                        </p:tav>
                                      </p:tavLst>
                                    </p:anim>
                                    <p:anim calcmode="lin" valueType="num">
                                      <p:cBhvr>
                                        <p:cTn id="13" dur="500" fill="hold"/>
                                        <p:tgtEl>
                                          <p:spTgt spid="4098"/>
                                        </p:tgtEl>
                                        <p:attrNameLst>
                                          <p:attrName>ppt_h</p:attrName>
                                        </p:attrNameLst>
                                      </p:cBhvr>
                                      <p:tavLst>
                                        <p:tav tm="0">
                                          <p:val>
                                            <p:fltVal val="0"/>
                                          </p:val>
                                        </p:tav>
                                        <p:tav tm="100000">
                                          <p:val>
                                            <p:strVal val="#ppt_h"/>
                                          </p:val>
                                        </p:tav>
                                      </p:tavLst>
                                    </p:anim>
                                    <p:animEffect transition="in" filter="fade">
                                      <p:cBhvr>
                                        <p:cTn id="14" dur="500"/>
                                        <p:tgtEl>
                                          <p:spTgt spid="409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051720" y="6415032"/>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9" name="Rectangle 3" descr="Rectangle: Click to edit Master text styles&#10;Second level&#10;Third level&#10;Fourth level&#10;Fifth level"/>
          <p:cNvSpPr>
            <a:spLocks noGrp="1" noChangeArrowheads="1"/>
          </p:cNvSpPr>
          <p:nvPr>
            <p:ph idx="1"/>
          </p:nvPr>
        </p:nvSpPr>
        <p:spPr>
          <a:xfrm>
            <a:off x="719096" y="1739254"/>
            <a:ext cx="7560840" cy="537618"/>
          </a:xfrm>
          <a:noFill/>
        </p:spPr>
        <p:txBody>
          <a:bodyPr>
            <a:normAutofit/>
          </a:bodyPr>
          <a:lstStyle/>
          <a:p>
            <a:pPr marL="0" indent="0" eaLnBrk="1" hangingPunct="1">
              <a:lnSpc>
                <a:spcPct val="150000"/>
              </a:lnSpc>
              <a:buNone/>
            </a:pPr>
            <a:r>
              <a:rPr lang="tr-TR" sz="1800" dirty="0">
                <a:solidFill>
                  <a:srgbClr val="FF0000"/>
                </a:solidFill>
              </a:rPr>
              <a:t>6.2</a:t>
            </a:r>
            <a:r>
              <a:rPr lang="tr-TR" sz="1800" dirty="0">
                <a:solidFill>
                  <a:srgbClr val="3E8E51"/>
                </a:solidFill>
              </a:rPr>
              <a:t> Yüksek </a:t>
            </a:r>
            <a:r>
              <a:rPr lang="tr-TR" sz="1800" dirty="0" err="1">
                <a:solidFill>
                  <a:srgbClr val="3E8E51"/>
                </a:solidFill>
              </a:rPr>
              <a:t>rijitlik</a:t>
            </a:r>
            <a:r>
              <a:rPr lang="tr-TR" sz="1800" dirty="0">
                <a:solidFill>
                  <a:srgbClr val="3E8E51"/>
                </a:solidFill>
              </a:rPr>
              <a:t>/yoğunluk oranı (Özgül </a:t>
            </a:r>
            <a:r>
              <a:rPr lang="tr-TR" sz="1800" dirty="0" err="1">
                <a:solidFill>
                  <a:srgbClr val="3E8E51"/>
                </a:solidFill>
              </a:rPr>
              <a:t>Rijitlik</a:t>
            </a:r>
            <a:r>
              <a:rPr lang="tr-TR" sz="1800" dirty="0">
                <a:solidFill>
                  <a:srgbClr val="3E8E51"/>
                </a:solidFill>
              </a:rPr>
              <a:t>):</a:t>
            </a:r>
            <a:endParaRPr lang="tr-TR" sz="1800" dirty="0"/>
          </a:p>
        </p:txBody>
      </p:sp>
      <p:sp>
        <p:nvSpPr>
          <p:cNvPr id="3" name="Slayt Numarası Yer Tutucusu 2"/>
          <p:cNvSpPr>
            <a:spLocks noGrp="1"/>
          </p:cNvSpPr>
          <p:nvPr>
            <p:ph type="sldNum" sz="quarter" idx="12"/>
          </p:nvPr>
        </p:nvSpPr>
        <p:spPr/>
        <p:txBody>
          <a:bodyPr/>
          <a:lstStyle/>
          <a:p>
            <a:fld id="{B7840E83-AC17-4BB5-BC43-751DE1ADA5B1}" type="slidenum">
              <a:rPr lang="tr-TR" smtClean="0"/>
              <a:t>34</a:t>
            </a:fld>
            <a:endParaRPr lang="tr-TR"/>
          </a:p>
        </p:txBody>
      </p:sp>
      <p:pic>
        <p:nvPicPr>
          <p:cNvPr id="5122" name="Picture 2" descr="http://www.nyu.edu/pages/mathmol/textbook/density_box.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774290"/>
            <a:ext cx="3514725" cy="1266826"/>
          </a:xfrm>
          <a:prstGeom prst="rect">
            <a:avLst/>
          </a:prstGeom>
          <a:noFill/>
          <a:extLst>
            <a:ext uri="{909E8E84-426E-40DD-AFC4-6F175D3DCCD1}">
              <a14:hiddenFill xmlns:a14="http://schemas.microsoft.com/office/drawing/2010/main">
                <a:solidFill>
                  <a:srgbClr val="FFFFFF"/>
                </a:solidFill>
              </a14:hiddenFill>
            </a:ext>
          </a:extLst>
        </p:spPr>
      </p:pic>
      <p:sp>
        <p:nvSpPr>
          <p:cNvPr id="2" name="Veri Yer Tutucusu 1"/>
          <p:cNvSpPr>
            <a:spLocks noGrp="1"/>
          </p:cNvSpPr>
          <p:nvPr>
            <p:ph type="dt" sz="half" idx="10"/>
          </p:nvPr>
        </p:nvSpPr>
        <p:spPr/>
        <p:txBody>
          <a:bodyPr/>
          <a:lstStyle/>
          <a:p>
            <a:r>
              <a:rPr lang="tr-TR" dirty="0"/>
              <a:t>....</a:t>
            </a:r>
          </a:p>
        </p:txBody>
      </p:sp>
      <p:sp>
        <p:nvSpPr>
          <p:cNvPr id="11" name="Rectangle 2">
            <a:extLst>
              <a:ext uri="{FF2B5EF4-FFF2-40B4-BE49-F238E27FC236}">
                <a16:creationId xmlns:a16="http://schemas.microsoft.com/office/drawing/2014/main" id="{8806EC6F-78CE-4CFA-84A3-0CB06DED8219}"/>
              </a:ext>
            </a:extLst>
          </p:cNvPr>
          <p:cNvSpPr>
            <a:spLocks noGrp="1" noChangeArrowheads="1"/>
          </p:cNvSpPr>
          <p:nvPr>
            <p:ph type="title"/>
          </p:nvPr>
        </p:nvSpPr>
        <p:spPr>
          <a:xfrm>
            <a:off x="475488" y="-35164"/>
            <a:ext cx="7772400" cy="911225"/>
          </a:xfrm>
          <a:noFill/>
        </p:spPr>
        <p:txBody>
          <a:bodyPr>
            <a:normAutofit/>
          </a:bodyPr>
          <a:lstStyle/>
          <a:p>
            <a:pPr eaLnBrk="1" hangingPunct="1"/>
            <a:r>
              <a:rPr lang="tr-TR" sz="3200" dirty="0"/>
              <a:t>6-Niçin </a:t>
            </a:r>
            <a:r>
              <a:rPr lang="tr-TR" sz="3200" dirty="0" err="1"/>
              <a:t>Kompozit</a:t>
            </a:r>
            <a:r>
              <a:rPr lang="tr-TR" sz="3200" dirty="0"/>
              <a:t> Malzeme?</a:t>
            </a:r>
          </a:p>
        </p:txBody>
      </p:sp>
      <p:sp>
        <p:nvSpPr>
          <p:cNvPr id="12" name="Dikdörtgen 11">
            <a:extLst>
              <a:ext uri="{FF2B5EF4-FFF2-40B4-BE49-F238E27FC236}">
                <a16:creationId xmlns:a16="http://schemas.microsoft.com/office/drawing/2014/main" id="{FC7F7B67-F569-4913-8BB7-A690BAC45DE5}"/>
              </a:ext>
            </a:extLst>
          </p:cNvPr>
          <p:cNvSpPr/>
          <p:nvPr/>
        </p:nvSpPr>
        <p:spPr>
          <a:xfrm>
            <a:off x="6372200" y="751162"/>
            <a:ext cx="1205779" cy="400110"/>
          </a:xfrm>
          <a:prstGeom prst="rect">
            <a:avLst/>
          </a:prstGeom>
        </p:spPr>
        <p:txBody>
          <a:bodyPr wrap="none">
            <a:spAutoFit/>
          </a:bodyPr>
          <a:lstStyle/>
          <a:p>
            <a:r>
              <a:rPr lang="tr-TR" sz="2000" dirty="0">
                <a:solidFill>
                  <a:schemeClr val="bg2">
                    <a:lumMod val="90000"/>
                  </a:schemeClr>
                </a:solidFill>
              </a:rPr>
              <a:t>(devamı)</a:t>
            </a:r>
          </a:p>
        </p:txBody>
      </p:sp>
      <p:sp>
        <p:nvSpPr>
          <p:cNvPr id="6" name="Dikdörtgen 5">
            <a:extLst>
              <a:ext uri="{FF2B5EF4-FFF2-40B4-BE49-F238E27FC236}">
                <a16:creationId xmlns:a16="http://schemas.microsoft.com/office/drawing/2014/main" id="{B70565BA-0B58-4561-8415-7326337D6F7D}"/>
              </a:ext>
            </a:extLst>
          </p:cNvPr>
          <p:cNvSpPr/>
          <p:nvPr/>
        </p:nvSpPr>
        <p:spPr>
          <a:xfrm>
            <a:off x="977312" y="2340108"/>
            <a:ext cx="6768752" cy="872868"/>
          </a:xfrm>
          <a:prstGeom prst="rect">
            <a:avLst/>
          </a:prstGeom>
        </p:spPr>
        <p:txBody>
          <a:bodyPr wrap="square">
            <a:spAutoFit/>
          </a:bodyPr>
          <a:lstStyle/>
          <a:p>
            <a:pPr>
              <a:lnSpc>
                <a:spcPct val="150000"/>
              </a:lnSpc>
            </a:pPr>
            <a:r>
              <a:rPr lang="tr-TR" dirty="0" err="1"/>
              <a:t>Rijitlik</a:t>
            </a:r>
            <a:r>
              <a:rPr lang="tr-TR" dirty="0"/>
              <a:t>/yoğunluk oranı yüksek </a:t>
            </a:r>
            <a:r>
              <a:rPr lang="tr-TR" dirty="0" err="1"/>
              <a:t>kompozitler</a:t>
            </a:r>
            <a:r>
              <a:rPr lang="tr-TR" dirty="0"/>
              <a:t> üretilebilir ki, bu klasik malzemelere göre önemli bir avantaj sağlar. </a:t>
            </a:r>
          </a:p>
        </p:txBody>
      </p:sp>
    </p:spTree>
    <p:extLst>
      <p:ext uri="{BB962C8B-B14F-4D97-AF65-F5344CB8AC3E}">
        <p14:creationId xmlns:p14="http://schemas.microsoft.com/office/powerpoint/2010/main" val="42723997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051720" y="6404984"/>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9" name="Rectangle 3" descr="Rectangle: Click to edit Master text styles&#10;Second level&#10;Third level&#10;Fourth level&#10;Fifth level"/>
          <p:cNvSpPr>
            <a:spLocks noGrp="1" noChangeArrowheads="1"/>
          </p:cNvSpPr>
          <p:nvPr>
            <p:ph idx="1"/>
          </p:nvPr>
        </p:nvSpPr>
        <p:spPr>
          <a:xfrm>
            <a:off x="347011" y="1979484"/>
            <a:ext cx="5904656" cy="1368152"/>
          </a:xfrm>
          <a:noFill/>
        </p:spPr>
        <p:txBody>
          <a:bodyPr>
            <a:noAutofit/>
          </a:bodyPr>
          <a:lstStyle/>
          <a:p>
            <a:pPr marL="0" indent="0">
              <a:lnSpc>
                <a:spcPct val="170000"/>
              </a:lnSpc>
              <a:buNone/>
            </a:pPr>
            <a:r>
              <a:rPr lang="tr-TR" sz="1800" dirty="0">
                <a:solidFill>
                  <a:srgbClr val="FF0000"/>
                </a:solidFill>
              </a:rPr>
              <a:t>6.3</a:t>
            </a:r>
            <a:r>
              <a:rPr lang="tr-TR" sz="1800" dirty="0">
                <a:solidFill>
                  <a:srgbClr val="3E8E51"/>
                </a:solidFill>
              </a:rPr>
              <a:t> Hafiflik:</a:t>
            </a:r>
            <a:r>
              <a:rPr lang="tr-TR" sz="1800" dirty="0"/>
              <a:t> Plastik esaslı </a:t>
            </a:r>
            <a:r>
              <a:rPr lang="tr-TR" sz="1800" dirty="0" err="1"/>
              <a:t>kompozitler</a:t>
            </a:r>
            <a:r>
              <a:rPr lang="tr-TR" sz="1800" dirty="0"/>
              <a:t>, geleneksel malzemelere göre hem daha hafiftirler hem de daha yüksek mukavemet değerlerine sahiptirler. </a:t>
            </a:r>
            <a:r>
              <a:rPr lang="tr-TR" sz="1800" dirty="0" err="1"/>
              <a:t>Kompozit</a:t>
            </a:r>
            <a:r>
              <a:rPr lang="tr-TR" sz="1800" dirty="0"/>
              <a:t> malzemeden üretilen bir profil kesit, muadili bir çelik profilin ortalama 1/4 ' ü ağırlığındadır. </a:t>
            </a:r>
          </a:p>
          <a:p>
            <a:pPr marL="457200" indent="-457200">
              <a:lnSpc>
                <a:spcPct val="170000"/>
              </a:lnSpc>
              <a:buFont typeface="+mj-lt"/>
              <a:buAutoNum type="arabicPeriod" startAt="3"/>
            </a:pPr>
            <a:endParaRPr lang="tr-TR" sz="1800"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35</a:t>
            </a:fld>
            <a:endParaRPr lang="tr-TR"/>
          </a:p>
        </p:txBody>
      </p:sp>
      <p:pic>
        <p:nvPicPr>
          <p:cNvPr id="6146" name="Picture 2" descr="http://img.directindustry.com/images_di/photo-g/light-weight-composite-panel-66508-30618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2158080"/>
            <a:ext cx="2640813" cy="2288705"/>
          </a:xfrm>
          <a:prstGeom prst="rect">
            <a:avLst/>
          </a:prstGeom>
          <a:noFill/>
          <a:extLst>
            <a:ext uri="{909E8E84-426E-40DD-AFC4-6F175D3DCCD1}">
              <a14:hiddenFill xmlns:a14="http://schemas.microsoft.com/office/drawing/2010/main">
                <a:solidFill>
                  <a:srgbClr val="FFFFFF"/>
                </a:solidFill>
              </a14:hiddenFill>
            </a:ext>
          </a:extLst>
        </p:spPr>
      </p:pic>
      <p:sp>
        <p:nvSpPr>
          <p:cNvPr id="3" name="Veri Yer Tutucusu 2"/>
          <p:cNvSpPr>
            <a:spLocks noGrp="1"/>
          </p:cNvSpPr>
          <p:nvPr>
            <p:ph type="dt" sz="half" idx="10"/>
          </p:nvPr>
        </p:nvSpPr>
        <p:spPr/>
        <p:txBody>
          <a:bodyPr/>
          <a:lstStyle/>
          <a:p>
            <a:r>
              <a:rPr lang="tr-TR" dirty="0"/>
              <a:t>....</a:t>
            </a:r>
          </a:p>
        </p:txBody>
      </p:sp>
      <p:sp>
        <p:nvSpPr>
          <p:cNvPr id="11" name="Rectangle 2">
            <a:extLst>
              <a:ext uri="{FF2B5EF4-FFF2-40B4-BE49-F238E27FC236}">
                <a16:creationId xmlns:a16="http://schemas.microsoft.com/office/drawing/2014/main" id="{CEC0A788-C36B-4E1D-97B1-251CD0BEBA26}"/>
              </a:ext>
            </a:extLst>
          </p:cNvPr>
          <p:cNvSpPr>
            <a:spLocks noGrp="1" noChangeArrowheads="1"/>
          </p:cNvSpPr>
          <p:nvPr>
            <p:ph type="title"/>
          </p:nvPr>
        </p:nvSpPr>
        <p:spPr>
          <a:xfrm>
            <a:off x="475488" y="-35164"/>
            <a:ext cx="7772400" cy="911225"/>
          </a:xfrm>
          <a:noFill/>
        </p:spPr>
        <p:txBody>
          <a:bodyPr>
            <a:normAutofit/>
          </a:bodyPr>
          <a:lstStyle/>
          <a:p>
            <a:pPr eaLnBrk="1" hangingPunct="1"/>
            <a:r>
              <a:rPr lang="tr-TR" sz="3200" dirty="0"/>
              <a:t>6-Niçin </a:t>
            </a:r>
            <a:r>
              <a:rPr lang="tr-TR" sz="3200" dirty="0" err="1"/>
              <a:t>Kompozit</a:t>
            </a:r>
            <a:r>
              <a:rPr lang="tr-TR" sz="3200" dirty="0"/>
              <a:t> Malzeme?</a:t>
            </a:r>
          </a:p>
        </p:txBody>
      </p:sp>
      <p:sp>
        <p:nvSpPr>
          <p:cNvPr id="12" name="Dikdörtgen 11">
            <a:extLst>
              <a:ext uri="{FF2B5EF4-FFF2-40B4-BE49-F238E27FC236}">
                <a16:creationId xmlns:a16="http://schemas.microsoft.com/office/drawing/2014/main" id="{415E245E-B049-44F9-9026-2987175C8039}"/>
              </a:ext>
            </a:extLst>
          </p:cNvPr>
          <p:cNvSpPr/>
          <p:nvPr/>
        </p:nvSpPr>
        <p:spPr>
          <a:xfrm>
            <a:off x="6308593" y="735281"/>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6699795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1979712" y="6404984"/>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9" name="Rectangle 3" descr="Rectangle: Click to edit Master text styles&#10;Second level&#10;Third level&#10;Fourth level&#10;Fifth level"/>
          <p:cNvSpPr>
            <a:spLocks noGrp="1" noChangeArrowheads="1"/>
          </p:cNvSpPr>
          <p:nvPr>
            <p:ph idx="1"/>
          </p:nvPr>
        </p:nvSpPr>
        <p:spPr>
          <a:xfrm>
            <a:off x="304799" y="2461449"/>
            <a:ext cx="5131297" cy="1368152"/>
          </a:xfrm>
          <a:noFill/>
        </p:spPr>
        <p:txBody>
          <a:bodyPr>
            <a:noAutofit/>
          </a:bodyPr>
          <a:lstStyle/>
          <a:p>
            <a:pPr marL="0" indent="0" algn="just">
              <a:lnSpc>
                <a:spcPct val="150000"/>
              </a:lnSpc>
              <a:buNone/>
            </a:pPr>
            <a:r>
              <a:rPr lang="tr-TR" sz="1800" dirty="0" err="1"/>
              <a:t>Kompozitlerin</a:t>
            </a:r>
            <a:r>
              <a:rPr lang="tr-TR" sz="1800" dirty="0"/>
              <a:t> yüksek elektrik yalıtım özellikleri, birçok makine elemanının imalatında  tercih nedeni olmaktadır. </a:t>
            </a:r>
          </a:p>
          <a:p>
            <a:pPr marL="0" indent="0" algn="just">
              <a:lnSpc>
                <a:spcPct val="150000"/>
              </a:lnSpc>
              <a:buNone/>
            </a:pPr>
            <a:r>
              <a:rPr lang="tr-TR" sz="1800" dirty="0"/>
              <a:t>Ayrıca, elektrik-elektronik sektöründe yaygın olarak kullanılırlar. </a:t>
            </a:r>
          </a:p>
          <a:p>
            <a:pPr marL="0" indent="0" algn="just">
              <a:lnSpc>
                <a:spcPct val="150000"/>
              </a:lnSpc>
              <a:buNone/>
            </a:pPr>
            <a:r>
              <a:rPr lang="tr-TR" sz="1800" b="1" dirty="0"/>
              <a:t>Örnek:</a:t>
            </a:r>
            <a:r>
              <a:rPr lang="tr-TR" sz="1800" dirty="0"/>
              <a:t> Trafo, kablo, plaka gibi elemanların üretiminde yaygın olarak kullanılırlar.</a:t>
            </a:r>
          </a:p>
          <a:p>
            <a:pPr marL="457200" indent="-457200" algn="just">
              <a:lnSpc>
                <a:spcPct val="150000"/>
              </a:lnSpc>
              <a:buFont typeface="+mj-lt"/>
              <a:buAutoNum type="arabicPeriod" startAt="4"/>
            </a:pPr>
            <a:endParaRPr lang="tr-TR" sz="1800"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36</a:t>
            </a:fld>
            <a:endParaRPr lang="tr-TR"/>
          </a:p>
        </p:txBody>
      </p:sp>
      <p:pic>
        <p:nvPicPr>
          <p:cNvPr id="7170" name="Picture 2" descr="http://img.directindustry.com/images_di/photo-g/composite-high-voltage-electrical-insulator-23367-28172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9152" y="2729644"/>
            <a:ext cx="3127000" cy="2448272"/>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491284" y="1869813"/>
            <a:ext cx="3244799" cy="457369"/>
          </a:xfrm>
          <a:prstGeom prst="rect">
            <a:avLst/>
          </a:prstGeom>
        </p:spPr>
        <p:txBody>
          <a:bodyPr wrap="none">
            <a:spAutoFit/>
          </a:bodyPr>
          <a:lstStyle/>
          <a:p>
            <a:pPr>
              <a:lnSpc>
                <a:spcPct val="150000"/>
              </a:lnSpc>
            </a:pPr>
            <a:r>
              <a:rPr lang="tr-TR" dirty="0">
                <a:solidFill>
                  <a:srgbClr val="FF0000"/>
                </a:solidFill>
              </a:rPr>
              <a:t>6.4</a:t>
            </a:r>
            <a:r>
              <a:rPr lang="tr-TR" dirty="0">
                <a:solidFill>
                  <a:srgbClr val="3E8E51"/>
                </a:solidFill>
              </a:rPr>
              <a:t> Yüksek </a:t>
            </a:r>
            <a:r>
              <a:rPr lang="tr-TR" dirty="0" err="1">
                <a:solidFill>
                  <a:srgbClr val="3E8E51"/>
                </a:solidFill>
              </a:rPr>
              <a:t>Dielektrik</a:t>
            </a:r>
            <a:r>
              <a:rPr lang="tr-TR" dirty="0">
                <a:solidFill>
                  <a:srgbClr val="3E8E51"/>
                </a:solidFill>
              </a:rPr>
              <a:t> Direnç</a:t>
            </a:r>
            <a:r>
              <a:rPr lang="tr-TR" dirty="0"/>
              <a:t>: </a:t>
            </a:r>
          </a:p>
        </p:txBody>
      </p:sp>
      <p:sp>
        <p:nvSpPr>
          <p:cNvPr id="4" name="Veri Yer Tutucusu 3"/>
          <p:cNvSpPr>
            <a:spLocks noGrp="1"/>
          </p:cNvSpPr>
          <p:nvPr>
            <p:ph type="dt" sz="half" idx="10"/>
          </p:nvPr>
        </p:nvSpPr>
        <p:spPr/>
        <p:txBody>
          <a:bodyPr/>
          <a:lstStyle/>
          <a:p>
            <a:r>
              <a:rPr lang="tr-TR" dirty="0"/>
              <a:t>....</a:t>
            </a:r>
          </a:p>
        </p:txBody>
      </p:sp>
      <p:sp>
        <p:nvSpPr>
          <p:cNvPr id="12" name="Rectangle 2">
            <a:extLst>
              <a:ext uri="{FF2B5EF4-FFF2-40B4-BE49-F238E27FC236}">
                <a16:creationId xmlns:a16="http://schemas.microsoft.com/office/drawing/2014/main" id="{E0D8AE0A-F70C-447F-812A-D31F19913720}"/>
              </a:ext>
            </a:extLst>
          </p:cNvPr>
          <p:cNvSpPr>
            <a:spLocks noGrp="1" noChangeArrowheads="1"/>
          </p:cNvSpPr>
          <p:nvPr>
            <p:ph type="title"/>
          </p:nvPr>
        </p:nvSpPr>
        <p:spPr>
          <a:xfrm>
            <a:off x="475488" y="-35164"/>
            <a:ext cx="7772400" cy="911225"/>
          </a:xfrm>
          <a:noFill/>
        </p:spPr>
        <p:txBody>
          <a:bodyPr>
            <a:normAutofit/>
          </a:bodyPr>
          <a:lstStyle/>
          <a:p>
            <a:pPr eaLnBrk="1" hangingPunct="1"/>
            <a:r>
              <a:rPr lang="tr-TR" sz="3200" dirty="0"/>
              <a:t>6-Niçin </a:t>
            </a:r>
            <a:r>
              <a:rPr lang="tr-TR" sz="3200" dirty="0" err="1"/>
              <a:t>Kompozit</a:t>
            </a:r>
            <a:r>
              <a:rPr lang="tr-TR" sz="3200" dirty="0"/>
              <a:t> Malzeme?</a:t>
            </a:r>
          </a:p>
        </p:txBody>
      </p:sp>
      <p:sp>
        <p:nvSpPr>
          <p:cNvPr id="13" name="Dikdörtgen 12">
            <a:extLst>
              <a:ext uri="{FF2B5EF4-FFF2-40B4-BE49-F238E27FC236}">
                <a16:creationId xmlns:a16="http://schemas.microsoft.com/office/drawing/2014/main" id="{C23EDB8A-F192-4164-B1C2-CF2BB48EF8CE}"/>
              </a:ext>
            </a:extLst>
          </p:cNvPr>
          <p:cNvSpPr/>
          <p:nvPr/>
        </p:nvSpPr>
        <p:spPr>
          <a:xfrm>
            <a:off x="6271340" y="796642"/>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37393054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up)">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wipe(up)">
                                      <p:cBhvr>
                                        <p:cTn id="19" dur="500"/>
                                        <p:tgtEl>
                                          <p:spTgt spid="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wipe(up)">
                                      <p:cBhvr>
                                        <p:cTn id="24"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1907704" y="6383413"/>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9" name="Rectangle 3" descr="Rectangle: Click to edit Master text styles&#10;Second level&#10;Third level&#10;Fourth level&#10;Fifth level"/>
          <p:cNvSpPr>
            <a:spLocks noGrp="1" noChangeArrowheads="1"/>
          </p:cNvSpPr>
          <p:nvPr>
            <p:ph idx="1"/>
          </p:nvPr>
        </p:nvSpPr>
        <p:spPr>
          <a:xfrm>
            <a:off x="135663" y="3254776"/>
            <a:ext cx="8452049" cy="1645490"/>
          </a:xfrm>
          <a:noFill/>
        </p:spPr>
        <p:txBody>
          <a:bodyPr>
            <a:noAutofit/>
          </a:bodyPr>
          <a:lstStyle/>
          <a:p>
            <a:pPr>
              <a:lnSpc>
                <a:spcPct val="160000"/>
              </a:lnSpc>
            </a:pPr>
            <a:r>
              <a:rPr lang="tr-TR" sz="1800" dirty="0"/>
              <a:t>Çevre şartlarına karşı </a:t>
            </a:r>
            <a:r>
              <a:rPr lang="tr-TR" sz="1800" dirty="0" err="1"/>
              <a:t>kompozitlerin</a:t>
            </a:r>
            <a:r>
              <a:rPr lang="tr-TR" sz="1800" dirty="0"/>
              <a:t> </a:t>
            </a:r>
            <a:r>
              <a:rPr lang="tr-TR" sz="1800" dirty="0" err="1"/>
              <a:t>antikorrozif</a:t>
            </a:r>
            <a:r>
              <a:rPr lang="tr-TR" sz="1800" dirty="0"/>
              <a:t> özellikleri, diğer malzemelere göre çok üstündür. </a:t>
            </a:r>
          </a:p>
          <a:p>
            <a:pPr>
              <a:lnSpc>
                <a:spcPct val="160000"/>
              </a:lnSpc>
            </a:pPr>
            <a:r>
              <a:rPr lang="tr-TR" sz="1800" dirty="0"/>
              <a:t>Yüksek kimyevi direnç yeteneği sayesinde </a:t>
            </a:r>
            <a:r>
              <a:rPr lang="tr-TR" sz="1800" dirty="0" err="1"/>
              <a:t>kompozit</a:t>
            </a:r>
            <a:r>
              <a:rPr lang="tr-TR" sz="1800" dirty="0"/>
              <a:t> malzemeler kimyasal tesislerde ve diğer kimyasal korozyon riski taşıyan alanlarda yaygın olarak kullanılmaktadır. </a:t>
            </a:r>
          </a:p>
          <a:p>
            <a:pPr>
              <a:lnSpc>
                <a:spcPct val="160000"/>
              </a:lnSpc>
            </a:pPr>
            <a:r>
              <a:rPr lang="tr-TR" sz="1800" dirty="0"/>
              <a:t>Kimyevi madde depolama tanklarından platform ve yürüme yollarına kadar birçok alanda kullanılırlar. </a:t>
            </a:r>
          </a:p>
        </p:txBody>
      </p:sp>
      <p:sp>
        <p:nvSpPr>
          <p:cNvPr id="3" name="Slayt Numarası Yer Tutucusu 2"/>
          <p:cNvSpPr>
            <a:spLocks noGrp="1"/>
          </p:cNvSpPr>
          <p:nvPr>
            <p:ph type="sldNum" sz="quarter" idx="12"/>
          </p:nvPr>
        </p:nvSpPr>
        <p:spPr/>
        <p:txBody>
          <a:bodyPr/>
          <a:lstStyle/>
          <a:p>
            <a:fld id="{B7840E83-AC17-4BB5-BC43-751DE1ADA5B1}" type="slidenum">
              <a:rPr lang="tr-TR" smtClean="0"/>
              <a:t>37</a:t>
            </a:fld>
            <a:endParaRPr lang="tr-TR"/>
          </a:p>
        </p:txBody>
      </p:sp>
      <p:sp>
        <p:nvSpPr>
          <p:cNvPr id="2" name="Dikdörtgen 1"/>
          <p:cNvSpPr/>
          <p:nvPr/>
        </p:nvSpPr>
        <p:spPr>
          <a:xfrm>
            <a:off x="488929" y="2111741"/>
            <a:ext cx="2677336" cy="478144"/>
          </a:xfrm>
          <a:prstGeom prst="rect">
            <a:avLst/>
          </a:prstGeom>
        </p:spPr>
        <p:txBody>
          <a:bodyPr wrap="none">
            <a:spAutoFit/>
          </a:bodyPr>
          <a:lstStyle/>
          <a:p>
            <a:pPr>
              <a:lnSpc>
                <a:spcPct val="160000"/>
              </a:lnSpc>
            </a:pPr>
            <a:r>
              <a:rPr lang="tr-TR" dirty="0">
                <a:solidFill>
                  <a:srgbClr val="FF0000"/>
                </a:solidFill>
              </a:rPr>
              <a:t>6.5 </a:t>
            </a:r>
            <a:r>
              <a:rPr lang="tr-TR" dirty="0">
                <a:solidFill>
                  <a:srgbClr val="3E8E51"/>
                </a:solidFill>
              </a:rPr>
              <a:t>Korozyon dayanımı:</a:t>
            </a:r>
            <a:r>
              <a:rPr lang="tr-TR" dirty="0"/>
              <a:t> </a:t>
            </a:r>
          </a:p>
        </p:txBody>
      </p:sp>
      <p:pic>
        <p:nvPicPr>
          <p:cNvPr id="8194" name="Picture 2" descr="http://image.haber7.com/haber/haber7/photos/turkiye_korozyon_tehdidi_altinda13557760480_h9660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570" y="1566652"/>
            <a:ext cx="3769264" cy="1820278"/>
          </a:xfrm>
          <a:prstGeom prst="rect">
            <a:avLst/>
          </a:prstGeom>
          <a:noFill/>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p:txBody>
          <a:bodyPr/>
          <a:lstStyle/>
          <a:p>
            <a:r>
              <a:rPr lang="tr-TR" dirty="0"/>
              <a:t>....</a:t>
            </a:r>
          </a:p>
        </p:txBody>
      </p:sp>
      <p:sp>
        <p:nvSpPr>
          <p:cNvPr id="12" name="Rectangle 2">
            <a:extLst>
              <a:ext uri="{FF2B5EF4-FFF2-40B4-BE49-F238E27FC236}">
                <a16:creationId xmlns:a16="http://schemas.microsoft.com/office/drawing/2014/main" id="{69F830CE-0F05-4FF5-BFFF-AC52E41F7BBD}"/>
              </a:ext>
            </a:extLst>
          </p:cNvPr>
          <p:cNvSpPr>
            <a:spLocks noGrp="1" noChangeArrowheads="1"/>
          </p:cNvSpPr>
          <p:nvPr>
            <p:ph type="title"/>
          </p:nvPr>
        </p:nvSpPr>
        <p:spPr>
          <a:xfrm>
            <a:off x="475488" y="-35164"/>
            <a:ext cx="7772400" cy="911225"/>
          </a:xfrm>
          <a:noFill/>
        </p:spPr>
        <p:txBody>
          <a:bodyPr>
            <a:normAutofit/>
          </a:bodyPr>
          <a:lstStyle/>
          <a:p>
            <a:pPr eaLnBrk="1" hangingPunct="1"/>
            <a:r>
              <a:rPr lang="tr-TR" sz="3200" dirty="0"/>
              <a:t>6-Niçin </a:t>
            </a:r>
            <a:r>
              <a:rPr lang="tr-TR" sz="3200" dirty="0" err="1"/>
              <a:t>Kompozit</a:t>
            </a:r>
            <a:r>
              <a:rPr lang="tr-TR" sz="3200" dirty="0"/>
              <a:t> Malzeme?</a:t>
            </a:r>
          </a:p>
        </p:txBody>
      </p:sp>
      <p:sp>
        <p:nvSpPr>
          <p:cNvPr id="13" name="Dikdörtgen 12">
            <a:extLst>
              <a:ext uri="{FF2B5EF4-FFF2-40B4-BE49-F238E27FC236}">
                <a16:creationId xmlns:a16="http://schemas.microsoft.com/office/drawing/2014/main" id="{BCC286E9-2C9D-4E67-ADF7-A9627152247B}"/>
              </a:ext>
            </a:extLst>
          </p:cNvPr>
          <p:cNvSpPr/>
          <p:nvPr/>
        </p:nvSpPr>
        <p:spPr>
          <a:xfrm>
            <a:off x="6315945" y="787139"/>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36022395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8194"/>
                                        </p:tgtEl>
                                        <p:attrNameLst>
                                          <p:attrName>style.visibility</p:attrName>
                                        </p:attrNameLst>
                                      </p:cBhvr>
                                      <p:to>
                                        <p:strVal val="visible"/>
                                      </p:to>
                                    </p:set>
                                    <p:anim calcmode="lin" valueType="num">
                                      <p:cBhvr>
                                        <p:cTn id="12" dur="500" fill="hold"/>
                                        <p:tgtEl>
                                          <p:spTgt spid="8194"/>
                                        </p:tgtEl>
                                        <p:attrNameLst>
                                          <p:attrName>ppt_w</p:attrName>
                                        </p:attrNameLst>
                                      </p:cBhvr>
                                      <p:tavLst>
                                        <p:tav tm="0">
                                          <p:val>
                                            <p:fltVal val="0"/>
                                          </p:val>
                                        </p:tav>
                                        <p:tav tm="100000">
                                          <p:val>
                                            <p:strVal val="#ppt_w"/>
                                          </p:val>
                                        </p:tav>
                                      </p:tavLst>
                                    </p:anim>
                                    <p:anim calcmode="lin" valueType="num">
                                      <p:cBhvr>
                                        <p:cTn id="13" dur="500" fill="hold"/>
                                        <p:tgtEl>
                                          <p:spTgt spid="8194"/>
                                        </p:tgtEl>
                                        <p:attrNameLst>
                                          <p:attrName>ppt_h</p:attrName>
                                        </p:attrNameLst>
                                      </p:cBhvr>
                                      <p:tavLst>
                                        <p:tav tm="0">
                                          <p:val>
                                            <p:fltVal val="0"/>
                                          </p:val>
                                        </p:tav>
                                        <p:tav tm="100000">
                                          <p:val>
                                            <p:strVal val="#ppt_h"/>
                                          </p:val>
                                        </p:tav>
                                      </p:tavLst>
                                    </p:anim>
                                    <p:animEffect transition="in" filter="fade">
                                      <p:cBhvr>
                                        <p:cTn id="14" dur="500"/>
                                        <p:tgtEl>
                                          <p:spTgt spid="819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up)">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up)">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wipe(up)">
                                      <p:cBhvr>
                                        <p:cTn id="2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100105" y="6389503"/>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9" name="Rectangle 3" descr="Rectangle: Click to edit Master text styles&#10;Second level&#10;Third level&#10;Fourth level&#10;Fifth level"/>
          <p:cNvSpPr>
            <a:spLocks noGrp="1" noChangeArrowheads="1"/>
          </p:cNvSpPr>
          <p:nvPr>
            <p:ph idx="1"/>
          </p:nvPr>
        </p:nvSpPr>
        <p:spPr>
          <a:xfrm>
            <a:off x="565784" y="2588033"/>
            <a:ext cx="4024504" cy="1818259"/>
          </a:xfrm>
          <a:noFill/>
        </p:spPr>
        <p:txBody>
          <a:bodyPr>
            <a:noAutofit/>
          </a:bodyPr>
          <a:lstStyle/>
          <a:p>
            <a:pPr marL="0" indent="0">
              <a:lnSpc>
                <a:spcPct val="150000"/>
              </a:lnSpc>
              <a:buNone/>
            </a:pPr>
            <a:r>
              <a:rPr lang="tr-TR" sz="1800" dirty="0">
                <a:solidFill>
                  <a:srgbClr val="FF0000"/>
                </a:solidFill>
              </a:rPr>
              <a:t>6.6</a:t>
            </a:r>
            <a:r>
              <a:rPr lang="tr-TR" sz="1800" dirty="0">
                <a:solidFill>
                  <a:srgbClr val="3E8E51"/>
                </a:solidFill>
              </a:rPr>
              <a:t> Çeşitlilik:</a:t>
            </a:r>
            <a:r>
              <a:rPr lang="tr-TR" sz="1800" dirty="0"/>
              <a:t> Farklı mekanik özelliklere sahip, farklı kombinasyonlara sahip </a:t>
            </a:r>
            <a:r>
              <a:rPr lang="tr-TR" sz="1800" dirty="0" err="1"/>
              <a:t>kompozit</a:t>
            </a:r>
            <a:r>
              <a:rPr lang="tr-TR" sz="1800" dirty="0"/>
              <a:t> malzemeler imal edilebilir.</a:t>
            </a:r>
          </a:p>
        </p:txBody>
      </p:sp>
      <p:sp>
        <p:nvSpPr>
          <p:cNvPr id="2" name="Slayt Numarası Yer Tutucusu 1"/>
          <p:cNvSpPr>
            <a:spLocks noGrp="1"/>
          </p:cNvSpPr>
          <p:nvPr>
            <p:ph type="sldNum" sz="quarter" idx="12"/>
          </p:nvPr>
        </p:nvSpPr>
        <p:spPr/>
        <p:txBody>
          <a:bodyPr/>
          <a:lstStyle/>
          <a:p>
            <a:fld id="{B7840E83-AC17-4BB5-BC43-751DE1ADA5B1}" type="slidenum">
              <a:rPr lang="tr-TR" smtClean="0"/>
              <a:t>38</a:t>
            </a:fld>
            <a:endParaRPr lang="tr-TR"/>
          </a:p>
        </p:txBody>
      </p:sp>
      <p:pic>
        <p:nvPicPr>
          <p:cNvPr id="9218" name="Picture 2" descr="http://www.phys.ksu.edu/machine-shop/images/mat-sal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1749" y="2465066"/>
            <a:ext cx="3156139" cy="2367105"/>
          </a:xfrm>
          <a:prstGeom prst="rect">
            <a:avLst/>
          </a:prstGeom>
          <a:noFill/>
          <a:extLst>
            <a:ext uri="{909E8E84-426E-40DD-AFC4-6F175D3DCCD1}">
              <a14:hiddenFill xmlns:a14="http://schemas.microsoft.com/office/drawing/2010/main">
                <a:solidFill>
                  <a:srgbClr val="FFFFFF"/>
                </a:solidFill>
              </a14:hiddenFill>
            </a:ext>
          </a:extLst>
        </p:spPr>
      </p:pic>
      <p:sp>
        <p:nvSpPr>
          <p:cNvPr id="3" name="Veri Yer Tutucusu 2"/>
          <p:cNvSpPr>
            <a:spLocks noGrp="1"/>
          </p:cNvSpPr>
          <p:nvPr>
            <p:ph type="dt" sz="half" idx="10"/>
          </p:nvPr>
        </p:nvSpPr>
        <p:spPr/>
        <p:txBody>
          <a:bodyPr/>
          <a:lstStyle/>
          <a:p>
            <a:r>
              <a:rPr lang="tr-TR" dirty="0"/>
              <a:t>....</a:t>
            </a:r>
          </a:p>
        </p:txBody>
      </p:sp>
      <p:sp>
        <p:nvSpPr>
          <p:cNvPr id="11" name="Rectangle 2">
            <a:extLst>
              <a:ext uri="{FF2B5EF4-FFF2-40B4-BE49-F238E27FC236}">
                <a16:creationId xmlns:a16="http://schemas.microsoft.com/office/drawing/2014/main" id="{BDC2D405-3E91-4DA0-816C-39E75CA0DB65}"/>
              </a:ext>
            </a:extLst>
          </p:cNvPr>
          <p:cNvSpPr>
            <a:spLocks noGrp="1" noChangeArrowheads="1"/>
          </p:cNvSpPr>
          <p:nvPr>
            <p:ph type="title"/>
          </p:nvPr>
        </p:nvSpPr>
        <p:spPr>
          <a:xfrm>
            <a:off x="475488" y="-35164"/>
            <a:ext cx="7772400" cy="911225"/>
          </a:xfrm>
          <a:noFill/>
        </p:spPr>
        <p:txBody>
          <a:bodyPr>
            <a:normAutofit/>
          </a:bodyPr>
          <a:lstStyle/>
          <a:p>
            <a:pPr eaLnBrk="1" hangingPunct="1"/>
            <a:r>
              <a:rPr lang="tr-TR" sz="3200" dirty="0"/>
              <a:t>6-Niçin </a:t>
            </a:r>
            <a:r>
              <a:rPr lang="tr-TR" sz="3200" dirty="0" err="1"/>
              <a:t>Kompozit</a:t>
            </a:r>
            <a:r>
              <a:rPr lang="tr-TR" sz="3200" dirty="0"/>
              <a:t> Malzeme?</a:t>
            </a:r>
          </a:p>
        </p:txBody>
      </p:sp>
      <p:sp>
        <p:nvSpPr>
          <p:cNvPr id="12" name="Dikdörtgen 11">
            <a:extLst>
              <a:ext uri="{FF2B5EF4-FFF2-40B4-BE49-F238E27FC236}">
                <a16:creationId xmlns:a16="http://schemas.microsoft.com/office/drawing/2014/main" id="{0519B4E8-3FC4-4525-A8CD-C99A15B9DAD5}"/>
              </a:ext>
            </a:extLst>
          </p:cNvPr>
          <p:cNvSpPr/>
          <p:nvPr/>
        </p:nvSpPr>
        <p:spPr>
          <a:xfrm>
            <a:off x="6339267" y="730988"/>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35938471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 calcmode="lin" valueType="num">
                                      <p:cBhvr>
                                        <p:cTn id="12" dur="500" fill="hold"/>
                                        <p:tgtEl>
                                          <p:spTgt spid="9218"/>
                                        </p:tgtEl>
                                        <p:attrNameLst>
                                          <p:attrName>ppt_w</p:attrName>
                                        </p:attrNameLst>
                                      </p:cBhvr>
                                      <p:tavLst>
                                        <p:tav tm="0">
                                          <p:val>
                                            <p:fltVal val="0"/>
                                          </p:val>
                                        </p:tav>
                                        <p:tav tm="100000">
                                          <p:val>
                                            <p:strVal val="#ppt_w"/>
                                          </p:val>
                                        </p:tav>
                                      </p:tavLst>
                                    </p:anim>
                                    <p:anim calcmode="lin" valueType="num">
                                      <p:cBhvr>
                                        <p:cTn id="13" dur="500" fill="hold"/>
                                        <p:tgtEl>
                                          <p:spTgt spid="9218"/>
                                        </p:tgtEl>
                                        <p:attrNameLst>
                                          <p:attrName>ppt_h</p:attrName>
                                        </p:attrNameLst>
                                      </p:cBhvr>
                                      <p:tavLst>
                                        <p:tav tm="0">
                                          <p:val>
                                            <p:fltVal val="0"/>
                                          </p:val>
                                        </p:tav>
                                        <p:tav tm="100000">
                                          <p:val>
                                            <p:strVal val="#ppt_h"/>
                                          </p:val>
                                        </p:tav>
                                      </p:tavLst>
                                    </p:anim>
                                    <p:animEffect transition="in" filter="fade">
                                      <p:cBhvr>
                                        <p:cTn id="14"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1979712" y="6404984"/>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9" name="Rectangle 3" descr="Rectangle: Click to edit Master text styles&#10;Second level&#10;Third level&#10;Fourth level&#10;Fifth level"/>
          <p:cNvSpPr>
            <a:spLocks noGrp="1" noChangeArrowheads="1"/>
          </p:cNvSpPr>
          <p:nvPr>
            <p:ph idx="1"/>
          </p:nvPr>
        </p:nvSpPr>
        <p:spPr>
          <a:xfrm>
            <a:off x="409896" y="2276872"/>
            <a:ext cx="5746279" cy="1872208"/>
          </a:xfrm>
          <a:noFill/>
        </p:spPr>
        <p:txBody>
          <a:bodyPr>
            <a:noAutofit/>
          </a:bodyPr>
          <a:lstStyle/>
          <a:p>
            <a:pPr>
              <a:lnSpc>
                <a:spcPct val="150000"/>
              </a:lnSpc>
            </a:pPr>
            <a:r>
              <a:rPr lang="tr-TR" sz="1800" dirty="0"/>
              <a:t>Çok parçadan oluşan karmaşık makine elemanları </a:t>
            </a:r>
            <a:r>
              <a:rPr lang="tr-TR" sz="1800" dirty="0" err="1"/>
              <a:t>kompozitler</a:t>
            </a:r>
            <a:r>
              <a:rPr lang="tr-TR" sz="1800" dirty="0"/>
              <a:t> kullanılarak tek parça olarak imal edilebilir. </a:t>
            </a:r>
          </a:p>
          <a:p>
            <a:pPr>
              <a:lnSpc>
                <a:spcPct val="150000"/>
              </a:lnSpc>
            </a:pPr>
            <a:r>
              <a:rPr lang="tr-TR" sz="1800" dirty="0"/>
              <a:t>Bu sayede parça sayısı azaldığından ara birleştirme detay ve parçalarının azalmasıyla üretim süresi kısalmaktadır. </a:t>
            </a:r>
          </a:p>
          <a:p>
            <a:pPr>
              <a:lnSpc>
                <a:spcPct val="150000"/>
              </a:lnSpc>
            </a:pPr>
            <a:r>
              <a:rPr lang="tr-TR" sz="1800" dirty="0"/>
              <a:t>Halbuki alüminyum, çelik gibi geleneksel malzemelerde bu durum çok zordur. </a:t>
            </a:r>
          </a:p>
        </p:txBody>
      </p:sp>
      <p:sp>
        <p:nvSpPr>
          <p:cNvPr id="2" name="Slayt Numarası Yer Tutucusu 1"/>
          <p:cNvSpPr>
            <a:spLocks noGrp="1"/>
          </p:cNvSpPr>
          <p:nvPr>
            <p:ph type="sldNum" sz="quarter" idx="12"/>
          </p:nvPr>
        </p:nvSpPr>
        <p:spPr/>
        <p:txBody>
          <a:bodyPr/>
          <a:lstStyle/>
          <a:p>
            <a:fld id="{B7840E83-AC17-4BB5-BC43-751DE1ADA5B1}" type="slidenum">
              <a:rPr lang="tr-TR" smtClean="0"/>
              <a:t>39</a:t>
            </a:fld>
            <a:endParaRPr lang="tr-TR"/>
          </a:p>
        </p:txBody>
      </p:sp>
      <p:pic>
        <p:nvPicPr>
          <p:cNvPr id="10242" name="Picture 2" descr="http://img132.imageshack.us/img132/9742/kalp8h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2420888"/>
            <a:ext cx="2361903" cy="2385977"/>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475488" y="1795631"/>
            <a:ext cx="2727029" cy="369332"/>
          </a:xfrm>
          <a:prstGeom prst="rect">
            <a:avLst/>
          </a:prstGeom>
        </p:spPr>
        <p:txBody>
          <a:bodyPr wrap="none">
            <a:spAutoFit/>
          </a:bodyPr>
          <a:lstStyle/>
          <a:p>
            <a:r>
              <a:rPr lang="tr-TR" dirty="0">
                <a:solidFill>
                  <a:srgbClr val="FF0000"/>
                </a:solidFill>
              </a:rPr>
              <a:t>6.7</a:t>
            </a:r>
            <a:r>
              <a:rPr lang="tr-TR" dirty="0">
                <a:solidFill>
                  <a:srgbClr val="3E8E51"/>
                </a:solidFill>
              </a:rPr>
              <a:t>- Kalıplama kolaylığı:</a:t>
            </a:r>
            <a:r>
              <a:rPr lang="tr-TR" dirty="0"/>
              <a:t> </a:t>
            </a:r>
          </a:p>
        </p:txBody>
      </p:sp>
      <p:sp>
        <p:nvSpPr>
          <p:cNvPr id="4" name="Veri Yer Tutucusu 3"/>
          <p:cNvSpPr>
            <a:spLocks noGrp="1"/>
          </p:cNvSpPr>
          <p:nvPr>
            <p:ph type="dt" sz="half" idx="10"/>
          </p:nvPr>
        </p:nvSpPr>
        <p:spPr/>
        <p:txBody>
          <a:bodyPr/>
          <a:lstStyle/>
          <a:p>
            <a:r>
              <a:rPr lang="tr-TR" dirty="0"/>
              <a:t>....</a:t>
            </a:r>
          </a:p>
        </p:txBody>
      </p:sp>
      <p:sp>
        <p:nvSpPr>
          <p:cNvPr id="12" name="Rectangle 2">
            <a:extLst>
              <a:ext uri="{FF2B5EF4-FFF2-40B4-BE49-F238E27FC236}">
                <a16:creationId xmlns:a16="http://schemas.microsoft.com/office/drawing/2014/main" id="{F94574A6-CC21-46D2-8E8A-AACCC1FF863C}"/>
              </a:ext>
            </a:extLst>
          </p:cNvPr>
          <p:cNvSpPr>
            <a:spLocks noGrp="1" noChangeArrowheads="1"/>
          </p:cNvSpPr>
          <p:nvPr>
            <p:ph type="title"/>
          </p:nvPr>
        </p:nvSpPr>
        <p:spPr>
          <a:xfrm>
            <a:off x="475488" y="-35164"/>
            <a:ext cx="7772400" cy="911225"/>
          </a:xfrm>
          <a:noFill/>
        </p:spPr>
        <p:txBody>
          <a:bodyPr>
            <a:normAutofit/>
          </a:bodyPr>
          <a:lstStyle/>
          <a:p>
            <a:pPr eaLnBrk="1" hangingPunct="1"/>
            <a:r>
              <a:rPr lang="tr-TR" sz="3200" dirty="0"/>
              <a:t>6-Niçin </a:t>
            </a:r>
            <a:r>
              <a:rPr lang="tr-TR" sz="3200" dirty="0" err="1"/>
              <a:t>Kompozit</a:t>
            </a:r>
            <a:r>
              <a:rPr lang="tr-TR" sz="3200" dirty="0"/>
              <a:t> Malzeme?</a:t>
            </a:r>
          </a:p>
        </p:txBody>
      </p:sp>
      <p:sp>
        <p:nvSpPr>
          <p:cNvPr id="13" name="Dikdörtgen 12">
            <a:extLst>
              <a:ext uri="{FF2B5EF4-FFF2-40B4-BE49-F238E27FC236}">
                <a16:creationId xmlns:a16="http://schemas.microsoft.com/office/drawing/2014/main" id="{05684D15-A9CF-4551-9D22-1F27AF107CF2}"/>
              </a:ext>
            </a:extLst>
          </p:cNvPr>
          <p:cNvSpPr/>
          <p:nvPr/>
        </p:nvSpPr>
        <p:spPr>
          <a:xfrm>
            <a:off x="6228184" y="751162"/>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18884734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 calcmode="lin" valueType="num">
                                      <p:cBhvr>
                                        <p:cTn id="12" dur="500" fill="hold"/>
                                        <p:tgtEl>
                                          <p:spTgt spid="10242"/>
                                        </p:tgtEl>
                                        <p:attrNameLst>
                                          <p:attrName>ppt_w</p:attrName>
                                        </p:attrNameLst>
                                      </p:cBhvr>
                                      <p:tavLst>
                                        <p:tav tm="0">
                                          <p:val>
                                            <p:fltVal val="0"/>
                                          </p:val>
                                        </p:tav>
                                        <p:tav tm="100000">
                                          <p:val>
                                            <p:strVal val="#ppt_w"/>
                                          </p:val>
                                        </p:tav>
                                      </p:tavLst>
                                    </p:anim>
                                    <p:anim calcmode="lin" valueType="num">
                                      <p:cBhvr>
                                        <p:cTn id="13" dur="500" fill="hold"/>
                                        <p:tgtEl>
                                          <p:spTgt spid="10242"/>
                                        </p:tgtEl>
                                        <p:attrNameLst>
                                          <p:attrName>ppt_h</p:attrName>
                                        </p:attrNameLst>
                                      </p:cBhvr>
                                      <p:tavLst>
                                        <p:tav tm="0">
                                          <p:val>
                                            <p:fltVal val="0"/>
                                          </p:val>
                                        </p:tav>
                                        <p:tav tm="100000">
                                          <p:val>
                                            <p:strVal val="#ppt_h"/>
                                          </p:val>
                                        </p:tav>
                                      </p:tavLst>
                                    </p:anim>
                                    <p:animEffect transition="in" filter="fade">
                                      <p:cBhvr>
                                        <p:cTn id="14" dur="500"/>
                                        <p:tgtEl>
                                          <p:spTgt spid="1024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left)">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wipe(left)">
                                      <p:cBhvr>
                                        <p:cTn id="2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dirty="0"/>
              <a:t>2-Kompozit Malzemelerin Temel Özellikleri</a:t>
            </a:r>
          </a:p>
        </p:txBody>
      </p:sp>
      <p:sp>
        <p:nvSpPr>
          <p:cNvPr id="3" name="Altbilgi Yer Tutucusu 2"/>
          <p:cNvSpPr>
            <a:spLocks noGrp="1"/>
          </p:cNvSpPr>
          <p:nvPr>
            <p:ph type="ftr" sz="quarter" idx="11"/>
          </p:nvPr>
        </p:nvSpPr>
        <p:spPr>
          <a:xfrm>
            <a:off x="1835696" y="6404984"/>
            <a:ext cx="6643464"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5" name="İçerik Yer Tutucusu 4"/>
          <p:cNvSpPr>
            <a:spLocks noGrp="1"/>
          </p:cNvSpPr>
          <p:nvPr>
            <p:ph sz="quarter" idx="1"/>
          </p:nvPr>
        </p:nvSpPr>
        <p:spPr>
          <a:xfrm>
            <a:off x="179512" y="1340768"/>
            <a:ext cx="6408712" cy="1872208"/>
          </a:xfrm>
        </p:spPr>
        <p:txBody>
          <a:bodyPr>
            <a:noAutofit/>
          </a:bodyPr>
          <a:lstStyle/>
          <a:p>
            <a:pPr marL="342900" indent="-342900" algn="just">
              <a:lnSpc>
                <a:spcPct val="170000"/>
              </a:lnSpc>
              <a:buFont typeface="+mj-lt"/>
              <a:buAutoNum type="arabicPeriod"/>
            </a:pPr>
            <a:r>
              <a:rPr lang="tr-TR" sz="1800" dirty="0" err="1"/>
              <a:t>Kompozit</a:t>
            </a:r>
            <a:r>
              <a:rPr lang="tr-TR" sz="1800" dirty="0"/>
              <a:t> aslında karışım anlamına gelmekle birlikte çözünen ve çözen bileşenlerden oluşmaz.</a:t>
            </a:r>
          </a:p>
          <a:p>
            <a:pPr marL="342900" indent="-342900" algn="just">
              <a:lnSpc>
                <a:spcPct val="170000"/>
              </a:lnSpc>
              <a:buFont typeface="+mj-lt"/>
              <a:buAutoNum type="arabicPeriod"/>
            </a:pPr>
            <a:r>
              <a:rPr lang="tr-TR" sz="1800" dirty="0"/>
              <a:t> Bileşenler arasında atom alışverişi bulunmamaktadır.</a:t>
            </a:r>
          </a:p>
          <a:p>
            <a:pPr marL="342900" indent="-342900" algn="just">
              <a:lnSpc>
                <a:spcPct val="170000"/>
              </a:lnSpc>
              <a:buFont typeface="+mj-lt"/>
              <a:buAutoNum type="arabicPeriod"/>
            </a:pPr>
            <a:r>
              <a:rPr lang="tr-TR" sz="1800" dirty="0" err="1"/>
              <a:t>Kompozit</a:t>
            </a:r>
            <a:r>
              <a:rPr lang="tr-TR" sz="1800" dirty="0"/>
              <a:t> bileşenleri kimyasal olarak birbirlerini etkilemezler.</a:t>
            </a:r>
          </a:p>
          <a:p>
            <a:pPr marL="342900" indent="-342900" algn="just">
              <a:lnSpc>
                <a:spcPct val="170000"/>
              </a:lnSpc>
              <a:buFont typeface="+mj-lt"/>
              <a:buAutoNum type="arabicPeriod"/>
            </a:pPr>
            <a:r>
              <a:rPr lang="tr-TR" sz="1800" dirty="0"/>
              <a:t>Malzemeler birbiri içerisinde çözünürse ve atom seviyesinde bir karışım </a:t>
            </a:r>
            <a:r>
              <a:rPr lang="tr-TR" sz="1800" dirty="0" err="1"/>
              <a:t>sözkonusu</a:t>
            </a:r>
            <a:r>
              <a:rPr lang="tr-TR" sz="1800" dirty="0"/>
              <a:t> olursa, bu tür malzemeler </a:t>
            </a:r>
            <a:r>
              <a:rPr lang="tr-TR" sz="1800" dirty="0" err="1"/>
              <a:t>kompozit</a:t>
            </a:r>
            <a:r>
              <a:rPr lang="tr-TR" sz="1800" dirty="0"/>
              <a:t> değil alaşım olur.</a:t>
            </a:r>
          </a:p>
          <a:p>
            <a:pPr marL="342900" indent="-342900" algn="just">
              <a:lnSpc>
                <a:spcPct val="170000"/>
              </a:lnSpc>
              <a:buFont typeface="+mj-lt"/>
              <a:buAutoNum type="arabicPeriod"/>
            </a:pPr>
            <a:r>
              <a:rPr lang="tr-TR" sz="1800" dirty="0"/>
              <a:t>Karışım nanometre seviyesindeki partiküller düzeyinde olursa ise bu tip </a:t>
            </a:r>
            <a:r>
              <a:rPr lang="tr-TR" sz="1800" dirty="0" err="1"/>
              <a:t>kompozitlere</a:t>
            </a:r>
            <a:r>
              <a:rPr lang="tr-TR" sz="1800" dirty="0"/>
              <a:t> </a:t>
            </a:r>
            <a:r>
              <a:rPr lang="tr-TR" sz="1800" dirty="0" err="1"/>
              <a:t>nano</a:t>
            </a:r>
            <a:r>
              <a:rPr lang="tr-TR" sz="1800" dirty="0"/>
              <a:t> </a:t>
            </a:r>
            <a:r>
              <a:rPr lang="tr-TR" sz="1800" dirty="0" err="1"/>
              <a:t>kompozitler</a:t>
            </a:r>
            <a:r>
              <a:rPr lang="tr-TR" sz="1800" dirty="0"/>
              <a:t> denir. </a:t>
            </a:r>
          </a:p>
          <a:p>
            <a:pPr marL="0" indent="0" algn="just">
              <a:lnSpc>
                <a:spcPct val="170000"/>
              </a:lnSpc>
              <a:buNone/>
            </a:pPr>
            <a:endParaRPr lang="tr-TR" sz="1800" dirty="0"/>
          </a:p>
          <a:p>
            <a:pPr marL="0" indent="0" algn="just">
              <a:lnSpc>
                <a:spcPct val="170000"/>
              </a:lnSpc>
              <a:buNone/>
            </a:pPr>
            <a:endParaRPr lang="tr-TR" sz="1800" dirty="0"/>
          </a:p>
        </p:txBody>
      </p:sp>
      <p:pic>
        <p:nvPicPr>
          <p:cNvPr id="7" name="Picture 2" descr="https://encrypted-tbn1.gstatic.com/images?q=tbn:ANd9GcQXtmn_TNS40Jv-9rXvgWJLgncPUJUGpNL-_TVcBMQpbcGYS3N9B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2146396"/>
            <a:ext cx="2247928" cy="3116446"/>
          </a:xfrm>
          <a:prstGeom prst="rect">
            <a:avLst/>
          </a:prstGeom>
          <a:noFill/>
          <a:extLst>
            <a:ext uri="{909E8E84-426E-40DD-AFC4-6F175D3DCCD1}">
              <a14:hiddenFill xmlns:a14="http://schemas.microsoft.com/office/drawing/2010/main">
                <a:solidFill>
                  <a:srgbClr val="FFFFFF"/>
                </a:solidFill>
              </a14:hiddenFill>
            </a:ext>
          </a:extLst>
        </p:spPr>
      </p:pic>
      <p:sp>
        <p:nvSpPr>
          <p:cNvPr id="6" name="Slayt Numarası Yer Tutucusu 5"/>
          <p:cNvSpPr>
            <a:spLocks noGrp="1"/>
          </p:cNvSpPr>
          <p:nvPr>
            <p:ph type="sldNum" sz="quarter" idx="12"/>
          </p:nvPr>
        </p:nvSpPr>
        <p:spPr/>
        <p:txBody>
          <a:bodyPr/>
          <a:lstStyle/>
          <a:p>
            <a:fld id="{B7840E83-AC17-4BB5-BC43-751DE1ADA5B1}" type="slidenum">
              <a:rPr lang="tr-TR" smtClean="0"/>
              <a:t>4</a:t>
            </a:fld>
            <a:endParaRPr lang="tr-TR"/>
          </a:p>
        </p:txBody>
      </p:sp>
      <p:sp>
        <p:nvSpPr>
          <p:cNvPr id="4" name="Veri Yer Tutucusu 3"/>
          <p:cNvSpPr>
            <a:spLocks noGrp="1"/>
          </p:cNvSpPr>
          <p:nvPr>
            <p:ph type="dt" sz="half" idx="10"/>
          </p:nvPr>
        </p:nvSpPr>
        <p:spPr/>
        <p:txBody>
          <a:bodyPr/>
          <a:lstStyle/>
          <a:p>
            <a:r>
              <a:rPr lang="tr-TR" dirty="0"/>
              <a:t>....</a:t>
            </a:r>
          </a:p>
        </p:txBody>
      </p:sp>
    </p:spTree>
    <p:extLst>
      <p:ext uri="{BB962C8B-B14F-4D97-AF65-F5344CB8AC3E}">
        <p14:creationId xmlns:p14="http://schemas.microsoft.com/office/powerpoint/2010/main" val="38540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1907704" y="6404984"/>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9" name="Rectangle 3" descr="Rectangle: Click to edit Master text styles&#10;Second level&#10;Third level&#10;Fourth level&#10;Fifth level"/>
          <p:cNvSpPr>
            <a:spLocks noGrp="1" noChangeArrowheads="1"/>
          </p:cNvSpPr>
          <p:nvPr>
            <p:ph idx="1"/>
          </p:nvPr>
        </p:nvSpPr>
        <p:spPr>
          <a:xfrm>
            <a:off x="432228" y="2549140"/>
            <a:ext cx="4283788" cy="1872208"/>
          </a:xfrm>
          <a:noFill/>
        </p:spPr>
        <p:txBody>
          <a:bodyPr>
            <a:noAutofit/>
          </a:bodyPr>
          <a:lstStyle/>
          <a:p>
            <a:pPr marL="0" indent="0">
              <a:lnSpc>
                <a:spcPct val="150000"/>
              </a:lnSpc>
              <a:buNone/>
            </a:pPr>
            <a:r>
              <a:rPr lang="tr-TR" sz="1800" dirty="0" err="1"/>
              <a:t>Kompozitlerde</a:t>
            </a:r>
            <a:r>
              <a:rPr lang="tr-TR" sz="1800" dirty="0"/>
              <a:t> kullanılan polyester reçine,  özel pigment katkıları ile renklendirilerek ve amaca uygun olarak, kendinden renkli olarak üretilebilirler.</a:t>
            </a:r>
          </a:p>
          <a:p>
            <a:pPr marL="457200" indent="-457200">
              <a:lnSpc>
                <a:spcPct val="150000"/>
              </a:lnSpc>
              <a:buFont typeface="+mj-lt"/>
              <a:buAutoNum type="arabicPeriod" startAt="8"/>
            </a:pPr>
            <a:endParaRPr lang="tr-TR" sz="1800"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40</a:t>
            </a:fld>
            <a:endParaRPr lang="tr-TR"/>
          </a:p>
        </p:txBody>
      </p:sp>
      <p:pic>
        <p:nvPicPr>
          <p:cNvPr id="11266" name="Picture 2" descr="http://www.eskim.com.tr/asset/pigmentPas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574196"/>
            <a:ext cx="3635716" cy="2107580"/>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538108" y="2000744"/>
            <a:ext cx="2499402" cy="400110"/>
          </a:xfrm>
          <a:prstGeom prst="rect">
            <a:avLst/>
          </a:prstGeom>
        </p:spPr>
        <p:txBody>
          <a:bodyPr wrap="none">
            <a:spAutoFit/>
          </a:bodyPr>
          <a:lstStyle/>
          <a:p>
            <a:r>
              <a:rPr lang="tr-TR" sz="2000" dirty="0">
                <a:solidFill>
                  <a:srgbClr val="FF0000"/>
                </a:solidFill>
              </a:rPr>
              <a:t>6.8. </a:t>
            </a:r>
            <a:r>
              <a:rPr lang="tr-TR" sz="2000" dirty="0">
                <a:solidFill>
                  <a:srgbClr val="3E8E51"/>
                </a:solidFill>
              </a:rPr>
              <a:t>Renk çeşitliliği:</a:t>
            </a:r>
            <a:r>
              <a:rPr lang="tr-TR" sz="2000" dirty="0"/>
              <a:t> </a:t>
            </a:r>
          </a:p>
        </p:txBody>
      </p:sp>
      <p:sp>
        <p:nvSpPr>
          <p:cNvPr id="4" name="Veri Yer Tutucusu 3"/>
          <p:cNvSpPr>
            <a:spLocks noGrp="1"/>
          </p:cNvSpPr>
          <p:nvPr>
            <p:ph type="dt" sz="half" idx="10"/>
          </p:nvPr>
        </p:nvSpPr>
        <p:spPr/>
        <p:txBody>
          <a:bodyPr/>
          <a:lstStyle/>
          <a:p>
            <a:r>
              <a:rPr lang="tr-TR" dirty="0"/>
              <a:t>....</a:t>
            </a:r>
          </a:p>
        </p:txBody>
      </p:sp>
      <p:sp>
        <p:nvSpPr>
          <p:cNvPr id="12" name="Rectangle 2">
            <a:extLst>
              <a:ext uri="{FF2B5EF4-FFF2-40B4-BE49-F238E27FC236}">
                <a16:creationId xmlns:a16="http://schemas.microsoft.com/office/drawing/2014/main" id="{39762CAC-F173-4D46-9EBC-556D85EC8813}"/>
              </a:ext>
            </a:extLst>
          </p:cNvPr>
          <p:cNvSpPr>
            <a:spLocks noGrp="1" noChangeArrowheads="1"/>
          </p:cNvSpPr>
          <p:nvPr>
            <p:ph type="title"/>
          </p:nvPr>
        </p:nvSpPr>
        <p:spPr>
          <a:xfrm>
            <a:off x="538108" y="253613"/>
            <a:ext cx="7772400" cy="631963"/>
          </a:xfrm>
          <a:noFill/>
        </p:spPr>
        <p:txBody>
          <a:bodyPr>
            <a:normAutofit/>
          </a:bodyPr>
          <a:lstStyle/>
          <a:p>
            <a:pPr eaLnBrk="1" hangingPunct="1"/>
            <a:r>
              <a:rPr lang="tr-TR" sz="3200" dirty="0"/>
              <a:t>6-Niçin </a:t>
            </a:r>
            <a:r>
              <a:rPr lang="tr-TR" sz="3200" dirty="0" err="1"/>
              <a:t>Kompozit</a:t>
            </a:r>
            <a:r>
              <a:rPr lang="tr-TR" sz="3200" dirty="0"/>
              <a:t> Malzeme?</a:t>
            </a:r>
          </a:p>
        </p:txBody>
      </p:sp>
      <p:sp>
        <p:nvSpPr>
          <p:cNvPr id="13" name="Dikdörtgen 12">
            <a:extLst>
              <a:ext uri="{FF2B5EF4-FFF2-40B4-BE49-F238E27FC236}">
                <a16:creationId xmlns:a16="http://schemas.microsoft.com/office/drawing/2014/main" id="{7BB65449-209C-4EB6-8FF4-895029C5A72A}"/>
              </a:ext>
            </a:extLst>
          </p:cNvPr>
          <p:cNvSpPr/>
          <p:nvPr/>
        </p:nvSpPr>
        <p:spPr>
          <a:xfrm>
            <a:off x="6288086" y="779213"/>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2767552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266"/>
                                        </p:tgtEl>
                                        <p:attrNameLst>
                                          <p:attrName>style.visibility</p:attrName>
                                        </p:attrNameLst>
                                      </p:cBhvr>
                                      <p:to>
                                        <p:strVal val="visible"/>
                                      </p:to>
                                    </p:set>
                                    <p:anim calcmode="lin" valueType="num">
                                      <p:cBhvr>
                                        <p:cTn id="12" dur="500" fill="hold"/>
                                        <p:tgtEl>
                                          <p:spTgt spid="11266"/>
                                        </p:tgtEl>
                                        <p:attrNameLst>
                                          <p:attrName>ppt_w</p:attrName>
                                        </p:attrNameLst>
                                      </p:cBhvr>
                                      <p:tavLst>
                                        <p:tav tm="0">
                                          <p:val>
                                            <p:fltVal val="0"/>
                                          </p:val>
                                        </p:tav>
                                        <p:tav tm="100000">
                                          <p:val>
                                            <p:strVal val="#ppt_w"/>
                                          </p:val>
                                        </p:tav>
                                      </p:tavLst>
                                    </p:anim>
                                    <p:anim calcmode="lin" valueType="num">
                                      <p:cBhvr>
                                        <p:cTn id="13" dur="500" fill="hold"/>
                                        <p:tgtEl>
                                          <p:spTgt spid="11266"/>
                                        </p:tgtEl>
                                        <p:attrNameLst>
                                          <p:attrName>ppt_h</p:attrName>
                                        </p:attrNameLst>
                                      </p:cBhvr>
                                      <p:tavLst>
                                        <p:tav tm="0">
                                          <p:val>
                                            <p:fltVal val="0"/>
                                          </p:val>
                                        </p:tav>
                                        <p:tav tm="100000">
                                          <p:val>
                                            <p:strVal val="#ppt_h"/>
                                          </p:val>
                                        </p:tav>
                                      </p:tavLst>
                                    </p:anim>
                                    <p:animEffect transition="in" filter="fade">
                                      <p:cBhvr>
                                        <p:cTn id="14" dur="500"/>
                                        <p:tgtEl>
                                          <p:spTgt spid="1126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down)">
                                      <p:cBhvr>
                                        <p:cTn id="1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1968685" y="6380811"/>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9" name="Rectangle 3" descr="Rectangle: Click to edit Master text styles&#10;Second level&#10;Third level&#10;Fourth level&#10;Fifth level"/>
          <p:cNvSpPr>
            <a:spLocks noGrp="1" noChangeArrowheads="1"/>
          </p:cNvSpPr>
          <p:nvPr>
            <p:ph idx="1"/>
          </p:nvPr>
        </p:nvSpPr>
        <p:spPr>
          <a:xfrm>
            <a:off x="594934" y="2421047"/>
            <a:ext cx="4391951" cy="1872208"/>
          </a:xfrm>
          <a:noFill/>
        </p:spPr>
        <p:txBody>
          <a:bodyPr>
            <a:noAutofit/>
          </a:bodyPr>
          <a:lstStyle/>
          <a:p>
            <a:pPr marL="0" indent="0">
              <a:lnSpc>
                <a:spcPct val="200000"/>
              </a:lnSpc>
              <a:buNone/>
            </a:pPr>
            <a:r>
              <a:rPr lang="tr-TR" sz="2000" dirty="0"/>
              <a:t>Karmaşık makine elemanları bile </a:t>
            </a:r>
            <a:r>
              <a:rPr lang="tr-TR" sz="2000" dirty="0" err="1"/>
              <a:t>kompozit</a:t>
            </a:r>
            <a:r>
              <a:rPr lang="tr-TR" sz="2000" dirty="0"/>
              <a:t> malzeme ile kolayca tasarlanabilir.</a:t>
            </a:r>
          </a:p>
          <a:p>
            <a:pPr marL="457200" indent="-457200">
              <a:lnSpc>
                <a:spcPct val="200000"/>
              </a:lnSpc>
              <a:buFont typeface="+mj-lt"/>
              <a:buAutoNum type="arabicPeriod" startAt="9"/>
            </a:pPr>
            <a:endParaRPr lang="tr-TR" sz="2000"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41</a:t>
            </a:fld>
            <a:endParaRPr lang="tr-TR"/>
          </a:p>
        </p:txBody>
      </p:sp>
      <p:pic>
        <p:nvPicPr>
          <p:cNvPr id="12290" name="Picture 2" descr="Composite Performance Technologies LLC, used rapid-molded parts to improve the intake manifold's design then went directly to production tooling. The manifold's three parts are made from a high-performance P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8834" y="1710892"/>
            <a:ext cx="2405115" cy="23306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diabgroup.com/~/media/Images/Global%20Images/Landscape/Kit/kitscompetence_271x2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4149078"/>
            <a:ext cx="2359781" cy="1994059"/>
          </a:xfrm>
          <a:prstGeom prst="rect">
            <a:avLst/>
          </a:prstGeom>
          <a:noFill/>
          <a:extLst>
            <a:ext uri="{909E8E84-426E-40DD-AFC4-6F175D3DCCD1}">
              <a14:hiddenFill xmlns:a14="http://schemas.microsoft.com/office/drawing/2010/main">
                <a:solidFill>
                  <a:srgbClr val="FFFFFF"/>
                </a:solidFill>
              </a14:hiddenFill>
            </a:ext>
          </a:extLst>
        </p:spPr>
      </p:pic>
      <p:sp>
        <p:nvSpPr>
          <p:cNvPr id="3" name="Veri Yer Tutucusu 2"/>
          <p:cNvSpPr>
            <a:spLocks noGrp="1"/>
          </p:cNvSpPr>
          <p:nvPr>
            <p:ph type="dt" sz="half" idx="10"/>
          </p:nvPr>
        </p:nvSpPr>
        <p:spPr/>
        <p:txBody>
          <a:bodyPr/>
          <a:lstStyle/>
          <a:p>
            <a:r>
              <a:rPr lang="tr-TR" dirty="0"/>
              <a:t>....</a:t>
            </a:r>
          </a:p>
        </p:txBody>
      </p:sp>
      <p:sp>
        <p:nvSpPr>
          <p:cNvPr id="12" name="Rectangle 2">
            <a:extLst>
              <a:ext uri="{FF2B5EF4-FFF2-40B4-BE49-F238E27FC236}">
                <a16:creationId xmlns:a16="http://schemas.microsoft.com/office/drawing/2014/main" id="{F77027F5-5432-4AD5-909B-8012DDC34353}"/>
              </a:ext>
            </a:extLst>
          </p:cNvPr>
          <p:cNvSpPr>
            <a:spLocks noGrp="1" noChangeArrowheads="1"/>
          </p:cNvSpPr>
          <p:nvPr>
            <p:ph type="title"/>
          </p:nvPr>
        </p:nvSpPr>
        <p:spPr>
          <a:xfrm>
            <a:off x="538108" y="253613"/>
            <a:ext cx="7772400" cy="631963"/>
          </a:xfrm>
          <a:noFill/>
        </p:spPr>
        <p:txBody>
          <a:bodyPr>
            <a:normAutofit/>
          </a:bodyPr>
          <a:lstStyle/>
          <a:p>
            <a:pPr eaLnBrk="1" hangingPunct="1"/>
            <a:r>
              <a:rPr lang="tr-TR" sz="3200" dirty="0"/>
              <a:t>6-Niçin </a:t>
            </a:r>
            <a:r>
              <a:rPr lang="tr-TR" sz="3200" dirty="0" err="1"/>
              <a:t>Kompozit</a:t>
            </a:r>
            <a:r>
              <a:rPr lang="tr-TR" sz="3200" dirty="0"/>
              <a:t> Malzeme?</a:t>
            </a:r>
          </a:p>
        </p:txBody>
      </p:sp>
      <p:sp>
        <p:nvSpPr>
          <p:cNvPr id="13" name="Dikdörtgen 12">
            <a:extLst>
              <a:ext uri="{FF2B5EF4-FFF2-40B4-BE49-F238E27FC236}">
                <a16:creationId xmlns:a16="http://schemas.microsoft.com/office/drawing/2014/main" id="{592A6AE9-4A0D-49A6-8C28-27518B7CD5CD}"/>
              </a:ext>
            </a:extLst>
          </p:cNvPr>
          <p:cNvSpPr/>
          <p:nvPr/>
        </p:nvSpPr>
        <p:spPr>
          <a:xfrm>
            <a:off x="6288086" y="779213"/>
            <a:ext cx="1205779" cy="400110"/>
          </a:xfrm>
          <a:prstGeom prst="rect">
            <a:avLst/>
          </a:prstGeom>
        </p:spPr>
        <p:txBody>
          <a:bodyPr wrap="none">
            <a:spAutoFit/>
          </a:bodyPr>
          <a:lstStyle/>
          <a:p>
            <a:r>
              <a:rPr lang="tr-TR" sz="2000" dirty="0">
                <a:solidFill>
                  <a:schemeClr val="bg2">
                    <a:lumMod val="90000"/>
                  </a:schemeClr>
                </a:solidFill>
              </a:rPr>
              <a:t>(devamı)</a:t>
            </a:r>
          </a:p>
        </p:txBody>
      </p:sp>
      <p:sp>
        <p:nvSpPr>
          <p:cNvPr id="6" name="Dikdörtgen 5">
            <a:extLst>
              <a:ext uri="{FF2B5EF4-FFF2-40B4-BE49-F238E27FC236}">
                <a16:creationId xmlns:a16="http://schemas.microsoft.com/office/drawing/2014/main" id="{816F267E-15C1-47E0-8494-EB1C5582E89C}"/>
              </a:ext>
            </a:extLst>
          </p:cNvPr>
          <p:cNvSpPr/>
          <p:nvPr/>
        </p:nvSpPr>
        <p:spPr>
          <a:xfrm>
            <a:off x="594934" y="1864117"/>
            <a:ext cx="2709396" cy="400110"/>
          </a:xfrm>
          <a:prstGeom prst="rect">
            <a:avLst/>
          </a:prstGeom>
        </p:spPr>
        <p:txBody>
          <a:bodyPr wrap="none">
            <a:spAutoFit/>
          </a:bodyPr>
          <a:lstStyle/>
          <a:p>
            <a:r>
              <a:rPr lang="tr-TR" sz="2000" dirty="0">
                <a:solidFill>
                  <a:srgbClr val="FF0000"/>
                </a:solidFill>
              </a:rPr>
              <a:t>6.9</a:t>
            </a:r>
            <a:r>
              <a:rPr lang="tr-TR" sz="2000" dirty="0">
                <a:solidFill>
                  <a:srgbClr val="3E8E51"/>
                </a:solidFill>
              </a:rPr>
              <a:t> Tasarım kolaylığı:</a:t>
            </a:r>
            <a:r>
              <a:rPr lang="tr-TR" sz="2000" dirty="0"/>
              <a:t> </a:t>
            </a:r>
          </a:p>
        </p:txBody>
      </p:sp>
    </p:spTree>
    <p:extLst>
      <p:ext uri="{BB962C8B-B14F-4D97-AF65-F5344CB8AC3E}">
        <p14:creationId xmlns:p14="http://schemas.microsoft.com/office/powerpoint/2010/main" val="3466767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1907704" y="6416091"/>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9" name="Rectangle 3" descr="Rectangle: Click to edit Master text styles&#10;Second level&#10;Third level&#10;Fourth level&#10;Fifth level"/>
          <p:cNvSpPr>
            <a:spLocks noGrp="1" noChangeArrowheads="1"/>
          </p:cNvSpPr>
          <p:nvPr>
            <p:ph idx="1"/>
          </p:nvPr>
        </p:nvSpPr>
        <p:spPr>
          <a:xfrm>
            <a:off x="304799" y="2154306"/>
            <a:ext cx="5066707" cy="1872208"/>
          </a:xfrm>
          <a:noFill/>
        </p:spPr>
        <p:txBody>
          <a:bodyPr>
            <a:noAutofit/>
          </a:bodyPr>
          <a:lstStyle/>
          <a:p>
            <a:pPr>
              <a:lnSpc>
                <a:spcPct val="200000"/>
              </a:lnSpc>
            </a:pPr>
            <a:r>
              <a:rPr lang="tr-TR" sz="1800" dirty="0" err="1"/>
              <a:t>Kompozitler</a:t>
            </a:r>
            <a:r>
              <a:rPr lang="tr-TR" sz="1800" dirty="0"/>
              <a:t>, cam kadar ışık geçirgen olabilir. </a:t>
            </a:r>
          </a:p>
          <a:p>
            <a:pPr>
              <a:lnSpc>
                <a:spcPct val="200000"/>
              </a:lnSpc>
            </a:pPr>
            <a:r>
              <a:rPr lang="tr-TR" sz="1800" dirty="0"/>
              <a:t>Şeffaf olmaları nedeniyle, ışık geçirgenliğin önem kazandığı seralarda ve güneş </a:t>
            </a:r>
            <a:r>
              <a:rPr lang="tr-TR" sz="1800" dirty="0" err="1"/>
              <a:t>kollektörü</a:t>
            </a:r>
            <a:r>
              <a:rPr lang="tr-TR" sz="1800" dirty="0"/>
              <a:t> imalatında kullanılırlar</a:t>
            </a:r>
          </a:p>
        </p:txBody>
      </p:sp>
      <p:sp>
        <p:nvSpPr>
          <p:cNvPr id="2" name="Slayt Numarası Yer Tutucusu 1"/>
          <p:cNvSpPr>
            <a:spLocks noGrp="1"/>
          </p:cNvSpPr>
          <p:nvPr>
            <p:ph type="sldNum" sz="quarter" idx="12"/>
          </p:nvPr>
        </p:nvSpPr>
        <p:spPr/>
        <p:txBody>
          <a:bodyPr/>
          <a:lstStyle/>
          <a:p>
            <a:fld id="{B7840E83-AC17-4BB5-BC43-751DE1ADA5B1}" type="slidenum">
              <a:rPr lang="tr-TR" smtClean="0"/>
              <a:t>42</a:t>
            </a:fld>
            <a:endParaRPr lang="tr-TR"/>
          </a:p>
        </p:txBody>
      </p:sp>
      <p:pic>
        <p:nvPicPr>
          <p:cNvPr id="13314" name="Picture 2" descr="artrainbow J885j 57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1506" y="2419020"/>
            <a:ext cx="3375136" cy="2522148"/>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5259224" y="4984662"/>
            <a:ext cx="3497971" cy="830997"/>
          </a:xfrm>
          <a:prstGeom prst="rect">
            <a:avLst/>
          </a:prstGeom>
        </p:spPr>
        <p:txBody>
          <a:bodyPr wrap="square">
            <a:spAutoFit/>
          </a:bodyPr>
          <a:lstStyle/>
          <a:p>
            <a:pPr algn="ctr"/>
            <a:r>
              <a:rPr lang="tr-TR" sz="1600" dirty="0"/>
              <a:t>Ç</a:t>
            </a:r>
            <a:r>
              <a:rPr lang="en-US" sz="1600" dirty="0"/>
              <a:t>ok </a:t>
            </a:r>
            <a:r>
              <a:rPr lang="en-US" sz="1600" dirty="0" err="1"/>
              <a:t>renkli</a:t>
            </a:r>
            <a:r>
              <a:rPr lang="en-US" sz="1600" dirty="0"/>
              <a:t> </a:t>
            </a:r>
            <a:r>
              <a:rPr lang="en-US" sz="1600" dirty="0" err="1"/>
              <a:t>güneş</a:t>
            </a:r>
            <a:r>
              <a:rPr lang="en-US" sz="1600" dirty="0"/>
              <a:t> </a:t>
            </a:r>
            <a:r>
              <a:rPr lang="en-US" sz="1600" dirty="0" err="1"/>
              <a:t>enerjisiyle</a:t>
            </a:r>
            <a:r>
              <a:rPr lang="en-US" sz="1600" dirty="0"/>
              <a:t> </a:t>
            </a:r>
            <a:r>
              <a:rPr lang="en-US" sz="1600" dirty="0" err="1"/>
              <a:t>çalışan</a:t>
            </a:r>
            <a:r>
              <a:rPr lang="en-US" sz="1600" dirty="0"/>
              <a:t> </a:t>
            </a:r>
            <a:r>
              <a:rPr lang="tr-TR" sz="1600" dirty="0"/>
              <a:t>bu </a:t>
            </a:r>
            <a:r>
              <a:rPr lang="en-US" sz="1600" dirty="0" err="1"/>
              <a:t>kubbe</a:t>
            </a:r>
            <a:r>
              <a:rPr lang="en-US" sz="1600" dirty="0"/>
              <a:t>, </a:t>
            </a:r>
            <a:r>
              <a:rPr lang="en-US" sz="1600" dirty="0" err="1"/>
              <a:t>çeşitli</a:t>
            </a:r>
            <a:r>
              <a:rPr lang="en-US" sz="1600" dirty="0"/>
              <a:t> </a:t>
            </a:r>
            <a:r>
              <a:rPr lang="en-US" sz="1600" dirty="0" err="1"/>
              <a:t>renklerde</a:t>
            </a:r>
            <a:r>
              <a:rPr lang="en-US" sz="1600" dirty="0"/>
              <a:t> </a:t>
            </a:r>
            <a:r>
              <a:rPr lang="en-US" sz="1600" dirty="0" err="1"/>
              <a:t>şeffaf</a:t>
            </a:r>
            <a:r>
              <a:rPr lang="en-US" sz="1600" dirty="0"/>
              <a:t> </a:t>
            </a:r>
            <a:r>
              <a:rPr lang="en-US" sz="1600" dirty="0" err="1"/>
              <a:t>kompozit</a:t>
            </a:r>
            <a:r>
              <a:rPr lang="en-US" sz="1600" dirty="0"/>
              <a:t> </a:t>
            </a:r>
            <a:r>
              <a:rPr lang="en-US" sz="1600" dirty="0" err="1"/>
              <a:t>malzemeyle</a:t>
            </a:r>
            <a:r>
              <a:rPr lang="en-US" sz="1600" dirty="0"/>
              <a:t> </a:t>
            </a:r>
            <a:r>
              <a:rPr lang="en-US" sz="1600" dirty="0" err="1"/>
              <a:t>donatılabilir</a:t>
            </a:r>
            <a:r>
              <a:rPr lang="en-US" sz="1600" dirty="0"/>
              <a:t>.</a:t>
            </a:r>
            <a:endParaRPr lang="tr-TR" sz="1600" dirty="0"/>
          </a:p>
        </p:txBody>
      </p:sp>
      <p:sp>
        <p:nvSpPr>
          <p:cNvPr id="4" name="Dikdörtgen 3"/>
          <p:cNvSpPr/>
          <p:nvPr/>
        </p:nvSpPr>
        <p:spPr>
          <a:xfrm>
            <a:off x="505500" y="1567897"/>
            <a:ext cx="2468946" cy="561244"/>
          </a:xfrm>
          <a:prstGeom prst="rect">
            <a:avLst/>
          </a:prstGeom>
        </p:spPr>
        <p:txBody>
          <a:bodyPr wrap="none">
            <a:spAutoFit/>
          </a:bodyPr>
          <a:lstStyle/>
          <a:p>
            <a:pPr>
              <a:lnSpc>
                <a:spcPct val="200000"/>
              </a:lnSpc>
            </a:pPr>
            <a:r>
              <a:rPr lang="tr-TR" dirty="0">
                <a:solidFill>
                  <a:srgbClr val="FF0000"/>
                </a:solidFill>
              </a:rPr>
              <a:t>6.10</a:t>
            </a:r>
            <a:r>
              <a:rPr lang="tr-TR" dirty="0">
                <a:solidFill>
                  <a:srgbClr val="3E8E51"/>
                </a:solidFill>
              </a:rPr>
              <a:t> Şeffaflık Özelliği:</a:t>
            </a:r>
            <a:r>
              <a:rPr lang="tr-TR" dirty="0"/>
              <a:t> </a:t>
            </a:r>
          </a:p>
        </p:txBody>
      </p:sp>
      <p:pic>
        <p:nvPicPr>
          <p:cNvPr id="13316" name="Picture 4" descr="http://www.netcomposites.com/images/Vetrotex_solarcapture_07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4598883"/>
            <a:ext cx="190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www.genesys-project.eu/wp-content/uploads/2012/09/Greenhous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4625471"/>
            <a:ext cx="1415239" cy="1415239"/>
          </a:xfrm>
          <a:prstGeom prst="rect">
            <a:avLst/>
          </a:prstGeom>
          <a:noFill/>
          <a:extLst>
            <a:ext uri="{909E8E84-426E-40DD-AFC4-6F175D3DCCD1}">
              <a14:hiddenFill xmlns:a14="http://schemas.microsoft.com/office/drawing/2010/main">
                <a:solidFill>
                  <a:srgbClr val="FFFFFF"/>
                </a:solidFill>
              </a14:hiddenFill>
            </a:ext>
          </a:extLst>
        </p:spPr>
      </p:pic>
      <p:sp>
        <p:nvSpPr>
          <p:cNvPr id="5" name="Veri Yer Tutucusu 4"/>
          <p:cNvSpPr>
            <a:spLocks noGrp="1"/>
          </p:cNvSpPr>
          <p:nvPr>
            <p:ph type="dt" sz="half" idx="10"/>
          </p:nvPr>
        </p:nvSpPr>
        <p:spPr/>
        <p:txBody>
          <a:bodyPr/>
          <a:lstStyle/>
          <a:p>
            <a:r>
              <a:rPr lang="tr-TR" dirty="0"/>
              <a:t>....</a:t>
            </a:r>
          </a:p>
        </p:txBody>
      </p:sp>
      <p:sp>
        <p:nvSpPr>
          <p:cNvPr id="15" name="Rectangle 2">
            <a:extLst>
              <a:ext uri="{FF2B5EF4-FFF2-40B4-BE49-F238E27FC236}">
                <a16:creationId xmlns:a16="http://schemas.microsoft.com/office/drawing/2014/main" id="{2D196503-319B-44FB-813B-31E8DB56B842}"/>
              </a:ext>
            </a:extLst>
          </p:cNvPr>
          <p:cNvSpPr>
            <a:spLocks noGrp="1" noChangeArrowheads="1"/>
          </p:cNvSpPr>
          <p:nvPr>
            <p:ph type="title"/>
          </p:nvPr>
        </p:nvSpPr>
        <p:spPr>
          <a:xfrm>
            <a:off x="538108" y="253613"/>
            <a:ext cx="7772400" cy="631963"/>
          </a:xfrm>
          <a:noFill/>
        </p:spPr>
        <p:txBody>
          <a:bodyPr>
            <a:normAutofit/>
          </a:bodyPr>
          <a:lstStyle/>
          <a:p>
            <a:pPr eaLnBrk="1" hangingPunct="1"/>
            <a:r>
              <a:rPr lang="tr-TR" sz="3200" dirty="0"/>
              <a:t>6-Niçin </a:t>
            </a:r>
            <a:r>
              <a:rPr lang="tr-TR" sz="3200" dirty="0" err="1"/>
              <a:t>Kompozit</a:t>
            </a:r>
            <a:r>
              <a:rPr lang="tr-TR" sz="3200" dirty="0"/>
              <a:t> Malzeme?</a:t>
            </a:r>
          </a:p>
        </p:txBody>
      </p:sp>
      <p:sp>
        <p:nvSpPr>
          <p:cNvPr id="16" name="Dikdörtgen 15">
            <a:extLst>
              <a:ext uri="{FF2B5EF4-FFF2-40B4-BE49-F238E27FC236}">
                <a16:creationId xmlns:a16="http://schemas.microsoft.com/office/drawing/2014/main" id="{710A9D6A-01E9-48AB-A135-E83166C0027E}"/>
              </a:ext>
            </a:extLst>
          </p:cNvPr>
          <p:cNvSpPr/>
          <p:nvPr/>
        </p:nvSpPr>
        <p:spPr>
          <a:xfrm>
            <a:off x="6288086" y="779213"/>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12936332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316"/>
                                        </p:tgtEl>
                                        <p:attrNameLst>
                                          <p:attrName>style.visibility</p:attrName>
                                        </p:attrNameLst>
                                      </p:cBhvr>
                                      <p:to>
                                        <p:strVal val="visible"/>
                                      </p:to>
                                    </p:set>
                                    <p:animEffect transition="in" filter="fade">
                                      <p:cBhvr>
                                        <p:cTn id="14" dur="500"/>
                                        <p:tgtEl>
                                          <p:spTgt spid="133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318"/>
                                        </p:tgtEl>
                                        <p:attrNameLst>
                                          <p:attrName>style.visibility</p:attrName>
                                        </p:attrNameLst>
                                      </p:cBhvr>
                                      <p:to>
                                        <p:strVal val="visible"/>
                                      </p:to>
                                    </p:set>
                                    <p:animEffect transition="in" filter="fade">
                                      <p:cBhvr>
                                        <p:cTn id="19" dur="500"/>
                                        <p:tgtEl>
                                          <p:spTgt spid="133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left)">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wipe(left)">
                                      <p:cBhvr>
                                        <p:cTn id="29" dur="500"/>
                                        <p:tgtEl>
                                          <p:spTgt spid="9">
                                            <p:txEl>
                                              <p:pRg st="1" end="1"/>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13314"/>
                                        </p:tgtEl>
                                        <p:attrNameLst>
                                          <p:attrName>style.visibility</p:attrName>
                                        </p:attrNameLst>
                                      </p:cBhvr>
                                      <p:to>
                                        <p:strVal val="visible"/>
                                      </p:to>
                                    </p:set>
                                    <p:anim calcmode="lin" valueType="num">
                                      <p:cBhvr>
                                        <p:cTn id="32" dur="500" fill="hold"/>
                                        <p:tgtEl>
                                          <p:spTgt spid="13314"/>
                                        </p:tgtEl>
                                        <p:attrNameLst>
                                          <p:attrName>ppt_w</p:attrName>
                                        </p:attrNameLst>
                                      </p:cBhvr>
                                      <p:tavLst>
                                        <p:tav tm="0">
                                          <p:val>
                                            <p:fltVal val="0"/>
                                          </p:val>
                                        </p:tav>
                                        <p:tav tm="100000">
                                          <p:val>
                                            <p:strVal val="#ppt_w"/>
                                          </p:val>
                                        </p:tav>
                                      </p:tavLst>
                                    </p:anim>
                                    <p:anim calcmode="lin" valueType="num">
                                      <p:cBhvr>
                                        <p:cTn id="33" dur="500" fill="hold"/>
                                        <p:tgtEl>
                                          <p:spTgt spid="13314"/>
                                        </p:tgtEl>
                                        <p:attrNameLst>
                                          <p:attrName>ppt_h</p:attrName>
                                        </p:attrNameLst>
                                      </p:cBhvr>
                                      <p:tavLst>
                                        <p:tav tm="0">
                                          <p:val>
                                            <p:fltVal val="0"/>
                                          </p:val>
                                        </p:tav>
                                        <p:tav tm="100000">
                                          <p:val>
                                            <p:strVal val="#ppt_h"/>
                                          </p:val>
                                        </p:tav>
                                      </p:tavLst>
                                    </p:anim>
                                    <p:animEffect transition="in" filter="fade">
                                      <p:cBhvr>
                                        <p:cTn id="34" dur="500"/>
                                        <p:tgtEl>
                                          <p:spTgt spid="133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1979712" y="6404984"/>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9" name="Rectangle 3" descr="Rectangle: Click to edit Master text styles&#10;Second level&#10;Third level&#10;Fourth level&#10;Fifth level"/>
          <p:cNvSpPr>
            <a:spLocks noGrp="1" noChangeArrowheads="1"/>
          </p:cNvSpPr>
          <p:nvPr>
            <p:ph idx="1"/>
          </p:nvPr>
        </p:nvSpPr>
        <p:spPr>
          <a:xfrm>
            <a:off x="251520" y="2704240"/>
            <a:ext cx="5184576" cy="1872208"/>
          </a:xfrm>
          <a:noFill/>
        </p:spPr>
        <p:txBody>
          <a:bodyPr>
            <a:noAutofit/>
          </a:bodyPr>
          <a:lstStyle/>
          <a:p>
            <a:pPr marL="0" indent="0">
              <a:lnSpc>
                <a:spcPct val="200000"/>
              </a:lnSpc>
              <a:buNone/>
            </a:pPr>
            <a:r>
              <a:rPr lang="tr-TR" sz="2000" dirty="0"/>
              <a:t>Betonun gözenekli olması nedeniyle, </a:t>
            </a:r>
            <a:r>
              <a:rPr lang="tr-TR" sz="2000" dirty="0" err="1"/>
              <a:t>kompozitin</a:t>
            </a:r>
            <a:r>
              <a:rPr lang="tr-TR" sz="2000" dirty="0"/>
              <a:t> ana bileşenlerinden polyesterin betonun gözeneklerine sızmasından dolayı iyi bir yapışma sağlanır.</a:t>
            </a:r>
          </a:p>
        </p:txBody>
      </p:sp>
      <p:sp>
        <p:nvSpPr>
          <p:cNvPr id="2" name="Slayt Numarası Yer Tutucusu 1"/>
          <p:cNvSpPr>
            <a:spLocks noGrp="1"/>
          </p:cNvSpPr>
          <p:nvPr>
            <p:ph type="sldNum" sz="quarter" idx="12"/>
          </p:nvPr>
        </p:nvSpPr>
        <p:spPr/>
        <p:txBody>
          <a:bodyPr/>
          <a:lstStyle/>
          <a:p>
            <a:fld id="{B7840E83-AC17-4BB5-BC43-751DE1ADA5B1}" type="slidenum">
              <a:rPr lang="tr-TR" smtClean="0"/>
              <a:t>43</a:t>
            </a:fld>
            <a:endParaRPr lang="tr-TR"/>
          </a:p>
        </p:txBody>
      </p:sp>
      <p:pic>
        <p:nvPicPr>
          <p:cNvPr id="14338" name="Picture 2" descr="http://maviliste.com/oc-content/uploads/17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2701285"/>
            <a:ext cx="2927648" cy="2195736"/>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395536" y="2316947"/>
            <a:ext cx="3948517" cy="369332"/>
          </a:xfrm>
          <a:prstGeom prst="rect">
            <a:avLst/>
          </a:prstGeom>
        </p:spPr>
        <p:txBody>
          <a:bodyPr wrap="none">
            <a:spAutoFit/>
          </a:bodyPr>
          <a:lstStyle/>
          <a:p>
            <a:r>
              <a:rPr lang="tr-TR" dirty="0">
                <a:solidFill>
                  <a:srgbClr val="FF0000"/>
                </a:solidFill>
              </a:rPr>
              <a:t>6.11</a:t>
            </a:r>
            <a:r>
              <a:rPr lang="tr-TR" dirty="0">
                <a:solidFill>
                  <a:srgbClr val="3E8E51"/>
                </a:solidFill>
              </a:rPr>
              <a:t> Beton yüzeylere uygulanabilme:</a:t>
            </a:r>
            <a:r>
              <a:rPr lang="tr-TR" dirty="0"/>
              <a:t> </a:t>
            </a:r>
          </a:p>
        </p:txBody>
      </p:sp>
      <p:sp>
        <p:nvSpPr>
          <p:cNvPr id="4" name="Metin kutusu 3"/>
          <p:cNvSpPr txBox="1"/>
          <p:nvPr/>
        </p:nvSpPr>
        <p:spPr>
          <a:xfrm>
            <a:off x="5985162" y="5143171"/>
            <a:ext cx="2855640" cy="338554"/>
          </a:xfrm>
          <a:prstGeom prst="rect">
            <a:avLst/>
          </a:prstGeom>
          <a:noFill/>
        </p:spPr>
        <p:txBody>
          <a:bodyPr wrap="square" rtlCol="0">
            <a:spAutoFit/>
          </a:bodyPr>
          <a:lstStyle/>
          <a:p>
            <a:r>
              <a:rPr lang="tr-TR" sz="1600" dirty="0" err="1"/>
              <a:t>Ctp</a:t>
            </a:r>
            <a:r>
              <a:rPr lang="tr-TR" sz="1600" dirty="0"/>
              <a:t> polyester çatı izolasyonu</a:t>
            </a:r>
          </a:p>
        </p:txBody>
      </p:sp>
      <p:sp>
        <p:nvSpPr>
          <p:cNvPr id="5" name="Veri Yer Tutucusu 4"/>
          <p:cNvSpPr>
            <a:spLocks noGrp="1"/>
          </p:cNvSpPr>
          <p:nvPr>
            <p:ph type="dt" sz="half" idx="10"/>
          </p:nvPr>
        </p:nvSpPr>
        <p:spPr/>
        <p:txBody>
          <a:bodyPr/>
          <a:lstStyle/>
          <a:p>
            <a:r>
              <a:rPr lang="tr-TR" dirty="0"/>
              <a:t>....</a:t>
            </a:r>
          </a:p>
        </p:txBody>
      </p:sp>
      <p:sp>
        <p:nvSpPr>
          <p:cNvPr id="13" name="Rectangle 2">
            <a:extLst>
              <a:ext uri="{FF2B5EF4-FFF2-40B4-BE49-F238E27FC236}">
                <a16:creationId xmlns:a16="http://schemas.microsoft.com/office/drawing/2014/main" id="{072CB4DA-C87F-4E38-B372-26DB8637DBA2}"/>
              </a:ext>
            </a:extLst>
          </p:cNvPr>
          <p:cNvSpPr>
            <a:spLocks noGrp="1" noChangeArrowheads="1"/>
          </p:cNvSpPr>
          <p:nvPr>
            <p:ph type="title"/>
          </p:nvPr>
        </p:nvSpPr>
        <p:spPr>
          <a:xfrm>
            <a:off x="538108" y="253613"/>
            <a:ext cx="7772400" cy="631963"/>
          </a:xfrm>
          <a:noFill/>
        </p:spPr>
        <p:txBody>
          <a:bodyPr>
            <a:normAutofit/>
          </a:bodyPr>
          <a:lstStyle/>
          <a:p>
            <a:pPr eaLnBrk="1" hangingPunct="1"/>
            <a:r>
              <a:rPr lang="tr-TR" sz="3200" dirty="0"/>
              <a:t>6-Niçin </a:t>
            </a:r>
            <a:r>
              <a:rPr lang="tr-TR" sz="3200" dirty="0" err="1"/>
              <a:t>Kompozit</a:t>
            </a:r>
            <a:r>
              <a:rPr lang="tr-TR" sz="3200" dirty="0"/>
              <a:t> Malzeme?</a:t>
            </a:r>
          </a:p>
        </p:txBody>
      </p:sp>
      <p:sp>
        <p:nvSpPr>
          <p:cNvPr id="14" name="Dikdörtgen 13">
            <a:extLst>
              <a:ext uri="{FF2B5EF4-FFF2-40B4-BE49-F238E27FC236}">
                <a16:creationId xmlns:a16="http://schemas.microsoft.com/office/drawing/2014/main" id="{E384A524-DB26-4DDE-BACE-7EB5350C39C5}"/>
              </a:ext>
            </a:extLst>
          </p:cNvPr>
          <p:cNvSpPr/>
          <p:nvPr/>
        </p:nvSpPr>
        <p:spPr>
          <a:xfrm>
            <a:off x="6288086" y="779213"/>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5554723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4338"/>
                                        </p:tgtEl>
                                        <p:attrNameLst>
                                          <p:attrName>style.visibility</p:attrName>
                                        </p:attrNameLst>
                                      </p:cBhvr>
                                      <p:to>
                                        <p:strVal val="visible"/>
                                      </p:to>
                                    </p:set>
                                    <p:anim calcmode="lin" valueType="num">
                                      <p:cBhvr>
                                        <p:cTn id="12" dur="500" fill="hold"/>
                                        <p:tgtEl>
                                          <p:spTgt spid="14338"/>
                                        </p:tgtEl>
                                        <p:attrNameLst>
                                          <p:attrName>ppt_w</p:attrName>
                                        </p:attrNameLst>
                                      </p:cBhvr>
                                      <p:tavLst>
                                        <p:tav tm="0">
                                          <p:val>
                                            <p:fltVal val="0"/>
                                          </p:val>
                                        </p:tav>
                                        <p:tav tm="100000">
                                          <p:val>
                                            <p:strVal val="#ppt_w"/>
                                          </p:val>
                                        </p:tav>
                                      </p:tavLst>
                                    </p:anim>
                                    <p:anim calcmode="lin" valueType="num">
                                      <p:cBhvr>
                                        <p:cTn id="13" dur="500" fill="hold"/>
                                        <p:tgtEl>
                                          <p:spTgt spid="14338"/>
                                        </p:tgtEl>
                                        <p:attrNameLst>
                                          <p:attrName>ppt_h</p:attrName>
                                        </p:attrNameLst>
                                      </p:cBhvr>
                                      <p:tavLst>
                                        <p:tav tm="0">
                                          <p:val>
                                            <p:fltVal val="0"/>
                                          </p:val>
                                        </p:tav>
                                        <p:tav tm="100000">
                                          <p:val>
                                            <p:strVal val="#ppt_h"/>
                                          </p:val>
                                        </p:tav>
                                      </p:tavLst>
                                    </p:anim>
                                    <p:animEffect transition="in" filter="fade">
                                      <p:cBhvr>
                                        <p:cTn id="14" dur="500"/>
                                        <p:tgtEl>
                                          <p:spTgt spid="1433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195736" y="6404984"/>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9" name="Rectangle 3" descr="Rectangle: Click to edit Master text styles&#10;Second level&#10;Third level&#10;Fourth level&#10;Fifth level"/>
          <p:cNvSpPr>
            <a:spLocks noGrp="1" noChangeArrowheads="1"/>
          </p:cNvSpPr>
          <p:nvPr>
            <p:ph idx="1"/>
          </p:nvPr>
        </p:nvSpPr>
        <p:spPr>
          <a:xfrm>
            <a:off x="251520" y="2550554"/>
            <a:ext cx="4543601" cy="1872208"/>
          </a:xfrm>
          <a:noFill/>
        </p:spPr>
        <p:txBody>
          <a:bodyPr>
            <a:noAutofit/>
          </a:bodyPr>
          <a:lstStyle/>
          <a:p>
            <a:pPr marL="0" indent="0">
              <a:lnSpc>
                <a:spcPct val="200000"/>
              </a:lnSpc>
              <a:buNone/>
            </a:pPr>
            <a:r>
              <a:rPr lang="tr-TR" sz="2000" dirty="0" err="1"/>
              <a:t>Kompozitler</a:t>
            </a:r>
            <a:r>
              <a:rPr lang="tr-TR" sz="2000" dirty="0"/>
              <a:t> ahşap yüzeylere koruyucu ve kaplama olarak kullanılır. Ancak ahşap kuru olması halinde, polyester reçineye katkı yapılarak iyi bir yapışma sağlanması gerekir.</a:t>
            </a:r>
          </a:p>
        </p:txBody>
      </p:sp>
      <p:sp>
        <p:nvSpPr>
          <p:cNvPr id="2" name="Slayt Numarası Yer Tutucusu 1"/>
          <p:cNvSpPr>
            <a:spLocks noGrp="1"/>
          </p:cNvSpPr>
          <p:nvPr>
            <p:ph type="sldNum" sz="quarter" idx="12"/>
          </p:nvPr>
        </p:nvSpPr>
        <p:spPr/>
        <p:txBody>
          <a:bodyPr/>
          <a:lstStyle/>
          <a:p>
            <a:fld id="{B7840E83-AC17-4BB5-BC43-751DE1ADA5B1}" type="slidenum">
              <a:rPr lang="tr-TR" smtClean="0"/>
              <a:t>44</a:t>
            </a:fld>
            <a:endParaRPr lang="tr-TR"/>
          </a:p>
        </p:txBody>
      </p:sp>
      <p:pic>
        <p:nvPicPr>
          <p:cNvPr id="15362" name="Picture 2" descr="http://www.kompozitpolyester.com/ctp_kaplama_izolasyon/ctp_kaplama_ornekler/ahsap_kaplamalar/ahsap_polyester_kaplama_ahsap_ctp_kaplama_ahsap_plymut_plywood_izolasyon_koruma_ve_kaplamasi_yalitimlari_fiberglass_izolasyon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6741" y="2317522"/>
            <a:ext cx="3379006" cy="2338273"/>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323260" y="1968433"/>
            <a:ext cx="4496744" cy="400110"/>
          </a:xfrm>
          <a:prstGeom prst="rect">
            <a:avLst/>
          </a:prstGeom>
        </p:spPr>
        <p:txBody>
          <a:bodyPr wrap="none">
            <a:spAutoFit/>
          </a:bodyPr>
          <a:lstStyle/>
          <a:p>
            <a:r>
              <a:rPr lang="tr-TR" sz="2000" dirty="0">
                <a:solidFill>
                  <a:srgbClr val="FF0000"/>
                </a:solidFill>
              </a:rPr>
              <a:t>6.12</a:t>
            </a:r>
            <a:r>
              <a:rPr lang="tr-TR" sz="2000" dirty="0">
                <a:solidFill>
                  <a:srgbClr val="3E8E51"/>
                </a:solidFill>
              </a:rPr>
              <a:t>  Ahşap yüzeylere uygulanabilme:</a:t>
            </a:r>
            <a:r>
              <a:rPr lang="tr-TR" sz="2000" dirty="0"/>
              <a:t> </a:t>
            </a:r>
          </a:p>
        </p:txBody>
      </p:sp>
      <p:sp>
        <p:nvSpPr>
          <p:cNvPr id="4" name="Veri Yer Tutucusu 3"/>
          <p:cNvSpPr>
            <a:spLocks noGrp="1"/>
          </p:cNvSpPr>
          <p:nvPr>
            <p:ph type="dt" sz="half" idx="10"/>
          </p:nvPr>
        </p:nvSpPr>
        <p:spPr/>
        <p:txBody>
          <a:bodyPr/>
          <a:lstStyle/>
          <a:p>
            <a:r>
              <a:rPr lang="tr-TR" dirty="0"/>
              <a:t>....</a:t>
            </a:r>
          </a:p>
        </p:txBody>
      </p:sp>
      <p:sp>
        <p:nvSpPr>
          <p:cNvPr id="12" name="Rectangle 2">
            <a:extLst>
              <a:ext uri="{FF2B5EF4-FFF2-40B4-BE49-F238E27FC236}">
                <a16:creationId xmlns:a16="http://schemas.microsoft.com/office/drawing/2014/main" id="{58033EF7-205C-42C8-B976-2884B73D503F}"/>
              </a:ext>
            </a:extLst>
          </p:cNvPr>
          <p:cNvSpPr>
            <a:spLocks noGrp="1" noChangeArrowheads="1"/>
          </p:cNvSpPr>
          <p:nvPr>
            <p:ph type="title"/>
          </p:nvPr>
        </p:nvSpPr>
        <p:spPr>
          <a:xfrm>
            <a:off x="538108" y="253613"/>
            <a:ext cx="7772400" cy="631963"/>
          </a:xfrm>
          <a:noFill/>
        </p:spPr>
        <p:txBody>
          <a:bodyPr>
            <a:normAutofit/>
          </a:bodyPr>
          <a:lstStyle/>
          <a:p>
            <a:pPr eaLnBrk="1" hangingPunct="1"/>
            <a:r>
              <a:rPr lang="tr-TR" sz="3200" dirty="0"/>
              <a:t>6-Niçin </a:t>
            </a:r>
            <a:r>
              <a:rPr lang="tr-TR" sz="3200" dirty="0" err="1"/>
              <a:t>Kompozit</a:t>
            </a:r>
            <a:r>
              <a:rPr lang="tr-TR" sz="3200" dirty="0"/>
              <a:t> Malzeme?</a:t>
            </a:r>
          </a:p>
        </p:txBody>
      </p:sp>
      <p:sp>
        <p:nvSpPr>
          <p:cNvPr id="13" name="Dikdörtgen 12">
            <a:extLst>
              <a:ext uri="{FF2B5EF4-FFF2-40B4-BE49-F238E27FC236}">
                <a16:creationId xmlns:a16="http://schemas.microsoft.com/office/drawing/2014/main" id="{04118ACD-05DF-484B-A3A1-818D92DF6444}"/>
              </a:ext>
            </a:extLst>
          </p:cNvPr>
          <p:cNvSpPr/>
          <p:nvPr/>
        </p:nvSpPr>
        <p:spPr>
          <a:xfrm>
            <a:off x="6288086" y="779213"/>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15188074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362"/>
                                        </p:tgtEl>
                                        <p:attrNameLst>
                                          <p:attrName>style.visibility</p:attrName>
                                        </p:attrNameLst>
                                      </p:cBhvr>
                                      <p:to>
                                        <p:strVal val="visible"/>
                                      </p:to>
                                    </p:set>
                                    <p:anim calcmode="lin" valueType="num">
                                      <p:cBhvr>
                                        <p:cTn id="12" dur="500" fill="hold"/>
                                        <p:tgtEl>
                                          <p:spTgt spid="15362"/>
                                        </p:tgtEl>
                                        <p:attrNameLst>
                                          <p:attrName>ppt_w</p:attrName>
                                        </p:attrNameLst>
                                      </p:cBhvr>
                                      <p:tavLst>
                                        <p:tav tm="0">
                                          <p:val>
                                            <p:fltVal val="0"/>
                                          </p:val>
                                        </p:tav>
                                        <p:tav tm="100000">
                                          <p:val>
                                            <p:strVal val="#ppt_w"/>
                                          </p:val>
                                        </p:tav>
                                      </p:tavLst>
                                    </p:anim>
                                    <p:anim calcmode="lin" valueType="num">
                                      <p:cBhvr>
                                        <p:cTn id="13" dur="500" fill="hold"/>
                                        <p:tgtEl>
                                          <p:spTgt spid="15362"/>
                                        </p:tgtEl>
                                        <p:attrNameLst>
                                          <p:attrName>ppt_h</p:attrName>
                                        </p:attrNameLst>
                                      </p:cBhvr>
                                      <p:tavLst>
                                        <p:tav tm="0">
                                          <p:val>
                                            <p:fltVal val="0"/>
                                          </p:val>
                                        </p:tav>
                                        <p:tav tm="100000">
                                          <p:val>
                                            <p:strVal val="#ppt_h"/>
                                          </p:val>
                                        </p:tav>
                                      </p:tavLst>
                                    </p:anim>
                                    <p:animEffect transition="in" filter="fade">
                                      <p:cBhvr>
                                        <p:cTn id="14" dur="500"/>
                                        <p:tgtEl>
                                          <p:spTgt spid="1536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1907704" y="6380811"/>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9" name="Rectangle 3" descr="Rectangle: Click to edit Master text styles&#10;Second level&#10;Third level&#10;Fourth level&#10;Fifth level"/>
          <p:cNvSpPr>
            <a:spLocks noGrp="1" noChangeArrowheads="1"/>
          </p:cNvSpPr>
          <p:nvPr>
            <p:ph idx="1"/>
          </p:nvPr>
        </p:nvSpPr>
        <p:spPr>
          <a:xfrm>
            <a:off x="395536" y="2358080"/>
            <a:ext cx="5112568" cy="1872208"/>
          </a:xfrm>
          <a:noFill/>
        </p:spPr>
        <p:txBody>
          <a:bodyPr>
            <a:noAutofit/>
          </a:bodyPr>
          <a:lstStyle/>
          <a:p>
            <a:pPr>
              <a:lnSpc>
                <a:spcPct val="200000"/>
              </a:lnSpc>
            </a:pPr>
            <a:r>
              <a:rPr lang="tr-TR" sz="2000" dirty="0"/>
              <a:t> Metal yüzeyindeki pas ve yağ kalıntıları temizlendikten sonra </a:t>
            </a:r>
            <a:r>
              <a:rPr lang="tr-TR" sz="2000" dirty="0" err="1"/>
              <a:t>kompozitlerle</a:t>
            </a:r>
            <a:r>
              <a:rPr lang="tr-TR" sz="2000" dirty="0"/>
              <a:t> kaplanabilir. </a:t>
            </a:r>
          </a:p>
          <a:p>
            <a:pPr>
              <a:lnSpc>
                <a:spcPct val="200000"/>
              </a:lnSpc>
            </a:pPr>
            <a:r>
              <a:rPr lang="tr-TR" sz="2000" dirty="0"/>
              <a:t>Bu sayede demir ve çelik yüzeyler korozyondan korunabilir.</a:t>
            </a:r>
          </a:p>
        </p:txBody>
      </p:sp>
      <p:sp>
        <p:nvSpPr>
          <p:cNvPr id="2" name="Slayt Numarası Yer Tutucusu 1"/>
          <p:cNvSpPr>
            <a:spLocks noGrp="1"/>
          </p:cNvSpPr>
          <p:nvPr>
            <p:ph type="sldNum" sz="quarter" idx="12"/>
          </p:nvPr>
        </p:nvSpPr>
        <p:spPr/>
        <p:txBody>
          <a:bodyPr/>
          <a:lstStyle/>
          <a:p>
            <a:fld id="{B7840E83-AC17-4BB5-BC43-751DE1ADA5B1}" type="slidenum">
              <a:rPr lang="tr-TR" smtClean="0"/>
              <a:t>45</a:t>
            </a:fld>
            <a:endParaRPr lang="tr-TR"/>
          </a:p>
        </p:txBody>
      </p:sp>
      <p:sp>
        <p:nvSpPr>
          <p:cNvPr id="3" name="Dikdörtgen 2"/>
          <p:cNvSpPr/>
          <p:nvPr/>
        </p:nvSpPr>
        <p:spPr>
          <a:xfrm>
            <a:off x="395536" y="1936750"/>
            <a:ext cx="3666388" cy="400110"/>
          </a:xfrm>
          <a:prstGeom prst="rect">
            <a:avLst/>
          </a:prstGeom>
        </p:spPr>
        <p:txBody>
          <a:bodyPr wrap="none">
            <a:spAutoFit/>
          </a:bodyPr>
          <a:lstStyle/>
          <a:p>
            <a:r>
              <a:rPr lang="tr-TR" sz="2000" dirty="0">
                <a:solidFill>
                  <a:srgbClr val="FF0000"/>
                </a:solidFill>
              </a:rPr>
              <a:t>6.13</a:t>
            </a:r>
            <a:r>
              <a:rPr lang="tr-TR" sz="2000" dirty="0">
                <a:solidFill>
                  <a:srgbClr val="3E8E51"/>
                </a:solidFill>
              </a:rPr>
              <a:t> Metal yüzeylere uygulama</a:t>
            </a:r>
            <a:endParaRPr lang="tr-TR" sz="2000" dirty="0"/>
          </a:p>
        </p:txBody>
      </p:sp>
      <p:pic>
        <p:nvPicPr>
          <p:cNvPr id="16386" name="Picture 2" descr="http://www.raf.com.tr/images/Image/product/2012/41/76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3140968"/>
            <a:ext cx="2498045" cy="1950855"/>
          </a:xfrm>
          <a:prstGeom prst="rect">
            <a:avLst/>
          </a:prstGeom>
          <a:noFill/>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p:txBody>
          <a:bodyPr/>
          <a:lstStyle/>
          <a:p>
            <a:r>
              <a:rPr lang="tr-TR" dirty="0"/>
              <a:t>....</a:t>
            </a:r>
          </a:p>
        </p:txBody>
      </p:sp>
      <p:sp>
        <p:nvSpPr>
          <p:cNvPr id="12" name="Rectangle 2">
            <a:extLst>
              <a:ext uri="{FF2B5EF4-FFF2-40B4-BE49-F238E27FC236}">
                <a16:creationId xmlns:a16="http://schemas.microsoft.com/office/drawing/2014/main" id="{AB9A3A09-583F-4728-91FD-5CD761651DC0}"/>
              </a:ext>
            </a:extLst>
          </p:cNvPr>
          <p:cNvSpPr>
            <a:spLocks noGrp="1" noChangeArrowheads="1"/>
          </p:cNvSpPr>
          <p:nvPr>
            <p:ph type="title"/>
          </p:nvPr>
        </p:nvSpPr>
        <p:spPr>
          <a:xfrm>
            <a:off x="538108" y="253613"/>
            <a:ext cx="7772400" cy="631963"/>
          </a:xfrm>
          <a:noFill/>
        </p:spPr>
        <p:txBody>
          <a:bodyPr>
            <a:normAutofit/>
          </a:bodyPr>
          <a:lstStyle/>
          <a:p>
            <a:pPr eaLnBrk="1" hangingPunct="1"/>
            <a:r>
              <a:rPr lang="tr-TR" sz="3200" dirty="0"/>
              <a:t>6-Niçin </a:t>
            </a:r>
            <a:r>
              <a:rPr lang="tr-TR" sz="3200" dirty="0" err="1"/>
              <a:t>Kompozit</a:t>
            </a:r>
            <a:r>
              <a:rPr lang="tr-TR" sz="3200" dirty="0"/>
              <a:t> Malzeme?</a:t>
            </a:r>
          </a:p>
        </p:txBody>
      </p:sp>
      <p:sp>
        <p:nvSpPr>
          <p:cNvPr id="13" name="Dikdörtgen 12">
            <a:extLst>
              <a:ext uri="{FF2B5EF4-FFF2-40B4-BE49-F238E27FC236}">
                <a16:creationId xmlns:a16="http://schemas.microsoft.com/office/drawing/2014/main" id="{8834368D-5F53-48DD-9023-CFD4657A561A}"/>
              </a:ext>
            </a:extLst>
          </p:cNvPr>
          <p:cNvSpPr/>
          <p:nvPr/>
        </p:nvSpPr>
        <p:spPr>
          <a:xfrm>
            <a:off x="6288086" y="779213"/>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25145696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386"/>
                                        </p:tgtEl>
                                        <p:attrNameLst>
                                          <p:attrName>style.visibility</p:attrName>
                                        </p:attrNameLst>
                                      </p:cBhvr>
                                      <p:to>
                                        <p:strVal val="visible"/>
                                      </p:to>
                                    </p:set>
                                    <p:anim calcmode="lin" valueType="num">
                                      <p:cBhvr>
                                        <p:cTn id="12" dur="500" fill="hold"/>
                                        <p:tgtEl>
                                          <p:spTgt spid="16386"/>
                                        </p:tgtEl>
                                        <p:attrNameLst>
                                          <p:attrName>ppt_w</p:attrName>
                                        </p:attrNameLst>
                                      </p:cBhvr>
                                      <p:tavLst>
                                        <p:tav tm="0">
                                          <p:val>
                                            <p:fltVal val="0"/>
                                          </p:val>
                                        </p:tav>
                                        <p:tav tm="100000">
                                          <p:val>
                                            <p:strVal val="#ppt_w"/>
                                          </p:val>
                                        </p:tav>
                                      </p:tavLst>
                                    </p:anim>
                                    <p:anim calcmode="lin" valueType="num">
                                      <p:cBhvr>
                                        <p:cTn id="13" dur="500" fill="hold"/>
                                        <p:tgtEl>
                                          <p:spTgt spid="16386"/>
                                        </p:tgtEl>
                                        <p:attrNameLst>
                                          <p:attrName>ppt_h</p:attrName>
                                        </p:attrNameLst>
                                      </p:cBhvr>
                                      <p:tavLst>
                                        <p:tav tm="0">
                                          <p:val>
                                            <p:fltVal val="0"/>
                                          </p:val>
                                        </p:tav>
                                        <p:tav tm="100000">
                                          <p:val>
                                            <p:strVal val="#ppt_h"/>
                                          </p:val>
                                        </p:tav>
                                      </p:tavLst>
                                    </p:anim>
                                    <p:animEffect transition="in" filter="fade">
                                      <p:cBhvr>
                                        <p:cTn id="14" dur="500"/>
                                        <p:tgtEl>
                                          <p:spTgt spid="1638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up)">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up)">
                                      <p:cBhvr>
                                        <p:cTn id="24"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051720" y="6415032"/>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9" name="Rectangle 3" descr="Rectangle: Click to edit Master text styles&#10;Second level&#10;Third level&#10;Fourth level&#10;Fifth level"/>
          <p:cNvSpPr>
            <a:spLocks noGrp="1" noChangeArrowheads="1"/>
          </p:cNvSpPr>
          <p:nvPr>
            <p:ph idx="1"/>
          </p:nvPr>
        </p:nvSpPr>
        <p:spPr>
          <a:xfrm>
            <a:off x="179512" y="1770140"/>
            <a:ext cx="6480720" cy="1872208"/>
          </a:xfrm>
          <a:noFill/>
        </p:spPr>
        <p:txBody>
          <a:bodyPr>
            <a:noAutofit/>
          </a:bodyPr>
          <a:lstStyle/>
          <a:p>
            <a:pPr>
              <a:lnSpc>
                <a:spcPct val="150000"/>
              </a:lnSpc>
            </a:pPr>
            <a:r>
              <a:rPr lang="tr-TR" sz="1800" dirty="0" err="1"/>
              <a:t>Kompozitlerin</a:t>
            </a:r>
            <a:r>
              <a:rPr lang="tr-TR" sz="1800" dirty="0"/>
              <a:t> alev dayanımı, kullanılan polyesterin özelliğine bağlıdır. </a:t>
            </a:r>
            <a:r>
              <a:rPr lang="tr-TR" sz="1800" dirty="0" err="1"/>
              <a:t>Kompozit</a:t>
            </a:r>
            <a:r>
              <a:rPr lang="tr-TR" sz="1800" dirty="0"/>
              <a:t> bileşenlerinin özelliklerine göre yanmaya karşı dirençleri artırılabilir.</a:t>
            </a:r>
          </a:p>
          <a:p>
            <a:pPr>
              <a:lnSpc>
                <a:spcPct val="150000"/>
              </a:lnSpc>
            </a:pPr>
            <a:r>
              <a:rPr lang="tr-TR" sz="1800" dirty="0"/>
              <a:t>Isı iletimleri düşük olduğundan, izolasyon  malzemesi olarak kullanılırlar.</a:t>
            </a:r>
          </a:p>
          <a:p>
            <a:pPr>
              <a:lnSpc>
                <a:spcPct val="150000"/>
              </a:lnSpc>
            </a:pPr>
            <a:r>
              <a:rPr lang="tr-TR" sz="1800" dirty="0"/>
              <a:t>Kimyasal katkılarla alev dayanımları iyileştirilebilir.</a:t>
            </a:r>
          </a:p>
          <a:p>
            <a:pPr>
              <a:lnSpc>
                <a:spcPct val="150000"/>
              </a:lnSpc>
            </a:pPr>
            <a:r>
              <a:rPr lang="tr-TR" sz="1800" dirty="0"/>
              <a:t>Alev geciktirme, ilerletmeme ve kendiliğinden sönme özelliklerine sahip </a:t>
            </a:r>
            <a:r>
              <a:rPr lang="tr-TR" sz="1800" dirty="0" err="1"/>
              <a:t>kompozit</a:t>
            </a:r>
            <a:r>
              <a:rPr lang="tr-TR" sz="1800" dirty="0"/>
              <a:t> malzemelerin yangın esnasında çıkardığı zehirli gaz oranı minimum seviyededir. </a:t>
            </a:r>
          </a:p>
        </p:txBody>
      </p:sp>
      <p:sp>
        <p:nvSpPr>
          <p:cNvPr id="2" name="Slayt Numarası Yer Tutucusu 1"/>
          <p:cNvSpPr>
            <a:spLocks noGrp="1"/>
          </p:cNvSpPr>
          <p:nvPr>
            <p:ph type="sldNum" sz="quarter" idx="12"/>
          </p:nvPr>
        </p:nvSpPr>
        <p:spPr/>
        <p:txBody>
          <a:bodyPr/>
          <a:lstStyle/>
          <a:p>
            <a:fld id="{B7840E83-AC17-4BB5-BC43-751DE1ADA5B1}" type="slidenum">
              <a:rPr lang="tr-TR" smtClean="0"/>
              <a:t>46</a:t>
            </a:fld>
            <a:endParaRPr lang="tr-TR"/>
          </a:p>
        </p:txBody>
      </p:sp>
      <p:sp>
        <p:nvSpPr>
          <p:cNvPr id="3" name="Dikdörtgen 2"/>
          <p:cNvSpPr/>
          <p:nvPr/>
        </p:nvSpPr>
        <p:spPr>
          <a:xfrm>
            <a:off x="304799" y="1482832"/>
            <a:ext cx="2645276" cy="369332"/>
          </a:xfrm>
          <a:prstGeom prst="rect">
            <a:avLst/>
          </a:prstGeom>
        </p:spPr>
        <p:txBody>
          <a:bodyPr wrap="none">
            <a:spAutoFit/>
          </a:bodyPr>
          <a:lstStyle/>
          <a:p>
            <a:r>
              <a:rPr lang="tr-TR" dirty="0">
                <a:solidFill>
                  <a:srgbClr val="FF0000"/>
                </a:solidFill>
              </a:rPr>
              <a:t>6.14</a:t>
            </a:r>
            <a:r>
              <a:rPr lang="tr-TR" dirty="0">
                <a:solidFill>
                  <a:srgbClr val="3E8E51"/>
                </a:solidFill>
              </a:rPr>
              <a:t> Yanmazlık özelliği:</a:t>
            </a:r>
            <a:r>
              <a:rPr lang="tr-TR" dirty="0"/>
              <a:t> </a:t>
            </a:r>
          </a:p>
        </p:txBody>
      </p:sp>
      <p:pic>
        <p:nvPicPr>
          <p:cNvPr id="17410" name="Picture 2" descr="http://www.yanginmerdivenim.com/images1/yangin_merdiveni_z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0409" y="1524000"/>
            <a:ext cx="238125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p:txBody>
          <a:bodyPr/>
          <a:lstStyle/>
          <a:p>
            <a:r>
              <a:rPr lang="tr-TR" dirty="0"/>
              <a:t>....</a:t>
            </a:r>
          </a:p>
        </p:txBody>
      </p:sp>
      <p:sp>
        <p:nvSpPr>
          <p:cNvPr id="12" name="Rectangle 2">
            <a:extLst>
              <a:ext uri="{FF2B5EF4-FFF2-40B4-BE49-F238E27FC236}">
                <a16:creationId xmlns:a16="http://schemas.microsoft.com/office/drawing/2014/main" id="{02AC9982-4D57-436D-8B6F-9BCB5D222C09}"/>
              </a:ext>
            </a:extLst>
          </p:cNvPr>
          <p:cNvSpPr>
            <a:spLocks noGrp="1" noChangeArrowheads="1"/>
          </p:cNvSpPr>
          <p:nvPr>
            <p:ph type="title"/>
          </p:nvPr>
        </p:nvSpPr>
        <p:spPr>
          <a:xfrm>
            <a:off x="538108" y="253613"/>
            <a:ext cx="7772400" cy="631963"/>
          </a:xfrm>
          <a:noFill/>
        </p:spPr>
        <p:txBody>
          <a:bodyPr>
            <a:normAutofit/>
          </a:bodyPr>
          <a:lstStyle/>
          <a:p>
            <a:pPr eaLnBrk="1" hangingPunct="1"/>
            <a:r>
              <a:rPr lang="tr-TR" sz="3200" dirty="0"/>
              <a:t>6-Niçin </a:t>
            </a:r>
            <a:r>
              <a:rPr lang="tr-TR" sz="3200" dirty="0" err="1"/>
              <a:t>Kompozit</a:t>
            </a:r>
            <a:r>
              <a:rPr lang="tr-TR" sz="3200" dirty="0"/>
              <a:t> Malzeme?</a:t>
            </a:r>
          </a:p>
        </p:txBody>
      </p:sp>
      <p:sp>
        <p:nvSpPr>
          <p:cNvPr id="13" name="Dikdörtgen 12">
            <a:extLst>
              <a:ext uri="{FF2B5EF4-FFF2-40B4-BE49-F238E27FC236}">
                <a16:creationId xmlns:a16="http://schemas.microsoft.com/office/drawing/2014/main" id="{70928800-44DB-40E3-B570-CB86A049C315}"/>
              </a:ext>
            </a:extLst>
          </p:cNvPr>
          <p:cNvSpPr/>
          <p:nvPr/>
        </p:nvSpPr>
        <p:spPr>
          <a:xfrm>
            <a:off x="6288086" y="779213"/>
            <a:ext cx="1205779" cy="400110"/>
          </a:xfrm>
          <a:prstGeom prst="rect">
            <a:avLst/>
          </a:prstGeom>
        </p:spPr>
        <p:txBody>
          <a:bodyPr wrap="none">
            <a:spAutoFit/>
          </a:bodyPr>
          <a:lstStyle/>
          <a:p>
            <a:r>
              <a:rPr lang="tr-TR" sz="2000" dirty="0">
                <a:solidFill>
                  <a:schemeClr val="bg2">
                    <a:lumMod val="90000"/>
                  </a:schemeClr>
                </a:solidFill>
              </a:rPr>
              <a:t>(devamı)</a:t>
            </a:r>
          </a:p>
        </p:txBody>
      </p:sp>
      <p:sp>
        <p:nvSpPr>
          <p:cNvPr id="10" name="Dikdörtgen 9">
            <a:extLst>
              <a:ext uri="{FF2B5EF4-FFF2-40B4-BE49-F238E27FC236}">
                <a16:creationId xmlns:a16="http://schemas.microsoft.com/office/drawing/2014/main" id="{1286A0E1-BAEF-4BA9-804F-E92C5D06AE22}"/>
              </a:ext>
            </a:extLst>
          </p:cNvPr>
          <p:cNvSpPr/>
          <p:nvPr/>
        </p:nvSpPr>
        <p:spPr>
          <a:xfrm>
            <a:off x="189078" y="5748195"/>
            <a:ext cx="9861276" cy="457369"/>
          </a:xfrm>
          <a:prstGeom prst="rect">
            <a:avLst/>
          </a:prstGeom>
        </p:spPr>
        <p:txBody>
          <a:bodyPr wrap="square">
            <a:spAutoFit/>
          </a:bodyPr>
          <a:lstStyle/>
          <a:p>
            <a:pPr marL="285750" indent="-285750">
              <a:lnSpc>
                <a:spcPct val="150000"/>
              </a:lnSpc>
              <a:buFont typeface="Arial" panose="020B0604020202020204" pitchFamily="34" charset="0"/>
              <a:buChar char="•"/>
            </a:pPr>
            <a:r>
              <a:rPr lang="tr-TR" dirty="0"/>
              <a:t>Bu özellikleri ile yangın merdiveni gibi kritik güvenlik noktalarında kullanılırlar. </a:t>
            </a:r>
          </a:p>
        </p:txBody>
      </p:sp>
    </p:spTree>
    <p:extLst>
      <p:ext uri="{BB962C8B-B14F-4D97-AF65-F5344CB8AC3E}">
        <p14:creationId xmlns:p14="http://schemas.microsoft.com/office/powerpoint/2010/main" val="33680135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7410"/>
                                        </p:tgtEl>
                                        <p:attrNameLst>
                                          <p:attrName>style.visibility</p:attrName>
                                        </p:attrNameLst>
                                      </p:cBhvr>
                                      <p:to>
                                        <p:strVal val="visible"/>
                                      </p:to>
                                    </p:set>
                                    <p:anim calcmode="lin" valueType="num">
                                      <p:cBhvr>
                                        <p:cTn id="12" dur="500" fill="hold"/>
                                        <p:tgtEl>
                                          <p:spTgt spid="17410"/>
                                        </p:tgtEl>
                                        <p:attrNameLst>
                                          <p:attrName>ppt_w</p:attrName>
                                        </p:attrNameLst>
                                      </p:cBhvr>
                                      <p:tavLst>
                                        <p:tav tm="0">
                                          <p:val>
                                            <p:fltVal val="0"/>
                                          </p:val>
                                        </p:tav>
                                        <p:tav tm="100000">
                                          <p:val>
                                            <p:strVal val="#ppt_w"/>
                                          </p:val>
                                        </p:tav>
                                      </p:tavLst>
                                    </p:anim>
                                    <p:anim calcmode="lin" valueType="num">
                                      <p:cBhvr>
                                        <p:cTn id="13" dur="500" fill="hold"/>
                                        <p:tgtEl>
                                          <p:spTgt spid="17410"/>
                                        </p:tgtEl>
                                        <p:attrNameLst>
                                          <p:attrName>ppt_h</p:attrName>
                                        </p:attrNameLst>
                                      </p:cBhvr>
                                      <p:tavLst>
                                        <p:tav tm="0">
                                          <p:val>
                                            <p:fltVal val="0"/>
                                          </p:val>
                                        </p:tav>
                                        <p:tav tm="100000">
                                          <p:val>
                                            <p:strVal val="#ppt_h"/>
                                          </p:val>
                                        </p:tav>
                                      </p:tavLst>
                                    </p:anim>
                                    <p:animEffect transition="in" filter="fade">
                                      <p:cBhvr>
                                        <p:cTn id="14" dur="500"/>
                                        <p:tgtEl>
                                          <p:spTgt spid="174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left)">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wipe(left)">
                                      <p:cBhvr>
                                        <p:cTn id="29" dur="500"/>
                                        <p:tgtEl>
                                          <p:spTgt spid="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xEl>
                                              <p:pRg st="3" end="3"/>
                                            </p:txEl>
                                          </p:spTgt>
                                        </p:tgtEl>
                                        <p:attrNameLst>
                                          <p:attrName>style.visibility</p:attrName>
                                        </p:attrNameLst>
                                      </p:cBhvr>
                                      <p:to>
                                        <p:strVal val="visible"/>
                                      </p:to>
                                    </p:set>
                                    <p:animEffect transition="in" filter="wipe(left)">
                                      <p:cBhvr>
                                        <p:cTn id="34" dur="500"/>
                                        <p:tgtEl>
                                          <p:spTgt spid="9">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8434" name="Picture 2" descr="http://dosyalar.akilx.com/dosyalar/2009022459500487/9581da20421ae7f0dcbd36c811ffc5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1688" y="2026501"/>
            <a:ext cx="1384461" cy="3859875"/>
          </a:xfrm>
          <a:prstGeom prst="rect">
            <a:avLst/>
          </a:prstGeom>
          <a:solidFill>
            <a:schemeClr val="accent1"/>
          </a:solidFill>
        </p:spPr>
      </p:pic>
      <p:sp>
        <p:nvSpPr>
          <p:cNvPr id="7" name="Altbilgi Yer Tutucusu 2"/>
          <p:cNvSpPr>
            <a:spLocks noGrp="1"/>
          </p:cNvSpPr>
          <p:nvPr>
            <p:ph type="ftr" sz="quarter" idx="11"/>
          </p:nvPr>
        </p:nvSpPr>
        <p:spPr>
          <a:xfrm>
            <a:off x="1907704" y="6410848"/>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9" name="Rectangle 3" descr="Rectangle: Click to edit Master text styles&#10;Second level&#10;Third level&#10;Fourth level&#10;Fifth level"/>
          <p:cNvSpPr>
            <a:spLocks noGrp="1" noChangeArrowheads="1"/>
          </p:cNvSpPr>
          <p:nvPr>
            <p:ph idx="1"/>
          </p:nvPr>
        </p:nvSpPr>
        <p:spPr>
          <a:xfrm>
            <a:off x="303252" y="2367564"/>
            <a:ext cx="3476660" cy="1872208"/>
          </a:xfrm>
          <a:noFill/>
        </p:spPr>
        <p:txBody>
          <a:bodyPr>
            <a:noAutofit/>
          </a:bodyPr>
          <a:lstStyle/>
          <a:p>
            <a:pPr marL="0" indent="0">
              <a:lnSpc>
                <a:spcPct val="150000"/>
              </a:lnSpc>
              <a:buNone/>
            </a:pPr>
            <a:r>
              <a:rPr lang="tr-TR" sz="1800" dirty="0"/>
              <a:t>Bilhassa </a:t>
            </a:r>
            <a:r>
              <a:rPr lang="tr-TR" sz="1800" dirty="0" err="1"/>
              <a:t>termoset</a:t>
            </a:r>
            <a:r>
              <a:rPr lang="tr-TR" sz="1800" dirty="0"/>
              <a:t> plastik grubundan polyester reçine esaslı </a:t>
            </a:r>
            <a:r>
              <a:rPr lang="tr-TR" sz="1800" dirty="0" err="1"/>
              <a:t>kompozitler</a:t>
            </a:r>
            <a:r>
              <a:rPr lang="tr-TR" sz="1800" dirty="0"/>
              <a:t> yumuşamak suretiyle şekil değiştirmezler. Isıl dayanımları kullanılan polyester reçinenin cinsine bağlıdır.</a:t>
            </a:r>
          </a:p>
          <a:p>
            <a:pPr marL="457200" indent="-457200">
              <a:lnSpc>
                <a:spcPct val="150000"/>
              </a:lnSpc>
              <a:buFont typeface="+mj-lt"/>
              <a:buAutoNum type="arabicPeriod" startAt="15"/>
            </a:pPr>
            <a:endParaRPr lang="tr-TR" sz="1800"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47</a:t>
            </a:fld>
            <a:endParaRPr lang="tr-TR"/>
          </a:p>
        </p:txBody>
      </p:sp>
      <p:sp>
        <p:nvSpPr>
          <p:cNvPr id="3" name="Dikdörtgen 2"/>
          <p:cNvSpPr/>
          <p:nvPr/>
        </p:nvSpPr>
        <p:spPr>
          <a:xfrm>
            <a:off x="310258" y="1894920"/>
            <a:ext cx="2048959" cy="369332"/>
          </a:xfrm>
          <a:prstGeom prst="rect">
            <a:avLst/>
          </a:prstGeom>
        </p:spPr>
        <p:txBody>
          <a:bodyPr wrap="none">
            <a:spAutoFit/>
          </a:bodyPr>
          <a:lstStyle/>
          <a:p>
            <a:r>
              <a:rPr lang="tr-TR" dirty="0">
                <a:solidFill>
                  <a:srgbClr val="FF0000"/>
                </a:solidFill>
              </a:rPr>
              <a:t>6.15</a:t>
            </a:r>
            <a:r>
              <a:rPr lang="tr-TR" dirty="0">
                <a:solidFill>
                  <a:srgbClr val="3E8E51"/>
                </a:solidFill>
              </a:rPr>
              <a:t> Isıl dayanım:</a:t>
            </a:r>
            <a:r>
              <a:rPr lang="tr-TR" dirty="0"/>
              <a:t> </a:t>
            </a:r>
          </a:p>
        </p:txBody>
      </p:sp>
      <p:sp>
        <p:nvSpPr>
          <p:cNvPr id="4" name="Dikdörtgen 3"/>
          <p:cNvSpPr/>
          <p:nvPr/>
        </p:nvSpPr>
        <p:spPr>
          <a:xfrm>
            <a:off x="5792064" y="1932934"/>
            <a:ext cx="3064168" cy="584775"/>
          </a:xfrm>
          <a:prstGeom prst="rect">
            <a:avLst/>
          </a:prstGeom>
        </p:spPr>
        <p:txBody>
          <a:bodyPr wrap="square">
            <a:spAutoFit/>
          </a:bodyPr>
          <a:lstStyle/>
          <a:p>
            <a:r>
              <a:rPr lang="tr-TR" sz="1600" b="1" dirty="0">
                <a:latin typeface="Cambria" panose="02040503050406030204" pitchFamily="18" charset="0"/>
                <a:ea typeface="Cambria" panose="02040503050406030204" pitchFamily="18" charset="0"/>
              </a:rPr>
              <a:t>ALÜMİNİZE YANGINA YAKLAŞMA VE GİRİŞ ELBİSESİ</a:t>
            </a:r>
          </a:p>
        </p:txBody>
      </p:sp>
      <p:sp>
        <p:nvSpPr>
          <p:cNvPr id="5" name="Dikdörtgen 4"/>
          <p:cNvSpPr/>
          <p:nvPr/>
        </p:nvSpPr>
        <p:spPr>
          <a:xfrm>
            <a:off x="5791200" y="2593167"/>
            <a:ext cx="3316674" cy="3293209"/>
          </a:xfrm>
          <a:prstGeom prst="rect">
            <a:avLst/>
          </a:prstGeom>
        </p:spPr>
        <p:txBody>
          <a:bodyPr wrap="square">
            <a:spAutoFit/>
          </a:bodyPr>
          <a:lstStyle/>
          <a:p>
            <a:pPr algn="just"/>
            <a:r>
              <a:rPr lang="tr-TR" sz="1600" dirty="0">
                <a:latin typeface="+mj-lt"/>
                <a:ea typeface="Cambria" panose="02040503050406030204" pitchFamily="18" charset="0"/>
              </a:rPr>
              <a:t>Cam elyaf, KEVLAR: </a:t>
            </a:r>
          </a:p>
          <a:p>
            <a:pPr algn="just"/>
            <a:r>
              <a:rPr lang="tr-TR" sz="1600" dirty="0">
                <a:latin typeface="+mj-lt"/>
                <a:ea typeface="Cambria" panose="02040503050406030204" pitchFamily="18" charset="0"/>
              </a:rPr>
              <a:t>PBI /KEVLAR veya </a:t>
            </a:r>
            <a:r>
              <a:rPr lang="tr-TR" sz="1600" dirty="0" err="1">
                <a:latin typeface="+mj-lt"/>
                <a:ea typeface="Cambria" panose="02040503050406030204" pitchFamily="18" charset="0"/>
              </a:rPr>
              <a:t>Preox</a:t>
            </a:r>
            <a:r>
              <a:rPr lang="tr-TR" sz="1600" dirty="0">
                <a:latin typeface="+mj-lt"/>
                <a:ea typeface="Cambria" panose="02040503050406030204" pitchFamily="18" charset="0"/>
              </a:rPr>
              <a:t> kumaşın bir yüzüne yüksek sıcaklığa dayanıklı </a:t>
            </a:r>
            <a:r>
              <a:rPr lang="tr-TR" sz="1600" dirty="0" err="1">
                <a:latin typeface="+mj-lt"/>
                <a:ea typeface="Cambria" panose="02040503050406030204" pitchFamily="18" charset="0"/>
              </a:rPr>
              <a:t>alüminize</a:t>
            </a:r>
            <a:r>
              <a:rPr lang="tr-TR" sz="1600" dirty="0">
                <a:latin typeface="+mj-lt"/>
                <a:ea typeface="Cambria" panose="02040503050406030204" pitchFamily="18" charset="0"/>
              </a:rPr>
              <a:t> bir polyester filmin vakum altında kaplanması yoluyla üretilir. Bu özel imalat tekniği nedeniyle çatlamaz, kırılmaz, aside, baza, tuza ve petrol ürünlerine karşı dayanıklıdır. 1000˚C’lik ısı kaynağından yansıyan ısının kumaş cinsine bağlı olarak %95’ini geri yansıtarak itfaiyeciyi korur.</a:t>
            </a:r>
          </a:p>
        </p:txBody>
      </p:sp>
      <p:sp>
        <p:nvSpPr>
          <p:cNvPr id="6" name="Veri Yer Tutucusu 5"/>
          <p:cNvSpPr>
            <a:spLocks noGrp="1"/>
          </p:cNvSpPr>
          <p:nvPr>
            <p:ph type="dt" sz="half" idx="10"/>
          </p:nvPr>
        </p:nvSpPr>
        <p:spPr/>
        <p:txBody>
          <a:bodyPr/>
          <a:lstStyle/>
          <a:p>
            <a:r>
              <a:rPr lang="tr-TR" dirty="0"/>
              <a:t>....</a:t>
            </a:r>
          </a:p>
        </p:txBody>
      </p:sp>
      <p:sp>
        <p:nvSpPr>
          <p:cNvPr id="14" name="Rectangle 2">
            <a:extLst>
              <a:ext uri="{FF2B5EF4-FFF2-40B4-BE49-F238E27FC236}">
                <a16:creationId xmlns:a16="http://schemas.microsoft.com/office/drawing/2014/main" id="{16760706-944B-41FD-8EB4-3810B7C41124}"/>
              </a:ext>
            </a:extLst>
          </p:cNvPr>
          <p:cNvSpPr>
            <a:spLocks noGrp="1" noChangeArrowheads="1"/>
          </p:cNvSpPr>
          <p:nvPr>
            <p:ph type="title"/>
          </p:nvPr>
        </p:nvSpPr>
        <p:spPr>
          <a:xfrm>
            <a:off x="538108" y="253613"/>
            <a:ext cx="7772400" cy="631963"/>
          </a:xfrm>
          <a:noFill/>
        </p:spPr>
        <p:txBody>
          <a:bodyPr>
            <a:normAutofit/>
          </a:bodyPr>
          <a:lstStyle/>
          <a:p>
            <a:pPr eaLnBrk="1" hangingPunct="1"/>
            <a:r>
              <a:rPr lang="tr-TR" sz="3200" dirty="0"/>
              <a:t>6-Niçin </a:t>
            </a:r>
            <a:r>
              <a:rPr lang="tr-TR" sz="3200" dirty="0" err="1"/>
              <a:t>Kompozit</a:t>
            </a:r>
            <a:r>
              <a:rPr lang="tr-TR" sz="3200" dirty="0"/>
              <a:t> Malzeme?</a:t>
            </a:r>
          </a:p>
        </p:txBody>
      </p:sp>
      <p:sp>
        <p:nvSpPr>
          <p:cNvPr id="15" name="Dikdörtgen 14">
            <a:extLst>
              <a:ext uri="{FF2B5EF4-FFF2-40B4-BE49-F238E27FC236}">
                <a16:creationId xmlns:a16="http://schemas.microsoft.com/office/drawing/2014/main" id="{D76366BB-C3C3-46D3-ABDC-7C527282FF5F}"/>
              </a:ext>
            </a:extLst>
          </p:cNvPr>
          <p:cNvSpPr/>
          <p:nvPr/>
        </p:nvSpPr>
        <p:spPr>
          <a:xfrm>
            <a:off x="6288086" y="779213"/>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18741531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P spid="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084412" y="6389503"/>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9" name="Rectangle 3" descr="Rectangle: Click to edit Master text styles&#10;Second level&#10;Third level&#10;Fourth level&#10;Fifth level"/>
          <p:cNvSpPr>
            <a:spLocks noGrp="1" noChangeArrowheads="1"/>
          </p:cNvSpPr>
          <p:nvPr>
            <p:ph idx="1"/>
          </p:nvPr>
        </p:nvSpPr>
        <p:spPr>
          <a:xfrm>
            <a:off x="378075" y="1645783"/>
            <a:ext cx="6127777" cy="864096"/>
          </a:xfrm>
          <a:noFill/>
        </p:spPr>
        <p:txBody>
          <a:bodyPr>
            <a:noAutofit/>
          </a:bodyPr>
          <a:lstStyle/>
          <a:p>
            <a:pPr marL="0" indent="0">
              <a:lnSpc>
                <a:spcPct val="200000"/>
              </a:lnSpc>
              <a:buNone/>
            </a:pPr>
            <a:r>
              <a:rPr lang="tr-TR" sz="2000" dirty="0">
                <a:solidFill>
                  <a:srgbClr val="FF0000"/>
                </a:solidFill>
              </a:rPr>
              <a:t>6.16</a:t>
            </a:r>
            <a:r>
              <a:rPr lang="tr-TR" sz="2000" dirty="0">
                <a:solidFill>
                  <a:srgbClr val="3E8E51"/>
                </a:solidFill>
              </a:rPr>
              <a:t> Tamir edilebilirlik</a:t>
            </a:r>
            <a:r>
              <a:rPr lang="tr-TR" sz="2000" dirty="0"/>
              <a:t>:</a:t>
            </a:r>
          </a:p>
        </p:txBody>
      </p:sp>
      <p:sp>
        <p:nvSpPr>
          <p:cNvPr id="2" name="Slayt Numarası Yer Tutucusu 1"/>
          <p:cNvSpPr>
            <a:spLocks noGrp="1"/>
          </p:cNvSpPr>
          <p:nvPr>
            <p:ph type="sldNum" sz="quarter" idx="12"/>
          </p:nvPr>
        </p:nvSpPr>
        <p:spPr/>
        <p:txBody>
          <a:bodyPr/>
          <a:lstStyle/>
          <a:p>
            <a:fld id="{B7840E83-AC17-4BB5-BC43-751DE1ADA5B1}" type="slidenum">
              <a:rPr lang="tr-TR" smtClean="0"/>
              <a:t>48</a:t>
            </a:fld>
            <a:endParaRPr lang="tr-TR"/>
          </a:p>
        </p:txBody>
      </p:sp>
      <p:sp>
        <p:nvSpPr>
          <p:cNvPr id="3" name="Dikdörtgen 2"/>
          <p:cNvSpPr/>
          <p:nvPr/>
        </p:nvSpPr>
        <p:spPr>
          <a:xfrm>
            <a:off x="357760" y="2435763"/>
            <a:ext cx="4572000" cy="2460032"/>
          </a:xfrm>
          <a:prstGeom prst="rect">
            <a:avLst/>
          </a:prstGeom>
        </p:spPr>
        <p:txBody>
          <a:bodyPr>
            <a:spAutoFit/>
          </a:bodyPr>
          <a:lstStyle/>
          <a:p>
            <a:pPr>
              <a:lnSpc>
                <a:spcPct val="200000"/>
              </a:lnSpc>
            </a:pPr>
            <a:r>
              <a:rPr lang="tr-TR" sz="2000" dirty="0" err="1"/>
              <a:t>Kompozitler</a:t>
            </a:r>
            <a:r>
              <a:rPr lang="tr-TR" sz="2000" dirty="0"/>
              <a:t> hasar görmeleri halinde tamir edilebilirler. Onarım  işleminde bir kalıp kullanılır. Onarım sonrası zımpara ve boya yapılır.</a:t>
            </a:r>
          </a:p>
        </p:txBody>
      </p:sp>
      <p:pic>
        <p:nvPicPr>
          <p:cNvPr id="19458" name="Picture 2" descr="http://www.dsto.defence.gov.au/gallery/1651/20289-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048497"/>
            <a:ext cx="3431952" cy="3424803"/>
          </a:xfrm>
          <a:prstGeom prst="rect">
            <a:avLst/>
          </a:prstGeom>
          <a:noFill/>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p:txBody>
          <a:bodyPr/>
          <a:lstStyle/>
          <a:p>
            <a:r>
              <a:rPr lang="tr-TR" dirty="0"/>
              <a:t>....</a:t>
            </a:r>
          </a:p>
        </p:txBody>
      </p:sp>
      <p:sp>
        <p:nvSpPr>
          <p:cNvPr id="12" name="Rectangle 2">
            <a:extLst>
              <a:ext uri="{FF2B5EF4-FFF2-40B4-BE49-F238E27FC236}">
                <a16:creationId xmlns:a16="http://schemas.microsoft.com/office/drawing/2014/main" id="{2C97DD66-3FDE-4343-A9D2-99B9ECF7FD62}"/>
              </a:ext>
            </a:extLst>
          </p:cNvPr>
          <p:cNvSpPr>
            <a:spLocks noGrp="1" noChangeArrowheads="1"/>
          </p:cNvSpPr>
          <p:nvPr>
            <p:ph type="title"/>
          </p:nvPr>
        </p:nvSpPr>
        <p:spPr>
          <a:xfrm>
            <a:off x="538108" y="253613"/>
            <a:ext cx="7772400" cy="631963"/>
          </a:xfrm>
          <a:noFill/>
        </p:spPr>
        <p:txBody>
          <a:bodyPr>
            <a:normAutofit/>
          </a:bodyPr>
          <a:lstStyle/>
          <a:p>
            <a:pPr eaLnBrk="1" hangingPunct="1"/>
            <a:r>
              <a:rPr lang="tr-TR" sz="3200" dirty="0"/>
              <a:t>6-Niçin </a:t>
            </a:r>
            <a:r>
              <a:rPr lang="tr-TR" sz="3200" dirty="0" err="1"/>
              <a:t>Kompozit</a:t>
            </a:r>
            <a:r>
              <a:rPr lang="tr-TR" sz="3200" dirty="0"/>
              <a:t> Malzeme?</a:t>
            </a:r>
          </a:p>
        </p:txBody>
      </p:sp>
      <p:sp>
        <p:nvSpPr>
          <p:cNvPr id="13" name="Dikdörtgen 12">
            <a:extLst>
              <a:ext uri="{FF2B5EF4-FFF2-40B4-BE49-F238E27FC236}">
                <a16:creationId xmlns:a16="http://schemas.microsoft.com/office/drawing/2014/main" id="{5DE3EEBC-A60E-4F59-9362-2A6DFA4286BC}"/>
              </a:ext>
            </a:extLst>
          </p:cNvPr>
          <p:cNvSpPr/>
          <p:nvPr/>
        </p:nvSpPr>
        <p:spPr>
          <a:xfrm>
            <a:off x="6288086" y="779213"/>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5302206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1940160" y="6410848"/>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9" name="Rectangle 3" descr="Rectangle: Click to edit Master text styles&#10;Second level&#10;Third level&#10;Fourth level&#10;Fifth level"/>
          <p:cNvSpPr>
            <a:spLocks noGrp="1" noChangeArrowheads="1"/>
          </p:cNvSpPr>
          <p:nvPr>
            <p:ph idx="1"/>
          </p:nvPr>
        </p:nvSpPr>
        <p:spPr>
          <a:xfrm>
            <a:off x="460448" y="1609430"/>
            <a:ext cx="2959425" cy="631963"/>
          </a:xfrm>
          <a:noFill/>
        </p:spPr>
        <p:txBody>
          <a:bodyPr>
            <a:noAutofit/>
          </a:bodyPr>
          <a:lstStyle/>
          <a:p>
            <a:pPr marL="0" indent="0">
              <a:lnSpc>
                <a:spcPct val="200000"/>
              </a:lnSpc>
              <a:buNone/>
            </a:pPr>
            <a:r>
              <a:rPr lang="tr-TR" sz="2000" dirty="0">
                <a:solidFill>
                  <a:srgbClr val="FF0000"/>
                </a:solidFill>
              </a:rPr>
              <a:t>6.17</a:t>
            </a:r>
            <a:r>
              <a:rPr lang="tr-TR" sz="2000" dirty="0">
                <a:solidFill>
                  <a:srgbClr val="3E8E51"/>
                </a:solidFill>
              </a:rPr>
              <a:t> </a:t>
            </a:r>
            <a:r>
              <a:rPr lang="tr-TR" sz="2000" dirty="0" err="1">
                <a:solidFill>
                  <a:srgbClr val="3E8E51"/>
                </a:solidFill>
              </a:rPr>
              <a:t>İşlenebilirlik</a:t>
            </a:r>
            <a:r>
              <a:rPr lang="tr-TR" sz="2000" dirty="0">
                <a:solidFill>
                  <a:srgbClr val="3E8E51"/>
                </a:solidFill>
              </a:rPr>
              <a:t>:</a:t>
            </a:r>
            <a:endParaRPr lang="tr-TR" sz="2000"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49</a:t>
            </a:fld>
            <a:endParaRPr lang="tr-TR"/>
          </a:p>
        </p:txBody>
      </p:sp>
      <p:pic>
        <p:nvPicPr>
          <p:cNvPr id="20482" name="Picture 2" descr="http://d2n4wb9orp1vta.cloudfront.net/resources/images/cdn/cms/0113HPC_A400m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1703922"/>
            <a:ext cx="2854746" cy="4276410"/>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683568" y="2487524"/>
            <a:ext cx="4753972" cy="1882951"/>
          </a:xfrm>
          <a:prstGeom prst="rect">
            <a:avLst/>
          </a:prstGeom>
        </p:spPr>
        <p:txBody>
          <a:bodyPr wrap="square">
            <a:spAutoFit/>
          </a:bodyPr>
          <a:lstStyle/>
          <a:p>
            <a:pPr algn="just">
              <a:lnSpc>
                <a:spcPct val="150000"/>
              </a:lnSpc>
            </a:pPr>
            <a:r>
              <a:rPr lang="tr-TR" sz="2000" dirty="0" err="1"/>
              <a:t>Kompozitler</a:t>
            </a:r>
            <a:r>
              <a:rPr lang="tr-TR" sz="2000" dirty="0"/>
              <a:t>, kolayca kesilir, delinir, zımparalanır. Bu amaçla kullanılan aletlerin sert çelik veya elmas uçlu olması halinde daha iyi sonuç alınabilir.</a:t>
            </a:r>
          </a:p>
        </p:txBody>
      </p:sp>
      <p:sp>
        <p:nvSpPr>
          <p:cNvPr id="4" name="Veri Yer Tutucusu 3"/>
          <p:cNvSpPr>
            <a:spLocks noGrp="1"/>
          </p:cNvSpPr>
          <p:nvPr>
            <p:ph type="dt" sz="half" idx="10"/>
          </p:nvPr>
        </p:nvSpPr>
        <p:spPr/>
        <p:txBody>
          <a:bodyPr/>
          <a:lstStyle/>
          <a:p>
            <a:r>
              <a:rPr lang="tr-TR" dirty="0"/>
              <a:t>....</a:t>
            </a:r>
          </a:p>
        </p:txBody>
      </p:sp>
      <p:sp>
        <p:nvSpPr>
          <p:cNvPr id="12" name="Rectangle 2">
            <a:extLst>
              <a:ext uri="{FF2B5EF4-FFF2-40B4-BE49-F238E27FC236}">
                <a16:creationId xmlns:a16="http://schemas.microsoft.com/office/drawing/2014/main" id="{F39E061C-357B-4F04-887C-D20E97A50FF3}"/>
              </a:ext>
            </a:extLst>
          </p:cNvPr>
          <p:cNvSpPr>
            <a:spLocks noGrp="1" noChangeArrowheads="1"/>
          </p:cNvSpPr>
          <p:nvPr>
            <p:ph type="title"/>
          </p:nvPr>
        </p:nvSpPr>
        <p:spPr>
          <a:xfrm>
            <a:off x="538108" y="253613"/>
            <a:ext cx="7772400" cy="631963"/>
          </a:xfrm>
          <a:noFill/>
        </p:spPr>
        <p:txBody>
          <a:bodyPr>
            <a:normAutofit/>
          </a:bodyPr>
          <a:lstStyle/>
          <a:p>
            <a:pPr eaLnBrk="1" hangingPunct="1"/>
            <a:r>
              <a:rPr lang="tr-TR" sz="3200" dirty="0"/>
              <a:t>6-Niçin </a:t>
            </a:r>
            <a:r>
              <a:rPr lang="tr-TR" sz="3200" dirty="0" err="1"/>
              <a:t>Kompozit</a:t>
            </a:r>
            <a:r>
              <a:rPr lang="tr-TR" sz="3200" dirty="0"/>
              <a:t> Malzeme?</a:t>
            </a:r>
          </a:p>
        </p:txBody>
      </p:sp>
      <p:sp>
        <p:nvSpPr>
          <p:cNvPr id="13" name="Dikdörtgen 12">
            <a:extLst>
              <a:ext uri="{FF2B5EF4-FFF2-40B4-BE49-F238E27FC236}">
                <a16:creationId xmlns:a16="http://schemas.microsoft.com/office/drawing/2014/main" id="{D3EE4F2C-6581-4CAE-B416-11230F63A55F}"/>
              </a:ext>
            </a:extLst>
          </p:cNvPr>
          <p:cNvSpPr/>
          <p:nvPr/>
        </p:nvSpPr>
        <p:spPr>
          <a:xfrm>
            <a:off x="6288086" y="779213"/>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29030297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190826" y="130617"/>
            <a:ext cx="8534400" cy="758952"/>
          </a:xfrm>
        </p:spPr>
        <p:txBody>
          <a:bodyPr>
            <a:normAutofit/>
          </a:bodyPr>
          <a:lstStyle/>
          <a:p>
            <a:r>
              <a:rPr lang="tr-TR" sz="3200" dirty="0"/>
              <a:t>2-Kompozit Malzemelerin Temel Özellikleri  </a:t>
            </a:r>
          </a:p>
        </p:txBody>
      </p:sp>
      <p:sp>
        <p:nvSpPr>
          <p:cNvPr id="3" name="Altbilgi Yer Tutucusu 2"/>
          <p:cNvSpPr>
            <a:spLocks noGrp="1"/>
          </p:cNvSpPr>
          <p:nvPr>
            <p:ph type="ftr" sz="quarter" idx="11"/>
          </p:nvPr>
        </p:nvSpPr>
        <p:spPr>
          <a:xfrm>
            <a:off x="1763688" y="6389503"/>
            <a:ext cx="6643464"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5" name="İçerik Yer Tutucusu 4"/>
          <p:cNvSpPr>
            <a:spLocks noGrp="1"/>
          </p:cNvSpPr>
          <p:nvPr>
            <p:ph sz="quarter" idx="1"/>
          </p:nvPr>
        </p:nvSpPr>
        <p:spPr>
          <a:xfrm>
            <a:off x="304800" y="1604500"/>
            <a:ext cx="5998147" cy="4344780"/>
          </a:xfrm>
        </p:spPr>
        <p:txBody>
          <a:bodyPr>
            <a:noAutofit/>
          </a:bodyPr>
          <a:lstStyle/>
          <a:p>
            <a:pPr marL="342900" indent="-342900" algn="just">
              <a:lnSpc>
                <a:spcPct val="170000"/>
              </a:lnSpc>
              <a:buFont typeface="+mj-lt"/>
              <a:buAutoNum type="arabicPeriod" startAt="6"/>
            </a:pPr>
            <a:r>
              <a:rPr lang="tr-TR" sz="1800" dirty="0" err="1"/>
              <a:t>Kompozitler</a:t>
            </a:r>
            <a:r>
              <a:rPr lang="tr-TR" sz="1800" dirty="0"/>
              <a:t> genel olarak «matris» ismi verilen bir ana malzeme  ve «takviye elemanı (fiber, elyaf)» ismi  verilen  daha mukavim bir malzemeden oluşturulur. </a:t>
            </a:r>
          </a:p>
          <a:p>
            <a:pPr marL="342900" indent="-342900" algn="just">
              <a:lnSpc>
                <a:spcPct val="170000"/>
              </a:lnSpc>
              <a:buFont typeface="+mj-lt"/>
              <a:buAutoNum type="arabicPeriod" startAt="6"/>
            </a:pPr>
            <a:r>
              <a:rPr lang="tr-TR" sz="1800" dirty="0"/>
              <a:t>Bu iki malzeme grubundan, takviye malzemesi </a:t>
            </a:r>
            <a:r>
              <a:rPr lang="tr-TR" sz="1800" dirty="0" err="1"/>
              <a:t>kompozit</a:t>
            </a:r>
            <a:r>
              <a:rPr lang="tr-TR" sz="1800" dirty="0"/>
              <a:t> malzemenin mukavemet ve yük taşıma özelliğini arttırır. </a:t>
            </a:r>
          </a:p>
          <a:p>
            <a:pPr marL="342900" indent="-342900" algn="just">
              <a:lnSpc>
                <a:spcPct val="170000"/>
              </a:lnSpc>
              <a:buFont typeface="+mj-lt"/>
              <a:buAutoNum type="arabicPeriod" startAt="6"/>
            </a:pPr>
            <a:r>
              <a:rPr lang="tr-TR" sz="1800" dirty="0"/>
              <a:t>Matris malzeme ise plastik deformasyona geçişte oluşabilecek çatlak ilerlemelerini önleyici rol oynar ve </a:t>
            </a:r>
            <a:r>
              <a:rPr lang="tr-TR" sz="1800" dirty="0" err="1"/>
              <a:t>kompozit</a:t>
            </a:r>
            <a:r>
              <a:rPr lang="tr-TR" sz="1800" dirty="0"/>
              <a:t> malzemenin kopmasını geciktirmektedir.</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3520" y="2089653"/>
            <a:ext cx="2489654" cy="2290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ayt Numarası Yer Tutucusu 5"/>
          <p:cNvSpPr>
            <a:spLocks noGrp="1"/>
          </p:cNvSpPr>
          <p:nvPr>
            <p:ph type="sldNum" sz="quarter" idx="12"/>
          </p:nvPr>
        </p:nvSpPr>
        <p:spPr/>
        <p:txBody>
          <a:bodyPr/>
          <a:lstStyle/>
          <a:p>
            <a:fld id="{B7840E83-AC17-4BB5-BC43-751DE1ADA5B1}" type="slidenum">
              <a:rPr lang="tr-TR" smtClean="0"/>
              <a:t>5</a:t>
            </a:fld>
            <a:endParaRPr lang="tr-TR"/>
          </a:p>
        </p:txBody>
      </p:sp>
      <p:sp>
        <p:nvSpPr>
          <p:cNvPr id="4" name="Veri Yer Tutucusu 3"/>
          <p:cNvSpPr>
            <a:spLocks noGrp="1"/>
          </p:cNvSpPr>
          <p:nvPr>
            <p:ph type="dt" sz="half" idx="10"/>
          </p:nvPr>
        </p:nvSpPr>
        <p:spPr/>
        <p:txBody>
          <a:bodyPr/>
          <a:lstStyle/>
          <a:p>
            <a:r>
              <a:rPr lang="tr-TR" dirty="0"/>
              <a:t>....</a:t>
            </a:r>
          </a:p>
        </p:txBody>
      </p:sp>
      <p:sp>
        <p:nvSpPr>
          <p:cNvPr id="8" name="Başlık 1">
            <a:extLst>
              <a:ext uri="{FF2B5EF4-FFF2-40B4-BE49-F238E27FC236}">
                <a16:creationId xmlns:a16="http://schemas.microsoft.com/office/drawing/2014/main" id="{51F424FA-2BFB-4884-99A6-9186355F9A4D}"/>
              </a:ext>
            </a:extLst>
          </p:cNvPr>
          <p:cNvSpPr txBox="1">
            <a:spLocks/>
          </p:cNvSpPr>
          <p:nvPr/>
        </p:nvSpPr>
        <p:spPr>
          <a:xfrm>
            <a:off x="7583673" y="803552"/>
            <a:ext cx="1369501" cy="365760"/>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000" dirty="0"/>
              <a:t>(Devamı)</a:t>
            </a:r>
          </a:p>
        </p:txBody>
      </p:sp>
    </p:spTree>
    <p:extLst>
      <p:ext uri="{BB962C8B-B14F-4D97-AF65-F5344CB8AC3E}">
        <p14:creationId xmlns:p14="http://schemas.microsoft.com/office/powerpoint/2010/main" val="290925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ipe(down)">
                                      <p:cBhvr>
                                        <p:cTn id="7" dur="5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1992290" y="6404984"/>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9" name="Rectangle 3" descr="Rectangle: Click to edit Master text styles&#10;Second level&#10;Third level&#10;Fourth level&#10;Fifth level"/>
          <p:cNvSpPr>
            <a:spLocks noGrp="1" noChangeArrowheads="1"/>
          </p:cNvSpPr>
          <p:nvPr>
            <p:ph idx="1"/>
          </p:nvPr>
        </p:nvSpPr>
        <p:spPr>
          <a:xfrm>
            <a:off x="150448" y="2376439"/>
            <a:ext cx="7848872" cy="2304256"/>
          </a:xfrm>
          <a:noFill/>
        </p:spPr>
        <p:txBody>
          <a:bodyPr>
            <a:noAutofit/>
          </a:bodyPr>
          <a:lstStyle/>
          <a:p>
            <a:pPr marL="0" indent="0">
              <a:buNone/>
            </a:pPr>
            <a:r>
              <a:rPr lang="tr-TR" sz="2400" dirty="0">
                <a:solidFill>
                  <a:srgbClr val="FF0000"/>
                </a:solidFill>
              </a:rPr>
              <a:t>6.18-</a:t>
            </a:r>
            <a:r>
              <a:rPr lang="tr-TR" sz="2400" dirty="0"/>
              <a:t> Geniş renk ve desen seçenekleri, </a:t>
            </a:r>
          </a:p>
          <a:p>
            <a:pPr marL="0" indent="0">
              <a:buNone/>
            </a:pPr>
            <a:r>
              <a:rPr lang="tr-TR" sz="2400" dirty="0">
                <a:solidFill>
                  <a:srgbClr val="FF0000"/>
                </a:solidFill>
              </a:rPr>
              <a:t> 6.19- </a:t>
            </a:r>
            <a:r>
              <a:rPr lang="tr-TR" sz="2400" dirty="0"/>
              <a:t>Esneklik, </a:t>
            </a:r>
          </a:p>
          <a:p>
            <a:pPr marL="0" indent="0">
              <a:buNone/>
            </a:pPr>
            <a:r>
              <a:rPr lang="tr-TR" sz="2400" dirty="0">
                <a:solidFill>
                  <a:srgbClr val="FF0000"/>
                </a:solidFill>
              </a:rPr>
              <a:t> 6.20-  </a:t>
            </a:r>
            <a:r>
              <a:rPr lang="tr-TR" sz="2400" dirty="0"/>
              <a:t>Sızdırmazlık (su izolasyonu),</a:t>
            </a:r>
          </a:p>
          <a:p>
            <a:pPr marL="0" indent="0">
              <a:buNone/>
            </a:pPr>
            <a:r>
              <a:rPr lang="tr-TR" sz="2400" dirty="0">
                <a:solidFill>
                  <a:srgbClr val="FF0000"/>
                </a:solidFill>
              </a:rPr>
              <a:t> 6.21- </a:t>
            </a:r>
            <a:r>
              <a:rPr lang="tr-TR" sz="2400" dirty="0"/>
              <a:t>U.V. ışınlarına dayanım,</a:t>
            </a:r>
          </a:p>
          <a:p>
            <a:pPr marL="0" indent="0">
              <a:buNone/>
            </a:pPr>
            <a:r>
              <a:rPr lang="tr-TR" sz="2400" dirty="0"/>
              <a:t> </a:t>
            </a:r>
            <a:r>
              <a:rPr lang="tr-TR" sz="2400" dirty="0">
                <a:solidFill>
                  <a:srgbClr val="FF0000"/>
                </a:solidFill>
              </a:rPr>
              <a:t>6.22-</a:t>
            </a:r>
            <a:r>
              <a:rPr lang="tr-TR" sz="2400" dirty="0"/>
              <a:t> Montaj kolaylığı </a:t>
            </a:r>
          </a:p>
          <a:p>
            <a:pPr marL="0" indent="0">
              <a:lnSpc>
                <a:spcPct val="200000"/>
              </a:lnSpc>
              <a:buNone/>
            </a:pPr>
            <a:endParaRPr lang="tr-TR" sz="2400" dirty="0"/>
          </a:p>
        </p:txBody>
      </p:sp>
      <p:sp>
        <p:nvSpPr>
          <p:cNvPr id="8" name="Dikdörtgen 7"/>
          <p:cNvSpPr/>
          <p:nvPr/>
        </p:nvSpPr>
        <p:spPr>
          <a:xfrm>
            <a:off x="332502" y="1826253"/>
            <a:ext cx="2232248" cy="369332"/>
          </a:xfrm>
          <a:prstGeom prst="rect">
            <a:avLst/>
          </a:prstGeom>
        </p:spPr>
        <p:txBody>
          <a:bodyPr wrap="square">
            <a:spAutoFit/>
          </a:bodyPr>
          <a:lstStyle/>
          <a:p>
            <a:r>
              <a:rPr lang="tr-TR" dirty="0"/>
              <a:t>Diğer Avantajlar:</a:t>
            </a:r>
          </a:p>
        </p:txBody>
      </p:sp>
      <p:sp>
        <p:nvSpPr>
          <p:cNvPr id="2" name="Slayt Numarası Yer Tutucusu 1"/>
          <p:cNvSpPr>
            <a:spLocks noGrp="1"/>
          </p:cNvSpPr>
          <p:nvPr>
            <p:ph type="sldNum" sz="quarter" idx="12"/>
          </p:nvPr>
        </p:nvSpPr>
        <p:spPr/>
        <p:txBody>
          <a:bodyPr/>
          <a:lstStyle/>
          <a:p>
            <a:fld id="{B7840E83-AC17-4BB5-BC43-751DE1ADA5B1}" type="slidenum">
              <a:rPr lang="tr-TR" smtClean="0"/>
              <a:t>50</a:t>
            </a:fld>
            <a:endParaRPr lang="tr-TR"/>
          </a:p>
        </p:txBody>
      </p:sp>
      <p:pic>
        <p:nvPicPr>
          <p:cNvPr id="21508" name="Picture 4" descr="http://retaildesignblog.net/wp-content/uploads/2013/05/Woodskin-by-MammaFotogram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2564904"/>
            <a:ext cx="2825552" cy="1883701"/>
          </a:xfrm>
          <a:prstGeom prst="rect">
            <a:avLst/>
          </a:prstGeom>
          <a:noFill/>
          <a:extLst>
            <a:ext uri="{909E8E84-426E-40DD-AFC4-6F175D3DCCD1}">
              <a14:hiddenFill xmlns:a14="http://schemas.microsoft.com/office/drawing/2010/main">
                <a:solidFill>
                  <a:srgbClr val="FFFFFF"/>
                </a:solidFill>
              </a14:hiddenFill>
            </a:ext>
          </a:extLst>
        </p:spPr>
      </p:pic>
      <p:sp>
        <p:nvSpPr>
          <p:cNvPr id="3" name="Veri Yer Tutucusu 2"/>
          <p:cNvSpPr>
            <a:spLocks noGrp="1"/>
          </p:cNvSpPr>
          <p:nvPr>
            <p:ph type="dt" sz="half" idx="10"/>
          </p:nvPr>
        </p:nvSpPr>
        <p:spPr/>
        <p:txBody>
          <a:bodyPr/>
          <a:lstStyle/>
          <a:p>
            <a:r>
              <a:rPr lang="tr-TR" dirty="0"/>
              <a:t>....</a:t>
            </a:r>
          </a:p>
        </p:txBody>
      </p:sp>
      <p:sp>
        <p:nvSpPr>
          <p:cNvPr id="11" name="Rectangle 2">
            <a:extLst>
              <a:ext uri="{FF2B5EF4-FFF2-40B4-BE49-F238E27FC236}">
                <a16:creationId xmlns:a16="http://schemas.microsoft.com/office/drawing/2014/main" id="{A3CC7980-C854-465F-AA83-BA353F7EA515}"/>
              </a:ext>
            </a:extLst>
          </p:cNvPr>
          <p:cNvSpPr>
            <a:spLocks noGrp="1" noChangeArrowheads="1"/>
          </p:cNvSpPr>
          <p:nvPr>
            <p:ph type="title"/>
          </p:nvPr>
        </p:nvSpPr>
        <p:spPr>
          <a:xfrm>
            <a:off x="538108" y="253613"/>
            <a:ext cx="7772400" cy="631963"/>
          </a:xfrm>
          <a:noFill/>
        </p:spPr>
        <p:txBody>
          <a:bodyPr>
            <a:normAutofit/>
          </a:bodyPr>
          <a:lstStyle/>
          <a:p>
            <a:pPr eaLnBrk="1" hangingPunct="1"/>
            <a:r>
              <a:rPr lang="tr-TR" sz="3200" dirty="0"/>
              <a:t>6-Niçin </a:t>
            </a:r>
            <a:r>
              <a:rPr lang="tr-TR" sz="3200" dirty="0" err="1"/>
              <a:t>Kompozit</a:t>
            </a:r>
            <a:r>
              <a:rPr lang="tr-TR" sz="3200" dirty="0"/>
              <a:t> Malzeme?</a:t>
            </a:r>
          </a:p>
        </p:txBody>
      </p:sp>
      <p:sp>
        <p:nvSpPr>
          <p:cNvPr id="12" name="Dikdörtgen 11">
            <a:extLst>
              <a:ext uri="{FF2B5EF4-FFF2-40B4-BE49-F238E27FC236}">
                <a16:creationId xmlns:a16="http://schemas.microsoft.com/office/drawing/2014/main" id="{035C3E57-3C28-4A88-B538-1F16D52FBAF5}"/>
              </a:ext>
            </a:extLst>
          </p:cNvPr>
          <p:cNvSpPr/>
          <p:nvPr/>
        </p:nvSpPr>
        <p:spPr>
          <a:xfrm>
            <a:off x="6317990" y="779354"/>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6926024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1508"/>
                                        </p:tgtEl>
                                        <p:attrNameLst>
                                          <p:attrName>style.visibility</p:attrName>
                                        </p:attrNameLst>
                                      </p:cBhvr>
                                      <p:to>
                                        <p:strVal val="visible"/>
                                      </p:to>
                                    </p:set>
                                    <p:anim calcmode="lin" valueType="num">
                                      <p:cBhvr>
                                        <p:cTn id="12" dur="500" fill="hold"/>
                                        <p:tgtEl>
                                          <p:spTgt spid="21508"/>
                                        </p:tgtEl>
                                        <p:attrNameLst>
                                          <p:attrName>ppt_w</p:attrName>
                                        </p:attrNameLst>
                                      </p:cBhvr>
                                      <p:tavLst>
                                        <p:tav tm="0">
                                          <p:val>
                                            <p:fltVal val="0"/>
                                          </p:val>
                                        </p:tav>
                                        <p:tav tm="100000">
                                          <p:val>
                                            <p:strVal val="#ppt_w"/>
                                          </p:val>
                                        </p:tav>
                                      </p:tavLst>
                                    </p:anim>
                                    <p:anim calcmode="lin" valueType="num">
                                      <p:cBhvr>
                                        <p:cTn id="13" dur="500" fill="hold"/>
                                        <p:tgtEl>
                                          <p:spTgt spid="21508"/>
                                        </p:tgtEl>
                                        <p:attrNameLst>
                                          <p:attrName>ppt_h</p:attrName>
                                        </p:attrNameLst>
                                      </p:cBhvr>
                                      <p:tavLst>
                                        <p:tav tm="0">
                                          <p:val>
                                            <p:fltVal val="0"/>
                                          </p:val>
                                        </p:tav>
                                        <p:tav tm="100000">
                                          <p:val>
                                            <p:strVal val="#ppt_h"/>
                                          </p:val>
                                        </p:tav>
                                      </p:tavLst>
                                    </p:anim>
                                    <p:animEffect transition="in" filter="fade">
                                      <p:cBhvr>
                                        <p:cTn id="14" dur="500"/>
                                        <p:tgtEl>
                                          <p:spTgt spid="2150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up)">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up)">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wipe(up)">
                                      <p:cBhvr>
                                        <p:cTn id="29" dur="500"/>
                                        <p:tgtEl>
                                          <p:spTgt spid="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9">
                                            <p:txEl>
                                              <p:pRg st="3" end="3"/>
                                            </p:txEl>
                                          </p:spTgt>
                                        </p:tgtEl>
                                        <p:attrNameLst>
                                          <p:attrName>style.visibility</p:attrName>
                                        </p:attrNameLst>
                                      </p:cBhvr>
                                      <p:to>
                                        <p:strVal val="visible"/>
                                      </p:to>
                                    </p:set>
                                    <p:animEffect transition="in" filter="wipe(up)">
                                      <p:cBhvr>
                                        <p:cTn id="34" dur="500"/>
                                        <p:tgtEl>
                                          <p:spTgt spid="9">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Effect transition="in" filter="wipe(up)">
                                      <p:cBhvr>
                                        <p:cTn id="39"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7- </a:t>
            </a:r>
            <a:r>
              <a:rPr lang="tr-TR" dirty="0" err="1"/>
              <a:t>Kompozit</a:t>
            </a:r>
            <a:r>
              <a:rPr lang="tr-TR" dirty="0"/>
              <a:t> Malzemelerin Tarihçesi</a:t>
            </a:r>
          </a:p>
        </p:txBody>
      </p:sp>
      <p:sp>
        <p:nvSpPr>
          <p:cNvPr id="3" name="Altbilgi Yer Tutucusu 2"/>
          <p:cNvSpPr>
            <a:spLocks noGrp="1"/>
          </p:cNvSpPr>
          <p:nvPr>
            <p:ph type="ftr" sz="quarter" idx="11"/>
          </p:nvPr>
        </p:nvSpPr>
        <p:spPr>
          <a:xfrm>
            <a:off x="2186372" y="6404984"/>
            <a:ext cx="5779368"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5" name="İçerik Yer Tutucusu 4"/>
          <p:cNvSpPr>
            <a:spLocks noGrp="1"/>
          </p:cNvSpPr>
          <p:nvPr>
            <p:ph sz="quarter" idx="1"/>
          </p:nvPr>
        </p:nvSpPr>
        <p:spPr>
          <a:xfrm>
            <a:off x="301752" y="1527048"/>
            <a:ext cx="4198240" cy="4572000"/>
          </a:xfrm>
        </p:spPr>
        <p:txBody>
          <a:bodyPr>
            <a:normAutofit/>
          </a:bodyPr>
          <a:lstStyle/>
          <a:p>
            <a:pPr algn="just">
              <a:lnSpc>
                <a:spcPct val="170000"/>
              </a:lnSpc>
            </a:pPr>
            <a:r>
              <a:rPr lang="tr-TR" altLang="zh-CN" sz="1800" dirty="0">
                <a:cs typeface="华文楷体"/>
              </a:rPr>
              <a:t>İnsanoğlu, ilk çağlardan beri kırılgan malzemelerin içine bitkisel veya hayvansal lifler koyarak kırılganlık özelliğini gidermeye çalışmıştır. </a:t>
            </a:r>
          </a:p>
          <a:p>
            <a:pPr algn="just">
              <a:lnSpc>
                <a:spcPct val="170000"/>
              </a:lnSpc>
            </a:pPr>
            <a:r>
              <a:rPr lang="tr-TR" altLang="zh-CN" sz="1800" dirty="0">
                <a:cs typeface="华文楷体"/>
              </a:rPr>
              <a:t>Bu konuda en iyi örnek </a:t>
            </a:r>
            <a:r>
              <a:rPr lang="tr-TR" altLang="zh-CN" sz="1800" b="1" dirty="0">
                <a:cs typeface="华文楷体"/>
              </a:rPr>
              <a:t>kerpiç</a:t>
            </a:r>
            <a:r>
              <a:rPr lang="tr-TR" altLang="zh-CN" sz="1800" dirty="0">
                <a:cs typeface="华文楷体"/>
              </a:rPr>
              <a:t>tir. Kerpiç üretiminde, killi çamur içine katılan saman, sarmaşık dalları gibi sap ve lifler kerpicin mukavemetini artırmaktadır.</a:t>
            </a:r>
          </a:p>
          <a:p>
            <a:pPr algn="just">
              <a:lnSpc>
                <a:spcPct val="170000"/>
              </a:lnSpc>
            </a:pPr>
            <a:endParaRPr lang="tr-TR" sz="1800" dirty="0"/>
          </a:p>
        </p:txBody>
      </p:sp>
      <p:pic>
        <p:nvPicPr>
          <p:cNvPr id="6" name="Picture 9" descr="http://upload.wikimedia.org/wikipedia/commons/thumb/2/2a/RomaniaDanubeDelta_MakingMaterialForCOnstructing0002jpg.JPG/240px-RomaniaDanubeDelta_MakingMaterialForCOnstructing0002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988840"/>
            <a:ext cx="3533411"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ayt Numarası Yer Tutucusu 6"/>
          <p:cNvSpPr>
            <a:spLocks noGrp="1"/>
          </p:cNvSpPr>
          <p:nvPr>
            <p:ph type="sldNum" sz="quarter" idx="12"/>
          </p:nvPr>
        </p:nvSpPr>
        <p:spPr/>
        <p:txBody>
          <a:bodyPr/>
          <a:lstStyle/>
          <a:p>
            <a:fld id="{B7840E83-AC17-4BB5-BC43-751DE1ADA5B1}" type="slidenum">
              <a:rPr lang="tr-TR" smtClean="0"/>
              <a:t>51</a:t>
            </a:fld>
            <a:endParaRPr lang="tr-TR"/>
          </a:p>
        </p:txBody>
      </p:sp>
      <p:sp>
        <p:nvSpPr>
          <p:cNvPr id="4" name="Veri Yer Tutucusu 3"/>
          <p:cNvSpPr>
            <a:spLocks noGrp="1"/>
          </p:cNvSpPr>
          <p:nvPr>
            <p:ph type="dt" sz="half" idx="10"/>
          </p:nvPr>
        </p:nvSpPr>
        <p:spPr/>
        <p:txBody>
          <a:bodyPr/>
          <a:lstStyle/>
          <a:p>
            <a:r>
              <a:rPr lang="tr-TR" dirty="0"/>
              <a:t>....</a:t>
            </a:r>
          </a:p>
        </p:txBody>
      </p:sp>
    </p:spTree>
    <p:extLst>
      <p:ext uri="{BB962C8B-B14F-4D97-AF65-F5344CB8AC3E}">
        <p14:creationId xmlns:p14="http://schemas.microsoft.com/office/powerpoint/2010/main" val="133174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up)">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up)">
                                      <p:cBhvr>
                                        <p:cTn id="2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01752" y="208069"/>
            <a:ext cx="8534400" cy="758952"/>
          </a:xfrm>
        </p:spPr>
        <p:txBody>
          <a:bodyPr/>
          <a:lstStyle/>
          <a:p>
            <a:r>
              <a:rPr lang="tr-TR" dirty="0"/>
              <a:t>7- </a:t>
            </a:r>
            <a:r>
              <a:rPr lang="tr-TR" dirty="0" err="1"/>
              <a:t>Kompozit</a:t>
            </a:r>
            <a:r>
              <a:rPr lang="tr-TR" dirty="0"/>
              <a:t> Malzemelerin Tarihçesi</a:t>
            </a:r>
          </a:p>
        </p:txBody>
      </p:sp>
      <p:sp>
        <p:nvSpPr>
          <p:cNvPr id="3" name="Altbilgi Yer Tutucusu 2"/>
          <p:cNvSpPr>
            <a:spLocks noGrp="1"/>
          </p:cNvSpPr>
          <p:nvPr>
            <p:ph type="ftr" sz="quarter" idx="11"/>
          </p:nvPr>
        </p:nvSpPr>
        <p:spPr>
          <a:xfrm>
            <a:off x="2051569" y="6404984"/>
            <a:ext cx="5923384"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5" name="İçerik Yer Tutucusu 4"/>
          <p:cNvSpPr>
            <a:spLocks noGrp="1"/>
          </p:cNvSpPr>
          <p:nvPr>
            <p:ph sz="quarter" idx="1"/>
          </p:nvPr>
        </p:nvSpPr>
        <p:spPr>
          <a:xfrm>
            <a:off x="370712" y="2348880"/>
            <a:ext cx="3409200" cy="2736304"/>
          </a:xfrm>
        </p:spPr>
        <p:txBody>
          <a:bodyPr>
            <a:normAutofit/>
          </a:bodyPr>
          <a:lstStyle/>
          <a:p>
            <a:pPr algn="just">
              <a:lnSpc>
                <a:spcPct val="170000"/>
              </a:lnSpc>
            </a:pPr>
            <a:r>
              <a:rPr lang="tr-TR" sz="2000" dirty="0">
                <a:solidFill>
                  <a:srgbClr val="002060"/>
                </a:solidFill>
              </a:rPr>
              <a:t>Özellikleri ve lif yönleri farklı ağaç levhalar üst üste istiflenerek yapılan </a:t>
            </a:r>
            <a:r>
              <a:rPr lang="tr-TR" sz="2000" b="1" dirty="0">
                <a:solidFill>
                  <a:srgbClr val="002060"/>
                </a:solidFill>
              </a:rPr>
              <a:t>ok yayları</a:t>
            </a:r>
            <a:r>
              <a:rPr lang="tr-TR" sz="2000" dirty="0">
                <a:solidFill>
                  <a:srgbClr val="002060"/>
                </a:solidFill>
              </a:rPr>
              <a:t> bir başka örnek olarak verilebilir.</a:t>
            </a:r>
          </a:p>
        </p:txBody>
      </p:sp>
      <p:pic>
        <p:nvPicPr>
          <p:cNvPr id="7" name="Picture 11" descr="http://3.bp.blogspot.com/-PBRBijzFyNE/TWaH2B1aR6I/AAAAAAAAF-E/LFOaGHkVe84/s1600/y.metin%2Baksoy%2Byay%2B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2041333"/>
            <a:ext cx="4379503" cy="328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ayt Numarası Yer Tutucusu 5"/>
          <p:cNvSpPr>
            <a:spLocks noGrp="1"/>
          </p:cNvSpPr>
          <p:nvPr>
            <p:ph type="sldNum" sz="quarter" idx="12"/>
          </p:nvPr>
        </p:nvSpPr>
        <p:spPr/>
        <p:txBody>
          <a:bodyPr/>
          <a:lstStyle/>
          <a:p>
            <a:fld id="{B7840E83-AC17-4BB5-BC43-751DE1ADA5B1}" type="slidenum">
              <a:rPr lang="tr-TR" smtClean="0"/>
              <a:t>52</a:t>
            </a:fld>
            <a:endParaRPr lang="tr-TR"/>
          </a:p>
        </p:txBody>
      </p:sp>
      <p:sp>
        <p:nvSpPr>
          <p:cNvPr id="4" name="Veri Yer Tutucusu 3"/>
          <p:cNvSpPr>
            <a:spLocks noGrp="1"/>
          </p:cNvSpPr>
          <p:nvPr>
            <p:ph type="dt" sz="half" idx="10"/>
          </p:nvPr>
        </p:nvSpPr>
        <p:spPr/>
        <p:txBody>
          <a:bodyPr/>
          <a:lstStyle/>
          <a:p>
            <a:r>
              <a:rPr lang="tr-TR" dirty="0"/>
              <a:t>....</a:t>
            </a:r>
          </a:p>
        </p:txBody>
      </p:sp>
      <p:sp>
        <p:nvSpPr>
          <p:cNvPr id="8" name="Dikdörtgen 7">
            <a:extLst>
              <a:ext uri="{FF2B5EF4-FFF2-40B4-BE49-F238E27FC236}">
                <a16:creationId xmlns:a16="http://schemas.microsoft.com/office/drawing/2014/main" id="{3325AEB4-DB77-411D-BFA3-B1CD4F768619}"/>
              </a:ext>
            </a:extLst>
          </p:cNvPr>
          <p:cNvSpPr/>
          <p:nvPr/>
        </p:nvSpPr>
        <p:spPr>
          <a:xfrm>
            <a:off x="7313676" y="820818"/>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233270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256720" y="117928"/>
            <a:ext cx="8534400" cy="758952"/>
          </a:xfrm>
        </p:spPr>
        <p:txBody>
          <a:bodyPr/>
          <a:lstStyle/>
          <a:p>
            <a:r>
              <a:rPr lang="tr-TR" dirty="0"/>
              <a:t>7- </a:t>
            </a:r>
            <a:r>
              <a:rPr lang="tr-TR" dirty="0" err="1"/>
              <a:t>Kompozit</a:t>
            </a:r>
            <a:r>
              <a:rPr lang="tr-TR" dirty="0"/>
              <a:t> Malzemelerin Tarihçesi</a:t>
            </a:r>
          </a:p>
        </p:txBody>
      </p:sp>
      <p:sp>
        <p:nvSpPr>
          <p:cNvPr id="3" name="Altbilgi Yer Tutucusu 2"/>
          <p:cNvSpPr>
            <a:spLocks noGrp="1"/>
          </p:cNvSpPr>
          <p:nvPr>
            <p:ph type="ftr" sz="quarter" idx="11"/>
          </p:nvPr>
        </p:nvSpPr>
        <p:spPr>
          <a:xfrm>
            <a:off x="2051720" y="6389503"/>
            <a:ext cx="6427440"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5" name="İçerik Yer Tutucusu 4"/>
          <p:cNvSpPr>
            <a:spLocks noGrp="1"/>
          </p:cNvSpPr>
          <p:nvPr>
            <p:ph sz="quarter" idx="1"/>
          </p:nvPr>
        </p:nvSpPr>
        <p:spPr>
          <a:xfrm>
            <a:off x="256720" y="1539507"/>
            <a:ext cx="5126477" cy="4134200"/>
          </a:xfrm>
        </p:spPr>
        <p:txBody>
          <a:bodyPr>
            <a:noAutofit/>
          </a:bodyPr>
          <a:lstStyle/>
          <a:p>
            <a:pPr algn="just">
              <a:lnSpc>
                <a:spcPct val="160000"/>
              </a:lnSpc>
              <a:defRPr/>
            </a:pPr>
            <a:r>
              <a:rPr lang="tr-TR" altLang="zh-CN" sz="2000" dirty="0">
                <a:cs typeface="华文楷体"/>
              </a:rPr>
              <a:t>Hidrolik bağlayıcılar ve elyaf malzeme kullanılarak yapay taş plakaların üretim yöntemi hakkında 19. yy başlarında alınmış patentlere rastlanmaktadır. </a:t>
            </a:r>
          </a:p>
          <a:p>
            <a:pPr algn="just">
              <a:lnSpc>
                <a:spcPct val="160000"/>
              </a:lnSpc>
              <a:defRPr/>
            </a:pPr>
            <a:endParaRPr lang="tr-TR" altLang="zh-CN" sz="2000" dirty="0">
              <a:cs typeface="华文楷体"/>
            </a:endParaRPr>
          </a:p>
          <a:p>
            <a:pPr algn="just">
              <a:lnSpc>
                <a:spcPct val="160000"/>
              </a:lnSpc>
              <a:defRPr/>
            </a:pPr>
            <a:r>
              <a:rPr lang="tr-TR" altLang="zh-CN" sz="2000" dirty="0">
                <a:cs typeface="华文楷体"/>
              </a:rPr>
              <a:t>İlk kez ince levha yapımında kullanılan çimento ve asbest </a:t>
            </a:r>
            <a:r>
              <a:rPr lang="tr-TR" altLang="zh-CN" sz="2000" dirty="0" err="1">
                <a:cs typeface="华文楷体"/>
              </a:rPr>
              <a:t>kompozitleri</a:t>
            </a:r>
            <a:r>
              <a:rPr lang="tr-TR" altLang="zh-CN" sz="2000" dirty="0">
                <a:cs typeface="华文楷体"/>
              </a:rPr>
              <a:t> yıllarca  kullanılmış ve bu gün hala kullanılmaktadır.</a:t>
            </a:r>
          </a:p>
        </p:txBody>
      </p:sp>
      <p:pic>
        <p:nvPicPr>
          <p:cNvPr id="8" name="Picture 2" descr="http://img.alibaba.com/photo/633537766/Reinforced_Composite_Asbestos_Rubber_Sheet_reinforced_composite_sheet_composite_sheet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3393" y="1772816"/>
            <a:ext cx="3327727" cy="332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ayt Numarası Yer Tutucusu 5"/>
          <p:cNvSpPr>
            <a:spLocks noGrp="1"/>
          </p:cNvSpPr>
          <p:nvPr>
            <p:ph type="sldNum" sz="quarter" idx="12"/>
          </p:nvPr>
        </p:nvSpPr>
        <p:spPr/>
        <p:txBody>
          <a:bodyPr/>
          <a:lstStyle/>
          <a:p>
            <a:fld id="{B7840E83-AC17-4BB5-BC43-751DE1ADA5B1}" type="slidenum">
              <a:rPr lang="tr-TR" smtClean="0"/>
              <a:t>53</a:t>
            </a:fld>
            <a:endParaRPr lang="tr-TR"/>
          </a:p>
        </p:txBody>
      </p:sp>
      <p:sp>
        <p:nvSpPr>
          <p:cNvPr id="4" name="Veri Yer Tutucusu 3"/>
          <p:cNvSpPr>
            <a:spLocks noGrp="1"/>
          </p:cNvSpPr>
          <p:nvPr>
            <p:ph type="dt" sz="half" idx="10"/>
          </p:nvPr>
        </p:nvSpPr>
        <p:spPr/>
        <p:txBody>
          <a:bodyPr/>
          <a:lstStyle/>
          <a:p>
            <a:r>
              <a:rPr lang="tr-TR" dirty="0"/>
              <a:t>....</a:t>
            </a:r>
          </a:p>
        </p:txBody>
      </p:sp>
      <p:sp>
        <p:nvSpPr>
          <p:cNvPr id="9" name="Dikdörtgen 8">
            <a:extLst>
              <a:ext uri="{FF2B5EF4-FFF2-40B4-BE49-F238E27FC236}">
                <a16:creationId xmlns:a16="http://schemas.microsoft.com/office/drawing/2014/main" id="{5ABB15DC-840B-4F22-B1F3-3090F916BEE7}"/>
              </a:ext>
            </a:extLst>
          </p:cNvPr>
          <p:cNvSpPr/>
          <p:nvPr/>
        </p:nvSpPr>
        <p:spPr>
          <a:xfrm>
            <a:off x="7146462" y="751571"/>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413273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7- </a:t>
            </a:r>
            <a:r>
              <a:rPr lang="tr-TR" dirty="0" err="1"/>
              <a:t>Kompozit</a:t>
            </a:r>
            <a:r>
              <a:rPr lang="tr-TR" dirty="0"/>
              <a:t> Malzemelerin Tarihçesi</a:t>
            </a:r>
          </a:p>
        </p:txBody>
      </p:sp>
      <p:sp>
        <p:nvSpPr>
          <p:cNvPr id="3" name="Altbilgi Yer Tutucusu 2"/>
          <p:cNvSpPr>
            <a:spLocks noGrp="1"/>
          </p:cNvSpPr>
          <p:nvPr>
            <p:ph type="ftr" sz="quarter" idx="11"/>
          </p:nvPr>
        </p:nvSpPr>
        <p:spPr>
          <a:xfrm>
            <a:off x="2114950" y="6404984"/>
            <a:ext cx="6715472"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5" name="İçerik Yer Tutucusu 4"/>
          <p:cNvSpPr>
            <a:spLocks noGrp="1"/>
          </p:cNvSpPr>
          <p:nvPr>
            <p:ph sz="quarter" idx="1"/>
          </p:nvPr>
        </p:nvSpPr>
        <p:spPr>
          <a:xfrm>
            <a:off x="179512" y="1439101"/>
            <a:ext cx="4926228" cy="4277431"/>
          </a:xfrm>
        </p:spPr>
        <p:txBody>
          <a:bodyPr>
            <a:noAutofit/>
          </a:bodyPr>
          <a:lstStyle/>
          <a:p>
            <a:pPr algn="just">
              <a:lnSpc>
                <a:spcPct val="160000"/>
              </a:lnSpc>
            </a:pPr>
            <a:r>
              <a:rPr lang="tr-TR" altLang="zh-CN" sz="1800" dirty="0">
                <a:cs typeface="华文楷体"/>
              </a:rPr>
              <a:t>Öte yandan, günümüzde </a:t>
            </a:r>
            <a:r>
              <a:rPr lang="tr-TR" altLang="zh-CN" sz="1800" dirty="0" err="1">
                <a:cs typeface="华文楷体"/>
              </a:rPr>
              <a:t>kompozitlerin</a:t>
            </a:r>
            <a:r>
              <a:rPr lang="tr-TR" altLang="zh-CN" sz="1800" dirty="0">
                <a:cs typeface="华文楷体"/>
              </a:rPr>
              <a:t> donatılmasında yaygın olarak kullanılan liflerle ilgili uygulamanın çok yeni olmadığı araştırmalardan da anlaşılmaktadır. Örneğin cam liflerinin üretimi, eski Mısır’a kadar dayanmaktadır. </a:t>
            </a:r>
          </a:p>
          <a:p>
            <a:pPr algn="just">
              <a:lnSpc>
                <a:spcPct val="160000"/>
              </a:lnSpc>
            </a:pPr>
            <a:r>
              <a:rPr lang="tr-TR" altLang="zh-CN" sz="1800" dirty="0">
                <a:cs typeface="华文楷体"/>
              </a:rPr>
              <a:t>Dahası M.Ö. 1600 yıllarında Mısır’da ince cam liflerinin imalatının , XVIII. Hanedan devrinden kalan, farklı renkte cam liflerinden elde edilen çeşitli eşyalardan anlaşılmaktadır.</a:t>
            </a:r>
            <a:endParaRPr lang="tr-TR" sz="1800" dirty="0"/>
          </a:p>
        </p:txBody>
      </p:sp>
      <p:pic>
        <p:nvPicPr>
          <p:cNvPr id="8" name="Picture 9" descr="http://img.blogcu.com/uploads/yemekhikayeleri_misir4.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740" y="2006064"/>
            <a:ext cx="3724682" cy="320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ayt Numarası Yer Tutucusu 5"/>
          <p:cNvSpPr>
            <a:spLocks noGrp="1"/>
          </p:cNvSpPr>
          <p:nvPr>
            <p:ph type="sldNum" sz="quarter" idx="12"/>
          </p:nvPr>
        </p:nvSpPr>
        <p:spPr/>
        <p:txBody>
          <a:bodyPr/>
          <a:lstStyle/>
          <a:p>
            <a:fld id="{B7840E83-AC17-4BB5-BC43-751DE1ADA5B1}" type="slidenum">
              <a:rPr lang="tr-TR" smtClean="0"/>
              <a:t>54</a:t>
            </a:fld>
            <a:endParaRPr lang="tr-TR"/>
          </a:p>
        </p:txBody>
      </p:sp>
      <p:sp>
        <p:nvSpPr>
          <p:cNvPr id="4" name="Veri Yer Tutucusu 3"/>
          <p:cNvSpPr>
            <a:spLocks noGrp="1"/>
          </p:cNvSpPr>
          <p:nvPr>
            <p:ph type="dt" sz="half" idx="10"/>
          </p:nvPr>
        </p:nvSpPr>
        <p:spPr/>
        <p:txBody>
          <a:bodyPr/>
          <a:lstStyle/>
          <a:p>
            <a:r>
              <a:rPr lang="tr-TR" dirty="0"/>
              <a:t>....</a:t>
            </a:r>
          </a:p>
        </p:txBody>
      </p:sp>
      <p:sp>
        <p:nvSpPr>
          <p:cNvPr id="9" name="Dikdörtgen 8">
            <a:extLst>
              <a:ext uri="{FF2B5EF4-FFF2-40B4-BE49-F238E27FC236}">
                <a16:creationId xmlns:a16="http://schemas.microsoft.com/office/drawing/2014/main" id="{5766F8DB-21AE-436D-82D1-2E42E247FD0D}"/>
              </a:ext>
            </a:extLst>
          </p:cNvPr>
          <p:cNvSpPr/>
          <p:nvPr/>
        </p:nvSpPr>
        <p:spPr>
          <a:xfrm>
            <a:off x="7338932" y="846924"/>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214167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290249" y="140100"/>
            <a:ext cx="8534400" cy="758952"/>
          </a:xfrm>
        </p:spPr>
        <p:txBody>
          <a:bodyPr/>
          <a:lstStyle/>
          <a:p>
            <a:r>
              <a:rPr lang="tr-TR" dirty="0"/>
              <a:t>7-Kompozit Malzemelerin Tarihçesi</a:t>
            </a:r>
          </a:p>
        </p:txBody>
      </p:sp>
      <p:sp>
        <p:nvSpPr>
          <p:cNvPr id="3" name="Altbilgi Yer Tutucusu 2"/>
          <p:cNvSpPr>
            <a:spLocks noGrp="1"/>
          </p:cNvSpPr>
          <p:nvPr>
            <p:ph type="ftr" sz="quarter" idx="11"/>
          </p:nvPr>
        </p:nvSpPr>
        <p:spPr>
          <a:xfrm>
            <a:off x="1907704" y="6404984"/>
            <a:ext cx="6715472"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5" name="İçerik Yer Tutucusu 4"/>
          <p:cNvSpPr>
            <a:spLocks noGrp="1"/>
          </p:cNvSpPr>
          <p:nvPr>
            <p:ph sz="quarter" idx="1"/>
          </p:nvPr>
        </p:nvSpPr>
        <p:spPr>
          <a:xfrm>
            <a:off x="179512" y="1595017"/>
            <a:ext cx="4758640" cy="3846168"/>
          </a:xfrm>
        </p:spPr>
        <p:txBody>
          <a:bodyPr>
            <a:noAutofit/>
          </a:bodyPr>
          <a:lstStyle/>
          <a:p>
            <a:pPr algn="just">
              <a:lnSpc>
                <a:spcPct val="170000"/>
              </a:lnSpc>
              <a:defRPr/>
            </a:pPr>
            <a:r>
              <a:rPr lang="tr-TR" altLang="zh-CN" sz="2000" dirty="0">
                <a:cs typeface="华文楷体"/>
              </a:rPr>
              <a:t>Cam liflerinin sanayide kullanımıyla ilgili ilk kayıt 1877 tarihlidir. </a:t>
            </a:r>
          </a:p>
          <a:p>
            <a:pPr algn="just">
              <a:lnSpc>
                <a:spcPct val="170000"/>
              </a:lnSpc>
              <a:defRPr/>
            </a:pPr>
            <a:r>
              <a:rPr lang="tr-TR" altLang="zh-CN" sz="2000" dirty="0">
                <a:cs typeface="华文楷体"/>
              </a:rPr>
              <a:t>Liflerle takviye edilmiş sentetik reçineler 1950’li yıllardan itibaren endüstride kullanılmaya başlanmıştır.</a:t>
            </a:r>
          </a:p>
          <a:p>
            <a:pPr algn="just">
              <a:lnSpc>
                <a:spcPct val="170000"/>
              </a:lnSpc>
              <a:defRPr/>
            </a:pPr>
            <a:r>
              <a:rPr lang="tr-TR" altLang="zh-CN" sz="2000" dirty="0">
                <a:cs typeface="华文楷体"/>
              </a:rPr>
              <a:t>Bu malzemenin en tanınmış grubunu </a:t>
            </a:r>
            <a:r>
              <a:rPr lang="tr-TR" altLang="zh-CN" sz="2000" b="1" dirty="0">
                <a:cs typeface="华文楷体"/>
              </a:rPr>
              <a:t>“cam elyaf takviyeli polyester (CTP)”</a:t>
            </a:r>
            <a:r>
              <a:rPr lang="tr-TR" altLang="zh-CN" sz="2000" dirty="0">
                <a:cs typeface="华文楷体"/>
              </a:rPr>
              <a:t> oluşturmaktadır. </a:t>
            </a:r>
          </a:p>
        </p:txBody>
      </p:sp>
      <p:pic>
        <p:nvPicPr>
          <p:cNvPr id="7" name="Picture 11" descr="http://www.ctpkaplama.org/ctp_kaplama/su_havuzu/havuz_polyester_kaplama_ctp_kaplama_ctp_izolasyon_yuzme_havuzu_kaplamalari_ctp_camelyaf_kaplama_fiberglas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0182" y="2675625"/>
            <a:ext cx="335597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ayt Numarası Yer Tutucusu 5"/>
          <p:cNvSpPr>
            <a:spLocks noGrp="1"/>
          </p:cNvSpPr>
          <p:nvPr>
            <p:ph type="sldNum" sz="quarter" idx="12"/>
          </p:nvPr>
        </p:nvSpPr>
        <p:spPr/>
        <p:txBody>
          <a:bodyPr/>
          <a:lstStyle/>
          <a:p>
            <a:fld id="{B7840E83-AC17-4BB5-BC43-751DE1ADA5B1}" type="slidenum">
              <a:rPr lang="tr-TR" smtClean="0"/>
              <a:t>55</a:t>
            </a:fld>
            <a:endParaRPr lang="tr-TR"/>
          </a:p>
        </p:txBody>
      </p:sp>
      <p:sp>
        <p:nvSpPr>
          <p:cNvPr id="4" name="Veri Yer Tutucusu 3"/>
          <p:cNvSpPr>
            <a:spLocks noGrp="1"/>
          </p:cNvSpPr>
          <p:nvPr>
            <p:ph type="dt" sz="half" idx="10"/>
          </p:nvPr>
        </p:nvSpPr>
        <p:spPr/>
        <p:txBody>
          <a:bodyPr/>
          <a:lstStyle/>
          <a:p>
            <a:r>
              <a:rPr lang="tr-TR" dirty="0"/>
              <a:t>....</a:t>
            </a:r>
          </a:p>
        </p:txBody>
      </p:sp>
      <p:sp>
        <p:nvSpPr>
          <p:cNvPr id="9" name="Dikdörtgen 8">
            <a:extLst>
              <a:ext uri="{FF2B5EF4-FFF2-40B4-BE49-F238E27FC236}">
                <a16:creationId xmlns:a16="http://schemas.microsoft.com/office/drawing/2014/main" id="{A68C4886-BB43-4336-AB87-20C4802611B8}"/>
              </a:ext>
            </a:extLst>
          </p:cNvPr>
          <p:cNvSpPr/>
          <p:nvPr/>
        </p:nvSpPr>
        <p:spPr>
          <a:xfrm>
            <a:off x="7300378" y="766364"/>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263081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290249" y="140100"/>
            <a:ext cx="8534400" cy="758952"/>
          </a:xfrm>
        </p:spPr>
        <p:txBody>
          <a:bodyPr/>
          <a:lstStyle/>
          <a:p>
            <a:r>
              <a:rPr lang="tr-TR" dirty="0"/>
              <a:t>7-Kompozit Malzemelerin Tarihçesi</a:t>
            </a:r>
          </a:p>
        </p:txBody>
      </p:sp>
      <p:sp>
        <p:nvSpPr>
          <p:cNvPr id="3" name="Altbilgi Yer Tutucusu 2"/>
          <p:cNvSpPr>
            <a:spLocks noGrp="1"/>
          </p:cNvSpPr>
          <p:nvPr>
            <p:ph type="ftr" sz="quarter" idx="11"/>
          </p:nvPr>
        </p:nvSpPr>
        <p:spPr>
          <a:xfrm>
            <a:off x="1790685" y="6404983"/>
            <a:ext cx="6715472"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5" name="İçerik Yer Tutucusu 4"/>
          <p:cNvSpPr>
            <a:spLocks noGrp="1"/>
          </p:cNvSpPr>
          <p:nvPr>
            <p:ph sz="quarter" idx="1"/>
          </p:nvPr>
        </p:nvSpPr>
        <p:spPr>
          <a:xfrm>
            <a:off x="175389" y="1636563"/>
            <a:ext cx="4968552" cy="4298330"/>
          </a:xfrm>
        </p:spPr>
        <p:txBody>
          <a:bodyPr>
            <a:noAutofit/>
          </a:bodyPr>
          <a:lstStyle/>
          <a:p>
            <a:pPr algn="just">
              <a:lnSpc>
                <a:spcPct val="170000"/>
              </a:lnSpc>
              <a:defRPr/>
            </a:pPr>
            <a:r>
              <a:rPr lang="tr-TR" altLang="zh-CN" sz="2000" dirty="0">
                <a:cs typeface="华文楷体"/>
              </a:rPr>
              <a:t>Ülkemizde “fiber-</a:t>
            </a:r>
            <a:r>
              <a:rPr lang="tr-TR" altLang="zh-CN" sz="2000" dirty="0" err="1">
                <a:cs typeface="华文楷体"/>
              </a:rPr>
              <a:t>glass</a:t>
            </a:r>
            <a:r>
              <a:rPr lang="tr-TR" altLang="zh-CN" sz="2000" dirty="0">
                <a:cs typeface="华文楷体"/>
              </a:rPr>
              <a:t>” diye tanınan bu malzemeler, 1960’lı yıllardan  itibaren sıvı tankları, çatı levhaları, küçük boy deniz tekneleri gibi elemanların imalatında kullanılmaktadır. </a:t>
            </a:r>
          </a:p>
          <a:p>
            <a:pPr algn="just">
              <a:lnSpc>
                <a:spcPct val="170000"/>
              </a:lnSpc>
              <a:defRPr/>
            </a:pPr>
            <a:r>
              <a:rPr lang="tr-TR" altLang="zh-CN" sz="2000" dirty="0">
                <a:cs typeface="华文楷体"/>
              </a:rPr>
              <a:t>Ülkemizde seri üretimi yapılmış ilk yerli otomobil olan “</a:t>
            </a:r>
            <a:r>
              <a:rPr lang="tr-TR" altLang="zh-CN" sz="2000" dirty="0" err="1">
                <a:cs typeface="华文楷体"/>
              </a:rPr>
              <a:t>Anadol”un</a:t>
            </a:r>
            <a:r>
              <a:rPr lang="tr-TR" altLang="zh-CN" sz="2000" dirty="0">
                <a:cs typeface="华文楷体"/>
              </a:rPr>
              <a:t> kaportası da bu malzemedendir.</a:t>
            </a:r>
            <a:endParaRPr lang="tr-TR" sz="2000" dirty="0"/>
          </a:p>
        </p:txBody>
      </p:sp>
      <p:sp>
        <p:nvSpPr>
          <p:cNvPr id="6" name="Slayt Numarası Yer Tutucusu 5"/>
          <p:cNvSpPr>
            <a:spLocks noGrp="1"/>
          </p:cNvSpPr>
          <p:nvPr>
            <p:ph type="sldNum" sz="quarter" idx="12"/>
          </p:nvPr>
        </p:nvSpPr>
        <p:spPr/>
        <p:txBody>
          <a:bodyPr/>
          <a:lstStyle/>
          <a:p>
            <a:fld id="{B7840E83-AC17-4BB5-BC43-751DE1ADA5B1}" type="slidenum">
              <a:rPr lang="tr-TR" smtClean="0"/>
              <a:t>56</a:t>
            </a:fld>
            <a:endParaRPr lang="tr-TR"/>
          </a:p>
        </p:txBody>
      </p:sp>
      <p:pic>
        <p:nvPicPr>
          <p:cNvPr id="11266" name="Picture 2" descr="http://www.gazetenokta.com/images/haberler/seksenler_60_bolum_fragmani_izle_dizi_izle_h170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941" y="2706270"/>
            <a:ext cx="3752662" cy="2158917"/>
          </a:xfrm>
          <a:prstGeom prst="rect">
            <a:avLst/>
          </a:prstGeom>
          <a:noFill/>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p:txBody>
          <a:bodyPr/>
          <a:lstStyle/>
          <a:p>
            <a:r>
              <a:rPr lang="tr-TR" dirty="0"/>
              <a:t>....</a:t>
            </a:r>
          </a:p>
        </p:txBody>
      </p:sp>
      <p:sp>
        <p:nvSpPr>
          <p:cNvPr id="9" name="Dikdörtgen 8">
            <a:extLst>
              <a:ext uri="{FF2B5EF4-FFF2-40B4-BE49-F238E27FC236}">
                <a16:creationId xmlns:a16="http://schemas.microsoft.com/office/drawing/2014/main" id="{A68C4886-BB43-4336-AB87-20C4802611B8}"/>
              </a:ext>
            </a:extLst>
          </p:cNvPr>
          <p:cNvSpPr/>
          <p:nvPr/>
        </p:nvSpPr>
        <p:spPr>
          <a:xfrm>
            <a:off x="7300378" y="766364"/>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95502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 calcmode="lin" valueType="num">
                                      <p:cBhvr>
                                        <p:cTn id="17" dur="500" fill="hold"/>
                                        <p:tgtEl>
                                          <p:spTgt spid="11266"/>
                                        </p:tgtEl>
                                        <p:attrNameLst>
                                          <p:attrName>ppt_w</p:attrName>
                                        </p:attrNameLst>
                                      </p:cBhvr>
                                      <p:tavLst>
                                        <p:tav tm="0">
                                          <p:val>
                                            <p:fltVal val="0"/>
                                          </p:val>
                                        </p:tav>
                                        <p:tav tm="100000">
                                          <p:val>
                                            <p:strVal val="#ppt_w"/>
                                          </p:val>
                                        </p:tav>
                                      </p:tavLst>
                                    </p:anim>
                                    <p:anim calcmode="lin" valueType="num">
                                      <p:cBhvr>
                                        <p:cTn id="18" dur="500" fill="hold"/>
                                        <p:tgtEl>
                                          <p:spTgt spid="11266"/>
                                        </p:tgtEl>
                                        <p:attrNameLst>
                                          <p:attrName>ppt_h</p:attrName>
                                        </p:attrNameLst>
                                      </p:cBhvr>
                                      <p:tavLst>
                                        <p:tav tm="0">
                                          <p:val>
                                            <p:fltVal val="0"/>
                                          </p:val>
                                        </p:tav>
                                        <p:tav tm="100000">
                                          <p:val>
                                            <p:strVal val="#ppt_h"/>
                                          </p:val>
                                        </p:tav>
                                      </p:tavLst>
                                    </p:anim>
                                    <p:animEffect transition="in" filter="fade">
                                      <p:cBhvr>
                                        <p:cTn id="19"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01752" y="81852"/>
            <a:ext cx="8534400" cy="758952"/>
          </a:xfrm>
        </p:spPr>
        <p:txBody>
          <a:bodyPr/>
          <a:lstStyle/>
          <a:p>
            <a:r>
              <a:rPr lang="tr-TR" dirty="0"/>
              <a:t>7- </a:t>
            </a:r>
            <a:r>
              <a:rPr lang="tr-TR" dirty="0" err="1"/>
              <a:t>Kompozit</a:t>
            </a:r>
            <a:r>
              <a:rPr lang="tr-TR" dirty="0"/>
              <a:t> Malzemelerin Tarihçesi</a:t>
            </a:r>
          </a:p>
        </p:txBody>
      </p:sp>
      <p:sp>
        <p:nvSpPr>
          <p:cNvPr id="3" name="Altbilgi Yer Tutucusu 2"/>
          <p:cNvSpPr>
            <a:spLocks noGrp="1"/>
          </p:cNvSpPr>
          <p:nvPr>
            <p:ph type="ftr" sz="quarter" idx="11"/>
          </p:nvPr>
        </p:nvSpPr>
        <p:spPr>
          <a:xfrm>
            <a:off x="1691680" y="6404984"/>
            <a:ext cx="6499448"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5" name="İçerik Yer Tutucusu 4"/>
          <p:cNvSpPr>
            <a:spLocks noGrp="1"/>
          </p:cNvSpPr>
          <p:nvPr>
            <p:ph sz="quarter" idx="1"/>
          </p:nvPr>
        </p:nvSpPr>
        <p:spPr>
          <a:xfrm>
            <a:off x="301752" y="1721763"/>
            <a:ext cx="8208290" cy="1043394"/>
          </a:xfrm>
        </p:spPr>
        <p:txBody>
          <a:bodyPr>
            <a:normAutofit/>
          </a:bodyPr>
          <a:lstStyle/>
          <a:p>
            <a:pPr algn="just">
              <a:lnSpc>
                <a:spcPct val="160000"/>
              </a:lnSpc>
              <a:defRPr/>
            </a:pPr>
            <a:r>
              <a:rPr lang="tr-TR" altLang="zh-CN" sz="2000" dirty="0">
                <a:cs typeface="华文楷体"/>
              </a:rPr>
              <a:t>Günümüzde ise havacılık, gemicilik, enerji gibi birçok sektörlerde çok farklı </a:t>
            </a:r>
            <a:r>
              <a:rPr lang="tr-TR" altLang="zh-CN" sz="2000" dirty="0" err="1">
                <a:cs typeface="华文楷体"/>
              </a:rPr>
              <a:t>kompozit</a:t>
            </a:r>
            <a:r>
              <a:rPr lang="tr-TR" altLang="zh-CN" sz="2000" dirty="0">
                <a:cs typeface="华文楷体"/>
              </a:rPr>
              <a:t> malzemeler ve ürünler geliştirilmiştir. </a:t>
            </a:r>
          </a:p>
        </p:txBody>
      </p:sp>
      <p:pic>
        <p:nvPicPr>
          <p:cNvPr id="1026" name="Picture 2" descr="http://www.AzoM.com/images/Article_Images/ImageForArticle_798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685" y="2893295"/>
            <a:ext cx="6697737" cy="3272009"/>
          </a:xfrm>
          <a:prstGeom prst="rect">
            <a:avLst/>
          </a:prstGeom>
          <a:noFill/>
          <a:extLst>
            <a:ext uri="{909E8E84-426E-40DD-AFC4-6F175D3DCCD1}">
              <a14:hiddenFill xmlns:a14="http://schemas.microsoft.com/office/drawing/2010/main">
                <a:solidFill>
                  <a:srgbClr val="FFFFFF"/>
                </a:solidFill>
              </a14:hiddenFill>
            </a:ext>
          </a:extLst>
        </p:spPr>
      </p:pic>
      <p:sp>
        <p:nvSpPr>
          <p:cNvPr id="6" name="Slayt Numarası Yer Tutucusu 5"/>
          <p:cNvSpPr>
            <a:spLocks noGrp="1"/>
          </p:cNvSpPr>
          <p:nvPr>
            <p:ph type="sldNum" sz="quarter" idx="12"/>
          </p:nvPr>
        </p:nvSpPr>
        <p:spPr/>
        <p:txBody>
          <a:bodyPr/>
          <a:lstStyle/>
          <a:p>
            <a:fld id="{B7840E83-AC17-4BB5-BC43-751DE1ADA5B1}" type="slidenum">
              <a:rPr lang="tr-TR" smtClean="0"/>
              <a:t>57</a:t>
            </a:fld>
            <a:endParaRPr lang="tr-TR"/>
          </a:p>
        </p:txBody>
      </p:sp>
      <p:sp>
        <p:nvSpPr>
          <p:cNvPr id="4" name="Veri Yer Tutucusu 3"/>
          <p:cNvSpPr>
            <a:spLocks noGrp="1"/>
          </p:cNvSpPr>
          <p:nvPr>
            <p:ph type="dt" sz="half" idx="10"/>
          </p:nvPr>
        </p:nvSpPr>
        <p:spPr/>
        <p:txBody>
          <a:bodyPr/>
          <a:lstStyle/>
          <a:p>
            <a:r>
              <a:rPr lang="tr-TR" dirty="0"/>
              <a:t>....</a:t>
            </a:r>
          </a:p>
        </p:txBody>
      </p:sp>
      <p:sp>
        <p:nvSpPr>
          <p:cNvPr id="8" name="Dikdörtgen 7">
            <a:extLst>
              <a:ext uri="{FF2B5EF4-FFF2-40B4-BE49-F238E27FC236}">
                <a16:creationId xmlns:a16="http://schemas.microsoft.com/office/drawing/2014/main" id="{1A0FEF0E-7D3C-4734-8928-95B8F4EE39EC}"/>
              </a:ext>
            </a:extLst>
          </p:cNvPr>
          <p:cNvSpPr/>
          <p:nvPr/>
        </p:nvSpPr>
        <p:spPr>
          <a:xfrm>
            <a:off x="7164288" y="783816"/>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21423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23728" y="6402052"/>
            <a:ext cx="5923384" cy="258512"/>
          </a:xfrm>
        </p:spPr>
        <p:txBody>
          <a:bodyPr/>
          <a:lstStyle/>
          <a:p>
            <a:r>
              <a:rPr lang="tr-TR" dirty="0" err="1"/>
              <a:t>Kompozit</a:t>
            </a:r>
            <a:r>
              <a:rPr lang="tr-TR" dirty="0"/>
              <a:t> Malzemelerle İlgili Genel Bilgiler /</a:t>
            </a:r>
            <a:r>
              <a:rPr lang="tr-TR" dirty="0" err="1"/>
              <a:t>Prof.Dr</a:t>
            </a:r>
            <a:r>
              <a:rPr lang="tr-TR" dirty="0"/>
              <a:t>. Mehmet Zor</a:t>
            </a:r>
          </a:p>
        </p:txBody>
      </p:sp>
      <p:sp>
        <p:nvSpPr>
          <p:cNvPr id="7" name="İçerik Yer Tutucusu 6"/>
          <p:cNvSpPr>
            <a:spLocks noGrp="1"/>
          </p:cNvSpPr>
          <p:nvPr>
            <p:ph sz="quarter" idx="1"/>
          </p:nvPr>
        </p:nvSpPr>
        <p:spPr>
          <a:xfrm>
            <a:off x="611560" y="1939170"/>
            <a:ext cx="8662736" cy="4462882"/>
          </a:xfrm>
        </p:spPr>
        <p:txBody>
          <a:bodyPr>
            <a:normAutofit/>
          </a:bodyPr>
          <a:lstStyle/>
          <a:p>
            <a:pPr>
              <a:lnSpc>
                <a:spcPct val="250000"/>
              </a:lnSpc>
            </a:pPr>
            <a:r>
              <a:rPr lang="tr-TR" sz="2000" dirty="0" err="1"/>
              <a:t>Kompozit</a:t>
            </a:r>
            <a:r>
              <a:rPr lang="tr-TR" sz="2000" dirty="0"/>
              <a:t> malzemelerle ilgili bazı tanıtım videoları:</a:t>
            </a:r>
          </a:p>
          <a:p>
            <a:pPr marL="514350" indent="-514350">
              <a:lnSpc>
                <a:spcPct val="250000"/>
              </a:lnSpc>
              <a:buFont typeface="+mj-lt"/>
              <a:buAutoNum type="arabicPeriod"/>
            </a:pPr>
            <a:r>
              <a:rPr lang="tr-TR" sz="2000" dirty="0">
                <a:hlinkClick r:id="rId2"/>
              </a:rPr>
              <a:t>http://www.youtube.com/watch?v=dbywZ4PJ3QA</a:t>
            </a:r>
            <a:endParaRPr lang="tr-TR" sz="2000" dirty="0"/>
          </a:p>
          <a:p>
            <a:pPr marL="514350" indent="-514350">
              <a:lnSpc>
                <a:spcPct val="250000"/>
              </a:lnSpc>
              <a:buFont typeface="+mj-lt"/>
              <a:buAutoNum type="arabicPeriod"/>
            </a:pPr>
            <a:r>
              <a:rPr lang="tr-TR" sz="2000" dirty="0">
                <a:hlinkClick r:id="rId3"/>
              </a:rPr>
              <a:t>https://www.youtube.com/watch?v=04K0bLwCDdM</a:t>
            </a:r>
            <a:endParaRPr lang="tr-TR" sz="2000" dirty="0"/>
          </a:p>
          <a:p>
            <a:pPr marL="514350" indent="-514350">
              <a:lnSpc>
                <a:spcPct val="250000"/>
              </a:lnSpc>
              <a:buFont typeface="+mj-lt"/>
              <a:buAutoNum type="arabicPeriod"/>
            </a:pPr>
            <a:r>
              <a:rPr lang="tr-TR" sz="2000" dirty="0">
                <a:hlinkClick r:id="rId4"/>
              </a:rPr>
              <a:t>https://www.youtube.com/watch?v=n3bWw8A2xwI</a:t>
            </a:r>
            <a:endParaRPr lang="tr-TR" sz="2000" dirty="0"/>
          </a:p>
          <a:p>
            <a:pPr>
              <a:lnSpc>
                <a:spcPct val="250000"/>
              </a:lnSpc>
            </a:pPr>
            <a:endParaRPr lang="tr-TR" sz="2000" dirty="0"/>
          </a:p>
          <a:p>
            <a:pPr>
              <a:lnSpc>
                <a:spcPct val="250000"/>
              </a:lnSpc>
            </a:pPr>
            <a:endParaRPr lang="tr-TR" sz="2000" dirty="0"/>
          </a:p>
        </p:txBody>
      </p:sp>
      <p:sp>
        <p:nvSpPr>
          <p:cNvPr id="5" name="Slayt Numarası Yer Tutucusu 4"/>
          <p:cNvSpPr>
            <a:spLocks noGrp="1"/>
          </p:cNvSpPr>
          <p:nvPr>
            <p:ph type="sldNum" sz="quarter" idx="12"/>
          </p:nvPr>
        </p:nvSpPr>
        <p:spPr/>
        <p:txBody>
          <a:bodyPr/>
          <a:lstStyle/>
          <a:p>
            <a:fld id="{B7840E83-AC17-4BB5-BC43-751DE1ADA5B1}" type="slidenum">
              <a:rPr lang="tr-TR" smtClean="0"/>
              <a:t>58</a:t>
            </a:fld>
            <a:endParaRPr lang="tr-TR"/>
          </a:p>
        </p:txBody>
      </p:sp>
      <p:sp>
        <p:nvSpPr>
          <p:cNvPr id="4" name="Veri Yer Tutucusu 3"/>
          <p:cNvSpPr>
            <a:spLocks noGrp="1"/>
          </p:cNvSpPr>
          <p:nvPr>
            <p:ph type="dt" sz="half" idx="10"/>
          </p:nvPr>
        </p:nvSpPr>
        <p:spPr/>
        <p:txBody>
          <a:bodyPr/>
          <a:lstStyle/>
          <a:p>
            <a:r>
              <a:rPr lang="tr-TR" dirty="0"/>
              <a:t>....</a:t>
            </a:r>
          </a:p>
        </p:txBody>
      </p:sp>
      <p:sp>
        <p:nvSpPr>
          <p:cNvPr id="9" name="Başlık 1">
            <a:extLst>
              <a:ext uri="{FF2B5EF4-FFF2-40B4-BE49-F238E27FC236}">
                <a16:creationId xmlns:a16="http://schemas.microsoft.com/office/drawing/2014/main" id="{1A35FC03-5638-40AB-989B-457AA4B3FDC2}"/>
              </a:ext>
            </a:extLst>
          </p:cNvPr>
          <p:cNvSpPr>
            <a:spLocks noGrp="1"/>
          </p:cNvSpPr>
          <p:nvPr>
            <p:ph type="title"/>
          </p:nvPr>
        </p:nvSpPr>
        <p:spPr>
          <a:xfrm>
            <a:off x="301752" y="81852"/>
            <a:ext cx="8534400" cy="758952"/>
          </a:xfrm>
        </p:spPr>
        <p:txBody>
          <a:bodyPr/>
          <a:lstStyle/>
          <a:p>
            <a:r>
              <a:rPr lang="tr-TR" dirty="0"/>
              <a:t>7- </a:t>
            </a:r>
            <a:r>
              <a:rPr lang="tr-TR" dirty="0" err="1"/>
              <a:t>Kompozit</a:t>
            </a:r>
            <a:r>
              <a:rPr lang="tr-TR" dirty="0"/>
              <a:t> Malzemelerin Tarihçesi</a:t>
            </a:r>
          </a:p>
        </p:txBody>
      </p:sp>
      <p:sp>
        <p:nvSpPr>
          <p:cNvPr id="10" name="Dikdörtgen 9">
            <a:extLst>
              <a:ext uri="{FF2B5EF4-FFF2-40B4-BE49-F238E27FC236}">
                <a16:creationId xmlns:a16="http://schemas.microsoft.com/office/drawing/2014/main" id="{24483F7B-C75A-4F0D-8945-7093C002874E}"/>
              </a:ext>
            </a:extLst>
          </p:cNvPr>
          <p:cNvSpPr/>
          <p:nvPr/>
        </p:nvSpPr>
        <p:spPr>
          <a:xfrm>
            <a:off x="7164288" y="783816"/>
            <a:ext cx="1205779" cy="400110"/>
          </a:xfrm>
          <a:prstGeom prst="rect">
            <a:avLst/>
          </a:prstGeom>
        </p:spPr>
        <p:txBody>
          <a:bodyPr wrap="none">
            <a:spAutoFit/>
          </a:bodyPr>
          <a:lstStyle/>
          <a:p>
            <a:r>
              <a:rPr lang="tr-TR" sz="2000" dirty="0">
                <a:solidFill>
                  <a:schemeClr val="bg2">
                    <a:lumMod val="90000"/>
                  </a:schemeClr>
                </a:solidFill>
              </a:rPr>
              <a:t>(devamı)</a:t>
            </a:r>
          </a:p>
        </p:txBody>
      </p:sp>
    </p:spTree>
    <p:extLst>
      <p:ext uri="{BB962C8B-B14F-4D97-AF65-F5344CB8AC3E}">
        <p14:creationId xmlns:p14="http://schemas.microsoft.com/office/powerpoint/2010/main" val="141479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67744" y="6419000"/>
            <a:ext cx="6643464"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6" name="Başlık 1"/>
          <p:cNvSpPr txBox="1">
            <a:spLocks/>
          </p:cNvSpPr>
          <p:nvPr/>
        </p:nvSpPr>
        <p:spPr>
          <a:xfrm>
            <a:off x="323088" y="232974"/>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8-Kompozit Malzemelerin Sınıflandırılması </a:t>
            </a:r>
          </a:p>
        </p:txBody>
      </p:sp>
      <p:sp>
        <p:nvSpPr>
          <p:cNvPr id="2" name="İçerik Yer Tutucusu 1"/>
          <p:cNvSpPr>
            <a:spLocks noGrp="1"/>
          </p:cNvSpPr>
          <p:nvPr>
            <p:ph sz="quarter" idx="1"/>
          </p:nvPr>
        </p:nvSpPr>
        <p:spPr>
          <a:xfrm>
            <a:off x="422610" y="1864453"/>
            <a:ext cx="5040560" cy="3198096"/>
          </a:xfrm>
        </p:spPr>
        <p:txBody>
          <a:bodyPr>
            <a:normAutofit/>
          </a:bodyPr>
          <a:lstStyle/>
          <a:p>
            <a:pPr algn="just">
              <a:lnSpc>
                <a:spcPct val="150000"/>
              </a:lnSpc>
              <a:buNone/>
            </a:pPr>
            <a:r>
              <a:rPr lang="tr-TR" sz="2000" dirty="0"/>
              <a:t>    </a:t>
            </a:r>
            <a:r>
              <a:rPr lang="tr-TR" sz="2000" dirty="0" err="1"/>
              <a:t>Kompozit</a:t>
            </a:r>
            <a:r>
              <a:rPr lang="tr-TR" sz="2000" dirty="0"/>
              <a:t> malzemelerin oluşum seçenekleri sonsuz denebilecek kadar çoktur. Bundan dolayı sınıflandırılmaları oldukça zordur. </a:t>
            </a:r>
          </a:p>
          <a:p>
            <a:pPr algn="just">
              <a:lnSpc>
                <a:spcPct val="150000"/>
              </a:lnSpc>
              <a:buNone/>
            </a:pPr>
            <a:r>
              <a:rPr lang="tr-TR" sz="2000" dirty="0"/>
              <a:t>     Ancak burada yaygın sınıflandırmalar üzerinde durulacaktır.</a:t>
            </a:r>
            <a:endParaRPr lang="en-US" sz="2000" dirty="0"/>
          </a:p>
        </p:txBody>
      </p:sp>
      <p:sp>
        <p:nvSpPr>
          <p:cNvPr id="5" name="Slayt Numarası Yer Tutucusu 4"/>
          <p:cNvSpPr>
            <a:spLocks noGrp="1"/>
          </p:cNvSpPr>
          <p:nvPr>
            <p:ph type="sldNum" sz="quarter" idx="12"/>
          </p:nvPr>
        </p:nvSpPr>
        <p:spPr/>
        <p:txBody>
          <a:bodyPr/>
          <a:lstStyle/>
          <a:p>
            <a:fld id="{B7840E83-AC17-4BB5-BC43-751DE1ADA5B1}" type="slidenum">
              <a:rPr lang="tr-TR" smtClean="0"/>
              <a:t>59</a:t>
            </a:fld>
            <a:endParaRPr lang="tr-TR"/>
          </a:p>
        </p:txBody>
      </p:sp>
      <p:pic>
        <p:nvPicPr>
          <p:cNvPr id="10242" name="Picture 2" descr="http://showcase.designnews.com/sites/showcase.designnews.com/files/IDI%20Safety%20helmet%20application%20for%20Structural%20Thermoset%20ST%2023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2204864"/>
            <a:ext cx="2997262" cy="2352851"/>
          </a:xfrm>
          <a:prstGeom prst="rect">
            <a:avLst/>
          </a:prstGeom>
          <a:noFill/>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p:txBody>
          <a:bodyPr/>
          <a:lstStyle/>
          <a:p>
            <a:r>
              <a:rPr lang="tr-TR" dirty="0"/>
              <a:t>....</a:t>
            </a:r>
          </a:p>
        </p:txBody>
      </p:sp>
    </p:spTree>
    <p:extLst>
      <p:ext uri="{BB962C8B-B14F-4D97-AF65-F5344CB8AC3E}">
        <p14:creationId xmlns:p14="http://schemas.microsoft.com/office/powerpoint/2010/main" val="378538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3798" name="Rectangle 2"/>
          <p:cNvSpPr>
            <a:spLocks noGrp="1" noChangeArrowheads="1"/>
          </p:cNvSpPr>
          <p:nvPr>
            <p:ph type="title"/>
          </p:nvPr>
        </p:nvSpPr>
        <p:spPr>
          <a:xfrm>
            <a:off x="685800" y="453673"/>
            <a:ext cx="7772400" cy="441443"/>
          </a:xfrm>
          <a:noFill/>
        </p:spPr>
        <p:txBody>
          <a:bodyPr>
            <a:noAutofit/>
          </a:bodyPr>
          <a:lstStyle/>
          <a:p>
            <a:pPr eaLnBrk="1" hangingPunct="1"/>
            <a:r>
              <a:rPr lang="tr-TR" sz="3200" dirty="0"/>
              <a:t>3-Kompozitlerin Uygulama Alanları</a:t>
            </a:r>
          </a:p>
        </p:txBody>
      </p:sp>
      <p:sp>
        <p:nvSpPr>
          <p:cNvPr id="7" name="Altbilgi Yer Tutucusu 2"/>
          <p:cNvSpPr>
            <a:spLocks noGrp="1"/>
          </p:cNvSpPr>
          <p:nvPr>
            <p:ph type="ftr" sz="quarter" idx="11"/>
          </p:nvPr>
        </p:nvSpPr>
        <p:spPr>
          <a:xfrm>
            <a:off x="1827244" y="6404327"/>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pic>
        <p:nvPicPr>
          <p:cNvPr id="9218" name="Picture 2" descr="http://www.phenoxy.com/images/high-performance-composite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916832"/>
            <a:ext cx="8049361" cy="4024682"/>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B7840E83-AC17-4BB5-BC43-751DE1ADA5B1}" type="slidenum">
              <a:rPr lang="tr-TR" smtClean="0"/>
              <a:t>6</a:t>
            </a:fld>
            <a:endParaRPr lang="tr-TR"/>
          </a:p>
        </p:txBody>
      </p:sp>
      <p:sp>
        <p:nvSpPr>
          <p:cNvPr id="2" name="Veri Yer Tutucusu 1"/>
          <p:cNvSpPr>
            <a:spLocks noGrp="1"/>
          </p:cNvSpPr>
          <p:nvPr>
            <p:ph type="dt" sz="half" idx="10"/>
          </p:nvPr>
        </p:nvSpPr>
        <p:spPr/>
        <p:txBody>
          <a:bodyPr/>
          <a:lstStyle/>
          <a:p>
            <a:r>
              <a:rPr lang="tr-TR" dirty="0"/>
              <a:t>....</a:t>
            </a:r>
          </a:p>
        </p:txBody>
      </p:sp>
    </p:spTree>
    <p:extLst>
      <p:ext uri="{BB962C8B-B14F-4D97-AF65-F5344CB8AC3E}">
        <p14:creationId xmlns:p14="http://schemas.microsoft.com/office/powerpoint/2010/main" val="969438429"/>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65208" y="6389503"/>
            <a:ext cx="5707360" cy="258512"/>
          </a:xfrm>
        </p:spPr>
        <p:txBody>
          <a:bodyPr/>
          <a:lstStyle/>
          <a:p>
            <a:r>
              <a:rPr lang="tr-TR" dirty="0" err="1"/>
              <a:t>Kompozit</a:t>
            </a:r>
            <a:r>
              <a:rPr lang="tr-TR" dirty="0"/>
              <a:t> Malzemelerle İlgili Genel Bilgiler /</a:t>
            </a:r>
            <a:r>
              <a:rPr lang="tr-TR" dirty="0" err="1"/>
              <a:t>Prof.Dr</a:t>
            </a:r>
            <a:r>
              <a:rPr lang="tr-TR" dirty="0"/>
              <a:t>. Mehmet Zor</a:t>
            </a:r>
          </a:p>
        </p:txBody>
      </p:sp>
      <p:sp>
        <p:nvSpPr>
          <p:cNvPr id="5" name="İçerik Yer Tutucusu 4"/>
          <p:cNvSpPr>
            <a:spLocks noGrp="1"/>
          </p:cNvSpPr>
          <p:nvPr>
            <p:ph sz="quarter" idx="1"/>
          </p:nvPr>
        </p:nvSpPr>
        <p:spPr>
          <a:xfrm>
            <a:off x="566928" y="1552107"/>
            <a:ext cx="8503920" cy="591273"/>
          </a:xfrm>
        </p:spPr>
        <p:txBody>
          <a:bodyPr>
            <a:normAutofit/>
          </a:bodyPr>
          <a:lstStyle/>
          <a:p>
            <a:r>
              <a:rPr lang="tr-TR" sz="2000" dirty="0"/>
              <a:t>8.1. Matris Malzeme cinsine Göre Sınıflandırma: </a:t>
            </a:r>
          </a:p>
        </p:txBody>
      </p:sp>
      <p:sp>
        <p:nvSpPr>
          <p:cNvPr id="6" name="Başlık 1"/>
          <p:cNvSpPr txBox="1">
            <a:spLocks/>
          </p:cNvSpPr>
          <p:nvPr/>
        </p:nvSpPr>
        <p:spPr>
          <a:xfrm>
            <a:off x="323088" y="166036"/>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8-Kompozit Malzemelerin Sınıflandırılması </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115616" y="1972088"/>
            <a:ext cx="6724373" cy="4290816"/>
          </a:xfrm>
          <a:prstGeom prst="rect">
            <a:avLst/>
          </a:prstGeom>
          <a:noFill/>
        </p:spPr>
      </p:pic>
      <p:sp>
        <p:nvSpPr>
          <p:cNvPr id="2" name="Slayt Numarası Yer Tutucusu 1"/>
          <p:cNvSpPr>
            <a:spLocks noGrp="1"/>
          </p:cNvSpPr>
          <p:nvPr>
            <p:ph type="sldNum" sz="quarter" idx="12"/>
          </p:nvPr>
        </p:nvSpPr>
        <p:spPr/>
        <p:txBody>
          <a:bodyPr/>
          <a:lstStyle/>
          <a:p>
            <a:fld id="{B7840E83-AC17-4BB5-BC43-751DE1ADA5B1}" type="slidenum">
              <a:rPr lang="tr-TR" smtClean="0"/>
              <a:t>60</a:t>
            </a:fld>
            <a:endParaRPr lang="tr-TR"/>
          </a:p>
        </p:txBody>
      </p:sp>
      <p:sp>
        <p:nvSpPr>
          <p:cNvPr id="4" name="Veri Yer Tutucusu 3"/>
          <p:cNvSpPr>
            <a:spLocks noGrp="1"/>
          </p:cNvSpPr>
          <p:nvPr>
            <p:ph type="dt" sz="half" idx="10"/>
          </p:nvPr>
        </p:nvSpPr>
        <p:spPr/>
        <p:txBody>
          <a:bodyPr/>
          <a:lstStyle/>
          <a:p>
            <a:r>
              <a:rPr lang="tr-TR" dirty="0"/>
              <a:t>....</a:t>
            </a:r>
          </a:p>
        </p:txBody>
      </p:sp>
    </p:spTree>
    <p:extLst>
      <p:ext uri="{BB962C8B-B14F-4D97-AF65-F5344CB8AC3E}">
        <p14:creationId xmlns:p14="http://schemas.microsoft.com/office/powerpoint/2010/main" val="113935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736608" y="6404984"/>
            <a:ext cx="5707360"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5" name="İçerik Yer Tutucusu 4"/>
          <p:cNvSpPr>
            <a:spLocks noGrp="1"/>
          </p:cNvSpPr>
          <p:nvPr>
            <p:ph sz="quarter" idx="1"/>
          </p:nvPr>
        </p:nvSpPr>
        <p:spPr>
          <a:xfrm>
            <a:off x="2694652" y="670992"/>
            <a:ext cx="4248472" cy="370611"/>
          </a:xfrm>
        </p:spPr>
        <p:txBody>
          <a:bodyPr>
            <a:normAutofit lnSpcReduction="10000"/>
          </a:bodyPr>
          <a:lstStyle/>
          <a:p>
            <a:pPr marL="0" indent="0">
              <a:buNone/>
            </a:pPr>
            <a:r>
              <a:rPr lang="tr-TR" sz="2000" dirty="0">
                <a:solidFill>
                  <a:schemeClr val="bg2">
                    <a:lumMod val="75000"/>
                  </a:schemeClr>
                </a:solidFill>
              </a:rPr>
              <a:t>(8.1 Matris Malzeme cinsine Göre) </a:t>
            </a:r>
          </a:p>
          <a:p>
            <a:pPr marL="0" indent="0">
              <a:buNone/>
            </a:pPr>
            <a:endParaRPr lang="tr-TR" sz="2000" dirty="0">
              <a:solidFill>
                <a:schemeClr val="bg2">
                  <a:lumMod val="75000"/>
                </a:schemeClr>
              </a:solidFill>
            </a:endParaRPr>
          </a:p>
        </p:txBody>
      </p:sp>
      <p:sp>
        <p:nvSpPr>
          <p:cNvPr id="2" name="Metin kutusu 1"/>
          <p:cNvSpPr txBox="1"/>
          <p:nvPr/>
        </p:nvSpPr>
        <p:spPr>
          <a:xfrm>
            <a:off x="260443" y="1746803"/>
            <a:ext cx="5530757" cy="2950359"/>
          </a:xfrm>
          <a:prstGeom prst="rect">
            <a:avLst/>
          </a:prstGeom>
          <a:noFill/>
        </p:spPr>
        <p:txBody>
          <a:bodyPr wrap="square" rtlCol="0">
            <a:spAutoFit/>
          </a:bodyPr>
          <a:lstStyle/>
          <a:p>
            <a:pPr algn="just">
              <a:lnSpc>
                <a:spcPct val="150000"/>
              </a:lnSpc>
            </a:pPr>
            <a:r>
              <a:rPr lang="tr-TR" b="1" dirty="0"/>
              <a:t>8.1.1 Metal Matris </a:t>
            </a:r>
            <a:r>
              <a:rPr lang="tr-TR" b="1" dirty="0" err="1"/>
              <a:t>Kompozitler</a:t>
            </a:r>
            <a:r>
              <a:rPr lang="tr-TR" b="1" dirty="0"/>
              <a:t> (MMK)</a:t>
            </a:r>
            <a:r>
              <a:rPr lang="tr-TR" dirty="0"/>
              <a:t>: </a:t>
            </a:r>
          </a:p>
          <a:p>
            <a:pPr marL="285750" indent="-285750" algn="just">
              <a:lnSpc>
                <a:spcPct val="150000"/>
              </a:lnSpc>
              <a:buFont typeface="Arial" pitchFamily="34" charset="0"/>
              <a:buChar char="•"/>
            </a:pPr>
            <a:r>
              <a:rPr lang="tr-TR" dirty="0"/>
              <a:t>Bu malzemeler ana yapıyı matris metalin oluşturduğu ve takviye elemanı olarak da genellikle seramik bir takviye fazının kullanıldığı </a:t>
            </a:r>
            <a:r>
              <a:rPr lang="tr-TR" dirty="0" err="1"/>
              <a:t>kompozitlerdir</a:t>
            </a:r>
            <a:r>
              <a:rPr lang="tr-TR" dirty="0"/>
              <a:t>. </a:t>
            </a:r>
          </a:p>
          <a:p>
            <a:pPr marL="285750" indent="-285750" algn="just">
              <a:lnSpc>
                <a:spcPct val="150000"/>
              </a:lnSpc>
              <a:buFont typeface="Arial" pitchFamily="34" charset="0"/>
              <a:buChar char="•"/>
            </a:pPr>
            <a:r>
              <a:rPr lang="tr-TR" dirty="0"/>
              <a:t>Bu malzemelerin seçiminde hemen hemen hiçbir sınırlama yoktur. </a:t>
            </a:r>
          </a:p>
        </p:txBody>
      </p:sp>
      <p:sp>
        <p:nvSpPr>
          <p:cNvPr id="7" name="Slayt Numarası Yer Tutucusu 6"/>
          <p:cNvSpPr>
            <a:spLocks noGrp="1"/>
          </p:cNvSpPr>
          <p:nvPr>
            <p:ph type="sldNum" sz="quarter" idx="12"/>
          </p:nvPr>
        </p:nvSpPr>
        <p:spPr/>
        <p:txBody>
          <a:bodyPr/>
          <a:lstStyle/>
          <a:p>
            <a:fld id="{B7840E83-AC17-4BB5-BC43-751DE1ADA5B1}" type="slidenum">
              <a:rPr lang="tr-TR" smtClean="0"/>
              <a:t>61</a:t>
            </a:fld>
            <a:endParaRPr lang="tr-TR"/>
          </a:p>
        </p:txBody>
      </p:sp>
      <p:pic>
        <p:nvPicPr>
          <p:cNvPr id="13314" name="Picture 2" descr="http://www.umms.sav.sk/data/files/4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1" y="2056443"/>
            <a:ext cx="2854954" cy="2272875"/>
          </a:xfrm>
          <a:prstGeom prst="rect">
            <a:avLst/>
          </a:prstGeom>
          <a:noFill/>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p:txBody>
          <a:bodyPr/>
          <a:lstStyle/>
          <a:p>
            <a:r>
              <a:rPr lang="tr-TR" dirty="0"/>
              <a:t>....</a:t>
            </a:r>
          </a:p>
        </p:txBody>
      </p:sp>
      <p:sp>
        <p:nvSpPr>
          <p:cNvPr id="9" name="Başlık 1">
            <a:extLst>
              <a:ext uri="{FF2B5EF4-FFF2-40B4-BE49-F238E27FC236}">
                <a16:creationId xmlns:a16="http://schemas.microsoft.com/office/drawing/2014/main" id="{C6FDDDFF-464B-4B2D-A637-4F1283673D7E}"/>
              </a:ext>
            </a:extLst>
          </p:cNvPr>
          <p:cNvSpPr txBox="1">
            <a:spLocks/>
          </p:cNvSpPr>
          <p:nvPr/>
        </p:nvSpPr>
        <p:spPr>
          <a:xfrm>
            <a:off x="323088" y="-21370"/>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8-Kompozit Malzemelerin Sınıflandırılması </a:t>
            </a:r>
          </a:p>
        </p:txBody>
      </p:sp>
      <p:sp>
        <p:nvSpPr>
          <p:cNvPr id="6" name="Dikdörtgen 5">
            <a:extLst>
              <a:ext uri="{FF2B5EF4-FFF2-40B4-BE49-F238E27FC236}">
                <a16:creationId xmlns:a16="http://schemas.microsoft.com/office/drawing/2014/main" id="{AC88B107-431A-4608-BE7C-A576FBBD413C}"/>
              </a:ext>
            </a:extLst>
          </p:cNvPr>
          <p:cNvSpPr/>
          <p:nvPr/>
        </p:nvSpPr>
        <p:spPr>
          <a:xfrm>
            <a:off x="215901" y="4675159"/>
            <a:ext cx="8316539" cy="1288366"/>
          </a:xfrm>
          <a:prstGeom prst="rect">
            <a:avLst/>
          </a:prstGeom>
        </p:spPr>
        <p:txBody>
          <a:bodyPr wrap="square">
            <a:spAutoFit/>
          </a:bodyPr>
          <a:lstStyle/>
          <a:p>
            <a:pPr marL="285750" indent="-285750" algn="just">
              <a:lnSpc>
                <a:spcPct val="150000"/>
              </a:lnSpc>
              <a:buFont typeface="Arial" pitchFamily="34" charset="0"/>
              <a:buChar char="•"/>
            </a:pPr>
            <a:r>
              <a:rPr lang="tr-TR" dirty="0"/>
              <a:t>Deneysel çalışmalara bakıldığında çok farklı türlerin kullanıldığı göze çarpar. Son 45-50 yıldır </a:t>
            </a:r>
            <a:r>
              <a:rPr lang="tr-TR" dirty="0" err="1"/>
              <a:t>MMK’ler</a:t>
            </a:r>
            <a:r>
              <a:rPr lang="tr-TR" dirty="0"/>
              <a:t> ile ilgili pek çok araştırma yapılmış ve özelliklerinden literatürde olumlu şekilde bahsedilmiştir. </a:t>
            </a:r>
          </a:p>
        </p:txBody>
      </p:sp>
    </p:spTree>
    <p:extLst>
      <p:ext uri="{BB962C8B-B14F-4D97-AF65-F5344CB8AC3E}">
        <p14:creationId xmlns:p14="http://schemas.microsoft.com/office/powerpoint/2010/main" val="260382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500" fill="hold"/>
                                        <p:tgtEl>
                                          <p:spTgt spid="13314"/>
                                        </p:tgtEl>
                                        <p:attrNameLst>
                                          <p:attrName>ppt_w</p:attrName>
                                        </p:attrNameLst>
                                      </p:cBhvr>
                                      <p:tavLst>
                                        <p:tav tm="0">
                                          <p:val>
                                            <p:fltVal val="0"/>
                                          </p:val>
                                        </p:tav>
                                        <p:tav tm="100000">
                                          <p:val>
                                            <p:strVal val="#ppt_w"/>
                                          </p:val>
                                        </p:tav>
                                      </p:tavLst>
                                    </p:anim>
                                    <p:anim calcmode="lin" valueType="num">
                                      <p:cBhvr>
                                        <p:cTn id="8" dur="500" fill="hold"/>
                                        <p:tgtEl>
                                          <p:spTgt spid="13314"/>
                                        </p:tgtEl>
                                        <p:attrNameLst>
                                          <p:attrName>ppt_h</p:attrName>
                                        </p:attrNameLst>
                                      </p:cBhvr>
                                      <p:tavLst>
                                        <p:tav tm="0">
                                          <p:val>
                                            <p:fltVal val="0"/>
                                          </p:val>
                                        </p:tav>
                                        <p:tav tm="100000">
                                          <p:val>
                                            <p:strVal val="#ppt_h"/>
                                          </p:val>
                                        </p:tav>
                                      </p:tavLst>
                                    </p:anim>
                                    <p:animEffect transition="in" filter="fade">
                                      <p:cBhvr>
                                        <p:cTn id="9" dur="500"/>
                                        <p:tgtEl>
                                          <p:spTgt spid="133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left)">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65208" y="6399336"/>
            <a:ext cx="5707360"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2" name="Metin kutusu 1"/>
          <p:cNvSpPr txBox="1"/>
          <p:nvPr/>
        </p:nvSpPr>
        <p:spPr>
          <a:xfrm>
            <a:off x="304800" y="2153970"/>
            <a:ext cx="5435110" cy="3781356"/>
          </a:xfrm>
          <a:prstGeom prst="rect">
            <a:avLst/>
          </a:prstGeom>
          <a:noFill/>
        </p:spPr>
        <p:txBody>
          <a:bodyPr wrap="square" rtlCol="0">
            <a:spAutoFit/>
          </a:bodyPr>
          <a:lstStyle/>
          <a:p>
            <a:pPr marL="285750" indent="-285750" algn="just">
              <a:lnSpc>
                <a:spcPct val="150000"/>
              </a:lnSpc>
              <a:buFont typeface="Arial" pitchFamily="34" charset="0"/>
              <a:buChar char="•"/>
            </a:pPr>
            <a:r>
              <a:rPr lang="tr-TR" dirty="0"/>
              <a:t>Metal </a:t>
            </a:r>
            <a:r>
              <a:rPr lang="tr-TR" dirty="0" err="1"/>
              <a:t>matriks</a:t>
            </a:r>
            <a:r>
              <a:rPr lang="tr-TR" dirty="0"/>
              <a:t> </a:t>
            </a:r>
            <a:r>
              <a:rPr lang="tr-TR" dirty="0" err="1"/>
              <a:t>kompozitler</a:t>
            </a:r>
            <a:r>
              <a:rPr lang="tr-TR" dirty="0"/>
              <a:t> geleneksel malzemelere en büyük alternatiftir. </a:t>
            </a:r>
          </a:p>
          <a:p>
            <a:pPr marL="285750" indent="-285750" algn="just">
              <a:lnSpc>
                <a:spcPct val="150000"/>
              </a:lnSpc>
              <a:buFont typeface="Arial" pitchFamily="34" charset="0"/>
              <a:buChar char="•"/>
            </a:pPr>
            <a:r>
              <a:rPr lang="tr-TR" dirty="0"/>
              <a:t>Seramiklerin yüksek elastik modülü ile metallerin plastik şekil değiştirme özellikleri birleştirilerek aşınmaya dayanıklı, kırılma tokluğu ve basma gerilmesi yüksek malzemeler elde edilmektedir. </a:t>
            </a:r>
          </a:p>
          <a:p>
            <a:pPr marL="285750" indent="-285750" algn="just">
              <a:lnSpc>
                <a:spcPct val="150000"/>
              </a:lnSpc>
              <a:buFont typeface="Arial" pitchFamily="34" charset="0"/>
              <a:buChar char="•"/>
            </a:pPr>
            <a:r>
              <a:rPr lang="tr-TR" dirty="0"/>
              <a:t>Bu </a:t>
            </a:r>
            <a:r>
              <a:rPr lang="tr-TR" dirty="0" err="1"/>
              <a:t>kompozitler</a:t>
            </a:r>
            <a:r>
              <a:rPr lang="tr-TR" dirty="0"/>
              <a:t> yaygın olarak otomotiv, havacılık ve savunma sanayinde kullanılmaktadır.</a:t>
            </a:r>
          </a:p>
        </p:txBody>
      </p:sp>
      <p:sp>
        <p:nvSpPr>
          <p:cNvPr id="7" name="Slayt Numarası Yer Tutucusu 6"/>
          <p:cNvSpPr>
            <a:spLocks noGrp="1"/>
          </p:cNvSpPr>
          <p:nvPr>
            <p:ph type="sldNum" sz="quarter" idx="12"/>
          </p:nvPr>
        </p:nvSpPr>
        <p:spPr/>
        <p:txBody>
          <a:bodyPr/>
          <a:lstStyle/>
          <a:p>
            <a:fld id="{B7840E83-AC17-4BB5-BC43-751DE1ADA5B1}" type="slidenum">
              <a:rPr lang="tr-TR" smtClean="0"/>
              <a:t>62</a:t>
            </a:fld>
            <a:endParaRPr lang="tr-TR"/>
          </a:p>
        </p:txBody>
      </p:sp>
      <p:sp>
        <p:nvSpPr>
          <p:cNvPr id="4" name="Veri Yer Tutucusu 3"/>
          <p:cNvSpPr>
            <a:spLocks noGrp="1"/>
          </p:cNvSpPr>
          <p:nvPr>
            <p:ph type="dt" sz="half" idx="10"/>
          </p:nvPr>
        </p:nvSpPr>
        <p:spPr/>
        <p:txBody>
          <a:bodyPr/>
          <a:lstStyle/>
          <a:p>
            <a:r>
              <a:rPr lang="tr-TR" dirty="0"/>
              <a:t>....</a:t>
            </a:r>
          </a:p>
        </p:txBody>
      </p:sp>
      <p:sp>
        <p:nvSpPr>
          <p:cNvPr id="9" name="Başlık 1">
            <a:extLst>
              <a:ext uri="{FF2B5EF4-FFF2-40B4-BE49-F238E27FC236}">
                <a16:creationId xmlns:a16="http://schemas.microsoft.com/office/drawing/2014/main" id="{C6FDDDFF-464B-4B2D-A637-4F1283673D7E}"/>
              </a:ext>
            </a:extLst>
          </p:cNvPr>
          <p:cNvSpPr txBox="1">
            <a:spLocks/>
          </p:cNvSpPr>
          <p:nvPr/>
        </p:nvSpPr>
        <p:spPr>
          <a:xfrm>
            <a:off x="323088" y="188639"/>
            <a:ext cx="8534400" cy="589693"/>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8-Kompozit Malzemelerin Sınıflandırılması </a:t>
            </a:r>
          </a:p>
        </p:txBody>
      </p:sp>
      <p:sp>
        <p:nvSpPr>
          <p:cNvPr id="6" name="Dikdörtgen 5">
            <a:extLst>
              <a:ext uri="{FF2B5EF4-FFF2-40B4-BE49-F238E27FC236}">
                <a16:creationId xmlns:a16="http://schemas.microsoft.com/office/drawing/2014/main" id="{0616BE99-B28E-428E-B64C-9A385F6CF141}"/>
              </a:ext>
            </a:extLst>
          </p:cNvPr>
          <p:cNvSpPr/>
          <p:nvPr/>
        </p:nvSpPr>
        <p:spPr>
          <a:xfrm>
            <a:off x="539552" y="1715736"/>
            <a:ext cx="6125296" cy="369332"/>
          </a:xfrm>
          <a:prstGeom prst="rect">
            <a:avLst/>
          </a:prstGeom>
        </p:spPr>
        <p:txBody>
          <a:bodyPr wrap="square">
            <a:spAutoFit/>
          </a:bodyPr>
          <a:lstStyle/>
          <a:p>
            <a:r>
              <a:rPr lang="tr-TR" dirty="0">
                <a:solidFill>
                  <a:schemeClr val="bg1">
                    <a:lumMod val="50000"/>
                  </a:schemeClr>
                </a:solidFill>
              </a:rPr>
              <a:t>8.1.1 Metal Matris </a:t>
            </a:r>
            <a:r>
              <a:rPr lang="tr-TR" dirty="0" err="1">
                <a:solidFill>
                  <a:schemeClr val="bg1">
                    <a:lumMod val="50000"/>
                  </a:schemeClr>
                </a:solidFill>
              </a:rPr>
              <a:t>Kompozitler</a:t>
            </a:r>
            <a:r>
              <a:rPr lang="tr-TR" dirty="0">
                <a:solidFill>
                  <a:schemeClr val="bg1">
                    <a:lumMod val="50000"/>
                  </a:schemeClr>
                </a:solidFill>
              </a:rPr>
              <a:t> (MMK)-devamı: </a:t>
            </a:r>
          </a:p>
        </p:txBody>
      </p:sp>
      <p:pic>
        <p:nvPicPr>
          <p:cNvPr id="1026" name="Picture 2" descr="Metal Matrix Composite | Metallurgy for Dummies">
            <a:extLst>
              <a:ext uri="{FF2B5EF4-FFF2-40B4-BE49-F238E27FC236}">
                <a16:creationId xmlns:a16="http://schemas.microsoft.com/office/drawing/2014/main" id="{80F51353-AEAC-4CB7-A95F-7F5D43044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9035" y="2809201"/>
            <a:ext cx="3166906" cy="2356767"/>
          </a:xfrm>
          <a:prstGeom prst="rect">
            <a:avLst/>
          </a:prstGeom>
          <a:noFill/>
          <a:extLst>
            <a:ext uri="{909E8E84-426E-40DD-AFC4-6F175D3DCCD1}">
              <a14:hiddenFill xmlns:a14="http://schemas.microsoft.com/office/drawing/2010/main">
                <a:solidFill>
                  <a:srgbClr val="FFFFFF"/>
                </a:solidFill>
              </a14:hiddenFill>
            </a:ext>
          </a:extLst>
        </p:spPr>
      </p:pic>
      <p:sp>
        <p:nvSpPr>
          <p:cNvPr id="10" name="İçerik Yer Tutucusu 4">
            <a:extLst>
              <a:ext uri="{FF2B5EF4-FFF2-40B4-BE49-F238E27FC236}">
                <a16:creationId xmlns:a16="http://schemas.microsoft.com/office/drawing/2014/main" id="{C55266BC-9AD8-420D-81BB-3B2A5FAEA7EA}"/>
              </a:ext>
            </a:extLst>
          </p:cNvPr>
          <p:cNvSpPr>
            <a:spLocks noGrp="1"/>
          </p:cNvSpPr>
          <p:nvPr>
            <p:ph sz="quarter" idx="1"/>
          </p:nvPr>
        </p:nvSpPr>
        <p:spPr>
          <a:xfrm>
            <a:off x="2555776" y="655760"/>
            <a:ext cx="4248472" cy="370611"/>
          </a:xfrm>
        </p:spPr>
        <p:txBody>
          <a:bodyPr>
            <a:normAutofit lnSpcReduction="10000"/>
          </a:bodyPr>
          <a:lstStyle/>
          <a:p>
            <a:pPr marL="0" indent="0">
              <a:buNone/>
            </a:pPr>
            <a:r>
              <a:rPr lang="tr-TR" sz="2000" dirty="0">
                <a:solidFill>
                  <a:schemeClr val="bg2">
                    <a:lumMod val="75000"/>
                  </a:schemeClr>
                </a:solidFill>
              </a:rPr>
              <a:t>(8.1 Matris Malzeme cinsine Göre) </a:t>
            </a:r>
          </a:p>
          <a:p>
            <a:pPr marL="0" indent="0">
              <a:buNone/>
            </a:pPr>
            <a:endParaRPr lang="tr-TR" sz="2000" dirty="0">
              <a:solidFill>
                <a:schemeClr val="bg2">
                  <a:lumMod val="75000"/>
                </a:schemeClr>
              </a:solidFill>
            </a:endParaRPr>
          </a:p>
        </p:txBody>
      </p:sp>
    </p:spTree>
    <p:extLst>
      <p:ext uri="{BB962C8B-B14F-4D97-AF65-F5344CB8AC3E}">
        <p14:creationId xmlns:p14="http://schemas.microsoft.com/office/powerpoint/2010/main" val="427189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93200" y="6399336"/>
            <a:ext cx="5851376"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7" name="Metin kutusu 6"/>
          <p:cNvSpPr txBox="1"/>
          <p:nvPr/>
        </p:nvSpPr>
        <p:spPr>
          <a:xfrm>
            <a:off x="107504" y="1994285"/>
            <a:ext cx="5400600" cy="2950359"/>
          </a:xfrm>
          <a:prstGeom prst="rect">
            <a:avLst/>
          </a:prstGeom>
          <a:noFill/>
        </p:spPr>
        <p:txBody>
          <a:bodyPr wrap="square" rtlCol="0">
            <a:spAutoFit/>
          </a:bodyPr>
          <a:lstStyle/>
          <a:p>
            <a:pPr marL="285750" indent="-285750" algn="just">
              <a:lnSpc>
                <a:spcPct val="150000"/>
              </a:lnSpc>
              <a:buFont typeface="Arial" pitchFamily="34" charset="0"/>
              <a:buChar char="•"/>
            </a:pPr>
            <a:r>
              <a:rPr lang="tr-TR" dirty="0"/>
              <a:t>Seramik malzemeler çok sert ve kırılgandırlar. Ayrıca yüksek sıcaklık dayanımlarına ve göreceli düşük yoğunluk özelliklere sahiptirler. </a:t>
            </a:r>
          </a:p>
          <a:p>
            <a:pPr marL="285750" indent="-285750" algn="just">
              <a:lnSpc>
                <a:spcPct val="150000"/>
              </a:lnSpc>
              <a:buFont typeface="Arial" pitchFamily="34" charset="0"/>
              <a:buChar char="•"/>
            </a:pPr>
            <a:r>
              <a:rPr lang="tr-TR" dirty="0"/>
              <a:t>Seramikler  ısıl şok direnci ve tokluğu düşük malzemelerdir. Bunlara örnek olarak; Al2O3, </a:t>
            </a:r>
            <a:r>
              <a:rPr lang="tr-TR" dirty="0" err="1"/>
              <a:t>SiC</a:t>
            </a:r>
            <a:r>
              <a:rPr lang="tr-TR" dirty="0"/>
              <a:t>, Si3N4, B4C, </a:t>
            </a:r>
            <a:r>
              <a:rPr lang="tr-TR" dirty="0" err="1"/>
              <a:t>cBN</a:t>
            </a:r>
            <a:r>
              <a:rPr lang="tr-TR" dirty="0"/>
              <a:t>, </a:t>
            </a:r>
            <a:r>
              <a:rPr lang="tr-TR" dirty="0" err="1"/>
              <a:t>TiC</a:t>
            </a:r>
            <a:r>
              <a:rPr lang="tr-TR" dirty="0"/>
              <a:t>, </a:t>
            </a:r>
            <a:r>
              <a:rPr lang="tr-TR" dirty="0" err="1"/>
              <a:t>TiB</a:t>
            </a:r>
            <a:r>
              <a:rPr lang="tr-TR" dirty="0"/>
              <a:t>, </a:t>
            </a:r>
            <a:r>
              <a:rPr lang="tr-TR" dirty="0" err="1"/>
              <a:t>TiN</a:t>
            </a:r>
            <a:r>
              <a:rPr lang="tr-TR" dirty="0"/>
              <a:t> ve AIN’ verilebilir. </a:t>
            </a:r>
          </a:p>
        </p:txBody>
      </p:sp>
      <p:sp>
        <p:nvSpPr>
          <p:cNvPr id="2" name="Slayt Numarası Yer Tutucusu 1"/>
          <p:cNvSpPr>
            <a:spLocks noGrp="1"/>
          </p:cNvSpPr>
          <p:nvPr>
            <p:ph type="sldNum" sz="quarter" idx="12"/>
          </p:nvPr>
        </p:nvSpPr>
        <p:spPr/>
        <p:txBody>
          <a:bodyPr/>
          <a:lstStyle/>
          <a:p>
            <a:fld id="{B7840E83-AC17-4BB5-BC43-751DE1ADA5B1}" type="slidenum">
              <a:rPr lang="tr-TR" smtClean="0"/>
              <a:t>63</a:t>
            </a:fld>
            <a:endParaRPr lang="tr-TR"/>
          </a:p>
        </p:txBody>
      </p:sp>
      <p:sp>
        <p:nvSpPr>
          <p:cNvPr id="4" name="Veri Yer Tutucusu 3"/>
          <p:cNvSpPr>
            <a:spLocks noGrp="1"/>
          </p:cNvSpPr>
          <p:nvPr>
            <p:ph type="dt" sz="half" idx="10"/>
          </p:nvPr>
        </p:nvSpPr>
        <p:spPr/>
        <p:txBody>
          <a:bodyPr/>
          <a:lstStyle/>
          <a:p>
            <a:r>
              <a:rPr lang="tr-TR" dirty="0"/>
              <a:t>....</a:t>
            </a:r>
          </a:p>
        </p:txBody>
      </p:sp>
      <p:sp>
        <p:nvSpPr>
          <p:cNvPr id="9" name="Başlık 1">
            <a:extLst>
              <a:ext uri="{FF2B5EF4-FFF2-40B4-BE49-F238E27FC236}">
                <a16:creationId xmlns:a16="http://schemas.microsoft.com/office/drawing/2014/main" id="{D769A186-8EDB-4418-A47D-2D39D4B13D9A}"/>
              </a:ext>
            </a:extLst>
          </p:cNvPr>
          <p:cNvSpPr txBox="1">
            <a:spLocks/>
          </p:cNvSpPr>
          <p:nvPr/>
        </p:nvSpPr>
        <p:spPr>
          <a:xfrm>
            <a:off x="327893" y="188108"/>
            <a:ext cx="8534400" cy="590076"/>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8-Kompozit Malzemelerin Sınıflandırılması </a:t>
            </a:r>
          </a:p>
        </p:txBody>
      </p:sp>
      <p:sp>
        <p:nvSpPr>
          <p:cNvPr id="11" name="Dikdörtgen 10">
            <a:extLst>
              <a:ext uri="{FF2B5EF4-FFF2-40B4-BE49-F238E27FC236}">
                <a16:creationId xmlns:a16="http://schemas.microsoft.com/office/drawing/2014/main" id="{69C9AFF3-93C6-4846-B755-B7AAD8EBD849}"/>
              </a:ext>
            </a:extLst>
          </p:cNvPr>
          <p:cNvSpPr/>
          <p:nvPr/>
        </p:nvSpPr>
        <p:spPr>
          <a:xfrm>
            <a:off x="476358" y="1649691"/>
            <a:ext cx="5129930" cy="369332"/>
          </a:xfrm>
          <a:prstGeom prst="rect">
            <a:avLst/>
          </a:prstGeom>
        </p:spPr>
        <p:txBody>
          <a:bodyPr wrap="none">
            <a:spAutoFit/>
          </a:bodyPr>
          <a:lstStyle/>
          <a:p>
            <a:r>
              <a:rPr lang="tr-TR" b="1" dirty="0"/>
              <a:t>8.1.2 Seramik matris </a:t>
            </a:r>
            <a:r>
              <a:rPr lang="tr-TR" b="1" dirty="0" err="1"/>
              <a:t>kompozitler</a:t>
            </a:r>
            <a:r>
              <a:rPr lang="tr-TR" b="1" dirty="0"/>
              <a:t> (CMK):</a:t>
            </a:r>
            <a:r>
              <a:rPr lang="tr-TR" dirty="0"/>
              <a:t> </a:t>
            </a:r>
          </a:p>
        </p:txBody>
      </p:sp>
      <p:pic>
        <p:nvPicPr>
          <p:cNvPr id="3078" name="Picture 6" descr="Ceramic Matrix Composites Offer Lighter, More Durable Engine Parts -  Mobility Engineering Technology">
            <a:extLst>
              <a:ext uri="{FF2B5EF4-FFF2-40B4-BE49-F238E27FC236}">
                <a16:creationId xmlns:a16="http://schemas.microsoft.com/office/drawing/2014/main" id="{D6D63A23-79E4-46E1-B1D5-7292B0320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9007" y="2212367"/>
            <a:ext cx="3202529" cy="2137688"/>
          </a:xfrm>
          <a:prstGeom prst="rect">
            <a:avLst/>
          </a:prstGeom>
          <a:noFill/>
          <a:extLst>
            <a:ext uri="{909E8E84-426E-40DD-AFC4-6F175D3DCCD1}">
              <a14:hiddenFill xmlns:a14="http://schemas.microsoft.com/office/drawing/2010/main">
                <a:solidFill>
                  <a:srgbClr val="FFFFFF"/>
                </a:solidFill>
              </a14:hiddenFill>
            </a:ext>
          </a:extLst>
        </p:spPr>
      </p:pic>
      <p:sp>
        <p:nvSpPr>
          <p:cNvPr id="16" name="Dikdörtgen 15">
            <a:extLst>
              <a:ext uri="{FF2B5EF4-FFF2-40B4-BE49-F238E27FC236}">
                <a16:creationId xmlns:a16="http://schemas.microsoft.com/office/drawing/2014/main" id="{8959896C-AE90-414E-8FAB-0D191037688A}"/>
              </a:ext>
            </a:extLst>
          </p:cNvPr>
          <p:cNvSpPr/>
          <p:nvPr/>
        </p:nvSpPr>
        <p:spPr>
          <a:xfrm>
            <a:off x="230993" y="4910923"/>
            <a:ext cx="8731696" cy="1288366"/>
          </a:xfrm>
          <a:prstGeom prst="rect">
            <a:avLst/>
          </a:prstGeom>
        </p:spPr>
        <p:txBody>
          <a:bodyPr wrap="square">
            <a:spAutoFit/>
          </a:bodyPr>
          <a:lstStyle/>
          <a:p>
            <a:pPr marL="285750" indent="-285750" algn="just">
              <a:lnSpc>
                <a:spcPct val="150000"/>
              </a:lnSpc>
              <a:buFont typeface="Arial" pitchFamily="34" charset="0"/>
              <a:buChar char="•"/>
            </a:pPr>
            <a:r>
              <a:rPr lang="tr-TR" dirty="0"/>
              <a:t>Bu bileşikler değişik yapılarda olup amaca göre bir ya da bir kaçı beraber kullanılarak seramik </a:t>
            </a:r>
            <a:r>
              <a:rPr lang="tr-TR" dirty="0" err="1"/>
              <a:t>matriks</a:t>
            </a:r>
            <a:r>
              <a:rPr lang="tr-TR" dirty="0"/>
              <a:t> </a:t>
            </a:r>
            <a:r>
              <a:rPr lang="tr-TR" dirty="0" err="1"/>
              <a:t>kompozitler</a:t>
            </a:r>
            <a:r>
              <a:rPr lang="tr-TR" dirty="0"/>
              <a:t> elde edilir. Sandviç zırhlar, çeşitli askeri amaçlı parçalar imali ile uzay araçları bu ürünlerin başlıca kullanım yerleridir. </a:t>
            </a:r>
          </a:p>
        </p:txBody>
      </p:sp>
      <p:sp>
        <p:nvSpPr>
          <p:cNvPr id="10" name="İçerik Yer Tutucusu 4">
            <a:extLst>
              <a:ext uri="{FF2B5EF4-FFF2-40B4-BE49-F238E27FC236}">
                <a16:creationId xmlns:a16="http://schemas.microsoft.com/office/drawing/2014/main" id="{18C1D84E-D594-4877-8704-C423BCE2A781}"/>
              </a:ext>
            </a:extLst>
          </p:cNvPr>
          <p:cNvSpPr>
            <a:spLocks noGrp="1"/>
          </p:cNvSpPr>
          <p:nvPr>
            <p:ph sz="quarter" idx="1"/>
          </p:nvPr>
        </p:nvSpPr>
        <p:spPr>
          <a:xfrm>
            <a:off x="2555776" y="656401"/>
            <a:ext cx="4248472" cy="370611"/>
          </a:xfrm>
        </p:spPr>
        <p:txBody>
          <a:bodyPr>
            <a:normAutofit lnSpcReduction="10000"/>
          </a:bodyPr>
          <a:lstStyle/>
          <a:p>
            <a:pPr marL="0" indent="0">
              <a:buNone/>
            </a:pPr>
            <a:r>
              <a:rPr lang="tr-TR" sz="2000" dirty="0">
                <a:solidFill>
                  <a:schemeClr val="bg2">
                    <a:lumMod val="75000"/>
                  </a:schemeClr>
                </a:solidFill>
              </a:rPr>
              <a:t>(8.1 Matris Malzeme cinsine Göre) </a:t>
            </a:r>
          </a:p>
          <a:p>
            <a:pPr marL="0" indent="0">
              <a:buNone/>
            </a:pPr>
            <a:endParaRPr lang="tr-TR" sz="2000" dirty="0">
              <a:solidFill>
                <a:schemeClr val="bg2">
                  <a:lumMod val="75000"/>
                </a:schemeClr>
              </a:solidFill>
            </a:endParaRPr>
          </a:p>
        </p:txBody>
      </p:sp>
    </p:spTree>
    <p:extLst>
      <p:ext uri="{BB962C8B-B14F-4D97-AF65-F5344CB8AC3E}">
        <p14:creationId xmlns:p14="http://schemas.microsoft.com/office/powerpoint/2010/main" val="248112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up)">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up)">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1" grpId="0"/>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727966" y="6395247"/>
            <a:ext cx="5851376"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7" name="Metin kutusu 6"/>
          <p:cNvSpPr txBox="1"/>
          <p:nvPr/>
        </p:nvSpPr>
        <p:spPr>
          <a:xfrm>
            <a:off x="304800" y="1996950"/>
            <a:ext cx="6549700" cy="4196855"/>
          </a:xfrm>
          <a:prstGeom prst="rect">
            <a:avLst/>
          </a:prstGeom>
          <a:noFill/>
        </p:spPr>
        <p:txBody>
          <a:bodyPr wrap="square" rtlCol="0">
            <a:spAutoFit/>
          </a:bodyPr>
          <a:lstStyle/>
          <a:p>
            <a:pPr marL="285750" indent="-285750" algn="just">
              <a:lnSpc>
                <a:spcPct val="150000"/>
              </a:lnSpc>
              <a:buFont typeface="Arial" pitchFamily="34" charset="0"/>
              <a:buChar char="•"/>
            </a:pPr>
            <a:r>
              <a:rPr lang="tr-TR" dirty="0"/>
              <a:t>Seramik </a:t>
            </a:r>
            <a:r>
              <a:rPr lang="tr-TR" dirty="0" err="1"/>
              <a:t>matrikse</a:t>
            </a:r>
            <a:r>
              <a:rPr lang="tr-TR" dirty="0"/>
              <a:t> ilave edilen karbon, seramik ve cam fiberler özellikle yüksek sıcaklık uygulamaları gibi özel şartlar için geliştirilmektedir. </a:t>
            </a:r>
          </a:p>
          <a:p>
            <a:pPr marL="285750" indent="-285750" algn="just">
              <a:lnSpc>
                <a:spcPct val="150000"/>
              </a:lnSpc>
              <a:buFont typeface="Arial" pitchFamily="34" charset="0"/>
              <a:buChar char="•"/>
            </a:pPr>
            <a:r>
              <a:rPr lang="tr-TR" dirty="0"/>
              <a:t>Seramik malzemelerin seramik fiberler ile takviye edilmesi durumunda, daha yüksek mukavemet  ve tokluk değerlerinde </a:t>
            </a:r>
            <a:r>
              <a:rPr lang="tr-TR" dirty="0" err="1"/>
              <a:t>kompozitler</a:t>
            </a:r>
            <a:r>
              <a:rPr lang="tr-TR" dirty="0"/>
              <a:t> elde edilir. </a:t>
            </a:r>
          </a:p>
          <a:p>
            <a:pPr marL="285750" indent="-285750" algn="just">
              <a:lnSpc>
                <a:spcPct val="150000"/>
              </a:lnSpc>
              <a:buFont typeface="Arial" pitchFamily="34" charset="0"/>
              <a:buChar char="•"/>
            </a:pPr>
            <a:r>
              <a:rPr lang="tr-TR" dirty="0"/>
              <a:t>Alümina ve </a:t>
            </a:r>
            <a:r>
              <a:rPr lang="tr-TR" dirty="0" err="1"/>
              <a:t>zirkonya</a:t>
            </a:r>
            <a:r>
              <a:rPr lang="tr-TR" dirty="0"/>
              <a:t> esaslı seramik </a:t>
            </a:r>
            <a:r>
              <a:rPr lang="tr-TR" dirty="0" err="1"/>
              <a:t>kompozitler</a:t>
            </a:r>
            <a:r>
              <a:rPr lang="tr-TR" dirty="0"/>
              <a:t> üzerindeki son yıllardaki çalışmalar, bu malzemelerin  insan vücudunda </a:t>
            </a:r>
            <a:r>
              <a:rPr lang="tr-TR" dirty="0" err="1"/>
              <a:t>biomalzeme</a:t>
            </a:r>
            <a:r>
              <a:rPr lang="tr-TR" dirty="0"/>
              <a:t> olarak kullanılmaya başlanmasına da sebebiyet vermiştir. </a:t>
            </a:r>
          </a:p>
        </p:txBody>
      </p:sp>
      <p:sp>
        <p:nvSpPr>
          <p:cNvPr id="2" name="Slayt Numarası Yer Tutucusu 1"/>
          <p:cNvSpPr>
            <a:spLocks noGrp="1"/>
          </p:cNvSpPr>
          <p:nvPr>
            <p:ph type="sldNum" sz="quarter" idx="12"/>
          </p:nvPr>
        </p:nvSpPr>
        <p:spPr/>
        <p:txBody>
          <a:bodyPr/>
          <a:lstStyle/>
          <a:p>
            <a:fld id="{B7840E83-AC17-4BB5-BC43-751DE1ADA5B1}" type="slidenum">
              <a:rPr lang="tr-TR" smtClean="0"/>
              <a:t>64</a:t>
            </a:fld>
            <a:endParaRPr lang="tr-TR"/>
          </a:p>
        </p:txBody>
      </p:sp>
      <p:pic>
        <p:nvPicPr>
          <p:cNvPr id="14338" name="Picture 2" descr="http://www.ultramet.com/images/ceramic_matrix_composites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430701" y="2794437"/>
            <a:ext cx="3187348" cy="1864187"/>
          </a:xfrm>
          <a:prstGeom prst="rect">
            <a:avLst/>
          </a:prstGeom>
          <a:noFill/>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p:txBody>
          <a:bodyPr/>
          <a:lstStyle/>
          <a:p>
            <a:r>
              <a:rPr lang="tr-TR" dirty="0"/>
              <a:t>....</a:t>
            </a:r>
          </a:p>
        </p:txBody>
      </p:sp>
      <p:sp>
        <p:nvSpPr>
          <p:cNvPr id="9" name="Başlık 1">
            <a:extLst>
              <a:ext uri="{FF2B5EF4-FFF2-40B4-BE49-F238E27FC236}">
                <a16:creationId xmlns:a16="http://schemas.microsoft.com/office/drawing/2014/main" id="{D769A186-8EDB-4418-A47D-2D39D4B13D9A}"/>
              </a:ext>
            </a:extLst>
          </p:cNvPr>
          <p:cNvSpPr txBox="1">
            <a:spLocks/>
          </p:cNvSpPr>
          <p:nvPr/>
        </p:nvSpPr>
        <p:spPr>
          <a:xfrm>
            <a:off x="386454" y="188639"/>
            <a:ext cx="8534400" cy="611573"/>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8-Kompozit Malzemelerin Sınıflandırılması </a:t>
            </a:r>
          </a:p>
        </p:txBody>
      </p:sp>
      <p:sp>
        <p:nvSpPr>
          <p:cNvPr id="11" name="Dikdörtgen 10">
            <a:extLst>
              <a:ext uri="{FF2B5EF4-FFF2-40B4-BE49-F238E27FC236}">
                <a16:creationId xmlns:a16="http://schemas.microsoft.com/office/drawing/2014/main" id="{69C9AFF3-93C6-4846-B755-B7AAD8EBD849}"/>
              </a:ext>
            </a:extLst>
          </p:cNvPr>
          <p:cNvSpPr/>
          <p:nvPr/>
        </p:nvSpPr>
        <p:spPr>
          <a:xfrm>
            <a:off x="524545" y="1651614"/>
            <a:ext cx="5299849" cy="369332"/>
          </a:xfrm>
          <a:prstGeom prst="rect">
            <a:avLst/>
          </a:prstGeom>
        </p:spPr>
        <p:txBody>
          <a:bodyPr wrap="none">
            <a:spAutoFit/>
          </a:bodyPr>
          <a:lstStyle/>
          <a:p>
            <a:r>
              <a:rPr lang="tr-TR" dirty="0">
                <a:solidFill>
                  <a:schemeClr val="bg1">
                    <a:lumMod val="50000"/>
                  </a:schemeClr>
                </a:solidFill>
              </a:rPr>
              <a:t>8.1.2 Seramik matris </a:t>
            </a:r>
            <a:r>
              <a:rPr lang="tr-TR" dirty="0" err="1">
                <a:solidFill>
                  <a:schemeClr val="bg1">
                    <a:lumMod val="50000"/>
                  </a:schemeClr>
                </a:solidFill>
              </a:rPr>
              <a:t>kompozitler</a:t>
            </a:r>
            <a:r>
              <a:rPr lang="tr-TR" dirty="0">
                <a:solidFill>
                  <a:schemeClr val="bg1">
                    <a:lumMod val="50000"/>
                  </a:schemeClr>
                </a:solidFill>
              </a:rPr>
              <a:t> (CMK):-devamı </a:t>
            </a:r>
          </a:p>
        </p:txBody>
      </p:sp>
      <p:sp>
        <p:nvSpPr>
          <p:cNvPr id="10" name="İçerik Yer Tutucusu 4">
            <a:extLst>
              <a:ext uri="{FF2B5EF4-FFF2-40B4-BE49-F238E27FC236}">
                <a16:creationId xmlns:a16="http://schemas.microsoft.com/office/drawing/2014/main" id="{316BDDAA-FE5A-406F-9F34-0EDFBE54C14E}"/>
              </a:ext>
            </a:extLst>
          </p:cNvPr>
          <p:cNvSpPr>
            <a:spLocks noGrp="1"/>
          </p:cNvSpPr>
          <p:nvPr>
            <p:ph sz="quarter" idx="1"/>
          </p:nvPr>
        </p:nvSpPr>
        <p:spPr>
          <a:xfrm>
            <a:off x="2623347" y="669996"/>
            <a:ext cx="4248472" cy="370611"/>
          </a:xfrm>
        </p:spPr>
        <p:txBody>
          <a:bodyPr>
            <a:normAutofit lnSpcReduction="10000"/>
          </a:bodyPr>
          <a:lstStyle/>
          <a:p>
            <a:pPr marL="0" indent="0">
              <a:buNone/>
            </a:pPr>
            <a:r>
              <a:rPr lang="tr-TR" sz="2000" dirty="0">
                <a:solidFill>
                  <a:schemeClr val="bg2">
                    <a:lumMod val="75000"/>
                  </a:schemeClr>
                </a:solidFill>
              </a:rPr>
              <a:t>(8.1 Matris Malzeme cinsine Göre) </a:t>
            </a:r>
          </a:p>
          <a:p>
            <a:pPr marL="0" indent="0">
              <a:buNone/>
            </a:pPr>
            <a:endParaRPr lang="tr-TR" sz="2000" dirty="0">
              <a:solidFill>
                <a:schemeClr val="bg2">
                  <a:lumMod val="75000"/>
                </a:schemeClr>
              </a:solidFill>
            </a:endParaRPr>
          </a:p>
        </p:txBody>
      </p:sp>
    </p:spTree>
    <p:extLst>
      <p:ext uri="{BB962C8B-B14F-4D97-AF65-F5344CB8AC3E}">
        <p14:creationId xmlns:p14="http://schemas.microsoft.com/office/powerpoint/2010/main" val="254326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51720" y="6404984"/>
            <a:ext cx="5707360" cy="258512"/>
          </a:xfrm>
        </p:spPr>
        <p:txBody>
          <a:bodyPr/>
          <a:lstStyle/>
          <a:p>
            <a:r>
              <a:rPr lang="tr-TR" dirty="0" err="1"/>
              <a:t>Kompozit</a:t>
            </a:r>
            <a:r>
              <a:rPr lang="tr-TR" dirty="0"/>
              <a:t> Malzemelerle İlgili Genel Bilgiler /</a:t>
            </a:r>
            <a:r>
              <a:rPr lang="tr-TR" dirty="0" err="1"/>
              <a:t>Prof.Dr</a:t>
            </a:r>
            <a:r>
              <a:rPr lang="tr-TR" dirty="0"/>
              <a:t>. Mehmet Zor</a:t>
            </a:r>
          </a:p>
        </p:txBody>
      </p:sp>
      <p:sp>
        <p:nvSpPr>
          <p:cNvPr id="7" name="Metin kutusu 6"/>
          <p:cNvSpPr txBox="1"/>
          <p:nvPr/>
        </p:nvSpPr>
        <p:spPr>
          <a:xfrm>
            <a:off x="304800" y="3657245"/>
            <a:ext cx="8598908" cy="2534861"/>
          </a:xfrm>
          <a:prstGeom prst="rect">
            <a:avLst/>
          </a:prstGeom>
          <a:noFill/>
        </p:spPr>
        <p:txBody>
          <a:bodyPr wrap="square" rtlCol="0">
            <a:spAutoFit/>
          </a:bodyPr>
          <a:lstStyle/>
          <a:p>
            <a:pPr marL="285750" indent="-285750" algn="just">
              <a:lnSpc>
                <a:spcPct val="150000"/>
              </a:lnSpc>
              <a:buFont typeface="Arial" pitchFamily="34" charset="0"/>
              <a:buChar char="•"/>
            </a:pPr>
            <a:r>
              <a:rPr lang="tr-TR" dirty="0"/>
              <a:t>Sürekli fiber takviyeli olarak yaygın olarak kullanılan polimer </a:t>
            </a:r>
            <a:r>
              <a:rPr lang="tr-TR" dirty="0" err="1"/>
              <a:t>matriksler</a:t>
            </a:r>
            <a:r>
              <a:rPr lang="tr-TR" dirty="0"/>
              <a:t> </a:t>
            </a:r>
            <a:r>
              <a:rPr lang="tr-TR" dirty="0" err="1"/>
              <a:t>termoset</a:t>
            </a:r>
            <a:r>
              <a:rPr lang="tr-TR" dirty="0"/>
              <a:t> ve </a:t>
            </a:r>
            <a:r>
              <a:rPr lang="tr-TR" dirty="0" err="1"/>
              <a:t>termoplastikler</a:t>
            </a:r>
            <a:r>
              <a:rPr lang="tr-TR" dirty="0"/>
              <a:t> olarak iki gruba ayrılır. </a:t>
            </a:r>
          </a:p>
          <a:p>
            <a:pPr marL="285750" indent="-285750" algn="just">
              <a:lnSpc>
                <a:spcPct val="150000"/>
              </a:lnSpc>
              <a:buFont typeface="Arial" pitchFamily="34" charset="0"/>
              <a:buChar char="•"/>
            </a:pPr>
            <a:r>
              <a:rPr lang="tr-TR" dirty="0"/>
              <a:t>Bu </a:t>
            </a:r>
            <a:r>
              <a:rPr lang="tr-TR" dirty="0" err="1"/>
              <a:t>kompozitlerin</a:t>
            </a:r>
            <a:r>
              <a:rPr lang="tr-TR" dirty="0"/>
              <a:t> sürekli fiberlerle takviye edilmiş polyester ve </a:t>
            </a:r>
            <a:r>
              <a:rPr lang="tr-TR" dirty="0" err="1"/>
              <a:t>epoksi</a:t>
            </a:r>
            <a:r>
              <a:rPr lang="tr-TR" dirty="0"/>
              <a:t> reçine </a:t>
            </a:r>
            <a:r>
              <a:rPr lang="tr-TR" dirty="0" err="1"/>
              <a:t>matriksli</a:t>
            </a:r>
            <a:r>
              <a:rPr lang="tr-TR" dirty="0"/>
              <a:t> olanları en önemlileridir. </a:t>
            </a:r>
          </a:p>
          <a:p>
            <a:pPr marL="285750" indent="-285750" algn="just">
              <a:lnSpc>
                <a:spcPct val="150000"/>
              </a:lnSpc>
              <a:buFont typeface="Arial" pitchFamily="34" charset="0"/>
              <a:buChar char="•"/>
            </a:pPr>
            <a:r>
              <a:rPr lang="tr-TR" dirty="0"/>
              <a:t>Kullanılan takviye malzemelerinin </a:t>
            </a:r>
            <a:r>
              <a:rPr lang="tr-TR" dirty="0" err="1"/>
              <a:t>başlıcaları</a:t>
            </a:r>
            <a:r>
              <a:rPr lang="tr-TR" dirty="0"/>
              <a:t> ise, cam fiber, </a:t>
            </a:r>
            <a:r>
              <a:rPr lang="tr-TR" dirty="0" err="1"/>
              <a:t>kevlar</a:t>
            </a:r>
            <a:r>
              <a:rPr lang="tr-TR" dirty="0"/>
              <a:t> fiber, bor fiber ve karbon fiberlerdir.</a:t>
            </a:r>
          </a:p>
        </p:txBody>
      </p:sp>
      <p:sp>
        <p:nvSpPr>
          <p:cNvPr id="2" name="Slayt Numarası Yer Tutucusu 1"/>
          <p:cNvSpPr>
            <a:spLocks noGrp="1"/>
          </p:cNvSpPr>
          <p:nvPr>
            <p:ph type="sldNum" sz="quarter" idx="12"/>
          </p:nvPr>
        </p:nvSpPr>
        <p:spPr/>
        <p:txBody>
          <a:bodyPr/>
          <a:lstStyle/>
          <a:p>
            <a:fld id="{B7840E83-AC17-4BB5-BC43-751DE1ADA5B1}" type="slidenum">
              <a:rPr lang="tr-TR" smtClean="0"/>
              <a:t>65</a:t>
            </a:fld>
            <a:endParaRPr lang="tr-TR"/>
          </a:p>
        </p:txBody>
      </p:sp>
      <p:pic>
        <p:nvPicPr>
          <p:cNvPr id="15362" name="Picture 2" descr="http://www.lowvelocityimpact.com/iQbase/PMCba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6037" y="2083465"/>
            <a:ext cx="5676037" cy="1439574"/>
          </a:xfrm>
          <a:prstGeom prst="rect">
            <a:avLst/>
          </a:prstGeom>
          <a:noFill/>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p:txBody>
          <a:bodyPr/>
          <a:lstStyle/>
          <a:p>
            <a:r>
              <a:rPr lang="tr-TR" dirty="0"/>
              <a:t>....</a:t>
            </a:r>
          </a:p>
        </p:txBody>
      </p:sp>
      <p:sp>
        <p:nvSpPr>
          <p:cNvPr id="9" name="Başlık 1">
            <a:extLst>
              <a:ext uri="{FF2B5EF4-FFF2-40B4-BE49-F238E27FC236}">
                <a16:creationId xmlns:a16="http://schemas.microsoft.com/office/drawing/2014/main" id="{F2EDF5D8-20B9-4105-91A6-F595CF9DDF10}"/>
              </a:ext>
            </a:extLst>
          </p:cNvPr>
          <p:cNvSpPr txBox="1">
            <a:spLocks/>
          </p:cNvSpPr>
          <p:nvPr/>
        </p:nvSpPr>
        <p:spPr>
          <a:xfrm>
            <a:off x="369308" y="87255"/>
            <a:ext cx="8534400" cy="628433"/>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8-Kompozit Malzemelerin Sınıflandırılması </a:t>
            </a:r>
          </a:p>
        </p:txBody>
      </p:sp>
      <p:sp>
        <p:nvSpPr>
          <p:cNvPr id="11" name="Dikdörtgen 10">
            <a:extLst>
              <a:ext uri="{FF2B5EF4-FFF2-40B4-BE49-F238E27FC236}">
                <a16:creationId xmlns:a16="http://schemas.microsoft.com/office/drawing/2014/main" id="{BB4596D6-C67E-4965-A66D-2BC3E3EEF51B}"/>
              </a:ext>
            </a:extLst>
          </p:cNvPr>
          <p:cNvSpPr/>
          <p:nvPr/>
        </p:nvSpPr>
        <p:spPr>
          <a:xfrm>
            <a:off x="372968" y="1539801"/>
            <a:ext cx="5113900" cy="457369"/>
          </a:xfrm>
          <a:prstGeom prst="rect">
            <a:avLst/>
          </a:prstGeom>
        </p:spPr>
        <p:txBody>
          <a:bodyPr wrap="none">
            <a:spAutoFit/>
          </a:bodyPr>
          <a:lstStyle/>
          <a:p>
            <a:pPr algn="just">
              <a:lnSpc>
                <a:spcPct val="150000"/>
              </a:lnSpc>
            </a:pPr>
            <a:r>
              <a:rPr lang="tr-TR" b="1" dirty="0"/>
              <a:t>8.1.3 Polimer matris </a:t>
            </a:r>
            <a:r>
              <a:rPr lang="tr-TR" b="1" dirty="0" err="1"/>
              <a:t>kompozitler</a:t>
            </a:r>
            <a:r>
              <a:rPr lang="tr-TR" b="1" dirty="0"/>
              <a:t> (PMK):</a:t>
            </a:r>
            <a:r>
              <a:rPr lang="tr-TR" dirty="0"/>
              <a:t> </a:t>
            </a:r>
          </a:p>
        </p:txBody>
      </p:sp>
      <p:sp>
        <p:nvSpPr>
          <p:cNvPr id="12" name="İçerik Yer Tutucusu 4">
            <a:extLst>
              <a:ext uri="{FF2B5EF4-FFF2-40B4-BE49-F238E27FC236}">
                <a16:creationId xmlns:a16="http://schemas.microsoft.com/office/drawing/2014/main" id="{126811D0-2FE8-4FA9-AC90-4500B082BA3F}"/>
              </a:ext>
            </a:extLst>
          </p:cNvPr>
          <p:cNvSpPr>
            <a:spLocks noGrp="1"/>
          </p:cNvSpPr>
          <p:nvPr>
            <p:ph sz="quarter" idx="1"/>
          </p:nvPr>
        </p:nvSpPr>
        <p:spPr>
          <a:xfrm>
            <a:off x="2555776" y="640639"/>
            <a:ext cx="4248472" cy="370611"/>
          </a:xfrm>
        </p:spPr>
        <p:txBody>
          <a:bodyPr>
            <a:normAutofit lnSpcReduction="10000"/>
          </a:bodyPr>
          <a:lstStyle/>
          <a:p>
            <a:pPr marL="0" indent="0">
              <a:buNone/>
            </a:pPr>
            <a:r>
              <a:rPr lang="tr-TR" sz="2000" dirty="0">
                <a:solidFill>
                  <a:schemeClr val="bg2">
                    <a:lumMod val="75000"/>
                  </a:schemeClr>
                </a:solidFill>
              </a:rPr>
              <a:t>(8.1 Matris Malzeme cinsine Göre) </a:t>
            </a:r>
          </a:p>
          <a:p>
            <a:pPr marL="0" indent="0">
              <a:buNone/>
            </a:pPr>
            <a:endParaRPr lang="tr-TR" sz="2000" dirty="0">
              <a:solidFill>
                <a:schemeClr val="bg2">
                  <a:lumMod val="75000"/>
                </a:schemeClr>
              </a:solidFill>
            </a:endParaRPr>
          </a:p>
        </p:txBody>
      </p:sp>
    </p:spTree>
    <p:extLst>
      <p:ext uri="{BB962C8B-B14F-4D97-AF65-F5344CB8AC3E}">
        <p14:creationId xmlns:p14="http://schemas.microsoft.com/office/powerpoint/2010/main" val="359407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 calcmode="lin" valueType="num">
                                      <p:cBhvr>
                                        <p:cTn id="12" dur="500" fill="hold"/>
                                        <p:tgtEl>
                                          <p:spTgt spid="15362"/>
                                        </p:tgtEl>
                                        <p:attrNameLst>
                                          <p:attrName>ppt_w</p:attrName>
                                        </p:attrNameLst>
                                      </p:cBhvr>
                                      <p:tavLst>
                                        <p:tav tm="0">
                                          <p:val>
                                            <p:fltVal val="0"/>
                                          </p:val>
                                        </p:tav>
                                        <p:tav tm="100000">
                                          <p:val>
                                            <p:strVal val="#ppt_w"/>
                                          </p:val>
                                        </p:tav>
                                      </p:tavLst>
                                    </p:anim>
                                    <p:anim calcmode="lin" valueType="num">
                                      <p:cBhvr>
                                        <p:cTn id="13" dur="500" fill="hold"/>
                                        <p:tgtEl>
                                          <p:spTgt spid="15362"/>
                                        </p:tgtEl>
                                        <p:attrNameLst>
                                          <p:attrName>ppt_h</p:attrName>
                                        </p:attrNameLst>
                                      </p:cBhvr>
                                      <p:tavLst>
                                        <p:tav tm="0">
                                          <p:val>
                                            <p:fltVal val="0"/>
                                          </p:val>
                                        </p:tav>
                                        <p:tav tm="100000">
                                          <p:val>
                                            <p:strVal val="#ppt_h"/>
                                          </p:val>
                                        </p:tav>
                                      </p:tavLst>
                                    </p:anim>
                                    <p:animEffect transition="in" filter="fade">
                                      <p:cBhvr>
                                        <p:cTn id="14" dur="500"/>
                                        <p:tgtEl>
                                          <p:spTgt spid="1536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up)">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up)">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up)">
                                      <p:cBhvr>
                                        <p:cTn id="2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51720" y="6404984"/>
            <a:ext cx="5707360" cy="258512"/>
          </a:xfrm>
        </p:spPr>
        <p:txBody>
          <a:bodyPr/>
          <a:lstStyle/>
          <a:p>
            <a:r>
              <a:rPr lang="tr-TR" dirty="0" err="1"/>
              <a:t>Kompozit</a:t>
            </a:r>
            <a:r>
              <a:rPr lang="tr-TR" dirty="0"/>
              <a:t> Malzemelerle İlgili Genel Bilgiler /</a:t>
            </a:r>
            <a:r>
              <a:rPr lang="tr-TR" dirty="0" err="1"/>
              <a:t>Prof.Dr</a:t>
            </a:r>
            <a:r>
              <a:rPr lang="tr-TR" dirty="0"/>
              <a:t>. Mehmet Zor</a:t>
            </a:r>
          </a:p>
        </p:txBody>
      </p:sp>
      <p:sp>
        <p:nvSpPr>
          <p:cNvPr id="7" name="Metin kutusu 6"/>
          <p:cNvSpPr txBox="1"/>
          <p:nvPr/>
        </p:nvSpPr>
        <p:spPr>
          <a:xfrm>
            <a:off x="193067" y="4554685"/>
            <a:ext cx="8643085" cy="1703864"/>
          </a:xfrm>
          <a:prstGeom prst="rect">
            <a:avLst/>
          </a:prstGeom>
          <a:noFill/>
        </p:spPr>
        <p:txBody>
          <a:bodyPr wrap="square" rtlCol="0">
            <a:spAutoFit/>
          </a:bodyPr>
          <a:lstStyle/>
          <a:p>
            <a:pPr marL="285750" indent="-285750" algn="just">
              <a:lnSpc>
                <a:spcPct val="150000"/>
              </a:lnSpc>
              <a:buFont typeface="Arial" pitchFamily="34" charset="0"/>
              <a:buChar char="•"/>
            </a:pPr>
            <a:r>
              <a:rPr lang="tr-TR" dirty="0" err="1"/>
              <a:t>PMK’lerin</a:t>
            </a:r>
            <a:r>
              <a:rPr lang="tr-TR" dirty="0"/>
              <a:t> başlıca kullanım alanları ise, korozyon direnci sebebiyle denizcilik uygulamaları, hafifliği sebebiyle otomotiv ve diğer taşımacılık endüstrileri ile spor malzemeleri, yanmazlık özelliği istenen otomotiv iç dekorasyonu gibi alanlar olarak gösterilebilir.</a:t>
            </a:r>
          </a:p>
        </p:txBody>
      </p:sp>
      <p:sp>
        <p:nvSpPr>
          <p:cNvPr id="2" name="Slayt Numarası Yer Tutucusu 1"/>
          <p:cNvSpPr>
            <a:spLocks noGrp="1"/>
          </p:cNvSpPr>
          <p:nvPr>
            <p:ph type="sldNum" sz="quarter" idx="12"/>
          </p:nvPr>
        </p:nvSpPr>
        <p:spPr/>
        <p:txBody>
          <a:bodyPr/>
          <a:lstStyle/>
          <a:p>
            <a:fld id="{B7840E83-AC17-4BB5-BC43-751DE1ADA5B1}" type="slidenum">
              <a:rPr lang="tr-TR" smtClean="0"/>
              <a:t>66</a:t>
            </a:fld>
            <a:endParaRPr lang="tr-TR"/>
          </a:p>
        </p:txBody>
      </p:sp>
      <p:sp>
        <p:nvSpPr>
          <p:cNvPr id="4" name="Veri Yer Tutucusu 3"/>
          <p:cNvSpPr>
            <a:spLocks noGrp="1"/>
          </p:cNvSpPr>
          <p:nvPr>
            <p:ph type="dt" sz="half" idx="10"/>
          </p:nvPr>
        </p:nvSpPr>
        <p:spPr/>
        <p:txBody>
          <a:bodyPr/>
          <a:lstStyle/>
          <a:p>
            <a:r>
              <a:rPr lang="tr-TR" dirty="0"/>
              <a:t>....</a:t>
            </a:r>
          </a:p>
        </p:txBody>
      </p:sp>
      <p:sp>
        <p:nvSpPr>
          <p:cNvPr id="9" name="Başlık 1">
            <a:extLst>
              <a:ext uri="{FF2B5EF4-FFF2-40B4-BE49-F238E27FC236}">
                <a16:creationId xmlns:a16="http://schemas.microsoft.com/office/drawing/2014/main" id="{F2EDF5D8-20B9-4105-91A6-F595CF9DDF10}"/>
              </a:ext>
            </a:extLst>
          </p:cNvPr>
          <p:cNvSpPr txBox="1">
            <a:spLocks/>
          </p:cNvSpPr>
          <p:nvPr/>
        </p:nvSpPr>
        <p:spPr>
          <a:xfrm>
            <a:off x="345929" y="159854"/>
            <a:ext cx="8534400" cy="604833"/>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8-Kompozit Malzemelerin Sınıflandırılması </a:t>
            </a:r>
          </a:p>
        </p:txBody>
      </p:sp>
      <p:sp>
        <p:nvSpPr>
          <p:cNvPr id="11" name="Dikdörtgen 10">
            <a:extLst>
              <a:ext uri="{FF2B5EF4-FFF2-40B4-BE49-F238E27FC236}">
                <a16:creationId xmlns:a16="http://schemas.microsoft.com/office/drawing/2014/main" id="{BB4596D6-C67E-4965-A66D-2BC3E3EEF51B}"/>
              </a:ext>
            </a:extLst>
          </p:cNvPr>
          <p:cNvSpPr/>
          <p:nvPr/>
        </p:nvSpPr>
        <p:spPr>
          <a:xfrm>
            <a:off x="304800" y="1549807"/>
            <a:ext cx="5253361" cy="457369"/>
          </a:xfrm>
          <a:prstGeom prst="rect">
            <a:avLst/>
          </a:prstGeom>
        </p:spPr>
        <p:txBody>
          <a:bodyPr wrap="none">
            <a:spAutoFit/>
          </a:bodyPr>
          <a:lstStyle/>
          <a:p>
            <a:pPr algn="just">
              <a:lnSpc>
                <a:spcPct val="150000"/>
              </a:lnSpc>
            </a:pPr>
            <a:r>
              <a:rPr lang="tr-TR" dirty="0">
                <a:solidFill>
                  <a:schemeClr val="bg1">
                    <a:lumMod val="50000"/>
                  </a:schemeClr>
                </a:solidFill>
              </a:rPr>
              <a:t>8.1.3 Polimer matris </a:t>
            </a:r>
            <a:r>
              <a:rPr lang="tr-TR" dirty="0" err="1">
                <a:solidFill>
                  <a:schemeClr val="bg1">
                    <a:lumMod val="50000"/>
                  </a:schemeClr>
                </a:solidFill>
              </a:rPr>
              <a:t>kompozitler</a:t>
            </a:r>
            <a:r>
              <a:rPr lang="tr-TR" dirty="0">
                <a:solidFill>
                  <a:schemeClr val="bg1">
                    <a:lumMod val="50000"/>
                  </a:schemeClr>
                </a:solidFill>
              </a:rPr>
              <a:t> (PMK)-devamı: </a:t>
            </a:r>
          </a:p>
        </p:txBody>
      </p:sp>
      <p:pic>
        <p:nvPicPr>
          <p:cNvPr id="12" name="Resim 11">
            <a:extLst>
              <a:ext uri="{FF2B5EF4-FFF2-40B4-BE49-F238E27FC236}">
                <a16:creationId xmlns:a16="http://schemas.microsoft.com/office/drawing/2014/main" id="{8B9E5D8F-9E25-4CDC-AF00-4FC3A3BCA8AF}"/>
              </a:ext>
            </a:extLst>
          </p:cNvPr>
          <p:cNvPicPr>
            <a:picLocks noChangeAspect="1"/>
          </p:cNvPicPr>
          <p:nvPr/>
        </p:nvPicPr>
        <p:blipFill>
          <a:blip r:embed="rId2"/>
          <a:stretch>
            <a:fillRect/>
          </a:stretch>
        </p:blipFill>
        <p:spPr>
          <a:xfrm>
            <a:off x="4613129" y="2345398"/>
            <a:ext cx="4062177" cy="1750462"/>
          </a:xfrm>
          <a:prstGeom prst="rect">
            <a:avLst/>
          </a:prstGeom>
        </p:spPr>
      </p:pic>
      <p:sp>
        <p:nvSpPr>
          <p:cNvPr id="6" name="Dikdörtgen 5">
            <a:extLst>
              <a:ext uri="{FF2B5EF4-FFF2-40B4-BE49-F238E27FC236}">
                <a16:creationId xmlns:a16="http://schemas.microsoft.com/office/drawing/2014/main" id="{170F5495-DA21-4A66-BE77-5C747C767D67}"/>
              </a:ext>
            </a:extLst>
          </p:cNvPr>
          <p:cNvSpPr/>
          <p:nvPr/>
        </p:nvSpPr>
        <p:spPr>
          <a:xfrm>
            <a:off x="324255" y="2216246"/>
            <a:ext cx="4128402" cy="2119363"/>
          </a:xfrm>
          <a:prstGeom prst="rect">
            <a:avLst/>
          </a:prstGeom>
        </p:spPr>
        <p:txBody>
          <a:bodyPr wrap="square">
            <a:spAutoFit/>
          </a:bodyPr>
          <a:lstStyle/>
          <a:p>
            <a:pPr marL="285750" indent="-285750" algn="just">
              <a:lnSpc>
                <a:spcPct val="150000"/>
              </a:lnSpc>
              <a:buFont typeface="Arial" pitchFamily="34" charset="0"/>
              <a:buChar char="•"/>
            </a:pPr>
            <a:r>
              <a:rPr lang="tr-TR" dirty="0" err="1"/>
              <a:t>PMK’lerin</a:t>
            </a:r>
            <a:r>
              <a:rPr lang="tr-TR" dirty="0"/>
              <a:t> üretiminde en çok kullanılan yöntemler, elle yatırma, elyaf sarma, kalıplama, </a:t>
            </a:r>
            <a:r>
              <a:rPr lang="tr-TR" dirty="0" err="1"/>
              <a:t>pultrüzyon</a:t>
            </a:r>
            <a:r>
              <a:rPr lang="tr-TR" dirty="0"/>
              <a:t> metodu, enjeksiyon kalıplama, </a:t>
            </a:r>
            <a:r>
              <a:rPr lang="tr-TR" dirty="0" err="1"/>
              <a:t>ekstrüzyon</a:t>
            </a:r>
            <a:r>
              <a:rPr lang="tr-TR" dirty="0"/>
              <a:t> yöntemleridir. </a:t>
            </a:r>
          </a:p>
        </p:txBody>
      </p:sp>
      <p:sp>
        <p:nvSpPr>
          <p:cNvPr id="10" name="İçerik Yer Tutucusu 4">
            <a:extLst>
              <a:ext uri="{FF2B5EF4-FFF2-40B4-BE49-F238E27FC236}">
                <a16:creationId xmlns:a16="http://schemas.microsoft.com/office/drawing/2014/main" id="{56825C91-1EF4-467B-BDCF-2887E25B8609}"/>
              </a:ext>
            </a:extLst>
          </p:cNvPr>
          <p:cNvSpPr>
            <a:spLocks noGrp="1"/>
          </p:cNvSpPr>
          <p:nvPr>
            <p:ph sz="quarter" idx="1"/>
          </p:nvPr>
        </p:nvSpPr>
        <p:spPr>
          <a:xfrm>
            <a:off x="2694652" y="679243"/>
            <a:ext cx="4248472" cy="370611"/>
          </a:xfrm>
        </p:spPr>
        <p:txBody>
          <a:bodyPr>
            <a:normAutofit lnSpcReduction="10000"/>
          </a:bodyPr>
          <a:lstStyle/>
          <a:p>
            <a:pPr marL="0" indent="0">
              <a:buNone/>
            </a:pPr>
            <a:r>
              <a:rPr lang="tr-TR" sz="2000" dirty="0">
                <a:solidFill>
                  <a:schemeClr val="bg2">
                    <a:lumMod val="75000"/>
                  </a:schemeClr>
                </a:solidFill>
              </a:rPr>
              <a:t>(8.1 Matris Malzeme cinsine Göre) </a:t>
            </a:r>
          </a:p>
          <a:p>
            <a:pPr marL="0" indent="0">
              <a:buNone/>
            </a:pPr>
            <a:endParaRPr lang="tr-TR" sz="2000" dirty="0">
              <a:solidFill>
                <a:schemeClr val="bg2">
                  <a:lumMod val="75000"/>
                </a:schemeClr>
              </a:solidFill>
            </a:endParaRPr>
          </a:p>
        </p:txBody>
      </p:sp>
    </p:spTree>
    <p:extLst>
      <p:ext uri="{BB962C8B-B14F-4D97-AF65-F5344CB8AC3E}">
        <p14:creationId xmlns:p14="http://schemas.microsoft.com/office/powerpoint/2010/main" val="14851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up)">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9224"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5" name="İçerik Yer Tutucusu 4"/>
          <p:cNvSpPr>
            <a:spLocks noGrp="1"/>
          </p:cNvSpPr>
          <p:nvPr>
            <p:ph sz="quarter" idx="1"/>
          </p:nvPr>
        </p:nvSpPr>
        <p:spPr>
          <a:xfrm>
            <a:off x="411895" y="1520296"/>
            <a:ext cx="8644143" cy="504056"/>
          </a:xfrm>
        </p:spPr>
        <p:txBody>
          <a:bodyPr>
            <a:normAutofit/>
          </a:bodyPr>
          <a:lstStyle/>
          <a:p>
            <a:pPr marL="0" indent="0">
              <a:buNone/>
            </a:pPr>
            <a:r>
              <a:rPr lang="tr-TR" sz="2000" b="1" dirty="0">
                <a:solidFill>
                  <a:srgbClr val="000000"/>
                </a:solidFill>
              </a:rPr>
              <a:t>8.2 Bileşen Çiftleri Alternatiflerine Göre Sınıflandırma :</a:t>
            </a:r>
          </a:p>
          <a:p>
            <a:endParaRPr lang="tr-TR" sz="2000" dirty="0"/>
          </a:p>
        </p:txBody>
      </p:sp>
      <p:graphicFrame>
        <p:nvGraphicFramePr>
          <p:cNvPr id="6" name="Group 38"/>
          <p:cNvGraphicFramePr>
            <a:graphicFrameLocks noGrp="1"/>
          </p:cNvGraphicFramePr>
          <p:nvPr>
            <p:extLst>
              <p:ext uri="{D42A27DB-BD31-4B8C-83A1-F6EECF244321}">
                <p14:modId xmlns:p14="http://schemas.microsoft.com/office/powerpoint/2010/main" val="1464493496"/>
              </p:ext>
            </p:extLst>
          </p:nvPr>
        </p:nvGraphicFramePr>
        <p:xfrm>
          <a:off x="539551" y="1948833"/>
          <a:ext cx="7704857" cy="3198811"/>
        </p:xfrm>
        <a:graphic>
          <a:graphicData uri="http://schemas.openxmlformats.org/drawingml/2006/table">
            <a:tbl>
              <a:tblPr/>
              <a:tblGrid>
                <a:gridCol w="2011824">
                  <a:extLst>
                    <a:ext uri="{9D8B030D-6E8A-4147-A177-3AD203B41FA5}">
                      <a16:colId xmlns:a16="http://schemas.microsoft.com/office/drawing/2014/main" val="20000"/>
                    </a:ext>
                  </a:extLst>
                </a:gridCol>
                <a:gridCol w="2011824">
                  <a:extLst>
                    <a:ext uri="{9D8B030D-6E8A-4147-A177-3AD203B41FA5}">
                      <a16:colId xmlns:a16="http://schemas.microsoft.com/office/drawing/2014/main" val="20001"/>
                    </a:ext>
                  </a:extLst>
                </a:gridCol>
                <a:gridCol w="3681209">
                  <a:extLst>
                    <a:ext uri="{9D8B030D-6E8A-4147-A177-3AD203B41FA5}">
                      <a16:colId xmlns:a16="http://schemas.microsoft.com/office/drawing/2014/main" val="20002"/>
                    </a:ext>
                  </a:extLst>
                </a:gridCol>
              </a:tblGrid>
              <a:tr h="96370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1" i="0" u="none" strike="noStrike" cap="none" normalizeH="0" baseline="0" dirty="0">
                          <a:ln>
                            <a:noFill/>
                          </a:ln>
                          <a:solidFill>
                            <a:srgbClr val="000000"/>
                          </a:solidFill>
                          <a:effectLst/>
                          <a:latin typeface="Verdana" pitchFamily="34" charset="0"/>
                          <a:cs typeface="Times New Roman" pitchFamily="18" charset="0"/>
                        </a:rPr>
                        <a:t>Matris Malzemeleri</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1" i="0" u="none" strike="noStrike" cap="none" normalizeH="0" baseline="0" dirty="0">
                          <a:ln>
                            <a:noFill/>
                          </a:ln>
                          <a:solidFill>
                            <a:srgbClr val="000000"/>
                          </a:solidFill>
                          <a:effectLst/>
                          <a:latin typeface="Verdana" pitchFamily="34" charset="0"/>
                          <a:cs typeface="Times New Roman" pitchFamily="18" charset="0"/>
                        </a:rPr>
                        <a:t>Takviye Elemanları </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1" i="0" u="none" strike="noStrike" cap="none" normalizeH="0" baseline="0">
                          <a:ln>
                            <a:noFill/>
                          </a:ln>
                          <a:solidFill>
                            <a:srgbClr val="000000"/>
                          </a:solidFill>
                          <a:effectLst/>
                          <a:latin typeface="Verdana" pitchFamily="34" charset="0"/>
                          <a:cs typeface="Times New Roman" pitchFamily="18" charset="0"/>
                        </a:rPr>
                        <a:t>Kompozit Yapının Şekli</a:t>
                      </a:r>
                      <a:endParaRPr kumimoji="0" lang="tr-TR" sz="1600" b="0" i="0" u="none" strike="noStrike" cap="none" normalizeH="0" baseline="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396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a:ln>
                            <a:noFill/>
                          </a:ln>
                          <a:solidFill>
                            <a:srgbClr val="000000"/>
                          </a:solidFill>
                          <a:effectLst/>
                          <a:latin typeface="Verdana" pitchFamily="34" charset="0"/>
                          <a:cs typeface="Times New Roman" pitchFamily="18" charset="0"/>
                        </a:rPr>
                        <a:t>Polimerler</a:t>
                      </a:r>
                      <a:endParaRPr kumimoji="0" lang="tr-TR" sz="1600" b="0" i="0" u="none" strike="noStrike" cap="none" normalizeH="0" baseline="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a:ln>
                            <a:noFill/>
                          </a:ln>
                          <a:solidFill>
                            <a:srgbClr val="000000"/>
                          </a:solidFill>
                          <a:effectLst/>
                          <a:latin typeface="Verdana" pitchFamily="34" charset="0"/>
                          <a:cs typeface="Times New Roman" pitchFamily="18" charset="0"/>
                        </a:rPr>
                        <a:t>Elyaf/Lifler</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a:ln>
                            <a:noFill/>
                          </a:ln>
                          <a:solidFill>
                            <a:srgbClr val="000000"/>
                          </a:solidFill>
                          <a:effectLst/>
                          <a:latin typeface="Verdana" pitchFamily="34" charset="0"/>
                          <a:cs typeface="Times New Roman" pitchFamily="18" charset="0"/>
                        </a:rPr>
                        <a:t>Tabakalar</a:t>
                      </a:r>
                      <a:endParaRPr kumimoji="0" lang="tr-TR" sz="1600" b="0" i="0" u="none" strike="noStrike" cap="none" normalizeH="0" baseline="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396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a:ln>
                            <a:noFill/>
                          </a:ln>
                          <a:solidFill>
                            <a:srgbClr val="000000"/>
                          </a:solidFill>
                          <a:effectLst/>
                          <a:latin typeface="Verdana" pitchFamily="34" charset="0"/>
                          <a:cs typeface="Times New Roman" pitchFamily="18" charset="0"/>
                        </a:rPr>
                        <a:t>Metaller</a:t>
                      </a:r>
                      <a:endParaRPr kumimoji="0" lang="tr-TR" sz="1600" b="0" i="0" u="none" strike="noStrike" cap="none" normalizeH="0" baseline="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a:ln>
                            <a:noFill/>
                          </a:ln>
                          <a:solidFill>
                            <a:srgbClr val="000000"/>
                          </a:solidFill>
                          <a:effectLst/>
                          <a:latin typeface="Verdana" pitchFamily="34" charset="0"/>
                          <a:cs typeface="Times New Roman" pitchFamily="18" charset="0"/>
                        </a:rPr>
                        <a:t>Granül </a:t>
                      </a:r>
                      <a:endParaRPr kumimoji="0" lang="tr-TR" sz="1600" b="0" i="0" u="none" strike="noStrike" cap="none" normalizeH="0" baseline="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a:ln>
                            <a:noFill/>
                          </a:ln>
                          <a:solidFill>
                            <a:srgbClr val="000000"/>
                          </a:solidFill>
                          <a:effectLst/>
                          <a:latin typeface="Verdana" pitchFamily="34" charset="0"/>
                          <a:cs typeface="Times New Roman" pitchFamily="18" charset="0"/>
                        </a:rPr>
                        <a:t>Kaplamalar</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396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a:ln>
                            <a:noFill/>
                          </a:ln>
                          <a:solidFill>
                            <a:srgbClr val="000000"/>
                          </a:solidFill>
                          <a:effectLst/>
                          <a:latin typeface="Verdana" pitchFamily="34" charset="0"/>
                          <a:cs typeface="Times New Roman" pitchFamily="18" charset="0"/>
                        </a:rPr>
                        <a:t>Seramikler</a:t>
                      </a:r>
                      <a:endParaRPr kumimoji="0" lang="tr-TR" sz="1600" b="0" i="0" u="none" strike="noStrike" cap="none" normalizeH="0" baseline="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err="1">
                          <a:ln>
                            <a:noFill/>
                          </a:ln>
                          <a:solidFill>
                            <a:srgbClr val="000000"/>
                          </a:solidFill>
                          <a:effectLst/>
                          <a:latin typeface="Verdana" pitchFamily="34" charset="0"/>
                          <a:cs typeface="Times New Roman" pitchFamily="18" charset="0"/>
                        </a:rPr>
                        <a:t>Whiskers</a:t>
                      </a:r>
                      <a:r>
                        <a:rPr kumimoji="0" lang="tr-TR" sz="1600" b="0" i="0" u="none" strike="noStrike" cap="none" normalizeH="0" baseline="0" dirty="0">
                          <a:ln>
                            <a:noFill/>
                          </a:ln>
                          <a:solidFill>
                            <a:srgbClr val="000000"/>
                          </a:solidFill>
                          <a:effectLst/>
                          <a:latin typeface="Verdana" pitchFamily="34" charset="0"/>
                          <a:cs typeface="Times New Roman" pitchFamily="18" charset="0"/>
                        </a:rPr>
                        <a:t> </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a:ln>
                            <a:noFill/>
                          </a:ln>
                          <a:solidFill>
                            <a:srgbClr val="000000"/>
                          </a:solidFill>
                          <a:effectLst/>
                          <a:latin typeface="Verdana" pitchFamily="34" charset="0"/>
                          <a:cs typeface="Times New Roman" pitchFamily="18" charset="0"/>
                        </a:rPr>
                        <a:t>Film-</a:t>
                      </a:r>
                      <a:r>
                        <a:rPr kumimoji="0" lang="tr-TR" sz="1600" b="0" i="0" u="none" strike="noStrike" cap="none" normalizeH="0" baseline="0" dirty="0" err="1">
                          <a:ln>
                            <a:noFill/>
                          </a:ln>
                          <a:solidFill>
                            <a:srgbClr val="000000"/>
                          </a:solidFill>
                          <a:effectLst/>
                          <a:latin typeface="Verdana" pitchFamily="34" charset="0"/>
                          <a:cs typeface="Times New Roman" pitchFamily="18" charset="0"/>
                        </a:rPr>
                        <a:t>Folya</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49693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a:ln>
                            <a:noFill/>
                          </a:ln>
                          <a:solidFill>
                            <a:srgbClr val="000000"/>
                          </a:solidFill>
                          <a:effectLst/>
                          <a:latin typeface="Verdana" pitchFamily="34" charset="0"/>
                          <a:cs typeface="Times New Roman" pitchFamily="18" charset="0"/>
                        </a:rPr>
                        <a:t>  </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a:ln>
                            <a:noFill/>
                          </a:ln>
                          <a:solidFill>
                            <a:srgbClr val="000000"/>
                          </a:solidFill>
                          <a:effectLst/>
                          <a:latin typeface="Verdana" pitchFamily="34" charset="0"/>
                          <a:cs typeface="Times New Roman" pitchFamily="18" charset="0"/>
                        </a:rPr>
                        <a:t>Pudra</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a:ln>
                            <a:noFill/>
                          </a:ln>
                          <a:solidFill>
                            <a:srgbClr val="000000"/>
                          </a:solidFill>
                          <a:effectLst/>
                          <a:latin typeface="Verdana" pitchFamily="34" charset="0"/>
                          <a:cs typeface="Times New Roman" pitchFamily="18" charset="0"/>
                        </a:rPr>
                        <a:t>Bal pete</a:t>
                      </a:r>
                      <a:r>
                        <a:rPr kumimoji="0" lang="tr-TR" sz="1600" b="0" i="0" u="none" strike="noStrike" cap="none" normalizeH="0" baseline="0" dirty="0">
                          <a:ln>
                            <a:noFill/>
                          </a:ln>
                          <a:solidFill>
                            <a:srgbClr val="000000"/>
                          </a:solidFill>
                          <a:effectLst/>
                          <a:latin typeface="Arial" charset="0"/>
                          <a:cs typeface="Times New Roman" pitchFamily="18" charset="0"/>
                        </a:rPr>
                        <a:t>ğ</a:t>
                      </a:r>
                      <a:r>
                        <a:rPr kumimoji="0" lang="tr-TR" sz="1600" b="0" i="0" u="none" strike="noStrike" cap="none" normalizeH="0" baseline="0" dirty="0">
                          <a:ln>
                            <a:noFill/>
                          </a:ln>
                          <a:solidFill>
                            <a:srgbClr val="000000"/>
                          </a:solidFill>
                          <a:effectLst/>
                          <a:latin typeface="Verdana" pitchFamily="34" charset="0"/>
                          <a:cs typeface="Times New Roman" pitchFamily="18" charset="0"/>
                        </a:rPr>
                        <a:t>i (</a:t>
                      </a:r>
                      <a:r>
                        <a:rPr kumimoji="0" lang="tr-TR" sz="1600" b="0" i="0" u="none" strike="noStrike" cap="none" normalizeH="0" baseline="0" dirty="0" err="1">
                          <a:ln>
                            <a:noFill/>
                          </a:ln>
                          <a:solidFill>
                            <a:srgbClr val="000000"/>
                          </a:solidFill>
                          <a:effectLst/>
                          <a:latin typeface="Verdana" pitchFamily="34" charset="0"/>
                          <a:cs typeface="Times New Roman" pitchFamily="18" charset="0"/>
                        </a:rPr>
                        <a:t>Honey-Combs</a:t>
                      </a:r>
                      <a:r>
                        <a:rPr kumimoji="0" lang="tr-TR" sz="1600" b="0" i="0" u="none" strike="noStrike" cap="none" normalizeH="0" baseline="0" dirty="0">
                          <a:ln>
                            <a:noFill/>
                          </a:ln>
                          <a:solidFill>
                            <a:srgbClr val="000000"/>
                          </a:solidFill>
                          <a:effectLst/>
                          <a:latin typeface="Verdana" pitchFamily="34" charset="0"/>
                          <a:cs typeface="Times New Roman" pitchFamily="18" charset="0"/>
                        </a:rPr>
                        <a:t>)</a:t>
                      </a: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4"/>
                  </a:ext>
                </a:extLst>
              </a:tr>
              <a:tr h="54932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a:ln>
                            <a:noFill/>
                          </a:ln>
                          <a:solidFill>
                            <a:srgbClr val="000000"/>
                          </a:solidFill>
                          <a:effectLst/>
                          <a:latin typeface="Verdana" pitchFamily="34" charset="0"/>
                          <a:cs typeface="Times New Roman" pitchFamily="18" charset="0"/>
                        </a:rPr>
                        <a:t> </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a:ln>
                            <a:noFill/>
                          </a:ln>
                          <a:solidFill>
                            <a:srgbClr val="000000"/>
                          </a:solidFill>
                          <a:effectLst/>
                          <a:latin typeface="Verdana" pitchFamily="34" charset="0"/>
                          <a:cs typeface="Times New Roman" pitchFamily="18" charset="0"/>
                        </a:rPr>
                        <a:t>Yonga</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a:ln>
                            <a:noFill/>
                          </a:ln>
                          <a:solidFill>
                            <a:srgbClr val="000000"/>
                          </a:solidFill>
                          <a:effectLst/>
                          <a:latin typeface="Verdana" pitchFamily="34" charset="0"/>
                          <a:cs typeface="Times New Roman" pitchFamily="18" charset="0"/>
                        </a:rPr>
                        <a:t>Filaman Sarılmış Yapılar</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8" name="Metin kutusu 7"/>
          <p:cNvSpPr txBox="1"/>
          <p:nvPr/>
        </p:nvSpPr>
        <p:spPr>
          <a:xfrm>
            <a:off x="44931" y="5120303"/>
            <a:ext cx="8534400" cy="1288366"/>
          </a:xfrm>
          <a:prstGeom prst="rect">
            <a:avLst/>
          </a:prstGeom>
          <a:noFill/>
        </p:spPr>
        <p:txBody>
          <a:bodyPr wrap="square" rtlCol="0">
            <a:spAutoFit/>
          </a:bodyPr>
          <a:lstStyle/>
          <a:p>
            <a:pPr marL="742950" lvl="1" indent="-285750">
              <a:lnSpc>
                <a:spcPct val="150000"/>
              </a:lnSpc>
              <a:buFont typeface="Arial" pitchFamily="34" charset="0"/>
              <a:buChar char="•"/>
            </a:pPr>
            <a:r>
              <a:rPr lang="tr-TR" b="1" dirty="0"/>
              <a:t>Granül: </a:t>
            </a:r>
            <a:r>
              <a:rPr lang="tr-TR" dirty="0"/>
              <a:t>Tane şeklindeki hammadde,  Plastik poşetlerin geri dönüşümünden elde edilen </a:t>
            </a:r>
            <a:r>
              <a:rPr lang="tr-TR" dirty="0">
                <a:hlinkClick r:id="rId2" tooltip="pirinç">
                  <a:extLst>
                    <a:ext uri="{A12FA001-AC4F-418D-AE19-62706E023703}">
                      <ahyp:hlinkClr xmlns:ahyp="http://schemas.microsoft.com/office/drawing/2018/hyperlinkcolor" val="tx"/>
                    </a:ext>
                  </a:extLst>
                </a:hlinkClick>
              </a:rPr>
              <a:t>pirinç</a:t>
            </a:r>
            <a:r>
              <a:rPr lang="tr-TR" dirty="0"/>
              <a:t> </a:t>
            </a:r>
            <a:r>
              <a:rPr lang="tr-TR" dirty="0" err="1"/>
              <a:t>büyüklügündeki</a:t>
            </a:r>
            <a:r>
              <a:rPr lang="tr-TR" dirty="0"/>
              <a:t> </a:t>
            </a:r>
            <a:r>
              <a:rPr lang="tr-TR" dirty="0">
                <a:hlinkClick r:id="rId3" tooltip="ham">
                  <a:extLst>
                    <a:ext uri="{A12FA001-AC4F-418D-AE19-62706E023703}">
                      <ahyp:hlinkClr xmlns:ahyp="http://schemas.microsoft.com/office/drawing/2018/hyperlinkcolor" val="tx"/>
                    </a:ext>
                  </a:extLst>
                </a:hlinkClick>
              </a:rPr>
              <a:t>ham</a:t>
            </a:r>
            <a:r>
              <a:rPr lang="tr-TR" dirty="0"/>
              <a:t> ürün</a:t>
            </a:r>
          </a:p>
          <a:p>
            <a:pPr marL="742950" lvl="1" indent="-285750">
              <a:lnSpc>
                <a:spcPct val="150000"/>
              </a:lnSpc>
              <a:buFont typeface="Arial" pitchFamily="34" charset="0"/>
              <a:buChar char="•"/>
            </a:pPr>
            <a:r>
              <a:rPr lang="tr-TR" b="1" dirty="0" err="1"/>
              <a:t>Whiskers</a:t>
            </a:r>
            <a:r>
              <a:rPr lang="tr-TR" dirty="0"/>
              <a:t>: Doğranmış veya öğütülmüş elyaf</a:t>
            </a:r>
          </a:p>
        </p:txBody>
      </p:sp>
      <p:sp>
        <p:nvSpPr>
          <p:cNvPr id="7" name="Slayt Numarası Yer Tutucusu 6"/>
          <p:cNvSpPr>
            <a:spLocks noGrp="1"/>
          </p:cNvSpPr>
          <p:nvPr>
            <p:ph type="sldNum" sz="quarter" idx="12"/>
          </p:nvPr>
        </p:nvSpPr>
        <p:spPr/>
        <p:txBody>
          <a:bodyPr/>
          <a:lstStyle/>
          <a:p>
            <a:fld id="{B7840E83-AC17-4BB5-BC43-751DE1ADA5B1}" type="slidenum">
              <a:rPr lang="tr-TR" smtClean="0"/>
              <a:t>67</a:t>
            </a:fld>
            <a:endParaRPr lang="tr-TR"/>
          </a:p>
        </p:txBody>
      </p:sp>
      <p:sp>
        <p:nvSpPr>
          <p:cNvPr id="4" name="Veri Yer Tutucusu 3"/>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4AAFC893-76F1-4995-82DA-D275A4AE3DA6}"/>
              </a:ext>
            </a:extLst>
          </p:cNvPr>
          <p:cNvSpPr txBox="1">
            <a:spLocks/>
          </p:cNvSpPr>
          <p:nvPr/>
        </p:nvSpPr>
        <p:spPr>
          <a:xfrm>
            <a:off x="330066" y="180172"/>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8-Kompozit Malzemelerin Sınıflandırılması </a:t>
            </a:r>
          </a:p>
        </p:txBody>
      </p:sp>
    </p:spTree>
    <p:extLst>
      <p:ext uri="{BB962C8B-B14F-4D97-AF65-F5344CB8AC3E}">
        <p14:creationId xmlns:p14="http://schemas.microsoft.com/office/powerpoint/2010/main" val="335263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fade">
                                      <p:cBhvr>
                                        <p:cTn id="2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73220" y="6404984"/>
            <a:ext cx="5491336"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5" name="İçerik Yer Tutucusu 4"/>
          <p:cNvSpPr>
            <a:spLocks noGrp="1"/>
          </p:cNvSpPr>
          <p:nvPr>
            <p:ph sz="quarter" idx="1"/>
          </p:nvPr>
        </p:nvSpPr>
        <p:spPr>
          <a:xfrm>
            <a:off x="128488" y="1623447"/>
            <a:ext cx="9122615" cy="576064"/>
          </a:xfrm>
        </p:spPr>
        <p:txBody>
          <a:bodyPr>
            <a:noAutofit/>
          </a:bodyPr>
          <a:lstStyle/>
          <a:p>
            <a:pPr marL="0" indent="0">
              <a:lnSpc>
                <a:spcPct val="150000"/>
              </a:lnSpc>
              <a:buNone/>
            </a:pPr>
            <a:r>
              <a:rPr lang="tr-TR" sz="1800" b="1" dirty="0"/>
              <a:t>8.3 Takviye  Elemanlarının  Şekil ve Yerleştirilmesine Göre Sınıflandırma:</a:t>
            </a:r>
          </a:p>
        </p:txBody>
      </p:sp>
      <p:sp>
        <p:nvSpPr>
          <p:cNvPr id="7" name="Dikdörtgen 6"/>
          <p:cNvSpPr/>
          <p:nvPr/>
        </p:nvSpPr>
        <p:spPr>
          <a:xfrm>
            <a:off x="347643" y="2073623"/>
            <a:ext cx="8134075" cy="1115242"/>
          </a:xfrm>
          <a:prstGeom prst="rect">
            <a:avLst/>
          </a:prstGeom>
        </p:spPr>
        <p:txBody>
          <a:bodyPr wrap="square">
            <a:spAutoFit/>
          </a:bodyPr>
          <a:lstStyle/>
          <a:p>
            <a:pPr>
              <a:lnSpc>
                <a:spcPct val="200000"/>
              </a:lnSpc>
            </a:pPr>
            <a:r>
              <a:rPr lang="tr-TR" dirty="0"/>
              <a:t>1. Tek tabaka </a:t>
            </a:r>
            <a:r>
              <a:rPr lang="tr-TR" dirty="0" err="1"/>
              <a:t>kompozitler</a:t>
            </a:r>
            <a:r>
              <a:rPr lang="tr-TR" dirty="0"/>
              <a:t>              		  2. Parçacıklı </a:t>
            </a:r>
            <a:r>
              <a:rPr lang="tr-TR" dirty="0" err="1"/>
              <a:t>kompozitler</a:t>
            </a:r>
            <a:r>
              <a:rPr lang="tr-TR" dirty="0"/>
              <a:t> </a:t>
            </a:r>
          </a:p>
          <a:p>
            <a:pPr>
              <a:lnSpc>
                <a:spcPct val="200000"/>
              </a:lnSpc>
            </a:pPr>
            <a:r>
              <a:rPr lang="tr-TR" dirty="0"/>
              <a:t>3. Tabakalı </a:t>
            </a:r>
            <a:r>
              <a:rPr lang="tr-TR" dirty="0" err="1"/>
              <a:t>kompozitler</a:t>
            </a:r>
            <a:r>
              <a:rPr lang="tr-TR" dirty="0"/>
              <a:t>            	        	   4. Karma (</a:t>
            </a:r>
            <a:r>
              <a:rPr lang="tr-TR" dirty="0" err="1"/>
              <a:t>hibrid</a:t>
            </a:r>
            <a:r>
              <a:rPr lang="tr-TR" dirty="0"/>
              <a:t>) </a:t>
            </a:r>
            <a:r>
              <a:rPr lang="tr-TR" dirty="0" err="1"/>
              <a:t>kompozitler</a:t>
            </a:r>
            <a:endParaRPr lang="tr-TR" dirty="0">
              <a:effectLst/>
            </a:endParaRPr>
          </a:p>
        </p:txBody>
      </p:sp>
      <p:sp>
        <p:nvSpPr>
          <p:cNvPr id="6" name="Slayt Numarası Yer Tutucusu 5"/>
          <p:cNvSpPr>
            <a:spLocks noGrp="1"/>
          </p:cNvSpPr>
          <p:nvPr>
            <p:ph type="sldNum" sz="quarter" idx="12"/>
          </p:nvPr>
        </p:nvSpPr>
        <p:spPr/>
        <p:txBody>
          <a:bodyPr/>
          <a:lstStyle/>
          <a:p>
            <a:fld id="{B7840E83-AC17-4BB5-BC43-751DE1ADA5B1}" type="slidenum">
              <a:rPr lang="tr-TR" smtClean="0"/>
              <a:t>68</a:t>
            </a:fld>
            <a:endParaRPr lang="tr-TR"/>
          </a:p>
        </p:txBody>
      </p:sp>
      <p:sp>
        <p:nvSpPr>
          <p:cNvPr id="4" name="Veri Yer Tutucusu 3"/>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0DBC14EF-EBEA-4DCD-BBC6-D9844472F257}"/>
              </a:ext>
            </a:extLst>
          </p:cNvPr>
          <p:cNvSpPr txBox="1">
            <a:spLocks/>
          </p:cNvSpPr>
          <p:nvPr/>
        </p:nvSpPr>
        <p:spPr>
          <a:xfrm>
            <a:off x="345929" y="87256"/>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8-Kompozit Malzemelerin Sınıflandırılması </a:t>
            </a:r>
          </a:p>
        </p:txBody>
      </p:sp>
      <p:pic>
        <p:nvPicPr>
          <p:cNvPr id="2" name="Resim 1">
            <a:extLst>
              <a:ext uri="{FF2B5EF4-FFF2-40B4-BE49-F238E27FC236}">
                <a16:creationId xmlns:a16="http://schemas.microsoft.com/office/drawing/2014/main" id="{C91762E0-C66A-4502-954E-8472DB6D6562}"/>
              </a:ext>
            </a:extLst>
          </p:cNvPr>
          <p:cNvPicPr>
            <a:picLocks noChangeAspect="1"/>
          </p:cNvPicPr>
          <p:nvPr/>
        </p:nvPicPr>
        <p:blipFill>
          <a:blip r:embed="rId2"/>
          <a:stretch>
            <a:fillRect/>
          </a:stretch>
        </p:blipFill>
        <p:spPr>
          <a:xfrm>
            <a:off x="747712" y="3536053"/>
            <a:ext cx="7648575" cy="2295525"/>
          </a:xfrm>
          <a:prstGeom prst="rect">
            <a:avLst/>
          </a:prstGeom>
        </p:spPr>
      </p:pic>
    </p:spTree>
    <p:extLst>
      <p:ext uri="{BB962C8B-B14F-4D97-AF65-F5344CB8AC3E}">
        <p14:creationId xmlns:p14="http://schemas.microsoft.com/office/powerpoint/2010/main" val="154702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up)">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up)">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29204" y="6404984"/>
            <a:ext cx="5779368"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5" name="İçerik Yer Tutucusu 4"/>
          <p:cNvSpPr>
            <a:spLocks noGrp="1"/>
          </p:cNvSpPr>
          <p:nvPr>
            <p:ph sz="quarter" idx="1"/>
          </p:nvPr>
        </p:nvSpPr>
        <p:spPr>
          <a:xfrm>
            <a:off x="941730" y="696376"/>
            <a:ext cx="8202270" cy="432048"/>
          </a:xfrm>
        </p:spPr>
        <p:txBody>
          <a:bodyPr>
            <a:noAutofit/>
          </a:bodyPr>
          <a:lstStyle/>
          <a:p>
            <a:pPr marL="0" indent="0">
              <a:buNone/>
            </a:pPr>
            <a:r>
              <a:rPr lang="tr-TR" sz="1800" dirty="0">
                <a:solidFill>
                  <a:schemeClr val="bg2">
                    <a:lumMod val="75000"/>
                  </a:schemeClr>
                </a:solidFill>
              </a:rPr>
              <a:t>8.3 Takviye  Elemanlarının Şekil veya Yerleştirilme Biçimine Göre</a:t>
            </a:r>
          </a:p>
        </p:txBody>
      </p:sp>
      <p:sp>
        <p:nvSpPr>
          <p:cNvPr id="7" name="Slayt Numarası Yer Tutucusu 6"/>
          <p:cNvSpPr>
            <a:spLocks noGrp="1"/>
          </p:cNvSpPr>
          <p:nvPr>
            <p:ph type="sldNum" sz="quarter" idx="12"/>
          </p:nvPr>
        </p:nvSpPr>
        <p:spPr/>
        <p:txBody>
          <a:bodyPr/>
          <a:lstStyle/>
          <a:p>
            <a:fld id="{B7840E83-AC17-4BB5-BC43-751DE1ADA5B1}" type="slidenum">
              <a:rPr lang="tr-TR" smtClean="0"/>
              <a:t>69</a:t>
            </a:fld>
            <a:endParaRPr lang="tr-TR"/>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359" b="12609"/>
          <a:stretch/>
        </p:blipFill>
        <p:spPr>
          <a:xfrm>
            <a:off x="5562934" y="2613760"/>
            <a:ext cx="3281579" cy="1968260"/>
          </a:xfrm>
          <a:prstGeom prst="rect">
            <a:avLst/>
          </a:prstGeom>
          <a:noFill/>
        </p:spPr>
      </p:pic>
      <p:sp>
        <p:nvSpPr>
          <p:cNvPr id="9" name="Dikdörtgen 1"/>
          <p:cNvSpPr>
            <a:spLocks noChangeArrowheads="1"/>
          </p:cNvSpPr>
          <p:nvPr/>
        </p:nvSpPr>
        <p:spPr bwMode="auto">
          <a:xfrm>
            <a:off x="5498639" y="4653136"/>
            <a:ext cx="336301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50000"/>
              </a:spcBef>
            </a:pPr>
            <a:r>
              <a:rPr lang="tr-TR" sz="1600" i="1" dirty="0"/>
              <a:t>Elyaf takviyeli bir </a:t>
            </a:r>
            <a:r>
              <a:rPr lang="tr-TR" sz="1600" i="1" dirty="0" err="1"/>
              <a:t>kompozit</a:t>
            </a:r>
            <a:r>
              <a:rPr lang="tr-TR" sz="1600" i="1" dirty="0"/>
              <a:t> levha </a:t>
            </a:r>
            <a:r>
              <a:rPr lang="tr-TR" sz="1600" b="1" i="1" dirty="0"/>
              <a:t>Matris </a:t>
            </a:r>
            <a:r>
              <a:rPr lang="tr-TR" sz="1600" i="1" dirty="0"/>
              <a:t>ve </a:t>
            </a:r>
            <a:r>
              <a:rPr lang="tr-TR" sz="1600" b="1" i="1" dirty="0"/>
              <a:t>takviye/elyaf </a:t>
            </a:r>
            <a:r>
              <a:rPr lang="tr-TR" sz="1600" i="1" dirty="0"/>
              <a:t>bileşenlerinden oluşur. Bu bileşenler birbirleri içinde çözülmezler veya birbirlerine karışmazlar. </a:t>
            </a:r>
          </a:p>
        </p:txBody>
      </p:sp>
      <p:sp>
        <p:nvSpPr>
          <p:cNvPr id="4" name="Veri Yer Tutucusu 3"/>
          <p:cNvSpPr>
            <a:spLocks noGrp="1"/>
          </p:cNvSpPr>
          <p:nvPr>
            <p:ph type="dt" sz="half" idx="10"/>
          </p:nvPr>
        </p:nvSpPr>
        <p:spPr/>
        <p:txBody>
          <a:bodyPr/>
          <a:lstStyle/>
          <a:p>
            <a:r>
              <a:rPr lang="tr-TR" dirty="0"/>
              <a:t>....</a:t>
            </a:r>
          </a:p>
        </p:txBody>
      </p:sp>
      <p:sp>
        <p:nvSpPr>
          <p:cNvPr id="10" name="Dikdörtgen 9">
            <a:extLst>
              <a:ext uri="{FF2B5EF4-FFF2-40B4-BE49-F238E27FC236}">
                <a16:creationId xmlns:a16="http://schemas.microsoft.com/office/drawing/2014/main" id="{1995CD05-DAC3-490F-BE83-11386B22E4A4}"/>
              </a:ext>
            </a:extLst>
          </p:cNvPr>
          <p:cNvSpPr/>
          <p:nvPr/>
        </p:nvSpPr>
        <p:spPr>
          <a:xfrm>
            <a:off x="343570" y="2600882"/>
            <a:ext cx="5041000" cy="2534861"/>
          </a:xfrm>
          <a:prstGeom prst="rect">
            <a:avLst/>
          </a:prstGeom>
        </p:spPr>
        <p:txBody>
          <a:bodyPr wrap="square">
            <a:spAutoFit/>
          </a:bodyPr>
          <a:lstStyle/>
          <a:p>
            <a:pPr marL="285750" indent="-285750" algn="just">
              <a:lnSpc>
                <a:spcPct val="150000"/>
              </a:lnSpc>
              <a:buFont typeface="Arial" pitchFamily="34" charset="0"/>
              <a:buChar char="•"/>
            </a:pPr>
            <a:r>
              <a:rPr lang="tr-TR" dirty="0"/>
              <a:t>Bu </a:t>
            </a:r>
            <a:r>
              <a:rPr lang="tr-TR" dirty="0" err="1"/>
              <a:t>kompozit</a:t>
            </a:r>
            <a:r>
              <a:rPr lang="tr-TR" dirty="0"/>
              <a:t> tipi, sürekli veya süreksiz </a:t>
            </a:r>
            <a:r>
              <a:rPr lang="tr-TR" dirty="0" err="1"/>
              <a:t>elyafların</a:t>
            </a:r>
            <a:r>
              <a:rPr lang="tr-TR" dirty="0"/>
              <a:t> matris yapıya yerleştirilmesiyle elde edilen tek bir tabakadan meydana gelir.. </a:t>
            </a:r>
          </a:p>
          <a:p>
            <a:pPr marL="285750" indent="-285750" algn="just">
              <a:lnSpc>
                <a:spcPct val="150000"/>
              </a:lnSpc>
              <a:buFont typeface="Arial" pitchFamily="34" charset="0"/>
              <a:buChar char="•"/>
            </a:pPr>
            <a:r>
              <a:rPr lang="tr-TR" dirty="0" err="1"/>
              <a:t>Elyafların</a:t>
            </a:r>
            <a:r>
              <a:rPr lang="tr-TR" dirty="0"/>
              <a:t> yerleştirme biçimi </a:t>
            </a:r>
            <a:r>
              <a:rPr lang="tr-TR" dirty="0" err="1"/>
              <a:t>kompozit</a:t>
            </a:r>
            <a:r>
              <a:rPr lang="tr-TR" dirty="0"/>
              <a:t> yapının mukavemetini etkileyen önemli bir unsurdur. </a:t>
            </a:r>
          </a:p>
        </p:txBody>
      </p:sp>
      <p:sp>
        <p:nvSpPr>
          <p:cNvPr id="13" name="Başlık 1">
            <a:extLst>
              <a:ext uri="{FF2B5EF4-FFF2-40B4-BE49-F238E27FC236}">
                <a16:creationId xmlns:a16="http://schemas.microsoft.com/office/drawing/2014/main" id="{6EC09F44-0208-4625-BF30-8CFF1020FB82}"/>
              </a:ext>
            </a:extLst>
          </p:cNvPr>
          <p:cNvSpPr txBox="1">
            <a:spLocks/>
          </p:cNvSpPr>
          <p:nvPr/>
        </p:nvSpPr>
        <p:spPr>
          <a:xfrm>
            <a:off x="323088" y="20684"/>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8-Kompozit Malzemelerin Sınıflandırılması </a:t>
            </a:r>
          </a:p>
        </p:txBody>
      </p:sp>
      <p:sp>
        <p:nvSpPr>
          <p:cNvPr id="2" name="Dikdörtgen 1">
            <a:extLst>
              <a:ext uri="{FF2B5EF4-FFF2-40B4-BE49-F238E27FC236}">
                <a16:creationId xmlns:a16="http://schemas.microsoft.com/office/drawing/2014/main" id="{7CF4989D-B01E-4039-A946-55507ED4F4A3}"/>
              </a:ext>
            </a:extLst>
          </p:cNvPr>
          <p:cNvSpPr/>
          <p:nvPr/>
        </p:nvSpPr>
        <p:spPr>
          <a:xfrm>
            <a:off x="392229" y="1747495"/>
            <a:ext cx="6921447" cy="457369"/>
          </a:xfrm>
          <a:prstGeom prst="rect">
            <a:avLst/>
          </a:prstGeom>
        </p:spPr>
        <p:txBody>
          <a:bodyPr wrap="square">
            <a:spAutoFit/>
          </a:bodyPr>
          <a:lstStyle/>
          <a:p>
            <a:pPr algn="just">
              <a:lnSpc>
                <a:spcPct val="150000"/>
              </a:lnSpc>
            </a:pPr>
            <a:r>
              <a:rPr lang="tr-TR" b="1" dirty="0"/>
              <a:t>8.3.1  Tek tabaka </a:t>
            </a:r>
            <a:r>
              <a:rPr lang="tr-TR" b="1" dirty="0" err="1"/>
              <a:t>kompozitler</a:t>
            </a:r>
            <a:r>
              <a:rPr lang="tr-TR" b="1" dirty="0"/>
              <a:t>:</a:t>
            </a:r>
            <a:endParaRPr lang="tr-TR" dirty="0"/>
          </a:p>
        </p:txBody>
      </p:sp>
    </p:spTree>
    <p:extLst>
      <p:ext uri="{BB962C8B-B14F-4D97-AF65-F5344CB8AC3E}">
        <p14:creationId xmlns:p14="http://schemas.microsoft.com/office/powerpoint/2010/main" val="378983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fade">
                                      <p:cBhvr>
                                        <p:cTn id="24" dur="5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075" name="Rectangle 3"/>
          <p:cNvSpPr>
            <a:spLocks noChangeArrowheads="1"/>
          </p:cNvSpPr>
          <p:nvPr/>
        </p:nvSpPr>
        <p:spPr bwMode="auto">
          <a:xfrm>
            <a:off x="323528" y="1672307"/>
            <a:ext cx="8280920" cy="2534861"/>
          </a:xfrm>
          <a:prstGeom prst="rect">
            <a:avLst/>
          </a:prstGeom>
          <a:noFill/>
          <a:ln>
            <a:noFill/>
          </a:ln>
        </p:spPr>
        <p:txBody>
          <a:bodyPr wrap="square" anchor="ctr">
            <a:spAutoFit/>
          </a:bodyPr>
          <a:lstStyle/>
          <a:p>
            <a:pPr marL="342900" indent="-342900" algn="just">
              <a:lnSpc>
                <a:spcPct val="150000"/>
              </a:lnSpc>
              <a:buClr>
                <a:srgbClr val="C00000"/>
              </a:buClr>
              <a:buFont typeface="Arial" pitchFamily="34" charset="0"/>
              <a:buChar char="•"/>
            </a:pPr>
            <a:r>
              <a:rPr lang="tr-TR" dirty="0" err="1"/>
              <a:t>Kompozit</a:t>
            </a:r>
            <a:r>
              <a:rPr lang="tr-TR" dirty="0"/>
              <a:t> malzeme teknolojisindeki gelişmelerle birlikte, </a:t>
            </a:r>
            <a:r>
              <a:rPr lang="tr-TR" dirty="0" err="1"/>
              <a:t>kompozitler</a:t>
            </a:r>
            <a:r>
              <a:rPr lang="tr-TR" dirty="0"/>
              <a:t> sanayi ve teknoloji uygulamalarında gittikçe artan oranlarda kullanılmaya başlanmıştır. </a:t>
            </a:r>
          </a:p>
          <a:p>
            <a:pPr marL="342900" indent="-342900" algn="just">
              <a:lnSpc>
                <a:spcPct val="150000"/>
              </a:lnSpc>
              <a:buClr>
                <a:srgbClr val="C00000"/>
              </a:buClr>
              <a:buFont typeface="Arial" pitchFamily="34" charset="0"/>
              <a:buChar char="•"/>
            </a:pPr>
            <a:r>
              <a:rPr lang="tr-TR" dirty="0"/>
              <a:t>Özellikle uçak sanayisinde ve daha pek çok sektörde önemli ölçüde kullanılan </a:t>
            </a:r>
            <a:r>
              <a:rPr lang="tr-TR" dirty="0" err="1"/>
              <a:t>kompozitler</a:t>
            </a:r>
            <a:r>
              <a:rPr lang="tr-TR" dirty="0"/>
              <a:t> üzerindeki bilimsel çalışmalar günümüzde yoğun bir şekilde devam etmektedir.</a:t>
            </a:r>
          </a:p>
        </p:txBody>
      </p:sp>
      <p:sp>
        <p:nvSpPr>
          <p:cNvPr id="5" name="Altbilgi Yer Tutucusu 2"/>
          <p:cNvSpPr>
            <a:spLocks noGrp="1"/>
          </p:cNvSpPr>
          <p:nvPr>
            <p:ph type="ftr" sz="quarter" idx="11"/>
          </p:nvPr>
        </p:nvSpPr>
        <p:spPr>
          <a:xfrm>
            <a:off x="2267744" y="6365871"/>
            <a:ext cx="6787481"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2" name="Slayt Numarası Yer Tutucusu 1"/>
          <p:cNvSpPr>
            <a:spLocks noGrp="1"/>
          </p:cNvSpPr>
          <p:nvPr>
            <p:ph type="sldNum" sz="quarter" idx="12"/>
          </p:nvPr>
        </p:nvSpPr>
        <p:spPr/>
        <p:txBody>
          <a:bodyPr/>
          <a:lstStyle/>
          <a:p>
            <a:fld id="{B7840E83-AC17-4BB5-BC43-751DE1ADA5B1}" type="slidenum">
              <a:rPr lang="tr-TR" smtClean="0"/>
              <a:t>7</a:t>
            </a:fld>
            <a:endParaRPr lang="tr-TR"/>
          </a:p>
        </p:txBody>
      </p:sp>
      <p:pic>
        <p:nvPicPr>
          <p:cNvPr id="23554" name="Picture 2" descr="http://www.esm.vt.edu/research_groups/mrg/L_mrg-composite-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0764" y="4315536"/>
            <a:ext cx="5259047" cy="1878231"/>
          </a:xfrm>
          <a:prstGeom prst="rect">
            <a:avLst/>
          </a:prstGeom>
          <a:noFill/>
          <a:extLst>
            <a:ext uri="{909E8E84-426E-40DD-AFC4-6F175D3DCCD1}">
              <a14:hiddenFill xmlns:a14="http://schemas.microsoft.com/office/drawing/2010/main">
                <a:solidFill>
                  <a:srgbClr val="FFFFFF"/>
                </a:solidFill>
              </a14:hiddenFill>
            </a:ext>
          </a:extLst>
        </p:spPr>
      </p:pic>
      <p:sp>
        <p:nvSpPr>
          <p:cNvPr id="3" name="Veri Yer Tutucusu 2"/>
          <p:cNvSpPr>
            <a:spLocks noGrp="1"/>
          </p:cNvSpPr>
          <p:nvPr>
            <p:ph type="dt" sz="half" idx="10"/>
          </p:nvPr>
        </p:nvSpPr>
        <p:spPr/>
        <p:txBody>
          <a:bodyPr/>
          <a:lstStyle/>
          <a:p>
            <a:r>
              <a:rPr lang="tr-TR" dirty="0"/>
              <a:t>....</a:t>
            </a:r>
          </a:p>
        </p:txBody>
      </p:sp>
      <p:sp>
        <p:nvSpPr>
          <p:cNvPr id="9" name="Rectangle 2">
            <a:extLst>
              <a:ext uri="{FF2B5EF4-FFF2-40B4-BE49-F238E27FC236}">
                <a16:creationId xmlns:a16="http://schemas.microsoft.com/office/drawing/2014/main" id="{13BAFA09-A700-4F05-BC97-96426691DD53}"/>
              </a:ext>
            </a:extLst>
          </p:cNvPr>
          <p:cNvSpPr>
            <a:spLocks noGrp="1" noChangeArrowheads="1"/>
          </p:cNvSpPr>
          <p:nvPr>
            <p:ph type="title"/>
          </p:nvPr>
        </p:nvSpPr>
        <p:spPr>
          <a:xfrm>
            <a:off x="1079612" y="274166"/>
            <a:ext cx="6984776" cy="591103"/>
          </a:xfrm>
          <a:noFill/>
        </p:spPr>
        <p:txBody>
          <a:bodyPr>
            <a:normAutofit/>
          </a:bodyPr>
          <a:lstStyle/>
          <a:p>
            <a:pPr eaLnBrk="1" hangingPunct="1"/>
            <a:r>
              <a:rPr lang="tr-TR" sz="3200" dirty="0"/>
              <a:t>3-Kompozitlerin Uygulama Alanları</a:t>
            </a:r>
          </a:p>
        </p:txBody>
      </p:sp>
      <p:sp>
        <p:nvSpPr>
          <p:cNvPr id="10" name="Başlık 1">
            <a:extLst>
              <a:ext uri="{FF2B5EF4-FFF2-40B4-BE49-F238E27FC236}">
                <a16:creationId xmlns:a16="http://schemas.microsoft.com/office/drawing/2014/main" id="{7E2583E5-0C6D-481E-B683-27259917DD92}"/>
              </a:ext>
            </a:extLst>
          </p:cNvPr>
          <p:cNvSpPr txBox="1">
            <a:spLocks/>
          </p:cNvSpPr>
          <p:nvPr/>
        </p:nvSpPr>
        <p:spPr>
          <a:xfrm>
            <a:off x="7466651" y="843492"/>
            <a:ext cx="1369501" cy="365760"/>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000" dirty="0"/>
              <a:t>(Devamı)</a:t>
            </a:r>
          </a:p>
        </p:txBody>
      </p:sp>
    </p:spTree>
    <p:extLst>
      <p:ext uri="{BB962C8B-B14F-4D97-AF65-F5344CB8AC3E}">
        <p14:creationId xmlns:p14="http://schemas.microsoft.com/office/powerpoint/2010/main" val="375548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wipe(up)">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wipe(up)">
                                      <p:cBhvr>
                                        <p:cTn id="12" dur="500"/>
                                        <p:tgtEl>
                                          <p:spTgt spid="30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26817" y="6399336"/>
            <a:ext cx="5779368"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7" name="Slayt Numarası Yer Tutucusu 6"/>
          <p:cNvSpPr>
            <a:spLocks noGrp="1"/>
          </p:cNvSpPr>
          <p:nvPr>
            <p:ph type="sldNum" sz="quarter" idx="12"/>
          </p:nvPr>
        </p:nvSpPr>
        <p:spPr/>
        <p:txBody>
          <a:bodyPr/>
          <a:lstStyle/>
          <a:p>
            <a:fld id="{B7840E83-AC17-4BB5-BC43-751DE1ADA5B1}" type="slidenum">
              <a:rPr lang="tr-TR" smtClean="0"/>
              <a:t>70</a:t>
            </a:fld>
            <a:endParaRPr lang="tr-TR"/>
          </a:p>
        </p:txBody>
      </p:sp>
      <p:sp>
        <p:nvSpPr>
          <p:cNvPr id="4" name="Veri Yer Tutucusu 3"/>
          <p:cNvSpPr>
            <a:spLocks noGrp="1"/>
          </p:cNvSpPr>
          <p:nvPr>
            <p:ph type="dt" sz="half" idx="10"/>
          </p:nvPr>
        </p:nvSpPr>
        <p:spPr/>
        <p:txBody>
          <a:bodyPr/>
          <a:lstStyle/>
          <a:p>
            <a:r>
              <a:rPr lang="tr-TR" dirty="0"/>
              <a:t>....</a:t>
            </a:r>
          </a:p>
        </p:txBody>
      </p:sp>
      <p:sp>
        <p:nvSpPr>
          <p:cNvPr id="10" name="Dikdörtgen 9">
            <a:extLst>
              <a:ext uri="{FF2B5EF4-FFF2-40B4-BE49-F238E27FC236}">
                <a16:creationId xmlns:a16="http://schemas.microsoft.com/office/drawing/2014/main" id="{1995CD05-DAC3-490F-BE83-11386B22E4A4}"/>
              </a:ext>
            </a:extLst>
          </p:cNvPr>
          <p:cNvSpPr/>
          <p:nvPr/>
        </p:nvSpPr>
        <p:spPr>
          <a:xfrm>
            <a:off x="102825" y="1849183"/>
            <a:ext cx="6446833" cy="3365858"/>
          </a:xfrm>
          <a:prstGeom prst="rect">
            <a:avLst/>
          </a:prstGeom>
        </p:spPr>
        <p:txBody>
          <a:bodyPr wrap="square">
            <a:spAutoFit/>
          </a:bodyPr>
          <a:lstStyle/>
          <a:p>
            <a:pPr marL="285750" indent="-285750" algn="just">
              <a:lnSpc>
                <a:spcPct val="150000"/>
              </a:lnSpc>
              <a:buFont typeface="Arial" pitchFamily="34" charset="0"/>
              <a:buChar char="•"/>
            </a:pPr>
            <a:r>
              <a:rPr lang="tr-TR" dirty="0"/>
              <a:t>Uzun sürekli </a:t>
            </a:r>
            <a:r>
              <a:rPr lang="tr-TR" dirty="0" err="1"/>
              <a:t>elyafların</a:t>
            </a:r>
            <a:r>
              <a:rPr lang="tr-TR" dirty="0"/>
              <a:t> matris içinde birbirlerine paralel şekilde (tek yönlü-</a:t>
            </a:r>
            <a:r>
              <a:rPr lang="tr-TR" dirty="0" err="1"/>
              <a:t>unidirectional</a:t>
            </a:r>
            <a:r>
              <a:rPr lang="tr-TR" dirty="0"/>
              <a:t>) yerleştirilmeleri ile elyaflar doğrultusunda yüksek mukavemet sağlanmasına rağmen </a:t>
            </a:r>
            <a:r>
              <a:rPr lang="tr-TR" dirty="0" err="1"/>
              <a:t>elyaflara</a:t>
            </a:r>
            <a:r>
              <a:rPr lang="tr-TR" dirty="0"/>
              <a:t> dik doğrultuda daha düşük mukavemet elde edilir.</a:t>
            </a:r>
          </a:p>
          <a:p>
            <a:pPr marL="285750" indent="-285750" algn="just">
              <a:lnSpc>
                <a:spcPct val="150000"/>
              </a:lnSpc>
              <a:buFont typeface="Arial" pitchFamily="34" charset="0"/>
              <a:buChar char="•"/>
            </a:pPr>
            <a:r>
              <a:rPr lang="tr-TR" dirty="0"/>
              <a:t>Birbirine dik iki yönde yerleştirilmiş sürekli elyaf takviyeli (çapraz katlı veya dokuma - </a:t>
            </a:r>
            <a:r>
              <a:rPr lang="tr-TR" dirty="0" err="1"/>
              <a:t>cross</a:t>
            </a:r>
            <a:r>
              <a:rPr lang="tr-TR" dirty="0"/>
              <a:t> </a:t>
            </a:r>
            <a:r>
              <a:rPr lang="tr-TR" dirty="0" err="1"/>
              <a:t>ply</a:t>
            </a:r>
            <a:r>
              <a:rPr lang="tr-TR" dirty="0"/>
              <a:t> veya </a:t>
            </a:r>
            <a:r>
              <a:rPr lang="tr-TR" dirty="0" err="1"/>
              <a:t>fabric</a:t>
            </a:r>
            <a:r>
              <a:rPr lang="tr-TR" dirty="0"/>
              <a:t>) </a:t>
            </a:r>
            <a:r>
              <a:rPr lang="tr-TR" dirty="0" err="1"/>
              <a:t>kompozitlerde</a:t>
            </a:r>
            <a:r>
              <a:rPr lang="tr-TR" dirty="0"/>
              <a:t>  her iki yönde de eşit mukavemet sağlanır. </a:t>
            </a:r>
          </a:p>
        </p:txBody>
      </p:sp>
      <p:sp>
        <p:nvSpPr>
          <p:cNvPr id="13" name="Başlık 1">
            <a:extLst>
              <a:ext uri="{FF2B5EF4-FFF2-40B4-BE49-F238E27FC236}">
                <a16:creationId xmlns:a16="http://schemas.microsoft.com/office/drawing/2014/main" id="{6EC09F44-0208-4625-BF30-8CFF1020FB82}"/>
              </a:ext>
            </a:extLst>
          </p:cNvPr>
          <p:cNvSpPr txBox="1">
            <a:spLocks/>
          </p:cNvSpPr>
          <p:nvPr/>
        </p:nvSpPr>
        <p:spPr>
          <a:xfrm>
            <a:off x="343696" y="22798"/>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8-Kompozit Malzemelerin Sınıflandırılması </a:t>
            </a:r>
          </a:p>
        </p:txBody>
      </p:sp>
      <p:sp>
        <p:nvSpPr>
          <p:cNvPr id="15" name="Dikdörtgen 14">
            <a:extLst>
              <a:ext uri="{FF2B5EF4-FFF2-40B4-BE49-F238E27FC236}">
                <a16:creationId xmlns:a16="http://schemas.microsoft.com/office/drawing/2014/main" id="{B8A76553-8AA8-4501-9D63-A2B925FDF92C}"/>
              </a:ext>
            </a:extLst>
          </p:cNvPr>
          <p:cNvSpPr/>
          <p:nvPr/>
        </p:nvSpPr>
        <p:spPr>
          <a:xfrm>
            <a:off x="304800" y="1467697"/>
            <a:ext cx="7948057" cy="457369"/>
          </a:xfrm>
          <a:prstGeom prst="rect">
            <a:avLst/>
          </a:prstGeom>
        </p:spPr>
        <p:txBody>
          <a:bodyPr wrap="square">
            <a:spAutoFit/>
          </a:bodyPr>
          <a:lstStyle/>
          <a:p>
            <a:pPr algn="just">
              <a:lnSpc>
                <a:spcPct val="150000"/>
              </a:lnSpc>
            </a:pPr>
            <a:r>
              <a:rPr lang="tr-TR" dirty="0">
                <a:solidFill>
                  <a:schemeClr val="bg1">
                    <a:lumMod val="50000"/>
                  </a:schemeClr>
                </a:solidFill>
              </a:rPr>
              <a:t>8.3.1 Elyaf (Fiber) takviyeli Tek tabaka </a:t>
            </a:r>
            <a:r>
              <a:rPr lang="tr-TR" dirty="0" err="1">
                <a:solidFill>
                  <a:schemeClr val="bg1">
                    <a:lumMod val="50000"/>
                  </a:schemeClr>
                </a:solidFill>
              </a:rPr>
              <a:t>kompozitler</a:t>
            </a:r>
            <a:r>
              <a:rPr lang="tr-TR" dirty="0">
                <a:solidFill>
                  <a:schemeClr val="bg1">
                    <a:lumMod val="50000"/>
                  </a:schemeClr>
                </a:solidFill>
              </a:rPr>
              <a:t> - </a:t>
            </a:r>
            <a:r>
              <a:rPr lang="tr-TR" dirty="0" err="1">
                <a:solidFill>
                  <a:schemeClr val="bg1">
                    <a:lumMod val="50000"/>
                  </a:schemeClr>
                </a:solidFill>
              </a:rPr>
              <a:t>continue</a:t>
            </a:r>
            <a:r>
              <a:rPr lang="tr-TR" dirty="0">
                <a:solidFill>
                  <a:schemeClr val="bg1">
                    <a:lumMod val="50000"/>
                  </a:schemeClr>
                </a:solidFill>
              </a:rPr>
              <a:t>:</a:t>
            </a:r>
          </a:p>
        </p:txBody>
      </p:sp>
      <p:sp>
        <p:nvSpPr>
          <p:cNvPr id="11" name="Dikdörtgen 10">
            <a:extLst>
              <a:ext uri="{FF2B5EF4-FFF2-40B4-BE49-F238E27FC236}">
                <a16:creationId xmlns:a16="http://schemas.microsoft.com/office/drawing/2014/main" id="{7D3C0729-64A8-4ABD-8B61-684591993EB0}"/>
              </a:ext>
            </a:extLst>
          </p:cNvPr>
          <p:cNvSpPr/>
          <p:nvPr/>
        </p:nvSpPr>
        <p:spPr>
          <a:xfrm>
            <a:off x="129384" y="5139157"/>
            <a:ext cx="6446833" cy="1288366"/>
          </a:xfrm>
          <a:prstGeom prst="rect">
            <a:avLst/>
          </a:prstGeom>
        </p:spPr>
        <p:txBody>
          <a:bodyPr wrap="square">
            <a:spAutoFit/>
          </a:bodyPr>
          <a:lstStyle/>
          <a:p>
            <a:pPr marL="285750" indent="-285750" algn="just">
              <a:lnSpc>
                <a:spcPct val="150000"/>
              </a:lnSpc>
              <a:buFont typeface="Arial" pitchFamily="34" charset="0"/>
              <a:buChar char="•"/>
            </a:pPr>
            <a:r>
              <a:rPr lang="tr-TR" dirty="0"/>
              <a:t>Matris yapısında homojen dağılmış kısa kesik-süreksiz </a:t>
            </a:r>
            <a:r>
              <a:rPr lang="tr-TR" dirty="0" err="1"/>
              <a:t>elyaflarla</a:t>
            </a:r>
            <a:r>
              <a:rPr lang="tr-TR" dirty="0"/>
              <a:t> makro seviyede </a:t>
            </a:r>
            <a:r>
              <a:rPr lang="tr-TR" dirty="0" err="1"/>
              <a:t>izotrop</a:t>
            </a:r>
            <a:r>
              <a:rPr lang="tr-TR" dirty="0"/>
              <a:t> bir yapı oluşturmak mümkündür.</a:t>
            </a:r>
          </a:p>
        </p:txBody>
      </p:sp>
      <p:pic>
        <p:nvPicPr>
          <p:cNvPr id="16" name="Resim 15">
            <a:extLst>
              <a:ext uri="{FF2B5EF4-FFF2-40B4-BE49-F238E27FC236}">
                <a16:creationId xmlns:a16="http://schemas.microsoft.com/office/drawing/2014/main" id="{F0E70861-E9ED-4BB4-AD92-EBD3676B2354}"/>
              </a:ext>
            </a:extLst>
          </p:cNvPr>
          <p:cNvPicPr>
            <a:picLocks noChangeAspect="1"/>
          </p:cNvPicPr>
          <p:nvPr/>
        </p:nvPicPr>
        <p:blipFill>
          <a:blip r:embed="rId2"/>
          <a:stretch>
            <a:fillRect/>
          </a:stretch>
        </p:blipFill>
        <p:spPr>
          <a:xfrm>
            <a:off x="6972938" y="4770813"/>
            <a:ext cx="1884550" cy="1157003"/>
          </a:xfrm>
          <a:prstGeom prst="rect">
            <a:avLst/>
          </a:prstGeom>
        </p:spPr>
      </p:pic>
      <p:pic>
        <p:nvPicPr>
          <p:cNvPr id="17" name="Resim 16">
            <a:extLst>
              <a:ext uri="{FF2B5EF4-FFF2-40B4-BE49-F238E27FC236}">
                <a16:creationId xmlns:a16="http://schemas.microsoft.com/office/drawing/2014/main" id="{A15CC730-B159-4915-BA4A-2B5BA5122C54}"/>
              </a:ext>
            </a:extLst>
          </p:cNvPr>
          <p:cNvPicPr>
            <a:picLocks noChangeAspect="1"/>
          </p:cNvPicPr>
          <p:nvPr/>
        </p:nvPicPr>
        <p:blipFill>
          <a:blip r:embed="rId3"/>
          <a:stretch>
            <a:fillRect/>
          </a:stretch>
        </p:blipFill>
        <p:spPr>
          <a:xfrm>
            <a:off x="6961251" y="3134653"/>
            <a:ext cx="1896237" cy="1023217"/>
          </a:xfrm>
          <a:prstGeom prst="rect">
            <a:avLst/>
          </a:prstGeom>
        </p:spPr>
      </p:pic>
      <p:pic>
        <p:nvPicPr>
          <p:cNvPr id="18" name="Resim 17">
            <a:extLst>
              <a:ext uri="{FF2B5EF4-FFF2-40B4-BE49-F238E27FC236}">
                <a16:creationId xmlns:a16="http://schemas.microsoft.com/office/drawing/2014/main" id="{F51B9CED-68AE-4BB7-ABB4-536EBE1E1438}"/>
              </a:ext>
            </a:extLst>
          </p:cNvPr>
          <p:cNvPicPr>
            <a:picLocks noChangeAspect="1"/>
          </p:cNvPicPr>
          <p:nvPr/>
        </p:nvPicPr>
        <p:blipFill>
          <a:blip r:embed="rId4"/>
          <a:stretch>
            <a:fillRect/>
          </a:stretch>
        </p:blipFill>
        <p:spPr>
          <a:xfrm>
            <a:off x="6905994" y="1603325"/>
            <a:ext cx="1903600" cy="1012347"/>
          </a:xfrm>
          <a:prstGeom prst="rect">
            <a:avLst/>
          </a:prstGeom>
        </p:spPr>
      </p:pic>
      <p:sp>
        <p:nvSpPr>
          <p:cNvPr id="19" name="Dikdörtgen 18">
            <a:extLst>
              <a:ext uri="{FF2B5EF4-FFF2-40B4-BE49-F238E27FC236}">
                <a16:creationId xmlns:a16="http://schemas.microsoft.com/office/drawing/2014/main" id="{AEDCBEC3-650D-44C3-AC9C-1A614D2AF171}"/>
              </a:ext>
            </a:extLst>
          </p:cNvPr>
          <p:cNvSpPr/>
          <p:nvPr/>
        </p:nvSpPr>
        <p:spPr>
          <a:xfrm>
            <a:off x="6896197" y="2563119"/>
            <a:ext cx="1939955" cy="307777"/>
          </a:xfrm>
          <a:prstGeom prst="rect">
            <a:avLst/>
          </a:prstGeom>
        </p:spPr>
        <p:txBody>
          <a:bodyPr wrap="none">
            <a:spAutoFit/>
          </a:bodyPr>
          <a:lstStyle/>
          <a:p>
            <a:r>
              <a:rPr lang="tr-TR" sz="1400" dirty="0"/>
              <a:t>Tek yön fiber takviyeli</a:t>
            </a:r>
          </a:p>
        </p:txBody>
      </p:sp>
      <p:sp>
        <p:nvSpPr>
          <p:cNvPr id="20" name="Dikdörtgen 19">
            <a:extLst>
              <a:ext uri="{FF2B5EF4-FFF2-40B4-BE49-F238E27FC236}">
                <a16:creationId xmlns:a16="http://schemas.microsoft.com/office/drawing/2014/main" id="{2EE9C5D2-B97D-4B8F-8B88-DB140C91E0AF}"/>
              </a:ext>
            </a:extLst>
          </p:cNvPr>
          <p:cNvSpPr/>
          <p:nvPr/>
        </p:nvSpPr>
        <p:spPr>
          <a:xfrm>
            <a:off x="7328206" y="4144453"/>
            <a:ext cx="962123" cy="307777"/>
          </a:xfrm>
          <a:prstGeom prst="rect">
            <a:avLst/>
          </a:prstGeom>
        </p:spPr>
        <p:txBody>
          <a:bodyPr wrap="none">
            <a:spAutoFit/>
          </a:bodyPr>
          <a:lstStyle/>
          <a:p>
            <a:r>
              <a:rPr lang="tr-TR" sz="1400" dirty="0"/>
              <a:t>Örgü yapı</a:t>
            </a:r>
          </a:p>
        </p:txBody>
      </p:sp>
      <p:sp>
        <p:nvSpPr>
          <p:cNvPr id="21" name="Dikdörtgen 20">
            <a:extLst>
              <a:ext uri="{FF2B5EF4-FFF2-40B4-BE49-F238E27FC236}">
                <a16:creationId xmlns:a16="http://schemas.microsoft.com/office/drawing/2014/main" id="{E62797ED-47B0-46BA-9EE1-D97C1028185C}"/>
              </a:ext>
            </a:extLst>
          </p:cNvPr>
          <p:cNvSpPr/>
          <p:nvPr/>
        </p:nvSpPr>
        <p:spPr>
          <a:xfrm>
            <a:off x="7170224" y="5863760"/>
            <a:ext cx="1269899" cy="307777"/>
          </a:xfrm>
          <a:prstGeom prst="rect">
            <a:avLst/>
          </a:prstGeom>
        </p:spPr>
        <p:txBody>
          <a:bodyPr wrap="none">
            <a:spAutoFit/>
          </a:bodyPr>
          <a:lstStyle/>
          <a:p>
            <a:r>
              <a:rPr lang="tr-TR" sz="1400" dirty="0"/>
              <a:t>Süreksiz fiber</a:t>
            </a:r>
          </a:p>
        </p:txBody>
      </p:sp>
      <p:sp>
        <p:nvSpPr>
          <p:cNvPr id="22" name="İçerik Yer Tutucusu 4">
            <a:extLst>
              <a:ext uri="{FF2B5EF4-FFF2-40B4-BE49-F238E27FC236}">
                <a16:creationId xmlns:a16="http://schemas.microsoft.com/office/drawing/2014/main" id="{D00BBCD3-120A-4426-BE98-F16588783B76}"/>
              </a:ext>
            </a:extLst>
          </p:cNvPr>
          <p:cNvSpPr>
            <a:spLocks noGrp="1"/>
          </p:cNvSpPr>
          <p:nvPr>
            <p:ph sz="quarter" idx="1"/>
          </p:nvPr>
        </p:nvSpPr>
        <p:spPr>
          <a:xfrm>
            <a:off x="941730" y="696376"/>
            <a:ext cx="8202270" cy="432048"/>
          </a:xfrm>
        </p:spPr>
        <p:txBody>
          <a:bodyPr>
            <a:noAutofit/>
          </a:bodyPr>
          <a:lstStyle/>
          <a:p>
            <a:pPr marL="0" indent="0">
              <a:buNone/>
            </a:pPr>
            <a:r>
              <a:rPr lang="tr-TR" sz="1800" dirty="0">
                <a:solidFill>
                  <a:schemeClr val="bg2">
                    <a:lumMod val="75000"/>
                  </a:schemeClr>
                </a:solidFill>
              </a:rPr>
              <a:t>8.3 Takviye  Elemanlarının Şekil veya Yerleştirilme Biçimine Göre</a:t>
            </a:r>
          </a:p>
        </p:txBody>
      </p:sp>
    </p:spTree>
    <p:extLst>
      <p:ext uri="{BB962C8B-B14F-4D97-AF65-F5344CB8AC3E}">
        <p14:creationId xmlns:p14="http://schemas.microsoft.com/office/powerpoint/2010/main" val="13518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P spid="19" grpId="0"/>
      <p:bldP spid="20" grpId="0"/>
      <p:bldP spid="21"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32992" y="6415607"/>
            <a:ext cx="5419328"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5" name="İçerik Yer Tutucusu 4"/>
          <p:cNvSpPr>
            <a:spLocks noGrp="1"/>
          </p:cNvSpPr>
          <p:nvPr>
            <p:ph sz="quarter" idx="1"/>
          </p:nvPr>
        </p:nvSpPr>
        <p:spPr>
          <a:xfrm>
            <a:off x="319775" y="1251320"/>
            <a:ext cx="4132955" cy="432048"/>
          </a:xfrm>
        </p:spPr>
        <p:txBody>
          <a:bodyPr>
            <a:noAutofit/>
          </a:bodyPr>
          <a:lstStyle/>
          <a:p>
            <a:pPr marL="0" indent="0">
              <a:lnSpc>
                <a:spcPct val="170000"/>
              </a:lnSpc>
              <a:buNone/>
            </a:pPr>
            <a:r>
              <a:rPr lang="tr-TR" sz="1800" dirty="0"/>
              <a:t>8.3.2 </a:t>
            </a:r>
            <a:r>
              <a:rPr lang="tr-TR" sz="1800" b="1" dirty="0"/>
              <a:t>Parçacıklı </a:t>
            </a:r>
            <a:r>
              <a:rPr lang="tr-TR" sz="1800" b="1" dirty="0" err="1"/>
              <a:t>kompozitler</a:t>
            </a:r>
            <a:r>
              <a:rPr lang="tr-TR" sz="1800" dirty="0"/>
              <a:t>: </a:t>
            </a:r>
          </a:p>
          <a:p>
            <a:pPr marL="0" indent="0">
              <a:lnSpc>
                <a:spcPct val="170000"/>
              </a:lnSpc>
              <a:buNone/>
            </a:pPr>
            <a:endParaRPr lang="tr-TR" sz="1800" dirty="0"/>
          </a:p>
        </p:txBody>
      </p:sp>
      <p:sp>
        <p:nvSpPr>
          <p:cNvPr id="6" name="Slayt Numarası Yer Tutucusu 5"/>
          <p:cNvSpPr>
            <a:spLocks noGrp="1"/>
          </p:cNvSpPr>
          <p:nvPr>
            <p:ph type="sldNum" sz="quarter" idx="12"/>
          </p:nvPr>
        </p:nvSpPr>
        <p:spPr/>
        <p:txBody>
          <a:bodyPr/>
          <a:lstStyle/>
          <a:p>
            <a:fld id="{B7840E83-AC17-4BB5-BC43-751DE1ADA5B1}" type="slidenum">
              <a:rPr lang="tr-TR" smtClean="0"/>
              <a:t>71</a:t>
            </a:fld>
            <a:endParaRPr lang="tr-T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7940" y="1421631"/>
            <a:ext cx="2215448" cy="2026859"/>
          </a:xfrm>
          <a:prstGeom prst="rect">
            <a:avLst/>
          </a:prstGeom>
          <a:noFill/>
          <a:ln>
            <a:noFill/>
          </a:ln>
        </p:spPr>
      </p:pic>
      <p:sp>
        <p:nvSpPr>
          <p:cNvPr id="4" name="Metin kutusu 3"/>
          <p:cNvSpPr txBox="1"/>
          <p:nvPr/>
        </p:nvSpPr>
        <p:spPr>
          <a:xfrm>
            <a:off x="208944" y="4563379"/>
            <a:ext cx="9219887" cy="1911614"/>
          </a:xfrm>
          <a:prstGeom prst="rect">
            <a:avLst/>
          </a:prstGeom>
          <a:noFill/>
        </p:spPr>
        <p:txBody>
          <a:bodyPr wrap="square" rtlCol="0">
            <a:spAutoFit/>
          </a:bodyPr>
          <a:lstStyle/>
          <a:p>
            <a:pPr marL="285750" indent="-285750">
              <a:lnSpc>
                <a:spcPct val="170000"/>
              </a:lnSpc>
              <a:buFont typeface="Arial" panose="020B0604020202020204" pitchFamily="34" charset="0"/>
              <a:buChar char="•"/>
            </a:pPr>
            <a:r>
              <a:rPr lang="tr-TR" dirty="0"/>
              <a:t>Partiküller nanometre seviyesinde ise bu tip </a:t>
            </a:r>
            <a:r>
              <a:rPr lang="tr-TR" dirty="0" err="1"/>
              <a:t>kompozitlere</a:t>
            </a:r>
            <a:r>
              <a:rPr lang="tr-TR" dirty="0"/>
              <a:t> </a:t>
            </a:r>
            <a:r>
              <a:rPr lang="tr-TR" dirty="0" err="1"/>
              <a:t>nanokompozitler</a:t>
            </a:r>
            <a:r>
              <a:rPr lang="tr-TR" dirty="0"/>
              <a:t>  denir.</a:t>
            </a:r>
          </a:p>
          <a:p>
            <a:pPr marL="285750" indent="-285750">
              <a:lnSpc>
                <a:spcPct val="170000"/>
              </a:lnSpc>
              <a:buFont typeface="Arial" panose="020B0604020202020204" pitchFamily="34" charset="0"/>
              <a:buChar char="•"/>
            </a:pPr>
            <a:r>
              <a:rPr lang="tr-TR" dirty="0"/>
              <a:t>Metal matris içinde seramik parçacıklar içeren yapıların, sertlikleri ve sıcaklık dayanımları daha yüksektir ve uçak motor parçalarının üretiminde tercih edilmektedirler . </a:t>
            </a:r>
          </a:p>
        </p:txBody>
      </p:sp>
      <p:sp>
        <p:nvSpPr>
          <p:cNvPr id="10" name="Dikdörtgen 9"/>
          <p:cNvSpPr/>
          <p:nvPr/>
        </p:nvSpPr>
        <p:spPr>
          <a:xfrm>
            <a:off x="307104" y="1695685"/>
            <a:ext cx="6404122" cy="1703864"/>
          </a:xfrm>
          <a:prstGeom prst="rect">
            <a:avLst/>
          </a:prstGeom>
        </p:spPr>
        <p:txBody>
          <a:bodyPr wrap="square">
            <a:spAutoFit/>
          </a:bodyPr>
          <a:lstStyle/>
          <a:p>
            <a:pPr marL="285750" indent="-285750">
              <a:lnSpc>
                <a:spcPct val="150000"/>
              </a:lnSpc>
              <a:buFont typeface="Arial" pitchFamily="34" charset="0"/>
              <a:buChar char="•"/>
            </a:pPr>
            <a:r>
              <a:rPr lang="tr-TR" dirty="0"/>
              <a:t>Bir matris malzemenin parçacık  şeklinde bir malzeme ile takviye edilmesiyle elde edilirler. </a:t>
            </a:r>
          </a:p>
          <a:p>
            <a:pPr marL="285750" indent="-285750">
              <a:lnSpc>
                <a:spcPct val="150000"/>
              </a:lnSpc>
              <a:buFont typeface="Arial" pitchFamily="34" charset="0"/>
              <a:buChar char="•"/>
            </a:pPr>
            <a:r>
              <a:rPr lang="tr-TR" dirty="0"/>
              <a:t>Makro seviyede </a:t>
            </a:r>
            <a:r>
              <a:rPr lang="tr-TR" dirty="0" err="1"/>
              <a:t>izotrop</a:t>
            </a:r>
            <a:r>
              <a:rPr lang="tr-TR" dirty="0"/>
              <a:t> yapılardır. Yani tüm yönlerde aynı malzeme davranışı gösterirler. </a:t>
            </a:r>
          </a:p>
        </p:txBody>
      </p:sp>
      <p:sp>
        <p:nvSpPr>
          <p:cNvPr id="8" name="Veri Yer Tutucusu 7"/>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0C12655F-EA3C-4D8C-885E-66DD1893A808}"/>
              </a:ext>
            </a:extLst>
          </p:cNvPr>
          <p:cNvSpPr txBox="1">
            <a:spLocks/>
          </p:cNvSpPr>
          <p:nvPr/>
        </p:nvSpPr>
        <p:spPr>
          <a:xfrm>
            <a:off x="436334" y="21333"/>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8-Kompozit Malzemelerin Sınıflandırılması </a:t>
            </a:r>
          </a:p>
        </p:txBody>
      </p:sp>
      <p:sp>
        <p:nvSpPr>
          <p:cNvPr id="2" name="Dikdörtgen 1">
            <a:extLst>
              <a:ext uri="{FF2B5EF4-FFF2-40B4-BE49-F238E27FC236}">
                <a16:creationId xmlns:a16="http://schemas.microsoft.com/office/drawing/2014/main" id="{052158E3-816C-4720-B075-352BB8FE58AB}"/>
              </a:ext>
            </a:extLst>
          </p:cNvPr>
          <p:cNvSpPr/>
          <p:nvPr/>
        </p:nvSpPr>
        <p:spPr>
          <a:xfrm>
            <a:off x="287924" y="3774520"/>
            <a:ext cx="8329611" cy="872868"/>
          </a:xfrm>
          <a:prstGeom prst="rect">
            <a:avLst/>
          </a:prstGeom>
        </p:spPr>
        <p:txBody>
          <a:bodyPr wrap="square">
            <a:spAutoFit/>
          </a:bodyPr>
          <a:lstStyle/>
          <a:p>
            <a:pPr marL="285750" indent="-285750">
              <a:lnSpc>
                <a:spcPct val="150000"/>
              </a:lnSpc>
              <a:buFont typeface="Arial" pitchFamily="34" charset="0"/>
              <a:buChar char="•"/>
            </a:pPr>
            <a:r>
              <a:rPr lang="tr-TR" dirty="0"/>
              <a:t>Partikül ve matris birbiri içinde çözülmezler (makro bağlantı). </a:t>
            </a:r>
          </a:p>
          <a:p>
            <a:pPr marL="285750" indent="-285750">
              <a:lnSpc>
                <a:spcPct val="150000"/>
              </a:lnSpc>
              <a:buFont typeface="Arial" pitchFamily="34" charset="0"/>
              <a:buChar char="•"/>
            </a:pPr>
            <a:r>
              <a:rPr lang="tr-TR" dirty="0"/>
              <a:t>En yaygın tip plastik matris içinde yer alan metal parçacıklardır. </a:t>
            </a:r>
          </a:p>
        </p:txBody>
      </p:sp>
      <p:sp>
        <p:nvSpPr>
          <p:cNvPr id="15" name="İçerik Yer Tutucusu 4">
            <a:extLst>
              <a:ext uri="{FF2B5EF4-FFF2-40B4-BE49-F238E27FC236}">
                <a16:creationId xmlns:a16="http://schemas.microsoft.com/office/drawing/2014/main" id="{E35B41CE-FB55-4921-B400-709406AC7F2C}"/>
              </a:ext>
            </a:extLst>
          </p:cNvPr>
          <p:cNvSpPr txBox="1">
            <a:spLocks/>
          </p:cNvSpPr>
          <p:nvPr/>
        </p:nvSpPr>
        <p:spPr>
          <a:xfrm>
            <a:off x="941730" y="696376"/>
            <a:ext cx="8202270" cy="432048"/>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2">
                    <a:lumMod val="75000"/>
                  </a:schemeClr>
                </a:solidFill>
              </a:rPr>
              <a:t>8.3 Takviye  Elemanlarının Şekil veya Yerleştirilme Biçimine Göre</a:t>
            </a:r>
          </a:p>
        </p:txBody>
      </p:sp>
      <p:sp>
        <p:nvSpPr>
          <p:cNvPr id="9" name="Dikdörtgen 8">
            <a:extLst>
              <a:ext uri="{FF2B5EF4-FFF2-40B4-BE49-F238E27FC236}">
                <a16:creationId xmlns:a16="http://schemas.microsoft.com/office/drawing/2014/main" id="{A47999EC-8E18-4FDB-A5E7-6B915258ACE6}"/>
              </a:ext>
            </a:extLst>
          </p:cNvPr>
          <p:cNvSpPr/>
          <p:nvPr/>
        </p:nvSpPr>
        <p:spPr>
          <a:xfrm>
            <a:off x="307104" y="3350461"/>
            <a:ext cx="8068649" cy="457369"/>
          </a:xfrm>
          <a:prstGeom prst="rect">
            <a:avLst/>
          </a:prstGeom>
        </p:spPr>
        <p:txBody>
          <a:bodyPr wrap="square">
            <a:spAutoFit/>
          </a:bodyPr>
          <a:lstStyle/>
          <a:p>
            <a:pPr marL="285750" indent="-285750">
              <a:lnSpc>
                <a:spcPct val="150000"/>
              </a:lnSpc>
              <a:buFont typeface="Arial" pitchFamily="34" charset="0"/>
              <a:buChar char="•"/>
            </a:pPr>
            <a:r>
              <a:rPr lang="tr-TR" dirty="0"/>
              <a:t>Yapının mukavemeti , parçacıkların mukavemetiyle doğru orantılıdır.  </a:t>
            </a:r>
          </a:p>
        </p:txBody>
      </p:sp>
    </p:spTree>
    <p:extLst>
      <p:ext uri="{BB962C8B-B14F-4D97-AF65-F5344CB8AC3E}">
        <p14:creationId xmlns:p14="http://schemas.microsoft.com/office/powerpoint/2010/main" val="270974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wipe(left)">
                                      <p:cBhvr>
                                        <p:cTn id="21" dur="5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Effect transition="in" filter="wipe(left)">
                                      <p:cBhvr>
                                        <p:cTn id="26" dur="500"/>
                                        <p:tgtEl>
                                          <p:spTgt spid="10">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animEffect transition="in" filter="fade">
                                      <p:cBhvr>
                                        <p:cTn id="36" dur="500"/>
                                        <p:tgtEl>
                                          <p:spTgt spid="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xEl>
                                              <p:pRg st="1" end="1"/>
                                            </p:txEl>
                                          </p:spTgt>
                                        </p:tgtEl>
                                        <p:attrNameLst>
                                          <p:attrName>style.visibility</p:attrName>
                                        </p:attrNameLst>
                                      </p:cBhvr>
                                      <p:to>
                                        <p:strVal val="visible"/>
                                      </p:to>
                                    </p:set>
                                    <p:animEffect transition="in" filter="fade">
                                      <p:cBhvr>
                                        <p:cTn id="41" dur="500"/>
                                        <p:tgtEl>
                                          <p:spTgt spid="2">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
                                            <p:txEl>
                                              <p:pRg st="0" end="0"/>
                                            </p:txEl>
                                          </p:spTgt>
                                        </p:tgtEl>
                                        <p:attrNameLst>
                                          <p:attrName>style.visibility</p:attrName>
                                        </p:attrNameLst>
                                      </p:cBhvr>
                                      <p:to>
                                        <p:strVal val="visible"/>
                                      </p:to>
                                    </p:set>
                                    <p:animEffect transition="in" filter="wipe(down)">
                                      <p:cBhvr>
                                        <p:cTn id="46" dur="500"/>
                                        <p:tgtEl>
                                          <p:spTgt spid="4">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4">
                                            <p:txEl>
                                              <p:pRg st="1" end="1"/>
                                            </p:txEl>
                                          </p:spTgt>
                                        </p:tgtEl>
                                        <p:attrNameLst>
                                          <p:attrName>style.visibility</p:attrName>
                                        </p:attrNameLst>
                                      </p:cBhvr>
                                      <p:to>
                                        <p:strVal val="visible"/>
                                      </p:to>
                                    </p:set>
                                    <p:animEffect transition="in" filter="wipe(down)">
                                      <p:cBhvr>
                                        <p:cTn id="5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build="p"/>
      <p:bldP spid="10" grpId="0" build="p"/>
      <p:bldP spid="2" grpId="0" build="p"/>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71284" y="6415032"/>
            <a:ext cx="5707360"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8" name="Slayt Numarası Yer Tutucusu 7"/>
          <p:cNvSpPr>
            <a:spLocks noGrp="1"/>
          </p:cNvSpPr>
          <p:nvPr>
            <p:ph type="sldNum" sz="quarter" idx="12"/>
          </p:nvPr>
        </p:nvSpPr>
        <p:spPr/>
        <p:txBody>
          <a:bodyPr/>
          <a:lstStyle/>
          <a:p>
            <a:fld id="{B7840E83-AC17-4BB5-BC43-751DE1ADA5B1}" type="slidenum">
              <a:rPr lang="tr-TR" smtClean="0"/>
              <a:t>72</a:t>
            </a:fld>
            <a:endParaRPr lang="tr-TR"/>
          </a:p>
        </p:txBody>
      </p:sp>
      <p:sp>
        <p:nvSpPr>
          <p:cNvPr id="12" name="Dikdörtgen 11"/>
          <p:cNvSpPr/>
          <p:nvPr/>
        </p:nvSpPr>
        <p:spPr>
          <a:xfrm>
            <a:off x="360456" y="1399122"/>
            <a:ext cx="3052439" cy="369332"/>
          </a:xfrm>
          <a:prstGeom prst="rect">
            <a:avLst/>
          </a:prstGeom>
        </p:spPr>
        <p:txBody>
          <a:bodyPr wrap="none">
            <a:spAutoFit/>
          </a:bodyPr>
          <a:lstStyle/>
          <a:p>
            <a:r>
              <a:rPr lang="tr-TR" dirty="0">
                <a:solidFill>
                  <a:srgbClr val="FF0000"/>
                </a:solidFill>
              </a:rPr>
              <a:t>8.3.3 Tabakalı </a:t>
            </a:r>
            <a:r>
              <a:rPr lang="tr-TR" dirty="0" err="1">
                <a:solidFill>
                  <a:srgbClr val="FF0000"/>
                </a:solidFill>
              </a:rPr>
              <a:t>kompozitler</a:t>
            </a:r>
            <a:r>
              <a:rPr lang="tr-TR" dirty="0">
                <a:solidFill>
                  <a:srgbClr val="FF0000"/>
                </a:solidFill>
              </a:rPr>
              <a:t>: </a:t>
            </a:r>
          </a:p>
        </p:txBody>
      </p:sp>
      <p:sp>
        <p:nvSpPr>
          <p:cNvPr id="2" name="Veri Yer Tutucusu 1"/>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6B5C3BC5-89C0-4C52-9DEA-F109D980DE27}"/>
              </a:ext>
            </a:extLst>
          </p:cNvPr>
          <p:cNvSpPr txBox="1">
            <a:spLocks/>
          </p:cNvSpPr>
          <p:nvPr/>
        </p:nvSpPr>
        <p:spPr>
          <a:xfrm>
            <a:off x="360456" y="30992"/>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8-Kompozit Malzemelerin Sınıflandırılması </a:t>
            </a:r>
          </a:p>
        </p:txBody>
      </p:sp>
      <p:sp>
        <p:nvSpPr>
          <p:cNvPr id="15" name="İçerik Yer Tutucusu 4">
            <a:extLst>
              <a:ext uri="{FF2B5EF4-FFF2-40B4-BE49-F238E27FC236}">
                <a16:creationId xmlns:a16="http://schemas.microsoft.com/office/drawing/2014/main" id="{BE7CD773-B076-4639-8ADA-45A5F0317C88}"/>
              </a:ext>
            </a:extLst>
          </p:cNvPr>
          <p:cNvSpPr txBox="1">
            <a:spLocks/>
          </p:cNvSpPr>
          <p:nvPr/>
        </p:nvSpPr>
        <p:spPr>
          <a:xfrm>
            <a:off x="941730" y="696376"/>
            <a:ext cx="8202270" cy="432048"/>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2">
                    <a:lumMod val="75000"/>
                  </a:schemeClr>
                </a:solidFill>
              </a:rPr>
              <a:t>8.3 Takviye  Elemanlarının Şekil veya Yerleştirilme Biçimine Göre</a:t>
            </a:r>
          </a:p>
        </p:txBody>
      </p:sp>
      <p:sp>
        <p:nvSpPr>
          <p:cNvPr id="4" name="Dikdörtgen 3">
            <a:extLst>
              <a:ext uri="{FF2B5EF4-FFF2-40B4-BE49-F238E27FC236}">
                <a16:creationId xmlns:a16="http://schemas.microsoft.com/office/drawing/2014/main" id="{EDD16AF5-1A70-49DA-93D6-4A6039BAE187}"/>
              </a:ext>
            </a:extLst>
          </p:cNvPr>
          <p:cNvSpPr/>
          <p:nvPr/>
        </p:nvSpPr>
        <p:spPr>
          <a:xfrm>
            <a:off x="246634" y="3513119"/>
            <a:ext cx="8762043" cy="2700035"/>
          </a:xfrm>
          <a:prstGeom prst="rect">
            <a:avLst/>
          </a:prstGeom>
        </p:spPr>
        <p:txBody>
          <a:bodyPr wrap="square">
            <a:spAutoFit/>
          </a:bodyPr>
          <a:lstStyle/>
          <a:p>
            <a:pPr marL="285750" indent="-285750" algn="just">
              <a:lnSpc>
                <a:spcPct val="170000"/>
              </a:lnSpc>
              <a:buFont typeface="Arial" panose="020B0604020202020204" pitchFamily="34" charset="0"/>
              <a:buChar char="•"/>
            </a:pPr>
            <a:r>
              <a:rPr lang="tr-TR" sz="1700" dirty="0"/>
              <a:t>Matris malzeme içine kendisinden daha mukavim fiber (çubuk veya dokuma) malzemeler yerleştirilerek </a:t>
            </a:r>
            <a:r>
              <a:rPr lang="tr-TR" sz="1700" dirty="0" err="1"/>
              <a:t>kompozit</a:t>
            </a:r>
            <a:r>
              <a:rPr lang="tr-TR" sz="1700" dirty="0"/>
              <a:t> tabakalar  (</a:t>
            </a:r>
            <a:r>
              <a:rPr lang="tr-TR" sz="1700" dirty="0" err="1"/>
              <a:t>lamina</a:t>
            </a:r>
            <a:r>
              <a:rPr lang="tr-TR" sz="1700" dirty="0"/>
              <a:t>) elde edilir. </a:t>
            </a:r>
          </a:p>
          <a:p>
            <a:pPr marL="285750" indent="-285750" algn="just">
              <a:lnSpc>
                <a:spcPct val="170000"/>
              </a:lnSpc>
              <a:buFont typeface="Arial" panose="020B0604020202020204" pitchFamily="34" charset="0"/>
              <a:buChar char="•"/>
            </a:pPr>
            <a:r>
              <a:rPr lang="tr-TR" sz="1700" dirty="0"/>
              <a:t>Sonra birden fazla tabaka üst üste yapıştırılır ve tabakalı </a:t>
            </a:r>
            <a:r>
              <a:rPr lang="tr-TR" sz="1700" dirty="0" err="1"/>
              <a:t>kompozit</a:t>
            </a:r>
            <a:r>
              <a:rPr lang="tr-TR" sz="1700" dirty="0"/>
              <a:t> yapı (</a:t>
            </a:r>
            <a:r>
              <a:rPr lang="tr-TR" sz="1700" dirty="0" err="1"/>
              <a:t>laminated</a:t>
            </a:r>
            <a:r>
              <a:rPr lang="tr-TR" sz="1700" dirty="0"/>
              <a:t> </a:t>
            </a:r>
            <a:r>
              <a:rPr lang="tr-TR" sz="1700" dirty="0" err="1"/>
              <a:t>composite</a:t>
            </a:r>
            <a:r>
              <a:rPr lang="tr-TR" sz="1700" dirty="0"/>
              <a:t> </a:t>
            </a:r>
            <a:r>
              <a:rPr lang="tr-TR" sz="1700" dirty="0" err="1"/>
              <a:t>plates</a:t>
            </a:r>
            <a:r>
              <a:rPr lang="tr-TR" sz="1700" dirty="0"/>
              <a:t>) elde edilir. </a:t>
            </a:r>
          </a:p>
          <a:p>
            <a:pPr marL="285750" indent="-285750" algn="just">
              <a:lnSpc>
                <a:spcPct val="170000"/>
              </a:lnSpc>
              <a:buFont typeface="Arial" panose="020B0604020202020204" pitchFamily="34" charset="0"/>
              <a:buChar char="•"/>
            </a:pPr>
            <a:r>
              <a:rPr lang="tr-TR" sz="1700" dirty="0"/>
              <a:t>Bu tabakalı yapılarda, fiberlerin yönlendirme açısı( </a:t>
            </a:r>
            <a:r>
              <a:rPr lang="tr-TR" sz="1700" dirty="0">
                <a:latin typeface="Symbol" panose="05050102010706020507" pitchFamily="18" charset="2"/>
              </a:rPr>
              <a:t>q</a:t>
            </a:r>
            <a:r>
              <a:rPr lang="tr-TR" sz="1700" dirty="0"/>
              <a:t> ) tabakadan tabakaya farklılık gösterebilir. </a:t>
            </a:r>
          </a:p>
        </p:txBody>
      </p:sp>
      <p:grpSp>
        <p:nvGrpSpPr>
          <p:cNvPr id="26" name="Grup 25">
            <a:extLst>
              <a:ext uri="{FF2B5EF4-FFF2-40B4-BE49-F238E27FC236}">
                <a16:creationId xmlns:a16="http://schemas.microsoft.com/office/drawing/2014/main" id="{92EC331E-F710-407F-B3FA-308A5202E29F}"/>
              </a:ext>
            </a:extLst>
          </p:cNvPr>
          <p:cNvGrpSpPr/>
          <p:nvPr/>
        </p:nvGrpSpPr>
        <p:grpSpPr>
          <a:xfrm>
            <a:off x="1776322" y="1833705"/>
            <a:ext cx="6337191" cy="1647625"/>
            <a:chOff x="1691192" y="4531430"/>
            <a:chExt cx="6337191" cy="1647625"/>
          </a:xfrm>
        </p:grpSpPr>
        <p:pic>
          <p:nvPicPr>
            <p:cNvPr id="25" name="Resim 24">
              <a:extLst>
                <a:ext uri="{FF2B5EF4-FFF2-40B4-BE49-F238E27FC236}">
                  <a16:creationId xmlns:a16="http://schemas.microsoft.com/office/drawing/2014/main" id="{D7405D97-480B-4FA8-B5BB-96BF8470C8F1}"/>
                </a:ext>
              </a:extLst>
            </p:cNvPr>
            <p:cNvPicPr>
              <a:picLocks noChangeAspect="1"/>
            </p:cNvPicPr>
            <p:nvPr/>
          </p:nvPicPr>
          <p:blipFill>
            <a:blip r:embed="rId3"/>
            <a:stretch>
              <a:fillRect/>
            </a:stretch>
          </p:blipFill>
          <p:spPr>
            <a:xfrm>
              <a:off x="1691192" y="4581165"/>
              <a:ext cx="6337191" cy="1597890"/>
            </a:xfrm>
            <a:prstGeom prst="rect">
              <a:avLst/>
            </a:prstGeom>
          </p:spPr>
        </p:pic>
        <p:grpSp>
          <p:nvGrpSpPr>
            <p:cNvPr id="24" name="Grup 23">
              <a:extLst>
                <a:ext uri="{FF2B5EF4-FFF2-40B4-BE49-F238E27FC236}">
                  <a16:creationId xmlns:a16="http://schemas.microsoft.com/office/drawing/2014/main" id="{2192FBA7-C5E8-4F0F-AE86-7BC6E5C99FFA}"/>
                </a:ext>
              </a:extLst>
            </p:cNvPr>
            <p:cNvGrpSpPr/>
            <p:nvPr/>
          </p:nvGrpSpPr>
          <p:grpSpPr>
            <a:xfrm>
              <a:off x="1793701" y="4531430"/>
              <a:ext cx="6234682" cy="1471513"/>
              <a:chOff x="1738045" y="4354250"/>
              <a:chExt cx="6234682" cy="1471513"/>
            </a:xfrm>
          </p:grpSpPr>
          <p:sp>
            <p:nvSpPr>
              <p:cNvPr id="19" name="Metin kutusu 18">
                <a:extLst>
                  <a:ext uri="{FF2B5EF4-FFF2-40B4-BE49-F238E27FC236}">
                    <a16:creationId xmlns:a16="http://schemas.microsoft.com/office/drawing/2014/main" id="{3920870E-A9D7-4215-82DC-B7B847141EAC}"/>
                  </a:ext>
                </a:extLst>
              </p:cNvPr>
              <p:cNvSpPr txBox="1"/>
              <p:nvPr/>
            </p:nvSpPr>
            <p:spPr>
              <a:xfrm flipH="1">
                <a:off x="3265504" y="4354250"/>
                <a:ext cx="1040528" cy="338554"/>
              </a:xfrm>
              <a:prstGeom prst="rect">
                <a:avLst/>
              </a:prstGeom>
              <a:noFill/>
            </p:spPr>
            <p:txBody>
              <a:bodyPr wrap="square" rtlCol="0">
                <a:spAutoFit/>
              </a:bodyPr>
              <a:lstStyle/>
              <a:p>
                <a:r>
                  <a:rPr lang="tr-TR" sz="1600" dirty="0"/>
                  <a:t>fiber</a:t>
                </a:r>
              </a:p>
            </p:txBody>
          </p:sp>
          <p:sp>
            <p:nvSpPr>
              <p:cNvPr id="17" name="Metin kutusu 16">
                <a:extLst>
                  <a:ext uri="{FF2B5EF4-FFF2-40B4-BE49-F238E27FC236}">
                    <a16:creationId xmlns:a16="http://schemas.microsoft.com/office/drawing/2014/main" id="{D857AEB5-8661-4586-B959-A28A7F846370}"/>
                  </a:ext>
                </a:extLst>
              </p:cNvPr>
              <p:cNvSpPr txBox="1"/>
              <p:nvPr/>
            </p:nvSpPr>
            <p:spPr>
              <a:xfrm>
                <a:off x="1738045" y="4878648"/>
                <a:ext cx="1146468" cy="369332"/>
              </a:xfrm>
              <a:prstGeom prst="rect">
                <a:avLst/>
              </a:prstGeom>
              <a:noFill/>
            </p:spPr>
            <p:txBody>
              <a:bodyPr wrap="none" rtlCol="0">
                <a:spAutoFit/>
              </a:bodyPr>
              <a:lstStyle/>
              <a:p>
                <a:r>
                  <a:rPr lang="tr-TR" dirty="0"/>
                  <a:t>tabakalar</a:t>
                </a:r>
              </a:p>
            </p:txBody>
          </p:sp>
          <p:sp>
            <p:nvSpPr>
              <p:cNvPr id="21" name="Metin kutusu 20">
                <a:extLst>
                  <a:ext uri="{FF2B5EF4-FFF2-40B4-BE49-F238E27FC236}">
                    <a16:creationId xmlns:a16="http://schemas.microsoft.com/office/drawing/2014/main" id="{05B29061-53BB-4E2E-ABA9-F43F491605DE}"/>
                  </a:ext>
                </a:extLst>
              </p:cNvPr>
              <p:cNvSpPr txBox="1"/>
              <p:nvPr/>
            </p:nvSpPr>
            <p:spPr>
              <a:xfrm flipH="1">
                <a:off x="5215280" y="4376804"/>
                <a:ext cx="1040528" cy="338554"/>
              </a:xfrm>
              <a:prstGeom prst="rect">
                <a:avLst/>
              </a:prstGeom>
              <a:noFill/>
            </p:spPr>
            <p:txBody>
              <a:bodyPr wrap="square" rtlCol="0">
                <a:spAutoFit/>
              </a:bodyPr>
              <a:lstStyle/>
              <a:p>
                <a:r>
                  <a:rPr lang="tr-TR" sz="1600" dirty="0"/>
                  <a:t>matris</a:t>
                </a:r>
              </a:p>
            </p:txBody>
          </p:sp>
          <p:sp>
            <p:nvSpPr>
              <p:cNvPr id="22" name="Metin kutusu 21">
                <a:extLst>
                  <a:ext uri="{FF2B5EF4-FFF2-40B4-BE49-F238E27FC236}">
                    <a16:creationId xmlns:a16="http://schemas.microsoft.com/office/drawing/2014/main" id="{6D0AAC89-7BDC-457B-BC56-97A744DBE80B}"/>
                  </a:ext>
                </a:extLst>
              </p:cNvPr>
              <p:cNvSpPr txBox="1"/>
              <p:nvPr/>
            </p:nvSpPr>
            <p:spPr>
              <a:xfrm flipH="1">
                <a:off x="6942725" y="4715358"/>
                <a:ext cx="1030002" cy="584775"/>
              </a:xfrm>
              <a:prstGeom prst="rect">
                <a:avLst/>
              </a:prstGeom>
              <a:noFill/>
            </p:spPr>
            <p:txBody>
              <a:bodyPr wrap="square" rtlCol="0">
                <a:spAutoFit/>
              </a:bodyPr>
              <a:lstStyle/>
              <a:p>
                <a:r>
                  <a:rPr lang="tr-TR" sz="1600" dirty="0"/>
                  <a:t>Tabakalı  yapı</a:t>
                </a:r>
              </a:p>
            </p:txBody>
          </p:sp>
          <p:sp>
            <p:nvSpPr>
              <p:cNvPr id="23" name="Metin kutusu 22">
                <a:extLst>
                  <a:ext uri="{FF2B5EF4-FFF2-40B4-BE49-F238E27FC236}">
                    <a16:creationId xmlns:a16="http://schemas.microsoft.com/office/drawing/2014/main" id="{AD62A4AD-DAEF-4470-AC7B-4C40CB75EA65}"/>
                  </a:ext>
                </a:extLst>
              </p:cNvPr>
              <p:cNvSpPr txBox="1"/>
              <p:nvPr/>
            </p:nvSpPr>
            <p:spPr>
              <a:xfrm flipH="1">
                <a:off x="4987209" y="5487209"/>
                <a:ext cx="2769495" cy="338554"/>
              </a:xfrm>
              <a:prstGeom prst="rect">
                <a:avLst/>
              </a:prstGeom>
              <a:noFill/>
            </p:spPr>
            <p:txBody>
              <a:bodyPr wrap="square" rtlCol="0">
                <a:spAutoFit/>
              </a:bodyPr>
              <a:lstStyle/>
              <a:p>
                <a:r>
                  <a:rPr lang="tr-TR" sz="1600" dirty="0">
                    <a:latin typeface="Symbol" panose="05050102010706020507" pitchFamily="18" charset="2"/>
                  </a:rPr>
                  <a:t>q</a:t>
                </a:r>
                <a:r>
                  <a:rPr lang="tr-TR" sz="1600" dirty="0"/>
                  <a:t>: fiber yerleştirme açısı</a:t>
                </a:r>
              </a:p>
            </p:txBody>
          </p:sp>
          <p:sp>
            <p:nvSpPr>
              <p:cNvPr id="20" name="Serbest Form: Şekil 19">
                <a:extLst>
                  <a:ext uri="{FF2B5EF4-FFF2-40B4-BE49-F238E27FC236}">
                    <a16:creationId xmlns:a16="http://schemas.microsoft.com/office/drawing/2014/main" id="{FD84243E-7FCF-40BC-9F32-60A0C77B28DC}"/>
                  </a:ext>
                </a:extLst>
              </p:cNvPr>
              <p:cNvSpPr/>
              <p:nvPr/>
            </p:nvSpPr>
            <p:spPr>
              <a:xfrm>
                <a:off x="3868272" y="4523527"/>
                <a:ext cx="159500" cy="117987"/>
              </a:xfrm>
              <a:custGeom>
                <a:avLst/>
                <a:gdLst>
                  <a:gd name="connsiteX0" fmla="*/ 157316 w 159500"/>
                  <a:gd name="connsiteY0" fmla="*/ 117987 h 117987"/>
                  <a:gd name="connsiteX1" fmla="*/ 137652 w 159500"/>
                  <a:gd name="connsiteY1" fmla="*/ 49161 h 117987"/>
                  <a:gd name="connsiteX2" fmla="*/ 0 w 159500"/>
                  <a:gd name="connsiteY2" fmla="*/ 0 h 117987"/>
                </a:gdLst>
                <a:ahLst/>
                <a:cxnLst>
                  <a:cxn ang="0">
                    <a:pos x="connsiteX0" y="connsiteY0"/>
                  </a:cxn>
                  <a:cxn ang="0">
                    <a:pos x="connsiteX1" y="connsiteY1"/>
                  </a:cxn>
                  <a:cxn ang="0">
                    <a:pos x="connsiteX2" y="connsiteY2"/>
                  </a:cxn>
                </a:cxnLst>
                <a:rect l="l" t="t" r="r" b="b"/>
                <a:pathLst>
                  <a:path w="159500" h="117987">
                    <a:moveTo>
                      <a:pt x="157316" y="117987"/>
                    </a:moveTo>
                    <a:cubicBezTo>
                      <a:pt x="160593" y="93406"/>
                      <a:pt x="163871" y="68825"/>
                      <a:pt x="137652" y="49161"/>
                    </a:cubicBezTo>
                    <a:cubicBezTo>
                      <a:pt x="111433" y="29497"/>
                      <a:pt x="55716" y="14748"/>
                      <a:pt x="0" y="0"/>
                    </a:cubicBez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spTree>
    <p:extLst>
      <p:ext uri="{BB962C8B-B14F-4D97-AF65-F5344CB8AC3E}">
        <p14:creationId xmlns:p14="http://schemas.microsoft.com/office/powerpoint/2010/main" val="178220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774603" y="6406721"/>
            <a:ext cx="5779368"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5" name="İçerik Yer Tutucusu 4"/>
          <p:cNvSpPr>
            <a:spLocks noGrp="1"/>
          </p:cNvSpPr>
          <p:nvPr>
            <p:ph sz="quarter" idx="1"/>
          </p:nvPr>
        </p:nvSpPr>
        <p:spPr>
          <a:xfrm>
            <a:off x="158753" y="1690798"/>
            <a:ext cx="5923907" cy="2333872"/>
          </a:xfrm>
        </p:spPr>
        <p:txBody>
          <a:bodyPr>
            <a:noAutofit/>
          </a:bodyPr>
          <a:lstStyle/>
          <a:p>
            <a:pPr>
              <a:lnSpc>
                <a:spcPct val="150000"/>
              </a:lnSpc>
            </a:pPr>
            <a:r>
              <a:rPr lang="tr-TR" sz="1800" dirty="0"/>
              <a:t>Tabakalı </a:t>
            </a:r>
            <a:r>
              <a:rPr lang="tr-TR" sz="1800" dirty="0" err="1"/>
              <a:t>kompozit</a:t>
            </a:r>
            <a:r>
              <a:rPr lang="tr-TR" sz="1800" dirty="0"/>
              <a:t> yapılar, </a:t>
            </a:r>
            <a:r>
              <a:rPr lang="tr-TR" sz="1800" dirty="0" err="1"/>
              <a:t>kompozitler</a:t>
            </a:r>
            <a:r>
              <a:rPr lang="tr-TR" sz="1800" dirty="0"/>
              <a:t> içerisinde en eski ve en yaygın kullanım alanına sahip olan tiptir. </a:t>
            </a:r>
          </a:p>
          <a:p>
            <a:pPr>
              <a:lnSpc>
                <a:spcPct val="150000"/>
              </a:lnSpc>
            </a:pPr>
            <a:r>
              <a:rPr lang="tr-TR" sz="1800" dirty="0"/>
              <a:t>Farklı elyaf yönlenmelerine sahip tabakaların bileşimi ile çok yüksek mukavemet değerleri elde edilebilir.</a:t>
            </a:r>
          </a:p>
          <a:p>
            <a:pPr>
              <a:lnSpc>
                <a:spcPct val="150000"/>
              </a:lnSpc>
            </a:pPr>
            <a:r>
              <a:rPr lang="tr-TR" sz="1800" dirty="0"/>
              <a:t>Isıya ve neme dayanıklı yapılardır.  </a:t>
            </a:r>
          </a:p>
        </p:txBody>
      </p:sp>
      <p:sp>
        <p:nvSpPr>
          <p:cNvPr id="6" name="Slayt Numarası Yer Tutucusu 5"/>
          <p:cNvSpPr>
            <a:spLocks noGrp="1"/>
          </p:cNvSpPr>
          <p:nvPr>
            <p:ph type="sldNum" sz="quarter" idx="12"/>
          </p:nvPr>
        </p:nvSpPr>
        <p:spPr/>
        <p:txBody>
          <a:bodyPr/>
          <a:lstStyle/>
          <a:p>
            <a:fld id="{B7840E83-AC17-4BB5-BC43-751DE1ADA5B1}" type="slidenum">
              <a:rPr lang="tr-TR" smtClean="0"/>
              <a:t>73</a:t>
            </a:fld>
            <a:endParaRPr lang="tr-TR"/>
          </a:p>
        </p:txBody>
      </p:sp>
      <p:sp>
        <p:nvSpPr>
          <p:cNvPr id="8" name="Veri Yer Tutucusu 7"/>
          <p:cNvSpPr>
            <a:spLocks noGrp="1"/>
          </p:cNvSpPr>
          <p:nvPr>
            <p:ph type="dt" sz="half" idx="10"/>
          </p:nvPr>
        </p:nvSpPr>
        <p:spPr/>
        <p:txBody>
          <a:bodyPr/>
          <a:lstStyle/>
          <a:p>
            <a:r>
              <a:rPr lang="tr-TR" dirty="0"/>
              <a:t>....</a:t>
            </a:r>
          </a:p>
        </p:txBody>
      </p:sp>
      <p:sp>
        <p:nvSpPr>
          <p:cNvPr id="12" name="Başlık 1">
            <a:extLst>
              <a:ext uri="{FF2B5EF4-FFF2-40B4-BE49-F238E27FC236}">
                <a16:creationId xmlns:a16="http://schemas.microsoft.com/office/drawing/2014/main" id="{44BBC7FB-BC62-4F5B-B7F1-653D7C73E6B1}"/>
              </a:ext>
            </a:extLst>
          </p:cNvPr>
          <p:cNvSpPr txBox="1">
            <a:spLocks/>
          </p:cNvSpPr>
          <p:nvPr/>
        </p:nvSpPr>
        <p:spPr>
          <a:xfrm>
            <a:off x="345929" y="87256"/>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8-Kompozit Malzemelerin Sınıflandırılması </a:t>
            </a:r>
          </a:p>
        </p:txBody>
      </p:sp>
      <p:sp>
        <p:nvSpPr>
          <p:cNvPr id="11" name="İçerik Yer Tutucusu 4">
            <a:extLst>
              <a:ext uri="{FF2B5EF4-FFF2-40B4-BE49-F238E27FC236}">
                <a16:creationId xmlns:a16="http://schemas.microsoft.com/office/drawing/2014/main" id="{709099FE-81D4-4D9D-B2FC-A33682E774AA}"/>
              </a:ext>
            </a:extLst>
          </p:cNvPr>
          <p:cNvSpPr txBox="1">
            <a:spLocks/>
          </p:cNvSpPr>
          <p:nvPr/>
        </p:nvSpPr>
        <p:spPr>
          <a:xfrm>
            <a:off x="941730" y="720266"/>
            <a:ext cx="8202270" cy="432048"/>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2">
                    <a:lumMod val="75000"/>
                  </a:schemeClr>
                </a:solidFill>
              </a:rPr>
              <a:t>8.3 Takviye  Elemanlarının Şekil veya Yerleştirilme Biçimine Göre</a:t>
            </a:r>
          </a:p>
        </p:txBody>
      </p:sp>
      <p:sp>
        <p:nvSpPr>
          <p:cNvPr id="14" name="Dikdörtgen 13">
            <a:extLst>
              <a:ext uri="{FF2B5EF4-FFF2-40B4-BE49-F238E27FC236}">
                <a16:creationId xmlns:a16="http://schemas.microsoft.com/office/drawing/2014/main" id="{9587A464-BDFB-4A61-8730-4B6C482E4712}"/>
              </a:ext>
            </a:extLst>
          </p:cNvPr>
          <p:cNvSpPr/>
          <p:nvPr/>
        </p:nvSpPr>
        <p:spPr>
          <a:xfrm>
            <a:off x="345929" y="1436542"/>
            <a:ext cx="3932487" cy="369332"/>
          </a:xfrm>
          <a:prstGeom prst="rect">
            <a:avLst/>
          </a:prstGeom>
        </p:spPr>
        <p:txBody>
          <a:bodyPr wrap="none">
            <a:spAutoFit/>
          </a:bodyPr>
          <a:lstStyle/>
          <a:p>
            <a:r>
              <a:rPr lang="tr-TR" dirty="0">
                <a:solidFill>
                  <a:schemeClr val="bg1">
                    <a:lumMod val="50000"/>
                  </a:schemeClr>
                </a:solidFill>
              </a:rPr>
              <a:t>8.3.3 Tabakalı </a:t>
            </a:r>
            <a:r>
              <a:rPr lang="tr-TR" dirty="0" err="1">
                <a:solidFill>
                  <a:schemeClr val="bg1">
                    <a:lumMod val="50000"/>
                  </a:schemeClr>
                </a:solidFill>
              </a:rPr>
              <a:t>kompozitler</a:t>
            </a:r>
            <a:r>
              <a:rPr lang="tr-TR" dirty="0">
                <a:solidFill>
                  <a:schemeClr val="bg1">
                    <a:lumMod val="50000"/>
                  </a:schemeClr>
                </a:solidFill>
              </a:rPr>
              <a:t> - devam: </a:t>
            </a:r>
          </a:p>
        </p:txBody>
      </p:sp>
      <p:pic>
        <p:nvPicPr>
          <p:cNvPr id="2" name="Resim 1">
            <a:extLst>
              <a:ext uri="{FF2B5EF4-FFF2-40B4-BE49-F238E27FC236}">
                <a16:creationId xmlns:a16="http://schemas.microsoft.com/office/drawing/2014/main" id="{53EE78E1-0535-48B0-874C-B69A8A14BD9F}"/>
              </a:ext>
            </a:extLst>
          </p:cNvPr>
          <p:cNvPicPr>
            <a:picLocks noChangeAspect="1"/>
          </p:cNvPicPr>
          <p:nvPr/>
        </p:nvPicPr>
        <p:blipFill>
          <a:blip r:embed="rId2"/>
          <a:stretch>
            <a:fillRect/>
          </a:stretch>
        </p:blipFill>
        <p:spPr>
          <a:xfrm>
            <a:off x="6236603" y="1798575"/>
            <a:ext cx="2634736" cy="1959163"/>
          </a:xfrm>
          <a:prstGeom prst="rect">
            <a:avLst/>
          </a:prstGeom>
        </p:spPr>
      </p:pic>
      <p:sp>
        <p:nvSpPr>
          <p:cNvPr id="9" name="Dikdörtgen 8">
            <a:extLst>
              <a:ext uri="{FF2B5EF4-FFF2-40B4-BE49-F238E27FC236}">
                <a16:creationId xmlns:a16="http://schemas.microsoft.com/office/drawing/2014/main" id="{4C036514-2456-417A-8AAB-F95E219728F8}"/>
              </a:ext>
            </a:extLst>
          </p:cNvPr>
          <p:cNvSpPr/>
          <p:nvPr/>
        </p:nvSpPr>
        <p:spPr>
          <a:xfrm>
            <a:off x="158754" y="3848011"/>
            <a:ext cx="8826494" cy="2534861"/>
          </a:xfrm>
          <a:prstGeom prst="rect">
            <a:avLst/>
          </a:prstGeom>
        </p:spPr>
        <p:txBody>
          <a:bodyPr wrap="square">
            <a:spAutoFit/>
          </a:bodyPr>
          <a:lstStyle/>
          <a:p>
            <a:pPr marL="285750" indent="-285750">
              <a:lnSpc>
                <a:spcPct val="150000"/>
              </a:lnSpc>
              <a:buFont typeface="Arial" panose="020B0604020202020204" pitchFamily="34" charset="0"/>
              <a:buChar char="•"/>
            </a:pPr>
            <a:r>
              <a:rPr lang="tr-TR" dirty="0"/>
              <a:t>Metallere göre hafif ve  gerekli olan doğrultuda daha mukavemetli olmaları nedeniyle tercih edilen malzemelerdir. </a:t>
            </a:r>
          </a:p>
          <a:p>
            <a:pPr marL="285750" indent="-285750">
              <a:lnSpc>
                <a:spcPct val="150000"/>
              </a:lnSpc>
              <a:buFont typeface="Arial" panose="020B0604020202020204" pitchFamily="34" charset="0"/>
              <a:buChar char="•"/>
            </a:pPr>
            <a:r>
              <a:rPr lang="tr-TR" dirty="0"/>
              <a:t>Fiberlerin yönlendirme açısı, işletme şartlarındaki gerilmelerin daha yüksek çıkacağı doğrultularda seçilir ve  hem hafiflik hem dayanım aynı anda sağlanabilir.</a:t>
            </a:r>
          </a:p>
          <a:p>
            <a:pPr marL="285750" indent="-285750">
              <a:lnSpc>
                <a:spcPct val="150000"/>
              </a:lnSpc>
              <a:buFont typeface="Arial" panose="020B0604020202020204" pitchFamily="34" charset="0"/>
              <a:buChar char="•"/>
            </a:pPr>
            <a:r>
              <a:rPr lang="tr-TR" dirty="0"/>
              <a:t>Sürekli elyaf takviyeli tabakalı </a:t>
            </a:r>
            <a:r>
              <a:rPr lang="tr-TR" dirty="0" err="1"/>
              <a:t>kompozitler</a:t>
            </a:r>
            <a:r>
              <a:rPr lang="tr-TR" dirty="0"/>
              <a:t> uçak yapılarında, kanat ve kuyruk grubunda yüzey kaplama malzemesi olarak çok yaygın bir kullanıma sahiptirler.</a:t>
            </a:r>
          </a:p>
        </p:txBody>
      </p:sp>
    </p:spTree>
    <p:extLst>
      <p:ext uri="{BB962C8B-B14F-4D97-AF65-F5344CB8AC3E}">
        <p14:creationId xmlns:p14="http://schemas.microsoft.com/office/powerpoint/2010/main" val="352075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500"/>
                                        <p:tgtEl>
                                          <p:spTgt spid="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fade">
                                      <p:cBhvr>
                                        <p:cTn id="33" dur="500"/>
                                        <p:tgtEl>
                                          <p:spTgt spid="9">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xEl>
                                              <p:pRg st="2" end="2"/>
                                            </p:txEl>
                                          </p:spTgt>
                                        </p:tgtEl>
                                        <p:attrNameLst>
                                          <p:attrName>style.visibility</p:attrName>
                                        </p:attrNameLst>
                                      </p:cBhvr>
                                      <p:to>
                                        <p:strVal val="visible"/>
                                      </p:to>
                                    </p:set>
                                    <p:animEffect transition="in" filter="fade">
                                      <p:cBhvr>
                                        <p:cTn id="38"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66356" y="6404984"/>
            <a:ext cx="5347320"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5" name="İçerik Yer Tutucusu 4"/>
          <p:cNvSpPr>
            <a:spLocks noGrp="1"/>
          </p:cNvSpPr>
          <p:nvPr>
            <p:ph sz="quarter" idx="1"/>
          </p:nvPr>
        </p:nvSpPr>
        <p:spPr>
          <a:xfrm>
            <a:off x="450251" y="2558392"/>
            <a:ext cx="5306191" cy="2612090"/>
          </a:xfrm>
        </p:spPr>
        <p:txBody>
          <a:bodyPr>
            <a:noAutofit/>
          </a:bodyPr>
          <a:lstStyle/>
          <a:p>
            <a:pPr marL="0" indent="0">
              <a:lnSpc>
                <a:spcPct val="150000"/>
              </a:lnSpc>
              <a:buNone/>
            </a:pPr>
            <a:r>
              <a:rPr lang="tr-TR" sz="1800" dirty="0"/>
              <a:t>Sandviç </a:t>
            </a:r>
            <a:r>
              <a:rPr lang="tr-TR" sz="1800" dirty="0" err="1"/>
              <a:t>kompozit</a:t>
            </a:r>
            <a:r>
              <a:rPr lang="tr-TR" sz="1800" dirty="0"/>
              <a:t> yapılar tabakalı </a:t>
            </a:r>
            <a:r>
              <a:rPr lang="tr-TR" sz="1800" dirty="0" err="1"/>
              <a:t>kompozit</a:t>
            </a:r>
            <a:r>
              <a:rPr lang="tr-TR" sz="1800" dirty="0"/>
              <a:t> malzeme sınıfına girerler. Sandviç yapılar, yük taşımayarak sadece izolasyon özelliğine sahip olan düşük yoğunluklu bir çekirdek malzemenin alt ve üst yüzeylerine mukavemetli levhaların yapıştırılması ile elde edilirler.</a:t>
            </a:r>
          </a:p>
          <a:p>
            <a:pPr marL="0" indent="0">
              <a:lnSpc>
                <a:spcPct val="150000"/>
              </a:lnSpc>
              <a:buNone/>
            </a:pPr>
            <a:endParaRPr lang="tr-TR" sz="1800" dirty="0">
              <a:effectLst/>
            </a:endParaRPr>
          </a:p>
        </p:txBody>
      </p:sp>
      <p:sp>
        <p:nvSpPr>
          <p:cNvPr id="6" name="Slayt Numarası Yer Tutucusu 5"/>
          <p:cNvSpPr>
            <a:spLocks noGrp="1"/>
          </p:cNvSpPr>
          <p:nvPr>
            <p:ph type="sldNum" sz="quarter" idx="12"/>
          </p:nvPr>
        </p:nvSpPr>
        <p:spPr/>
        <p:txBody>
          <a:bodyPr/>
          <a:lstStyle/>
          <a:p>
            <a:fld id="{B7840E83-AC17-4BB5-BC43-751DE1ADA5B1}" type="slidenum">
              <a:rPr lang="tr-TR" smtClean="0"/>
              <a:t>74</a:t>
            </a:fld>
            <a:endParaRPr lang="tr-TR"/>
          </a:p>
        </p:txBody>
      </p:sp>
      <p:sp>
        <p:nvSpPr>
          <p:cNvPr id="4" name="Veri Yer Tutucusu 3"/>
          <p:cNvSpPr>
            <a:spLocks noGrp="1"/>
          </p:cNvSpPr>
          <p:nvPr>
            <p:ph type="dt" sz="half" idx="10"/>
          </p:nvPr>
        </p:nvSpPr>
        <p:spPr/>
        <p:txBody>
          <a:bodyPr/>
          <a:lstStyle/>
          <a:p>
            <a:r>
              <a:rPr lang="tr-TR" dirty="0"/>
              <a:t>....</a:t>
            </a:r>
          </a:p>
        </p:txBody>
      </p:sp>
      <p:sp>
        <p:nvSpPr>
          <p:cNvPr id="12" name="Başlık 1">
            <a:extLst>
              <a:ext uri="{FF2B5EF4-FFF2-40B4-BE49-F238E27FC236}">
                <a16:creationId xmlns:a16="http://schemas.microsoft.com/office/drawing/2014/main" id="{517C08C0-1C34-472F-AADC-C69FE1C64DE7}"/>
              </a:ext>
            </a:extLst>
          </p:cNvPr>
          <p:cNvSpPr txBox="1">
            <a:spLocks/>
          </p:cNvSpPr>
          <p:nvPr/>
        </p:nvSpPr>
        <p:spPr>
          <a:xfrm>
            <a:off x="345929" y="87256"/>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8-Kompozit Malzemelerin Sınıflandırılması </a:t>
            </a:r>
          </a:p>
        </p:txBody>
      </p:sp>
      <p:sp>
        <p:nvSpPr>
          <p:cNvPr id="14" name="Dikdörtgen 13">
            <a:extLst>
              <a:ext uri="{FF2B5EF4-FFF2-40B4-BE49-F238E27FC236}">
                <a16:creationId xmlns:a16="http://schemas.microsoft.com/office/drawing/2014/main" id="{8E1E46F3-16C0-4E70-9624-EFC40E0EB4AE}"/>
              </a:ext>
            </a:extLst>
          </p:cNvPr>
          <p:cNvSpPr/>
          <p:nvPr/>
        </p:nvSpPr>
        <p:spPr>
          <a:xfrm>
            <a:off x="304800" y="1643713"/>
            <a:ext cx="3876382" cy="369332"/>
          </a:xfrm>
          <a:prstGeom prst="rect">
            <a:avLst/>
          </a:prstGeom>
        </p:spPr>
        <p:txBody>
          <a:bodyPr wrap="none">
            <a:spAutoFit/>
          </a:bodyPr>
          <a:lstStyle/>
          <a:p>
            <a:r>
              <a:rPr lang="tr-TR" dirty="0">
                <a:solidFill>
                  <a:schemeClr val="bg1">
                    <a:lumMod val="50000"/>
                  </a:schemeClr>
                </a:solidFill>
              </a:rPr>
              <a:t>8.3.3 Tabakalı </a:t>
            </a:r>
            <a:r>
              <a:rPr lang="tr-TR" dirty="0" err="1">
                <a:solidFill>
                  <a:schemeClr val="bg1">
                    <a:lumMod val="50000"/>
                  </a:schemeClr>
                </a:solidFill>
              </a:rPr>
              <a:t>kompozitler</a:t>
            </a:r>
            <a:r>
              <a:rPr lang="tr-TR" dirty="0">
                <a:solidFill>
                  <a:schemeClr val="bg1">
                    <a:lumMod val="50000"/>
                  </a:schemeClr>
                </a:solidFill>
              </a:rPr>
              <a:t>- devam: </a:t>
            </a:r>
          </a:p>
        </p:txBody>
      </p:sp>
      <p:sp>
        <p:nvSpPr>
          <p:cNvPr id="15" name="İçerik Yer Tutucusu 4">
            <a:extLst>
              <a:ext uri="{FF2B5EF4-FFF2-40B4-BE49-F238E27FC236}">
                <a16:creationId xmlns:a16="http://schemas.microsoft.com/office/drawing/2014/main" id="{6DD65192-5128-4776-8581-914D5765E2A8}"/>
              </a:ext>
            </a:extLst>
          </p:cNvPr>
          <p:cNvSpPr txBox="1">
            <a:spLocks/>
          </p:cNvSpPr>
          <p:nvPr/>
        </p:nvSpPr>
        <p:spPr>
          <a:xfrm>
            <a:off x="941730" y="720266"/>
            <a:ext cx="8202270" cy="432048"/>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2">
                    <a:lumMod val="75000"/>
                  </a:schemeClr>
                </a:solidFill>
              </a:rPr>
              <a:t>8.3 Takviye  Elemanlarının Şekil veya Yerleştirilme Biçimine Göre</a:t>
            </a:r>
          </a:p>
        </p:txBody>
      </p:sp>
      <p:pic>
        <p:nvPicPr>
          <p:cNvPr id="1026" name="Picture 2" descr="Aircraft sandwich composite reinforcing and repairs | Engineer Live">
            <a:extLst>
              <a:ext uri="{FF2B5EF4-FFF2-40B4-BE49-F238E27FC236}">
                <a16:creationId xmlns:a16="http://schemas.microsoft.com/office/drawing/2014/main" id="{15F649DA-F459-469B-8FAF-9D4B3EDD96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5981" y="2143721"/>
            <a:ext cx="3044952" cy="2710007"/>
          </a:xfrm>
          <a:prstGeom prst="rect">
            <a:avLst/>
          </a:prstGeom>
          <a:noFill/>
          <a:extLst>
            <a:ext uri="{909E8E84-426E-40DD-AFC4-6F175D3DCCD1}">
              <a14:hiddenFill xmlns:a14="http://schemas.microsoft.com/office/drawing/2010/main">
                <a:solidFill>
                  <a:srgbClr val="FFFFFF"/>
                </a:solidFill>
              </a14:hiddenFill>
            </a:ext>
          </a:extLst>
        </p:spPr>
      </p:pic>
      <p:sp>
        <p:nvSpPr>
          <p:cNvPr id="16" name="Metin kutusu 15">
            <a:extLst>
              <a:ext uri="{FF2B5EF4-FFF2-40B4-BE49-F238E27FC236}">
                <a16:creationId xmlns:a16="http://schemas.microsoft.com/office/drawing/2014/main" id="{853ED29F-D2E8-4942-A499-0534109CAE5E}"/>
              </a:ext>
            </a:extLst>
          </p:cNvPr>
          <p:cNvSpPr txBox="1"/>
          <p:nvPr/>
        </p:nvSpPr>
        <p:spPr>
          <a:xfrm>
            <a:off x="668460" y="2175174"/>
            <a:ext cx="3693227" cy="369332"/>
          </a:xfrm>
          <a:prstGeom prst="rect">
            <a:avLst/>
          </a:prstGeom>
          <a:noFill/>
        </p:spPr>
        <p:txBody>
          <a:bodyPr wrap="square" rtlCol="0">
            <a:spAutoFit/>
          </a:bodyPr>
          <a:lstStyle/>
          <a:p>
            <a:r>
              <a:rPr lang="tr-TR" i="1" dirty="0">
                <a:solidFill>
                  <a:srgbClr val="002060"/>
                </a:solidFill>
              </a:rPr>
              <a:t>8.3.3.1 Sandviç </a:t>
            </a:r>
            <a:r>
              <a:rPr lang="tr-TR" i="1" dirty="0" err="1">
                <a:solidFill>
                  <a:srgbClr val="002060"/>
                </a:solidFill>
              </a:rPr>
              <a:t>kompozitler</a:t>
            </a:r>
            <a:endParaRPr lang="tr-TR" i="1" dirty="0">
              <a:solidFill>
                <a:srgbClr val="002060"/>
              </a:solidFill>
            </a:endParaRPr>
          </a:p>
        </p:txBody>
      </p:sp>
      <p:sp>
        <p:nvSpPr>
          <p:cNvPr id="2" name="Dikdörtgen 1">
            <a:extLst>
              <a:ext uri="{FF2B5EF4-FFF2-40B4-BE49-F238E27FC236}">
                <a16:creationId xmlns:a16="http://schemas.microsoft.com/office/drawing/2014/main" id="{8E28F293-EA32-4A21-BA5F-4352A0673068}"/>
              </a:ext>
            </a:extLst>
          </p:cNvPr>
          <p:cNvSpPr/>
          <p:nvPr/>
        </p:nvSpPr>
        <p:spPr>
          <a:xfrm>
            <a:off x="506937" y="5062543"/>
            <a:ext cx="7754463" cy="872868"/>
          </a:xfrm>
          <a:prstGeom prst="rect">
            <a:avLst/>
          </a:prstGeom>
        </p:spPr>
        <p:txBody>
          <a:bodyPr wrap="square">
            <a:spAutoFit/>
          </a:bodyPr>
          <a:lstStyle/>
          <a:p>
            <a:pPr>
              <a:lnSpc>
                <a:spcPct val="150000"/>
              </a:lnSpc>
            </a:pPr>
            <a:r>
              <a:rPr lang="tr-TR" dirty="0"/>
              <a:t>Alt ve üst tabakaların </a:t>
            </a:r>
            <a:r>
              <a:rPr lang="tr-TR" dirty="0" err="1"/>
              <a:t>herbirisi</a:t>
            </a:r>
            <a:r>
              <a:rPr lang="tr-TR" dirty="0"/>
              <a:t> </a:t>
            </a:r>
            <a:r>
              <a:rPr lang="tr-TR" dirty="0" err="1"/>
              <a:t>izotropik</a:t>
            </a:r>
            <a:r>
              <a:rPr lang="tr-TR" dirty="0"/>
              <a:t> bir malzeme olabildiği gibi,  fiber takviyeli bir tabaka da olabilirler</a:t>
            </a:r>
          </a:p>
        </p:txBody>
      </p:sp>
    </p:spTree>
    <p:extLst>
      <p:ext uri="{BB962C8B-B14F-4D97-AF65-F5344CB8AC3E}">
        <p14:creationId xmlns:p14="http://schemas.microsoft.com/office/powerpoint/2010/main" val="190963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6" grpId="0"/>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33268" y="6410848"/>
            <a:ext cx="5707360"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8" name="Slayt Numarası Yer Tutucusu 7"/>
          <p:cNvSpPr>
            <a:spLocks noGrp="1"/>
          </p:cNvSpPr>
          <p:nvPr>
            <p:ph type="sldNum" sz="quarter" idx="12"/>
          </p:nvPr>
        </p:nvSpPr>
        <p:spPr/>
        <p:txBody>
          <a:bodyPr/>
          <a:lstStyle/>
          <a:p>
            <a:fld id="{B7840E83-AC17-4BB5-BC43-751DE1ADA5B1}" type="slidenum">
              <a:rPr lang="tr-TR" smtClean="0"/>
              <a:t>75</a:t>
            </a:fld>
            <a:endParaRPr lang="tr-TR"/>
          </a:p>
        </p:txBody>
      </p:sp>
      <p:sp>
        <p:nvSpPr>
          <p:cNvPr id="14" name="Metin kutusu 13"/>
          <p:cNvSpPr txBox="1"/>
          <p:nvPr/>
        </p:nvSpPr>
        <p:spPr>
          <a:xfrm>
            <a:off x="996586" y="2272708"/>
            <a:ext cx="4367502" cy="338554"/>
          </a:xfrm>
          <a:prstGeom prst="rect">
            <a:avLst/>
          </a:prstGeom>
          <a:noFill/>
        </p:spPr>
        <p:txBody>
          <a:bodyPr wrap="square" rtlCol="0">
            <a:spAutoFit/>
          </a:bodyPr>
          <a:lstStyle/>
          <a:p>
            <a:r>
              <a:rPr lang="tr-TR" sz="1600" i="1" dirty="0">
                <a:solidFill>
                  <a:srgbClr val="002060"/>
                </a:solidFill>
                <a:effectLst>
                  <a:outerShdw blurRad="38100" dist="38100" dir="2700000" algn="tl">
                    <a:srgbClr val="000000">
                      <a:alpha val="43137"/>
                    </a:srgbClr>
                  </a:outerShdw>
                </a:effectLst>
              </a:rPr>
              <a:t>8.3.3.1..1 Sandviç </a:t>
            </a:r>
            <a:r>
              <a:rPr lang="tr-TR" sz="1600" i="1" dirty="0" err="1">
                <a:solidFill>
                  <a:srgbClr val="002060"/>
                </a:solidFill>
                <a:effectLst>
                  <a:outerShdw blurRad="38100" dist="38100" dir="2700000" algn="tl">
                    <a:srgbClr val="000000">
                      <a:alpha val="43137"/>
                    </a:srgbClr>
                  </a:outerShdw>
                </a:effectLst>
              </a:rPr>
              <a:t>kompozit</a:t>
            </a:r>
            <a:r>
              <a:rPr lang="tr-TR" sz="1600" i="1" dirty="0">
                <a:solidFill>
                  <a:srgbClr val="002060"/>
                </a:solidFill>
                <a:effectLst>
                  <a:outerShdw blurRad="38100" dist="38100" dir="2700000" algn="tl">
                    <a:srgbClr val="000000">
                      <a:alpha val="43137"/>
                    </a:srgbClr>
                  </a:outerShdw>
                </a:effectLst>
              </a:rPr>
              <a:t> örnekleri</a:t>
            </a: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700" y="4789148"/>
            <a:ext cx="2235881" cy="931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Metin kutusu 15"/>
          <p:cNvSpPr txBox="1"/>
          <p:nvPr/>
        </p:nvSpPr>
        <p:spPr>
          <a:xfrm>
            <a:off x="6699700" y="5734887"/>
            <a:ext cx="2235881" cy="584775"/>
          </a:xfrm>
          <a:prstGeom prst="rect">
            <a:avLst/>
          </a:prstGeom>
          <a:noFill/>
        </p:spPr>
        <p:txBody>
          <a:bodyPr wrap="square" rtlCol="0">
            <a:spAutoFit/>
          </a:bodyPr>
          <a:lstStyle/>
          <a:p>
            <a:r>
              <a:rPr lang="tr-TR" sz="1600" dirty="0"/>
              <a:t>Bal Peteği formunda sandviç </a:t>
            </a:r>
            <a:r>
              <a:rPr lang="tr-TR" sz="1600" dirty="0" err="1"/>
              <a:t>kompozit</a:t>
            </a:r>
            <a:r>
              <a:rPr lang="tr-TR" sz="1600" dirty="0"/>
              <a:t> </a:t>
            </a:r>
          </a:p>
        </p:txBody>
      </p:sp>
      <p:pic>
        <p:nvPicPr>
          <p:cNvPr id="17" name="Picture 2" descr="https://encrypted-tbn1.gstatic.com/images?q=tbn:ANd9GcQXtmn_TNS40Jv-9rXvgWJLgncPUJUGpNL-_TVcBMQpbcGYS3N9B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9700" y="1642819"/>
            <a:ext cx="2235881" cy="3099744"/>
          </a:xfrm>
          <a:prstGeom prst="rect">
            <a:avLst/>
          </a:prstGeom>
          <a:noFill/>
          <a:extLst>
            <a:ext uri="{909E8E84-426E-40DD-AFC4-6F175D3DCCD1}">
              <a14:hiddenFill xmlns:a14="http://schemas.microsoft.com/office/drawing/2010/main">
                <a:solidFill>
                  <a:srgbClr val="FFFFFF"/>
                </a:solidFill>
              </a14:hiddenFill>
            </a:ext>
          </a:extLst>
        </p:spPr>
      </p:pic>
      <p:sp>
        <p:nvSpPr>
          <p:cNvPr id="9" name="Metin kutusu 8"/>
          <p:cNvSpPr txBox="1"/>
          <p:nvPr/>
        </p:nvSpPr>
        <p:spPr>
          <a:xfrm>
            <a:off x="906550" y="4283814"/>
            <a:ext cx="5301827" cy="646331"/>
          </a:xfrm>
          <a:prstGeom prst="rect">
            <a:avLst/>
          </a:prstGeom>
          <a:noFill/>
        </p:spPr>
        <p:txBody>
          <a:bodyPr wrap="square" rtlCol="0">
            <a:spAutoFit/>
          </a:bodyPr>
          <a:lstStyle/>
          <a:p>
            <a:r>
              <a:rPr lang="tr-TR" dirty="0"/>
              <a:t>Dış cephe kaplamalarında kullanılan sandviç </a:t>
            </a:r>
            <a:r>
              <a:rPr lang="tr-TR" dirty="0" err="1"/>
              <a:t>kompozit</a:t>
            </a:r>
            <a:r>
              <a:rPr lang="tr-TR" dirty="0"/>
              <a:t> paneller</a:t>
            </a:r>
          </a:p>
        </p:txBody>
      </p:sp>
      <p:pic>
        <p:nvPicPr>
          <p:cNvPr id="10" name="Picture 4" descr="http://www.mertdemirtasarim.com/Uploads/buyuk/f7a05040-1b7d-4913-8fea-2d5108cad0e63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568" y="2934978"/>
            <a:ext cx="2499400" cy="9880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mertdemirtasarim.com/Uploads/buyuk/ccb14b51-0c42-4a0a-bfdb-94b1f61322ec1083675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6945" y="2688210"/>
            <a:ext cx="2290109" cy="1507435"/>
          </a:xfrm>
          <a:prstGeom prst="rect">
            <a:avLst/>
          </a:prstGeom>
          <a:noFill/>
          <a:extLst>
            <a:ext uri="{909E8E84-426E-40DD-AFC4-6F175D3DCCD1}">
              <a14:hiddenFill xmlns:a14="http://schemas.microsoft.com/office/drawing/2010/main">
                <a:solidFill>
                  <a:srgbClr val="FFFFFF"/>
                </a:solidFill>
              </a14:hiddenFill>
            </a:ext>
          </a:extLst>
        </p:spPr>
      </p:pic>
      <p:sp>
        <p:nvSpPr>
          <p:cNvPr id="2" name="Veri Yer Tutucusu 1"/>
          <p:cNvSpPr>
            <a:spLocks noGrp="1"/>
          </p:cNvSpPr>
          <p:nvPr>
            <p:ph type="dt" sz="half" idx="10"/>
          </p:nvPr>
        </p:nvSpPr>
        <p:spPr/>
        <p:txBody>
          <a:bodyPr/>
          <a:lstStyle/>
          <a:p>
            <a:r>
              <a:rPr lang="tr-TR" dirty="0"/>
              <a:t>....</a:t>
            </a:r>
          </a:p>
        </p:txBody>
      </p:sp>
      <p:sp>
        <p:nvSpPr>
          <p:cNvPr id="18" name="Başlık 1">
            <a:extLst>
              <a:ext uri="{FF2B5EF4-FFF2-40B4-BE49-F238E27FC236}">
                <a16:creationId xmlns:a16="http://schemas.microsoft.com/office/drawing/2014/main" id="{8C6FE451-0D49-41A9-8421-CE7C62DB0536}"/>
              </a:ext>
            </a:extLst>
          </p:cNvPr>
          <p:cNvSpPr txBox="1">
            <a:spLocks/>
          </p:cNvSpPr>
          <p:nvPr/>
        </p:nvSpPr>
        <p:spPr>
          <a:xfrm>
            <a:off x="345929" y="87256"/>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8-Kompozit Malzemelerin Sınıflandırılması </a:t>
            </a:r>
          </a:p>
        </p:txBody>
      </p:sp>
      <p:sp>
        <p:nvSpPr>
          <p:cNvPr id="20" name="Dikdörtgen 19">
            <a:extLst>
              <a:ext uri="{FF2B5EF4-FFF2-40B4-BE49-F238E27FC236}">
                <a16:creationId xmlns:a16="http://schemas.microsoft.com/office/drawing/2014/main" id="{25D77F94-34C6-47A9-A79C-9D59D3F89764}"/>
              </a:ext>
            </a:extLst>
          </p:cNvPr>
          <p:cNvSpPr/>
          <p:nvPr/>
        </p:nvSpPr>
        <p:spPr>
          <a:xfrm>
            <a:off x="345929" y="1448731"/>
            <a:ext cx="3139001" cy="369332"/>
          </a:xfrm>
          <a:prstGeom prst="rect">
            <a:avLst/>
          </a:prstGeom>
        </p:spPr>
        <p:txBody>
          <a:bodyPr wrap="none">
            <a:spAutoFit/>
          </a:bodyPr>
          <a:lstStyle/>
          <a:p>
            <a:r>
              <a:rPr lang="tr-TR" dirty="0">
                <a:solidFill>
                  <a:schemeClr val="bg1">
                    <a:lumMod val="50000"/>
                  </a:schemeClr>
                </a:solidFill>
              </a:rPr>
              <a:t>8.3.3 Tabakalı </a:t>
            </a:r>
            <a:r>
              <a:rPr lang="tr-TR" dirty="0" err="1">
                <a:solidFill>
                  <a:schemeClr val="bg1">
                    <a:lumMod val="50000"/>
                  </a:schemeClr>
                </a:solidFill>
              </a:rPr>
              <a:t>kompozitler</a:t>
            </a:r>
            <a:r>
              <a:rPr lang="tr-TR" dirty="0">
                <a:solidFill>
                  <a:schemeClr val="bg1">
                    <a:lumMod val="50000"/>
                  </a:schemeClr>
                </a:solidFill>
              </a:rPr>
              <a:t>: </a:t>
            </a:r>
          </a:p>
        </p:txBody>
      </p:sp>
      <p:sp>
        <p:nvSpPr>
          <p:cNvPr id="21" name="İçerik Yer Tutucusu 4">
            <a:extLst>
              <a:ext uri="{FF2B5EF4-FFF2-40B4-BE49-F238E27FC236}">
                <a16:creationId xmlns:a16="http://schemas.microsoft.com/office/drawing/2014/main" id="{BC0DAB18-F29B-40C7-BEAA-608D9D2218DB}"/>
              </a:ext>
            </a:extLst>
          </p:cNvPr>
          <p:cNvSpPr txBox="1">
            <a:spLocks/>
          </p:cNvSpPr>
          <p:nvPr/>
        </p:nvSpPr>
        <p:spPr>
          <a:xfrm>
            <a:off x="941730" y="720266"/>
            <a:ext cx="8202270" cy="432048"/>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2">
                    <a:lumMod val="75000"/>
                  </a:schemeClr>
                </a:solidFill>
              </a:rPr>
              <a:t>8.3 Takviye  Elemanlarının Şekil veya Yerleştirilme Biçimine Göre</a:t>
            </a:r>
          </a:p>
        </p:txBody>
      </p:sp>
      <p:sp>
        <p:nvSpPr>
          <p:cNvPr id="19" name="Metin kutusu 18">
            <a:extLst>
              <a:ext uri="{FF2B5EF4-FFF2-40B4-BE49-F238E27FC236}">
                <a16:creationId xmlns:a16="http://schemas.microsoft.com/office/drawing/2014/main" id="{C8DD0DCF-33B5-4BBB-9951-165DFCB4434B}"/>
              </a:ext>
            </a:extLst>
          </p:cNvPr>
          <p:cNvSpPr txBox="1"/>
          <p:nvPr/>
        </p:nvSpPr>
        <p:spPr>
          <a:xfrm>
            <a:off x="597686" y="1847388"/>
            <a:ext cx="4550378" cy="369332"/>
          </a:xfrm>
          <a:prstGeom prst="rect">
            <a:avLst/>
          </a:prstGeom>
          <a:noFill/>
        </p:spPr>
        <p:txBody>
          <a:bodyPr wrap="square" rtlCol="0">
            <a:spAutoFit/>
          </a:bodyPr>
          <a:lstStyle/>
          <a:p>
            <a:r>
              <a:rPr lang="tr-TR" i="1" dirty="0">
                <a:solidFill>
                  <a:schemeClr val="bg1">
                    <a:lumMod val="50000"/>
                  </a:schemeClr>
                </a:solidFill>
              </a:rPr>
              <a:t>8.3.3.1 Sandviç </a:t>
            </a:r>
            <a:r>
              <a:rPr lang="tr-TR" i="1" dirty="0" err="1">
                <a:solidFill>
                  <a:schemeClr val="bg1">
                    <a:lumMod val="50000"/>
                  </a:schemeClr>
                </a:solidFill>
              </a:rPr>
              <a:t>kompozitler</a:t>
            </a:r>
            <a:r>
              <a:rPr lang="tr-TR" i="1" dirty="0">
                <a:solidFill>
                  <a:schemeClr val="bg1">
                    <a:lumMod val="50000"/>
                  </a:schemeClr>
                </a:solidFill>
              </a:rPr>
              <a:t> – devam:</a:t>
            </a:r>
          </a:p>
        </p:txBody>
      </p:sp>
    </p:spTree>
    <p:extLst>
      <p:ext uri="{BB962C8B-B14F-4D97-AF65-F5344CB8AC3E}">
        <p14:creationId xmlns:p14="http://schemas.microsoft.com/office/powerpoint/2010/main" val="380505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35696" y="6401253"/>
            <a:ext cx="5707360"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8" name="Slayt Numarası Yer Tutucusu 7"/>
          <p:cNvSpPr>
            <a:spLocks noGrp="1"/>
          </p:cNvSpPr>
          <p:nvPr>
            <p:ph type="sldNum" sz="quarter" idx="12"/>
          </p:nvPr>
        </p:nvSpPr>
        <p:spPr/>
        <p:txBody>
          <a:bodyPr/>
          <a:lstStyle/>
          <a:p>
            <a:fld id="{B7840E83-AC17-4BB5-BC43-751DE1ADA5B1}" type="slidenum">
              <a:rPr lang="tr-TR" smtClean="0"/>
              <a:t>76</a:t>
            </a:fld>
            <a:endParaRPr lang="tr-TR"/>
          </a:p>
        </p:txBody>
      </p:sp>
      <p:sp>
        <p:nvSpPr>
          <p:cNvPr id="14" name="Metin kutusu 13"/>
          <p:cNvSpPr txBox="1"/>
          <p:nvPr/>
        </p:nvSpPr>
        <p:spPr>
          <a:xfrm>
            <a:off x="1676572" y="2044977"/>
            <a:ext cx="2895428" cy="338554"/>
          </a:xfrm>
          <a:prstGeom prst="rect">
            <a:avLst/>
          </a:prstGeom>
          <a:noFill/>
        </p:spPr>
        <p:txBody>
          <a:bodyPr wrap="square" rtlCol="0">
            <a:spAutoFit/>
          </a:bodyPr>
          <a:lstStyle/>
          <a:p>
            <a:r>
              <a:rPr lang="tr-TR" sz="1600" i="1" dirty="0">
                <a:solidFill>
                  <a:schemeClr val="bg1">
                    <a:lumMod val="50000"/>
                  </a:schemeClr>
                </a:solidFill>
              </a:rPr>
              <a:t>Sandviç </a:t>
            </a:r>
            <a:r>
              <a:rPr lang="tr-TR" sz="1600" i="1" dirty="0" err="1">
                <a:solidFill>
                  <a:schemeClr val="bg1">
                    <a:lumMod val="50000"/>
                  </a:schemeClr>
                </a:solidFill>
              </a:rPr>
              <a:t>kompozit</a:t>
            </a:r>
            <a:r>
              <a:rPr lang="tr-TR" sz="1600" i="1" dirty="0">
                <a:solidFill>
                  <a:schemeClr val="bg1">
                    <a:lumMod val="50000"/>
                  </a:schemeClr>
                </a:solidFill>
              </a:rPr>
              <a:t> örnekleri</a:t>
            </a:r>
          </a:p>
        </p:txBody>
      </p:sp>
      <p:sp>
        <p:nvSpPr>
          <p:cNvPr id="2" name="Veri Yer Tutucusu 1"/>
          <p:cNvSpPr>
            <a:spLocks noGrp="1"/>
          </p:cNvSpPr>
          <p:nvPr>
            <p:ph type="dt" sz="half" idx="10"/>
          </p:nvPr>
        </p:nvSpPr>
        <p:spPr/>
        <p:txBody>
          <a:bodyPr/>
          <a:lstStyle/>
          <a:p>
            <a:r>
              <a:rPr lang="tr-TR" dirty="0"/>
              <a:t>....</a:t>
            </a:r>
          </a:p>
        </p:txBody>
      </p:sp>
      <p:sp>
        <p:nvSpPr>
          <p:cNvPr id="18" name="Başlık 1">
            <a:extLst>
              <a:ext uri="{FF2B5EF4-FFF2-40B4-BE49-F238E27FC236}">
                <a16:creationId xmlns:a16="http://schemas.microsoft.com/office/drawing/2014/main" id="{8C6FE451-0D49-41A9-8421-CE7C62DB0536}"/>
              </a:ext>
            </a:extLst>
          </p:cNvPr>
          <p:cNvSpPr txBox="1">
            <a:spLocks/>
          </p:cNvSpPr>
          <p:nvPr/>
        </p:nvSpPr>
        <p:spPr>
          <a:xfrm>
            <a:off x="345929" y="87256"/>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8-Kompozit Malzemelerin Sınıflandırılması </a:t>
            </a:r>
          </a:p>
        </p:txBody>
      </p:sp>
      <p:sp>
        <p:nvSpPr>
          <p:cNvPr id="20" name="Dikdörtgen 19">
            <a:extLst>
              <a:ext uri="{FF2B5EF4-FFF2-40B4-BE49-F238E27FC236}">
                <a16:creationId xmlns:a16="http://schemas.microsoft.com/office/drawing/2014/main" id="{25D77F94-34C6-47A9-A79C-9D59D3F89764}"/>
              </a:ext>
            </a:extLst>
          </p:cNvPr>
          <p:cNvSpPr/>
          <p:nvPr/>
        </p:nvSpPr>
        <p:spPr>
          <a:xfrm>
            <a:off x="345929" y="1400195"/>
            <a:ext cx="3876382" cy="369332"/>
          </a:xfrm>
          <a:prstGeom prst="rect">
            <a:avLst/>
          </a:prstGeom>
        </p:spPr>
        <p:txBody>
          <a:bodyPr wrap="none">
            <a:spAutoFit/>
          </a:bodyPr>
          <a:lstStyle/>
          <a:p>
            <a:r>
              <a:rPr lang="tr-TR" dirty="0">
                <a:solidFill>
                  <a:schemeClr val="bg1">
                    <a:lumMod val="50000"/>
                  </a:schemeClr>
                </a:solidFill>
              </a:rPr>
              <a:t>8.3.3 Tabakalı </a:t>
            </a:r>
            <a:r>
              <a:rPr lang="tr-TR" dirty="0" err="1">
                <a:solidFill>
                  <a:schemeClr val="bg1">
                    <a:lumMod val="50000"/>
                  </a:schemeClr>
                </a:solidFill>
              </a:rPr>
              <a:t>kompozitler</a:t>
            </a:r>
            <a:r>
              <a:rPr lang="tr-TR" dirty="0">
                <a:solidFill>
                  <a:schemeClr val="bg1">
                    <a:lumMod val="50000"/>
                  </a:schemeClr>
                </a:solidFill>
              </a:rPr>
              <a:t>- devam: </a:t>
            </a:r>
          </a:p>
        </p:txBody>
      </p:sp>
      <p:pic>
        <p:nvPicPr>
          <p:cNvPr id="4" name="Resim 3">
            <a:extLst>
              <a:ext uri="{FF2B5EF4-FFF2-40B4-BE49-F238E27FC236}">
                <a16:creationId xmlns:a16="http://schemas.microsoft.com/office/drawing/2014/main" id="{54C69459-B2B6-4CA6-A3B4-EC7D881D3925}"/>
              </a:ext>
            </a:extLst>
          </p:cNvPr>
          <p:cNvPicPr>
            <a:picLocks noChangeAspect="1"/>
          </p:cNvPicPr>
          <p:nvPr/>
        </p:nvPicPr>
        <p:blipFill>
          <a:blip r:embed="rId3"/>
          <a:stretch>
            <a:fillRect/>
          </a:stretch>
        </p:blipFill>
        <p:spPr>
          <a:xfrm>
            <a:off x="1776272" y="2375700"/>
            <a:ext cx="5673713" cy="3489044"/>
          </a:xfrm>
          <a:prstGeom prst="rect">
            <a:avLst/>
          </a:prstGeom>
        </p:spPr>
      </p:pic>
      <p:sp>
        <p:nvSpPr>
          <p:cNvPr id="5" name="Dikdörtgen 4">
            <a:extLst>
              <a:ext uri="{FF2B5EF4-FFF2-40B4-BE49-F238E27FC236}">
                <a16:creationId xmlns:a16="http://schemas.microsoft.com/office/drawing/2014/main" id="{E620C654-BE34-4F08-906A-7D70183A0010}"/>
              </a:ext>
            </a:extLst>
          </p:cNvPr>
          <p:cNvSpPr/>
          <p:nvPr/>
        </p:nvSpPr>
        <p:spPr>
          <a:xfrm>
            <a:off x="1563344" y="5910481"/>
            <a:ext cx="7272808" cy="369332"/>
          </a:xfrm>
          <a:prstGeom prst="rect">
            <a:avLst/>
          </a:prstGeom>
        </p:spPr>
        <p:txBody>
          <a:bodyPr wrap="square">
            <a:spAutoFit/>
          </a:bodyPr>
          <a:lstStyle/>
          <a:p>
            <a:r>
              <a:rPr lang="tr-TR" dirty="0"/>
              <a:t>Bir uçak gövdesinde kullanılan farklı sandviç </a:t>
            </a:r>
            <a:r>
              <a:rPr lang="tr-TR" dirty="0" err="1"/>
              <a:t>kompozit</a:t>
            </a:r>
            <a:r>
              <a:rPr lang="tr-TR" dirty="0"/>
              <a:t> yapılar</a:t>
            </a:r>
          </a:p>
        </p:txBody>
      </p:sp>
      <p:sp>
        <p:nvSpPr>
          <p:cNvPr id="19" name="İçerik Yer Tutucusu 4">
            <a:extLst>
              <a:ext uri="{FF2B5EF4-FFF2-40B4-BE49-F238E27FC236}">
                <a16:creationId xmlns:a16="http://schemas.microsoft.com/office/drawing/2014/main" id="{EFAB8BFE-B572-40BD-89A5-DF8911C8DC6A}"/>
              </a:ext>
            </a:extLst>
          </p:cNvPr>
          <p:cNvSpPr txBox="1">
            <a:spLocks/>
          </p:cNvSpPr>
          <p:nvPr/>
        </p:nvSpPr>
        <p:spPr>
          <a:xfrm>
            <a:off x="941730" y="720266"/>
            <a:ext cx="8202270" cy="432048"/>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2">
                    <a:lumMod val="75000"/>
                  </a:schemeClr>
                </a:solidFill>
              </a:rPr>
              <a:t>8.3 Takviye  Elemanlarının Şekil veya Yerleştirilme Biçimine Göre</a:t>
            </a:r>
          </a:p>
        </p:txBody>
      </p:sp>
      <p:sp>
        <p:nvSpPr>
          <p:cNvPr id="11" name="Metin kutusu 10">
            <a:extLst>
              <a:ext uri="{FF2B5EF4-FFF2-40B4-BE49-F238E27FC236}">
                <a16:creationId xmlns:a16="http://schemas.microsoft.com/office/drawing/2014/main" id="{492E9157-FF28-469E-A810-CE5EFB57EEF5}"/>
              </a:ext>
            </a:extLst>
          </p:cNvPr>
          <p:cNvSpPr txBox="1"/>
          <p:nvPr/>
        </p:nvSpPr>
        <p:spPr>
          <a:xfrm>
            <a:off x="611560" y="1740040"/>
            <a:ext cx="4550378" cy="369332"/>
          </a:xfrm>
          <a:prstGeom prst="rect">
            <a:avLst/>
          </a:prstGeom>
          <a:noFill/>
        </p:spPr>
        <p:txBody>
          <a:bodyPr wrap="square" rtlCol="0">
            <a:spAutoFit/>
          </a:bodyPr>
          <a:lstStyle/>
          <a:p>
            <a:r>
              <a:rPr lang="tr-TR" i="1" dirty="0">
                <a:solidFill>
                  <a:schemeClr val="bg1">
                    <a:lumMod val="50000"/>
                  </a:schemeClr>
                </a:solidFill>
              </a:rPr>
              <a:t>8.3.3.1 Sandviç </a:t>
            </a:r>
            <a:r>
              <a:rPr lang="tr-TR" i="1" dirty="0" err="1">
                <a:solidFill>
                  <a:schemeClr val="bg1">
                    <a:lumMod val="50000"/>
                  </a:schemeClr>
                </a:solidFill>
              </a:rPr>
              <a:t>kompozitler</a:t>
            </a:r>
            <a:r>
              <a:rPr lang="tr-TR" i="1" dirty="0">
                <a:solidFill>
                  <a:schemeClr val="bg1">
                    <a:lumMod val="50000"/>
                  </a:schemeClr>
                </a:solidFill>
              </a:rPr>
              <a:t> – devam:</a:t>
            </a:r>
          </a:p>
        </p:txBody>
      </p:sp>
    </p:spTree>
    <p:extLst>
      <p:ext uri="{BB962C8B-B14F-4D97-AF65-F5344CB8AC3E}">
        <p14:creationId xmlns:p14="http://schemas.microsoft.com/office/powerpoint/2010/main" val="380961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45228" y="6404984"/>
            <a:ext cx="5347320"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5" name="İçerik Yer Tutucusu 4"/>
          <p:cNvSpPr>
            <a:spLocks noGrp="1"/>
          </p:cNvSpPr>
          <p:nvPr>
            <p:ph sz="quarter" idx="1"/>
          </p:nvPr>
        </p:nvSpPr>
        <p:spPr>
          <a:xfrm>
            <a:off x="435435" y="2057293"/>
            <a:ext cx="3001935" cy="979147"/>
          </a:xfrm>
        </p:spPr>
        <p:txBody>
          <a:bodyPr>
            <a:noAutofit/>
          </a:bodyPr>
          <a:lstStyle/>
          <a:p>
            <a:pPr marL="0" indent="0" algn="ctr">
              <a:lnSpc>
                <a:spcPct val="150000"/>
              </a:lnSpc>
              <a:buNone/>
            </a:pPr>
            <a:r>
              <a:rPr lang="tr-TR" sz="1800" b="1" dirty="0"/>
              <a:t>8.3.4 Karma (</a:t>
            </a:r>
            <a:r>
              <a:rPr lang="tr-TR" sz="1800" b="1" dirty="0" err="1"/>
              <a:t>Hibrid</a:t>
            </a:r>
            <a:r>
              <a:rPr lang="tr-TR" sz="1800" b="1" dirty="0"/>
              <a:t>) </a:t>
            </a:r>
            <a:r>
              <a:rPr lang="tr-TR" sz="1800" b="1" dirty="0" err="1"/>
              <a:t>kompozitler</a:t>
            </a:r>
            <a:r>
              <a:rPr lang="tr-TR" sz="1800" b="1" dirty="0"/>
              <a:t> :</a:t>
            </a:r>
            <a:endParaRPr lang="tr-TR" sz="1800" b="1" dirty="0">
              <a:effectLst/>
            </a:endParaRPr>
          </a:p>
        </p:txBody>
      </p:sp>
      <p:sp>
        <p:nvSpPr>
          <p:cNvPr id="6" name="Slayt Numarası Yer Tutucusu 5"/>
          <p:cNvSpPr>
            <a:spLocks noGrp="1"/>
          </p:cNvSpPr>
          <p:nvPr>
            <p:ph type="sldNum" sz="quarter" idx="12"/>
          </p:nvPr>
        </p:nvSpPr>
        <p:spPr/>
        <p:txBody>
          <a:bodyPr/>
          <a:lstStyle/>
          <a:p>
            <a:fld id="{B7840E83-AC17-4BB5-BC43-751DE1ADA5B1}" type="slidenum">
              <a:rPr lang="tr-TR" smtClean="0"/>
              <a:t>77</a:t>
            </a:fld>
            <a:endParaRPr lang="tr-TR"/>
          </a:p>
        </p:txBody>
      </p:sp>
      <p:sp>
        <p:nvSpPr>
          <p:cNvPr id="4" name="Dikdörtgen 3"/>
          <p:cNvSpPr/>
          <p:nvPr/>
        </p:nvSpPr>
        <p:spPr>
          <a:xfrm>
            <a:off x="163287" y="3279568"/>
            <a:ext cx="8723081" cy="3184013"/>
          </a:xfrm>
          <a:prstGeom prst="rect">
            <a:avLst/>
          </a:prstGeom>
        </p:spPr>
        <p:txBody>
          <a:bodyPr wrap="square">
            <a:spAutoFit/>
          </a:bodyPr>
          <a:lstStyle/>
          <a:p>
            <a:pPr marL="285750" indent="-285750" algn="just">
              <a:lnSpc>
                <a:spcPct val="150000"/>
              </a:lnSpc>
              <a:buFont typeface="Arial" pitchFamily="34" charset="0"/>
              <a:buChar char="•"/>
            </a:pPr>
            <a:r>
              <a:rPr lang="tr-TR" sz="1700" dirty="0"/>
              <a:t>Aynı </a:t>
            </a:r>
            <a:r>
              <a:rPr lang="tr-TR" sz="1700" dirty="0" err="1"/>
              <a:t>kompozit</a:t>
            </a:r>
            <a:r>
              <a:rPr lang="tr-TR" sz="1700" dirty="0"/>
              <a:t> yapıda iki yada daha fazla elyaf (fiber) çeşidinin bulunması olasıdır. Bu tip </a:t>
            </a:r>
            <a:r>
              <a:rPr lang="tr-TR" sz="1700" dirty="0" err="1"/>
              <a:t>kompozitlere</a:t>
            </a:r>
            <a:r>
              <a:rPr lang="tr-TR" sz="1700" dirty="0"/>
              <a:t> </a:t>
            </a:r>
            <a:r>
              <a:rPr lang="tr-TR" sz="1700" dirty="0" err="1"/>
              <a:t>hibrid</a:t>
            </a:r>
            <a:r>
              <a:rPr lang="tr-TR" sz="1700" dirty="0"/>
              <a:t> </a:t>
            </a:r>
            <a:r>
              <a:rPr lang="tr-TR" sz="1700" dirty="0" err="1"/>
              <a:t>kompozitler</a:t>
            </a:r>
            <a:r>
              <a:rPr lang="tr-TR" sz="1700" dirty="0"/>
              <a:t> denir. </a:t>
            </a:r>
          </a:p>
          <a:p>
            <a:pPr marL="285750" indent="-285750" algn="just">
              <a:lnSpc>
                <a:spcPct val="150000"/>
              </a:lnSpc>
              <a:buFont typeface="Arial" pitchFamily="34" charset="0"/>
              <a:buChar char="•"/>
            </a:pPr>
            <a:r>
              <a:rPr lang="tr-TR" sz="1700" dirty="0"/>
              <a:t>Bu alan yeni tip </a:t>
            </a:r>
            <a:r>
              <a:rPr lang="tr-TR" sz="1700" dirty="0" err="1"/>
              <a:t>kompozitlerin</a:t>
            </a:r>
            <a:r>
              <a:rPr lang="tr-TR" sz="1700" dirty="0"/>
              <a:t> geliştirilmesine çok uygundur. </a:t>
            </a:r>
          </a:p>
          <a:p>
            <a:pPr marL="285750" indent="-285750" algn="just">
              <a:lnSpc>
                <a:spcPct val="150000"/>
              </a:lnSpc>
              <a:buFont typeface="Arial" pitchFamily="34" charset="0"/>
              <a:buChar char="•"/>
            </a:pPr>
            <a:r>
              <a:rPr lang="tr-TR" sz="1700" dirty="0"/>
              <a:t>Örneğin, </a:t>
            </a:r>
            <a:r>
              <a:rPr lang="tr-TR" sz="1700" dirty="0" err="1"/>
              <a:t>kevlar</a:t>
            </a:r>
            <a:r>
              <a:rPr lang="tr-TR" sz="1700" dirty="0"/>
              <a:t> ucuz ve tok bir </a:t>
            </a:r>
            <a:r>
              <a:rPr lang="tr-TR" sz="1700" dirty="0" err="1"/>
              <a:t>elyafdır</a:t>
            </a:r>
            <a:r>
              <a:rPr lang="tr-TR" sz="1700" dirty="0"/>
              <a:t> ancak basma mukavemeti düşüktür. Grafit ise düşük tokluğa sahip, pahalı ancak iyi basma mukavemeti olan bir </a:t>
            </a:r>
            <a:r>
              <a:rPr lang="tr-TR" sz="1700" dirty="0" err="1"/>
              <a:t>elyafdır</a:t>
            </a:r>
            <a:r>
              <a:rPr lang="tr-TR" sz="1700" dirty="0"/>
              <a:t>. Bu iki elyafın birlikte kullanılarak elde edildiği  </a:t>
            </a:r>
            <a:r>
              <a:rPr lang="tr-TR" sz="1700" dirty="0" err="1"/>
              <a:t>hibrid</a:t>
            </a:r>
            <a:r>
              <a:rPr lang="tr-TR" sz="1700" dirty="0"/>
              <a:t> </a:t>
            </a:r>
            <a:r>
              <a:rPr lang="tr-TR" sz="1700" dirty="0" err="1"/>
              <a:t>kompozit</a:t>
            </a:r>
            <a:r>
              <a:rPr lang="tr-TR" sz="1700" dirty="0"/>
              <a:t> yapının tokluğu grafit </a:t>
            </a:r>
            <a:r>
              <a:rPr lang="tr-TR" sz="1700" dirty="0" err="1"/>
              <a:t>kompozitden</a:t>
            </a:r>
            <a:r>
              <a:rPr lang="tr-TR" sz="1700" dirty="0"/>
              <a:t> daha iyi, maliyeti düşük ve basma mukavemeti de </a:t>
            </a:r>
            <a:r>
              <a:rPr lang="tr-TR" sz="1700" dirty="0" err="1"/>
              <a:t>kevlar</a:t>
            </a:r>
            <a:r>
              <a:rPr lang="tr-TR" sz="1700" dirty="0"/>
              <a:t>  elyaflı </a:t>
            </a:r>
            <a:r>
              <a:rPr lang="tr-TR" sz="1700" dirty="0" err="1"/>
              <a:t>kompozitinden</a:t>
            </a:r>
            <a:r>
              <a:rPr lang="tr-TR" sz="1700" dirty="0"/>
              <a:t> daha yüksek olur.</a:t>
            </a:r>
          </a:p>
        </p:txBody>
      </p:sp>
      <p:sp>
        <p:nvSpPr>
          <p:cNvPr id="8" name="Veri Yer Tutucusu 7"/>
          <p:cNvSpPr>
            <a:spLocks noGrp="1"/>
          </p:cNvSpPr>
          <p:nvPr>
            <p:ph type="dt" sz="half" idx="10"/>
          </p:nvPr>
        </p:nvSpPr>
        <p:spPr/>
        <p:txBody>
          <a:bodyPr/>
          <a:lstStyle/>
          <a:p>
            <a:r>
              <a:rPr lang="tr-TR" dirty="0"/>
              <a:t>....</a:t>
            </a:r>
          </a:p>
        </p:txBody>
      </p:sp>
      <p:sp>
        <p:nvSpPr>
          <p:cNvPr id="12" name="Başlık 1">
            <a:extLst>
              <a:ext uri="{FF2B5EF4-FFF2-40B4-BE49-F238E27FC236}">
                <a16:creationId xmlns:a16="http://schemas.microsoft.com/office/drawing/2014/main" id="{CD90A237-FCE8-499D-A30D-285CFF802F66}"/>
              </a:ext>
            </a:extLst>
          </p:cNvPr>
          <p:cNvSpPr txBox="1">
            <a:spLocks/>
          </p:cNvSpPr>
          <p:nvPr/>
        </p:nvSpPr>
        <p:spPr>
          <a:xfrm>
            <a:off x="345929" y="87256"/>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8-Kompozit Malzemelerin Sınıflandırılması </a:t>
            </a:r>
          </a:p>
        </p:txBody>
      </p:sp>
      <p:sp>
        <p:nvSpPr>
          <p:cNvPr id="11" name="İçerik Yer Tutucusu 4">
            <a:extLst>
              <a:ext uri="{FF2B5EF4-FFF2-40B4-BE49-F238E27FC236}">
                <a16:creationId xmlns:a16="http://schemas.microsoft.com/office/drawing/2014/main" id="{91188165-6020-4B09-A9F8-8D1752830593}"/>
              </a:ext>
            </a:extLst>
          </p:cNvPr>
          <p:cNvSpPr txBox="1">
            <a:spLocks/>
          </p:cNvSpPr>
          <p:nvPr/>
        </p:nvSpPr>
        <p:spPr>
          <a:xfrm>
            <a:off x="941730" y="720266"/>
            <a:ext cx="8202270" cy="432048"/>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2">
                    <a:lumMod val="75000"/>
                  </a:schemeClr>
                </a:solidFill>
              </a:rPr>
              <a:t>8.3 Takviye  Elemanlarının Şekil veya Yerleştirilme Biçimine Göre</a:t>
            </a:r>
          </a:p>
        </p:txBody>
      </p:sp>
      <p:pic>
        <p:nvPicPr>
          <p:cNvPr id="9" name="Resim 8">
            <a:extLst>
              <a:ext uri="{FF2B5EF4-FFF2-40B4-BE49-F238E27FC236}">
                <a16:creationId xmlns:a16="http://schemas.microsoft.com/office/drawing/2014/main" id="{351E5E38-31EF-4C9B-B085-C4A2A3F9CD77}"/>
              </a:ext>
            </a:extLst>
          </p:cNvPr>
          <p:cNvPicPr>
            <a:picLocks noChangeAspect="1"/>
          </p:cNvPicPr>
          <p:nvPr/>
        </p:nvPicPr>
        <p:blipFill>
          <a:blip r:embed="rId2"/>
          <a:stretch>
            <a:fillRect/>
          </a:stretch>
        </p:blipFill>
        <p:spPr>
          <a:xfrm>
            <a:off x="3419872" y="1581718"/>
            <a:ext cx="5347320" cy="1832928"/>
          </a:xfrm>
          <a:prstGeom prst="rect">
            <a:avLst/>
          </a:prstGeom>
        </p:spPr>
      </p:pic>
    </p:spTree>
    <p:extLst>
      <p:ext uri="{BB962C8B-B14F-4D97-AF65-F5344CB8AC3E}">
        <p14:creationId xmlns:p14="http://schemas.microsoft.com/office/powerpoint/2010/main" val="377696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left)">
                                      <p:cBhvr>
                                        <p:cTn id="2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17177" y="6380422"/>
            <a:ext cx="5851376" cy="365760"/>
          </a:xfrm>
        </p:spPr>
        <p:txBody>
          <a:bodyPr/>
          <a:lstStyle/>
          <a:p>
            <a:r>
              <a:rPr lang="tr-TR" dirty="0" err="1"/>
              <a:t>Kompozit</a:t>
            </a:r>
            <a:r>
              <a:rPr lang="tr-TR" dirty="0"/>
              <a:t> Malzemelerle İlgili Genel Bilgiler /</a:t>
            </a:r>
            <a:r>
              <a:rPr lang="tr-TR" dirty="0" err="1"/>
              <a:t>Prof.Dr</a:t>
            </a:r>
            <a:r>
              <a:rPr lang="tr-TR" dirty="0"/>
              <a:t>. Mehmet Zor</a:t>
            </a:r>
          </a:p>
        </p:txBody>
      </p:sp>
      <p:pic>
        <p:nvPicPr>
          <p:cNvPr id="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1301" b="5462"/>
          <a:stretch/>
        </p:blipFill>
        <p:spPr>
          <a:xfrm>
            <a:off x="1910517" y="1594216"/>
            <a:ext cx="6264696" cy="4685055"/>
          </a:xfrm>
          <a:prstGeom prst="rect">
            <a:avLst/>
          </a:prstGeom>
          <a:noFill/>
        </p:spPr>
      </p:pic>
      <p:sp>
        <p:nvSpPr>
          <p:cNvPr id="7" name="Slayt Numarası Yer Tutucusu 6"/>
          <p:cNvSpPr>
            <a:spLocks noGrp="1"/>
          </p:cNvSpPr>
          <p:nvPr>
            <p:ph type="sldNum" sz="quarter" idx="12"/>
          </p:nvPr>
        </p:nvSpPr>
        <p:spPr/>
        <p:txBody>
          <a:bodyPr/>
          <a:lstStyle/>
          <a:p>
            <a:fld id="{B7840E83-AC17-4BB5-BC43-751DE1ADA5B1}" type="slidenum">
              <a:rPr lang="tr-TR" smtClean="0"/>
              <a:t>78</a:t>
            </a:fld>
            <a:endParaRPr lang="tr-TR"/>
          </a:p>
        </p:txBody>
      </p:sp>
      <p:sp>
        <p:nvSpPr>
          <p:cNvPr id="4" name="Veri Yer Tutucusu 3"/>
          <p:cNvSpPr>
            <a:spLocks noGrp="1"/>
          </p:cNvSpPr>
          <p:nvPr>
            <p:ph type="dt" sz="half" idx="10"/>
          </p:nvPr>
        </p:nvSpPr>
        <p:spPr/>
        <p:txBody>
          <a:bodyPr/>
          <a:lstStyle/>
          <a:p>
            <a:r>
              <a:rPr lang="tr-TR" dirty="0"/>
              <a:t>....</a:t>
            </a:r>
          </a:p>
        </p:txBody>
      </p:sp>
      <p:sp>
        <p:nvSpPr>
          <p:cNvPr id="10" name="Başlık 1">
            <a:extLst>
              <a:ext uri="{FF2B5EF4-FFF2-40B4-BE49-F238E27FC236}">
                <a16:creationId xmlns:a16="http://schemas.microsoft.com/office/drawing/2014/main" id="{E60727A5-3F23-47EB-AF4C-ACC903F9D5CD}"/>
              </a:ext>
            </a:extLst>
          </p:cNvPr>
          <p:cNvSpPr txBox="1">
            <a:spLocks/>
          </p:cNvSpPr>
          <p:nvPr/>
        </p:nvSpPr>
        <p:spPr>
          <a:xfrm>
            <a:off x="345929" y="87256"/>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8-Kompozit Malzemelerin Sınıflandırılması </a:t>
            </a:r>
          </a:p>
        </p:txBody>
      </p:sp>
      <p:sp>
        <p:nvSpPr>
          <p:cNvPr id="9" name="İçerik Yer Tutucusu 4">
            <a:extLst>
              <a:ext uri="{FF2B5EF4-FFF2-40B4-BE49-F238E27FC236}">
                <a16:creationId xmlns:a16="http://schemas.microsoft.com/office/drawing/2014/main" id="{A4EEBB7B-58FB-40DE-BCD0-07383AE520AB}"/>
              </a:ext>
            </a:extLst>
          </p:cNvPr>
          <p:cNvSpPr txBox="1">
            <a:spLocks/>
          </p:cNvSpPr>
          <p:nvPr/>
        </p:nvSpPr>
        <p:spPr>
          <a:xfrm>
            <a:off x="941730" y="720266"/>
            <a:ext cx="8202270" cy="432048"/>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2">
                    <a:lumMod val="75000"/>
                  </a:schemeClr>
                </a:solidFill>
              </a:rPr>
              <a:t>8.3 Takviye  Elemanlarının Şekil veya Yerleştirilme Biçimine Göre</a:t>
            </a:r>
          </a:p>
        </p:txBody>
      </p:sp>
      <p:sp>
        <p:nvSpPr>
          <p:cNvPr id="2" name="Dikdörtgen 1">
            <a:extLst>
              <a:ext uri="{FF2B5EF4-FFF2-40B4-BE49-F238E27FC236}">
                <a16:creationId xmlns:a16="http://schemas.microsoft.com/office/drawing/2014/main" id="{6B7509E9-47D7-4AE0-A713-CEBF4B846A2B}"/>
              </a:ext>
            </a:extLst>
          </p:cNvPr>
          <p:cNvSpPr/>
          <p:nvPr/>
        </p:nvSpPr>
        <p:spPr>
          <a:xfrm>
            <a:off x="304800" y="3714653"/>
            <a:ext cx="1648217" cy="369332"/>
          </a:xfrm>
          <a:prstGeom prst="rect">
            <a:avLst/>
          </a:prstGeom>
        </p:spPr>
        <p:txBody>
          <a:bodyPr wrap="square">
            <a:spAutoFit/>
          </a:bodyPr>
          <a:lstStyle/>
          <a:p>
            <a:pPr algn="ctr"/>
            <a:r>
              <a:rPr lang="tr-TR" dirty="0"/>
              <a:t>şematik özet:</a:t>
            </a:r>
          </a:p>
        </p:txBody>
      </p:sp>
    </p:spTree>
    <p:extLst>
      <p:ext uri="{BB962C8B-B14F-4D97-AF65-F5344CB8AC3E}">
        <p14:creationId xmlns:p14="http://schemas.microsoft.com/office/powerpoint/2010/main" val="112767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53181" y="6404984"/>
            <a:ext cx="5779368" cy="365760"/>
          </a:xfrm>
        </p:spPr>
        <p:txBody>
          <a:bodyPr/>
          <a:lstStyle/>
          <a:p>
            <a:r>
              <a:rPr lang="tr-TR" dirty="0" err="1"/>
              <a:t>Kompozit</a:t>
            </a:r>
            <a:r>
              <a:rPr lang="tr-TR" dirty="0"/>
              <a:t> Malzemelerle İlgili Genel Bilgiler /</a:t>
            </a:r>
            <a:r>
              <a:rPr lang="tr-TR" dirty="0" err="1"/>
              <a:t>Prof.Dr</a:t>
            </a:r>
            <a:r>
              <a:rPr lang="tr-TR" dirty="0"/>
              <a:t>. Mehmet Zor</a:t>
            </a:r>
          </a:p>
        </p:txBody>
      </p:sp>
      <p:pic>
        <p:nvPicPr>
          <p:cNvPr id="7170" name="Picture 2" descr="http://www.ce-mag.com/archive/2000/marapril/images/neelfig6.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027738"/>
            <a:ext cx="6958633" cy="4186859"/>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3956220" y="1580453"/>
            <a:ext cx="1725336" cy="369332"/>
          </a:xfrm>
          <a:prstGeom prst="rect">
            <a:avLst/>
          </a:prstGeom>
        </p:spPr>
        <p:txBody>
          <a:bodyPr wrap="square">
            <a:spAutoFit/>
          </a:bodyPr>
          <a:lstStyle/>
          <a:p>
            <a:pPr algn="just"/>
            <a:r>
              <a:rPr lang="tr-TR" b="1" dirty="0"/>
              <a:t>Örnekler</a:t>
            </a:r>
          </a:p>
        </p:txBody>
      </p:sp>
      <p:sp>
        <p:nvSpPr>
          <p:cNvPr id="7" name="Slayt Numarası Yer Tutucusu 6"/>
          <p:cNvSpPr>
            <a:spLocks noGrp="1"/>
          </p:cNvSpPr>
          <p:nvPr>
            <p:ph type="sldNum" sz="quarter" idx="12"/>
          </p:nvPr>
        </p:nvSpPr>
        <p:spPr/>
        <p:txBody>
          <a:bodyPr/>
          <a:lstStyle/>
          <a:p>
            <a:fld id="{B7840E83-AC17-4BB5-BC43-751DE1ADA5B1}" type="slidenum">
              <a:rPr lang="tr-TR" smtClean="0"/>
              <a:t>79</a:t>
            </a:fld>
            <a:endParaRPr lang="tr-TR"/>
          </a:p>
        </p:txBody>
      </p:sp>
      <p:sp>
        <p:nvSpPr>
          <p:cNvPr id="2" name="Veri Yer Tutucusu 1"/>
          <p:cNvSpPr>
            <a:spLocks noGrp="1"/>
          </p:cNvSpPr>
          <p:nvPr>
            <p:ph type="dt" sz="half" idx="10"/>
          </p:nvPr>
        </p:nvSpPr>
        <p:spPr/>
        <p:txBody>
          <a:bodyPr/>
          <a:lstStyle/>
          <a:p>
            <a:r>
              <a:rPr lang="tr-TR" dirty="0"/>
              <a:t>....</a:t>
            </a:r>
          </a:p>
        </p:txBody>
      </p:sp>
      <p:sp>
        <p:nvSpPr>
          <p:cNvPr id="10" name="Başlık 1">
            <a:extLst>
              <a:ext uri="{FF2B5EF4-FFF2-40B4-BE49-F238E27FC236}">
                <a16:creationId xmlns:a16="http://schemas.microsoft.com/office/drawing/2014/main" id="{8D74ABE2-B80D-4AB3-A802-A0A219A2A4A1}"/>
              </a:ext>
            </a:extLst>
          </p:cNvPr>
          <p:cNvSpPr txBox="1">
            <a:spLocks/>
          </p:cNvSpPr>
          <p:nvPr/>
        </p:nvSpPr>
        <p:spPr>
          <a:xfrm>
            <a:off x="345929" y="81392"/>
            <a:ext cx="8534400" cy="687205"/>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8-Kompozit Malzemelerin Sınıflandırılması </a:t>
            </a:r>
          </a:p>
        </p:txBody>
      </p:sp>
      <p:sp>
        <p:nvSpPr>
          <p:cNvPr id="9" name="İçerik Yer Tutucusu 4">
            <a:extLst>
              <a:ext uri="{FF2B5EF4-FFF2-40B4-BE49-F238E27FC236}">
                <a16:creationId xmlns:a16="http://schemas.microsoft.com/office/drawing/2014/main" id="{4BABD4E5-2133-4897-8681-4AEDA00B802C}"/>
              </a:ext>
            </a:extLst>
          </p:cNvPr>
          <p:cNvSpPr txBox="1">
            <a:spLocks/>
          </p:cNvSpPr>
          <p:nvPr/>
        </p:nvSpPr>
        <p:spPr>
          <a:xfrm>
            <a:off x="941730" y="661752"/>
            <a:ext cx="8202270" cy="432048"/>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2">
                    <a:lumMod val="75000"/>
                  </a:schemeClr>
                </a:solidFill>
              </a:rPr>
              <a:t>8.3 Takviye  Elemanlarının Şekil veya Yerleştirilme Biçimine Göre</a:t>
            </a:r>
          </a:p>
        </p:txBody>
      </p:sp>
    </p:spTree>
    <p:extLst>
      <p:ext uri="{BB962C8B-B14F-4D97-AF65-F5344CB8AC3E}">
        <p14:creationId xmlns:p14="http://schemas.microsoft.com/office/powerpoint/2010/main" val="92252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102" name="Rectangle 3" descr="Rectangle: Click to edit Master text styles&#10;Second level&#10;Third level&#10;Fourth level&#10;Fifth level"/>
          <p:cNvSpPr>
            <a:spLocks noGrp="1" noChangeArrowheads="1"/>
          </p:cNvSpPr>
          <p:nvPr>
            <p:ph type="body" idx="1"/>
          </p:nvPr>
        </p:nvSpPr>
        <p:spPr>
          <a:xfrm>
            <a:off x="251522" y="1490227"/>
            <a:ext cx="5472606" cy="3441267"/>
          </a:xfrm>
          <a:noFill/>
        </p:spPr>
        <p:txBody>
          <a:bodyPr>
            <a:noAutofit/>
          </a:bodyPr>
          <a:lstStyle/>
          <a:p>
            <a:pPr algn="just" eaLnBrk="1" hangingPunct="1">
              <a:lnSpc>
                <a:spcPct val="150000"/>
              </a:lnSpc>
            </a:pPr>
            <a:r>
              <a:rPr lang="tr-TR" sz="1800" dirty="0" err="1"/>
              <a:t>Kompozit</a:t>
            </a:r>
            <a:r>
              <a:rPr lang="tr-TR" sz="1800" dirty="0"/>
              <a:t> malzemeler yapıları ve özellikleri sayesinde çok çeşitli alanlarda kullanılır. Her sektörün farklı ihtiyaçları ve beklentileri olduğundan, </a:t>
            </a:r>
            <a:r>
              <a:rPr lang="tr-TR" sz="1800" dirty="0" err="1"/>
              <a:t>kompozit</a:t>
            </a:r>
            <a:r>
              <a:rPr lang="tr-TR" sz="1800" dirty="0"/>
              <a:t> malzemelerin, ürün esneklikleri önemli bir avantaj olarak karşımıza çıkmaktadır. </a:t>
            </a:r>
          </a:p>
          <a:p>
            <a:pPr algn="just" eaLnBrk="1" hangingPunct="1">
              <a:lnSpc>
                <a:spcPct val="150000"/>
              </a:lnSpc>
            </a:pPr>
            <a:r>
              <a:rPr lang="tr-TR" sz="1800" dirty="0" err="1"/>
              <a:t>Kompozitler</a:t>
            </a:r>
            <a:r>
              <a:rPr lang="tr-TR" sz="1800" dirty="0"/>
              <a:t>, farklı sektörlerde hammadde olarak kullanıldığı gibi imalat yardımcı ekipmanları olarak da kullanılırlar.</a:t>
            </a:r>
          </a:p>
        </p:txBody>
      </p:sp>
      <p:sp>
        <p:nvSpPr>
          <p:cNvPr id="9" name="Altbilgi Yer Tutucusu 2"/>
          <p:cNvSpPr>
            <a:spLocks noGrp="1"/>
          </p:cNvSpPr>
          <p:nvPr>
            <p:ph type="ftr" sz="quarter" idx="11"/>
          </p:nvPr>
        </p:nvSpPr>
        <p:spPr>
          <a:xfrm>
            <a:off x="1827244" y="6410848"/>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3" name="Slayt Numarası Yer Tutucusu 2"/>
          <p:cNvSpPr>
            <a:spLocks noGrp="1"/>
          </p:cNvSpPr>
          <p:nvPr>
            <p:ph type="sldNum" sz="quarter" idx="12"/>
          </p:nvPr>
        </p:nvSpPr>
        <p:spPr/>
        <p:txBody>
          <a:bodyPr/>
          <a:lstStyle/>
          <a:p>
            <a:fld id="{B7840E83-AC17-4BB5-BC43-751DE1ADA5B1}" type="slidenum">
              <a:rPr lang="tr-TR" smtClean="0"/>
              <a:t>8</a:t>
            </a:fld>
            <a:endParaRPr lang="tr-TR"/>
          </a:p>
        </p:txBody>
      </p:sp>
      <p:pic>
        <p:nvPicPr>
          <p:cNvPr id="24578" name="Picture 2" descr="http://www.chinacompositesexpo.com/upload/Z_20120209C144135G1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046691"/>
            <a:ext cx="3139621" cy="2354717"/>
          </a:xfrm>
          <a:prstGeom prst="rect">
            <a:avLst/>
          </a:prstGeom>
          <a:noFill/>
          <a:extLst>
            <a:ext uri="{909E8E84-426E-40DD-AFC4-6F175D3DCCD1}">
              <a14:hiddenFill xmlns:a14="http://schemas.microsoft.com/office/drawing/2010/main">
                <a:solidFill>
                  <a:srgbClr val="FFFFFF"/>
                </a:solidFill>
              </a14:hiddenFill>
            </a:ext>
          </a:extLst>
        </p:spPr>
      </p:pic>
      <p:sp>
        <p:nvSpPr>
          <p:cNvPr id="2" name="Veri Yer Tutucusu 1"/>
          <p:cNvSpPr>
            <a:spLocks noGrp="1"/>
          </p:cNvSpPr>
          <p:nvPr>
            <p:ph type="dt" sz="half" idx="10"/>
          </p:nvPr>
        </p:nvSpPr>
        <p:spPr/>
        <p:txBody>
          <a:bodyPr/>
          <a:lstStyle/>
          <a:p>
            <a:r>
              <a:rPr lang="tr-TR" dirty="0"/>
              <a:t>....</a:t>
            </a:r>
          </a:p>
        </p:txBody>
      </p:sp>
      <p:sp>
        <p:nvSpPr>
          <p:cNvPr id="10" name="Rectangle 2">
            <a:extLst>
              <a:ext uri="{FF2B5EF4-FFF2-40B4-BE49-F238E27FC236}">
                <a16:creationId xmlns:a16="http://schemas.microsoft.com/office/drawing/2014/main" id="{D886B6D8-D6C3-43B2-9F5B-5B09A293505E}"/>
              </a:ext>
            </a:extLst>
          </p:cNvPr>
          <p:cNvSpPr>
            <a:spLocks noGrp="1" noChangeArrowheads="1"/>
          </p:cNvSpPr>
          <p:nvPr>
            <p:ph type="title"/>
          </p:nvPr>
        </p:nvSpPr>
        <p:spPr>
          <a:xfrm>
            <a:off x="1079612" y="274166"/>
            <a:ext cx="6984776" cy="591103"/>
          </a:xfrm>
          <a:noFill/>
        </p:spPr>
        <p:txBody>
          <a:bodyPr>
            <a:normAutofit/>
          </a:bodyPr>
          <a:lstStyle/>
          <a:p>
            <a:pPr eaLnBrk="1" hangingPunct="1"/>
            <a:r>
              <a:rPr lang="tr-TR" sz="3200" dirty="0"/>
              <a:t>3-Kompozitlerin Uygulama Alanları</a:t>
            </a:r>
          </a:p>
        </p:txBody>
      </p:sp>
      <p:sp>
        <p:nvSpPr>
          <p:cNvPr id="11" name="Başlık 1">
            <a:extLst>
              <a:ext uri="{FF2B5EF4-FFF2-40B4-BE49-F238E27FC236}">
                <a16:creationId xmlns:a16="http://schemas.microsoft.com/office/drawing/2014/main" id="{10920FE5-DD38-431D-869C-1161AEE099AC}"/>
              </a:ext>
            </a:extLst>
          </p:cNvPr>
          <p:cNvSpPr txBox="1">
            <a:spLocks/>
          </p:cNvSpPr>
          <p:nvPr/>
        </p:nvSpPr>
        <p:spPr>
          <a:xfrm>
            <a:off x="7466651" y="843492"/>
            <a:ext cx="1369501" cy="365760"/>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000" dirty="0"/>
              <a:t>(Devamı)</a:t>
            </a:r>
          </a:p>
        </p:txBody>
      </p:sp>
      <p:sp>
        <p:nvSpPr>
          <p:cNvPr id="6" name="Dikdörtgen 5">
            <a:extLst>
              <a:ext uri="{FF2B5EF4-FFF2-40B4-BE49-F238E27FC236}">
                <a16:creationId xmlns:a16="http://schemas.microsoft.com/office/drawing/2014/main" id="{609F275A-1C93-4303-AB35-D974710453E3}"/>
              </a:ext>
            </a:extLst>
          </p:cNvPr>
          <p:cNvSpPr/>
          <p:nvPr/>
        </p:nvSpPr>
        <p:spPr>
          <a:xfrm>
            <a:off x="223065" y="5332499"/>
            <a:ext cx="8531353" cy="872868"/>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tr-TR" dirty="0" err="1"/>
              <a:t>Kompozit</a:t>
            </a:r>
            <a:r>
              <a:rPr lang="tr-TR" dirty="0"/>
              <a:t> malzemelerin yaygın olarak kullanıldığı başlıca sektörler ve bu sektörlerde kullanılan ürün tipleri aşağıda kısaca özetlenmektedir:</a:t>
            </a:r>
          </a:p>
        </p:txBody>
      </p:sp>
    </p:spTree>
    <p:extLst>
      <p:ext uri="{BB962C8B-B14F-4D97-AF65-F5344CB8AC3E}">
        <p14:creationId xmlns:p14="http://schemas.microsoft.com/office/powerpoint/2010/main" val="10788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102">
                                            <p:txEl>
                                              <p:pRg st="0" end="0"/>
                                            </p:txEl>
                                          </p:spTgt>
                                        </p:tgtEl>
                                        <p:attrNameLst>
                                          <p:attrName>style.visibility</p:attrName>
                                        </p:attrNameLst>
                                      </p:cBhvr>
                                      <p:to>
                                        <p:strVal val="visible"/>
                                      </p:to>
                                    </p:set>
                                    <p:animEffect transition="in" filter="wipe(up)">
                                      <p:cBhvr>
                                        <p:cTn id="7" dur="500"/>
                                        <p:tgtEl>
                                          <p:spTgt spid="41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102">
                                            <p:txEl>
                                              <p:pRg st="1" end="1"/>
                                            </p:txEl>
                                          </p:spTgt>
                                        </p:tgtEl>
                                        <p:attrNameLst>
                                          <p:attrName>style.visibility</p:attrName>
                                        </p:attrNameLst>
                                      </p:cBhvr>
                                      <p:to>
                                        <p:strVal val="visible"/>
                                      </p:to>
                                    </p:set>
                                    <p:animEffect transition="in" filter="wipe(up)">
                                      <p:cBhvr>
                                        <p:cTn id="12" dur="500"/>
                                        <p:tgtEl>
                                          <p:spTgt spid="410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build="p"/>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27244" y="6404984"/>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164" y="2822289"/>
            <a:ext cx="3222524" cy="304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9" name="Rectangle 3"/>
          <p:cNvSpPr>
            <a:spLocks noChangeArrowheads="1"/>
          </p:cNvSpPr>
          <p:nvPr/>
        </p:nvSpPr>
        <p:spPr bwMode="auto">
          <a:xfrm>
            <a:off x="1380315" y="5914118"/>
            <a:ext cx="3236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tr-TR" dirty="0"/>
              <a:t>Ağacın </a:t>
            </a:r>
            <a:r>
              <a:rPr lang="tr-TR" dirty="0" err="1"/>
              <a:t>kompozit</a:t>
            </a:r>
            <a:r>
              <a:rPr lang="tr-TR" dirty="0"/>
              <a:t> yapısı</a:t>
            </a:r>
          </a:p>
        </p:txBody>
      </p:sp>
      <p:sp>
        <p:nvSpPr>
          <p:cNvPr id="11" name="Rectangle 3"/>
          <p:cNvSpPr>
            <a:spLocks noChangeArrowheads="1"/>
          </p:cNvSpPr>
          <p:nvPr/>
        </p:nvSpPr>
        <p:spPr bwMode="auto">
          <a:xfrm>
            <a:off x="5854517" y="5863424"/>
            <a:ext cx="3432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tr-TR" dirty="0"/>
              <a:t>Kemiğin </a:t>
            </a:r>
            <a:r>
              <a:rPr lang="tr-TR" dirty="0" err="1"/>
              <a:t>kompozit</a:t>
            </a:r>
            <a:r>
              <a:rPr lang="tr-TR" dirty="0"/>
              <a:t> yapısı</a:t>
            </a:r>
          </a:p>
        </p:txBody>
      </p:sp>
      <p:sp>
        <p:nvSpPr>
          <p:cNvPr id="5" name="Slayt Numarası Yer Tutucusu 4"/>
          <p:cNvSpPr>
            <a:spLocks noGrp="1"/>
          </p:cNvSpPr>
          <p:nvPr>
            <p:ph type="sldNum" sz="quarter" idx="12"/>
          </p:nvPr>
        </p:nvSpPr>
        <p:spPr/>
        <p:txBody>
          <a:bodyPr/>
          <a:lstStyle/>
          <a:p>
            <a:fld id="{B7840E83-AC17-4BB5-BC43-751DE1ADA5B1}" type="slidenum">
              <a:rPr lang="tr-TR" smtClean="0"/>
              <a:t>80</a:t>
            </a:fld>
            <a:endParaRPr lang="tr-TR"/>
          </a:p>
        </p:txBody>
      </p:sp>
      <p:sp>
        <p:nvSpPr>
          <p:cNvPr id="4" name="Veri Yer Tutucusu 3"/>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BE86B013-5E59-4833-A82C-ADF50604A030}"/>
              </a:ext>
            </a:extLst>
          </p:cNvPr>
          <p:cNvSpPr txBox="1">
            <a:spLocks/>
          </p:cNvSpPr>
          <p:nvPr/>
        </p:nvSpPr>
        <p:spPr>
          <a:xfrm>
            <a:off x="350028" y="205950"/>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8-Kompozit Malzemelerin Sınıflandırılması </a:t>
            </a:r>
          </a:p>
        </p:txBody>
      </p:sp>
      <p:sp>
        <p:nvSpPr>
          <p:cNvPr id="2" name="Dikdörtgen 1">
            <a:extLst>
              <a:ext uri="{FF2B5EF4-FFF2-40B4-BE49-F238E27FC236}">
                <a16:creationId xmlns:a16="http://schemas.microsoft.com/office/drawing/2014/main" id="{BF0A2165-A8DF-4BC0-A182-702BD03476E3}"/>
              </a:ext>
            </a:extLst>
          </p:cNvPr>
          <p:cNvSpPr/>
          <p:nvPr/>
        </p:nvSpPr>
        <p:spPr>
          <a:xfrm>
            <a:off x="689454" y="1973287"/>
            <a:ext cx="3655958" cy="457369"/>
          </a:xfrm>
          <a:prstGeom prst="rect">
            <a:avLst/>
          </a:prstGeom>
        </p:spPr>
        <p:txBody>
          <a:bodyPr wrap="square">
            <a:spAutoFit/>
          </a:bodyPr>
          <a:lstStyle/>
          <a:p>
            <a:pPr>
              <a:lnSpc>
                <a:spcPct val="150000"/>
              </a:lnSpc>
              <a:spcBef>
                <a:spcPct val="50000"/>
              </a:spcBef>
            </a:pPr>
            <a:r>
              <a:rPr lang="tr-TR" b="1" dirty="0"/>
              <a:t>8.4.1 </a:t>
            </a:r>
            <a:r>
              <a:rPr lang="tr-TR" dirty="0"/>
              <a:t>Doğal </a:t>
            </a:r>
            <a:r>
              <a:rPr lang="tr-TR" dirty="0" err="1"/>
              <a:t>Kompozitler</a:t>
            </a:r>
            <a:endParaRPr lang="tr-TR" dirty="0"/>
          </a:p>
        </p:txBody>
      </p:sp>
      <p:sp>
        <p:nvSpPr>
          <p:cNvPr id="6" name="Dikdörtgen 5">
            <a:extLst>
              <a:ext uri="{FF2B5EF4-FFF2-40B4-BE49-F238E27FC236}">
                <a16:creationId xmlns:a16="http://schemas.microsoft.com/office/drawing/2014/main" id="{30483D3E-8BF6-4F4D-B775-C7957173EF19}"/>
              </a:ext>
            </a:extLst>
          </p:cNvPr>
          <p:cNvSpPr/>
          <p:nvPr/>
        </p:nvSpPr>
        <p:spPr>
          <a:xfrm>
            <a:off x="304799" y="1619209"/>
            <a:ext cx="4155305" cy="369332"/>
          </a:xfrm>
          <a:prstGeom prst="rect">
            <a:avLst/>
          </a:prstGeom>
        </p:spPr>
        <p:txBody>
          <a:bodyPr wrap="none">
            <a:spAutoFit/>
          </a:bodyPr>
          <a:lstStyle/>
          <a:p>
            <a:r>
              <a:rPr lang="tr-TR" b="1" dirty="0"/>
              <a:t>8.4 Diğer Sınıflandırma Çeşitleri:</a:t>
            </a:r>
          </a:p>
        </p:txBody>
      </p:sp>
      <p:sp>
        <p:nvSpPr>
          <p:cNvPr id="12" name="Dikdörtgen 11">
            <a:extLst>
              <a:ext uri="{FF2B5EF4-FFF2-40B4-BE49-F238E27FC236}">
                <a16:creationId xmlns:a16="http://schemas.microsoft.com/office/drawing/2014/main" id="{3792C41C-6BBE-4419-A118-A4F5E5BEB311}"/>
              </a:ext>
            </a:extLst>
          </p:cNvPr>
          <p:cNvSpPr/>
          <p:nvPr/>
        </p:nvSpPr>
        <p:spPr>
          <a:xfrm>
            <a:off x="1207440" y="2425364"/>
            <a:ext cx="7936560" cy="369332"/>
          </a:xfrm>
          <a:prstGeom prst="rect">
            <a:avLst/>
          </a:prstGeom>
        </p:spPr>
        <p:txBody>
          <a:bodyPr wrap="square">
            <a:spAutoFit/>
          </a:bodyPr>
          <a:lstStyle/>
          <a:p>
            <a:r>
              <a:rPr lang="tr-TR" dirty="0"/>
              <a:t>Ahşap, kemik gibi malzemeler, tabii (doğal) </a:t>
            </a:r>
            <a:r>
              <a:rPr lang="tr-TR" dirty="0" err="1"/>
              <a:t>kompozit</a:t>
            </a:r>
            <a:r>
              <a:rPr lang="tr-TR" dirty="0"/>
              <a:t> malzemelerdir.</a:t>
            </a:r>
          </a:p>
        </p:txBody>
      </p:sp>
      <p:pic>
        <p:nvPicPr>
          <p:cNvPr id="15" name="Resim 14">
            <a:extLst>
              <a:ext uri="{FF2B5EF4-FFF2-40B4-BE49-F238E27FC236}">
                <a16:creationId xmlns:a16="http://schemas.microsoft.com/office/drawing/2014/main" id="{F41F088B-2FE3-464D-8A52-B66A846D160A}"/>
              </a:ext>
            </a:extLst>
          </p:cNvPr>
          <p:cNvPicPr>
            <a:picLocks noChangeAspect="1"/>
          </p:cNvPicPr>
          <p:nvPr/>
        </p:nvPicPr>
        <p:blipFill>
          <a:blip r:embed="rId3"/>
          <a:stretch>
            <a:fillRect/>
          </a:stretch>
        </p:blipFill>
        <p:spPr>
          <a:xfrm>
            <a:off x="5790250" y="2892538"/>
            <a:ext cx="2814198" cy="3067937"/>
          </a:xfrm>
          <a:prstGeom prst="rect">
            <a:avLst/>
          </a:prstGeom>
        </p:spPr>
      </p:pic>
    </p:spTree>
    <p:extLst>
      <p:ext uri="{BB962C8B-B14F-4D97-AF65-F5344CB8AC3E}">
        <p14:creationId xmlns:p14="http://schemas.microsoft.com/office/powerpoint/2010/main" val="97381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 grpId="0"/>
      <p:bldP spid="6" grpId="0"/>
      <p:bldP spid="12"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1370044" y="6415764"/>
            <a:ext cx="5983287" cy="447152"/>
          </a:xfrm>
        </p:spPr>
        <p:txBody>
          <a:bodyPr/>
          <a:lstStyle/>
          <a:p>
            <a:pPr algn="ctr"/>
            <a:r>
              <a:rPr lang="tr-TR" dirty="0" err="1"/>
              <a:t>Kompozit</a:t>
            </a:r>
            <a:r>
              <a:rPr lang="tr-TR" dirty="0"/>
              <a:t> Malzemelerle İlgili Genel Bilgiler /</a:t>
            </a:r>
            <a:r>
              <a:rPr lang="tr-TR" dirty="0" err="1"/>
              <a:t>Prof.Dr</a:t>
            </a:r>
            <a:r>
              <a:rPr lang="tr-TR" dirty="0"/>
              <a:t>. Mehmet Zor</a:t>
            </a:r>
          </a:p>
        </p:txBody>
      </p:sp>
      <p:sp>
        <p:nvSpPr>
          <p:cNvPr id="8" name="Rectangle 2"/>
          <p:cNvSpPr>
            <a:spLocks noGrp="1" noChangeArrowheads="1"/>
          </p:cNvSpPr>
          <p:nvPr>
            <p:ph type="title"/>
          </p:nvPr>
        </p:nvSpPr>
        <p:spPr>
          <a:xfrm>
            <a:off x="704088" y="316927"/>
            <a:ext cx="7772400" cy="653290"/>
          </a:xfrm>
          <a:noFill/>
        </p:spPr>
        <p:txBody>
          <a:bodyPr>
            <a:normAutofit fontScale="90000"/>
          </a:bodyPr>
          <a:lstStyle/>
          <a:p>
            <a:pPr eaLnBrk="1" hangingPunct="1"/>
            <a:r>
              <a:rPr lang="tr-TR" sz="4000" dirty="0"/>
              <a:t>9- </a:t>
            </a:r>
            <a:r>
              <a:rPr lang="tr-TR" sz="4000" dirty="0" err="1"/>
              <a:t>Kompozitlerin</a:t>
            </a:r>
            <a:r>
              <a:rPr lang="tr-TR" sz="4000" dirty="0"/>
              <a:t> Dezavantajları</a:t>
            </a:r>
          </a:p>
        </p:txBody>
      </p:sp>
      <p:sp>
        <p:nvSpPr>
          <p:cNvPr id="3" name="İçerik Yer Tutucusu 2"/>
          <p:cNvSpPr>
            <a:spLocks noGrp="1"/>
          </p:cNvSpPr>
          <p:nvPr>
            <p:ph sz="quarter" idx="1"/>
          </p:nvPr>
        </p:nvSpPr>
        <p:spPr>
          <a:xfrm>
            <a:off x="289991" y="1486226"/>
            <a:ext cx="5904656" cy="1800200"/>
          </a:xfrm>
        </p:spPr>
        <p:txBody>
          <a:bodyPr>
            <a:normAutofit/>
          </a:bodyPr>
          <a:lstStyle/>
          <a:p>
            <a:pPr marL="342900" indent="-342900">
              <a:lnSpc>
                <a:spcPct val="150000"/>
              </a:lnSpc>
              <a:buFont typeface="+mj-lt"/>
              <a:buAutoNum type="arabicPeriod"/>
            </a:pPr>
            <a:r>
              <a:rPr lang="tr-TR" sz="1800" dirty="0"/>
              <a:t>İmalatı gerçekleştirilmiş </a:t>
            </a:r>
            <a:r>
              <a:rPr lang="tr-TR" sz="1800" dirty="0" err="1"/>
              <a:t>kompozitin</a:t>
            </a:r>
            <a:r>
              <a:rPr lang="tr-TR" sz="1800" dirty="0"/>
              <a:t> özellikleri her zaman ideal olmayabilir. Malzemenin kalitesi üretim metodunun kalitesine bağlıdır, standartlaşmış bir kalite mevcut değildir.</a:t>
            </a:r>
          </a:p>
          <a:p>
            <a:pPr marL="342900" indent="-342900">
              <a:lnSpc>
                <a:spcPct val="150000"/>
              </a:lnSpc>
              <a:buFont typeface="+mj-lt"/>
              <a:buAutoNum type="arabicPeriod"/>
            </a:pPr>
            <a:endParaRPr lang="tr-TR" sz="1800" dirty="0"/>
          </a:p>
          <a:p>
            <a:pPr marL="342900" indent="-342900">
              <a:lnSpc>
                <a:spcPct val="150000"/>
              </a:lnSpc>
              <a:buFont typeface="+mj-lt"/>
              <a:buAutoNum type="arabicPeriod"/>
            </a:pPr>
            <a:endParaRPr lang="tr-TR" sz="1800"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81</a:t>
            </a:fld>
            <a:endParaRPr lang="tr-TR"/>
          </a:p>
        </p:txBody>
      </p:sp>
      <p:pic>
        <p:nvPicPr>
          <p:cNvPr id="22530" name="Picture 2" descr="http://static4.olympus-ims.com/data/Image/appnotes/BM_Disbond_03_C.jpg?rev=5F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1772816"/>
            <a:ext cx="2528888" cy="1368152"/>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097" y="3214802"/>
            <a:ext cx="2412753" cy="1301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4402" y="4691711"/>
            <a:ext cx="2477963" cy="1420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283469" y="3061508"/>
            <a:ext cx="6298233" cy="3365858"/>
          </a:xfrm>
          <a:prstGeom prst="rect">
            <a:avLst/>
          </a:prstGeom>
        </p:spPr>
        <p:txBody>
          <a:bodyPr wrap="square">
            <a:spAutoFit/>
          </a:bodyPr>
          <a:lstStyle/>
          <a:p>
            <a:pPr marL="342900" indent="-342900">
              <a:lnSpc>
                <a:spcPct val="150000"/>
              </a:lnSpc>
              <a:buFont typeface="+mj-lt"/>
              <a:buAutoNum type="arabicPeriod" startAt="2"/>
            </a:pPr>
            <a:r>
              <a:rPr lang="tr-TR" dirty="0"/>
              <a:t>Tabakalı </a:t>
            </a:r>
            <a:r>
              <a:rPr lang="tr-TR" dirty="0" err="1"/>
              <a:t>kompozitler</a:t>
            </a:r>
            <a:r>
              <a:rPr lang="tr-TR" dirty="0"/>
              <a:t>, tabakalar arası kayma gerilmelerine hassas olduklarından </a:t>
            </a:r>
            <a:r>
              <a:rPr lang="tr-TR" b="1" dirty="0" err="1"/>
              <a:t>delaminasyonlar</a:t>
            </a:r>
            <a:r>
              <a:rPr lang="tr-TR" b="1" dirty="0"/>
              <a:t> </a:t>
            </a:r>
            <a:r>
              <a:rPr lang="tr-TR" dirty="0"/>
              <a:t>(tabaklara arası ayrılmalar</a:t>
            </a:r>
            <a:r>
              <a:rPr lang="tr-TR" b="1" dirty="0"/>
              <a:t>)</a:t>
            </a:r>
            <a:r>
              <a:rPr lang="tr-TR" dirty="0"/>
              <a:t> meydana gelebilir.</a:t>
            </a:r>
          </a:p>
          <a:p>
            <a:pPr marL="342900" indent="-342900">
              <a:lnSpc>
                <a:spcPct val="150000"/>
              </a:lnSpc>
              <a:buFont typeface="+mj-lt"/>
              <a:buAutoNum type="arabicPeriod" startAt="2"/>
            </a:pPr>
            <a:r>
              <a:rPr lang="tr-TR" dirty="0"/>
              <a:t>Bazı </a:t>
            </a:r>
            <a:r>
              <a:rPr lang="tr-TR" dirty="0" err="1"/>
              <a:t>kompozitler</a:t>
            </a:r>
            <a:r>
              <a:rPr lang="tr-TR" dirty="0"/>
              <a:t> gevrek olduklarından kolaylıkla zarar görürler, onarılmaları yeni problemler oluşturabilir. </a:t>
            </a:r>
          </a:p>
          <a:p>
            <a:pPr marL="342900" indent="-342900">
              <a:lnSpc>
                <a:spcPct val="150000"/>
              </a:lnSpc>
              <a:buFont typeface="+mj-lt"/>
              <a:buAutoNum type="arabicPeriod" startAt="2"/>
            </a:pPr>
            <a:r>
              <a:rPr lang="tr-TR" dirty="0"/>
              <a:t>Onarılmadan önce çok iyi temizlenmeleri ve sıcak kurutulmaları gerekir. Bazı kurutma teknikleri uzun zaman alabilir  ve  zor olabilir.</a:t>
            </a:r>
          </a:p>
        </p:txBody>
      </p:sp>
      <p:sp>
        <p:nvSpPr>
          <p:cNvPr id="5" name="Veri Yer Tutucusu 4"/>
          <p:cNvSpPr>
            <a:spLocks noGrp="1"/>
          </p:cNvSpPr>
          <p:nvPr>
            <p:ph type="dt" sz="half" idx="10"/>
          </p:nvPr>
        </p:nvSpPr>
        <p:spPr/>
        <p:txBody>
          <a:bodyPr/>
          <a:lstStyle/>
          <a:p>
            <a:r>
              <a:rPr lang="tr-TR" dirty="0"/>
              <a:t>....</a:t>
            </a:r>
          </a:p>
        </p:txBody>
      </p:sp>
    </p:spTree>
    <p:extLst>
      <p:ext uri="{BB962C8B-B14F-4D97-AF65-F5344CB8AC3E}">
        <p14:creationId xmlns:p14="http://schemas.microsoft.com/office/powerpoint/2010/main" val="38617023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up)">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up)">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wipe(up)">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build="p"/>
      <p:bldP spid="2"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67744" y="6404984"/>
            <a:ext cx="5635352" cy="36576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82</a:t>
            </a:fld>
            <a:endParaRPr lang="tr-TR"/>
          </a:p>
        </p:txBody>
      </p:sp>
      <p:sp>
        <p:nvSpPr>
          <p:cNvPr id="8" name="Veri Yer Tutucusu 7"/>
          <p:cNvSpPr>
            <a:spLocks noGrp="1"/>
          </p:cNvSpPr>
          <p:nvPr>
            <p:ph type="dt" sz="half" idx="10"/>
          </p:nvPr>
        </p:nvSpPr>
        <p:spPr/>
        <p:txBody>
          <a:bodyPr/>
          <a:lstStyle/>
          <a:p>
            <a:r>
              <a:rPr lang="tr-TR" dirty="0"/>
              <a:t>....</a:t>
            </a:r>
          </a:p>
        </p:txBody>
      </p:sp>
      <p:sp>
        <p:nvSpPr>
          <p:cNvPr id="9" name="Dikdörtgen 8">
            <a:extLst>
              <a:ext uri="{FF2B5EF4-FFF2-40B4-BE49-F238E27FC236}">
                <a16:creationId xmlns:a16="http://schemas.microsoft.com/office/drawing/2014/main" id="{8A9BC56C-A9E6-4552-A53F-CC926561DC10}"/>
              </a:ext>
            </a:extLst>
          </p:cNvPr>
          <p:cNvSpPr/>
          <p:nvPr/>
        </p:nvSpPr>
        <p:spPr>
          <a:xfrm>
            <a:off x="395536" y="1772816"/>
            <a:ext cx="8534400" cy="2344616"/>
          </a:xfrm>
          <a:prstGeom prst="rect">
            <a:avLst/>
          </a:prstGeom>
        </p:spPr>
        <p:txBody>
          <a:bodyPr wrap="square">
            <a:spAutoFit/>
          </a:bodyPr>
          <a:lstStyle/>
          <a:p>
            <a:pPr>
              <a:lnSpc>
                <a:spcPct val="150000"/>
              </a:lnSpc>
            </a:pPr>
            <a:r>
              <a:rPr lang="tr-TR" sz="2000" dirty="0"/>
              <a:t>Daha öncede belirtildiği üzere bir </a:t>
            </a:r>
            <a:r>
              <a:rPr lang="tr-TR" sz="2000" dirty="0" err="1"/>
              <a:t>kompozit</a:t>
            </a:r>
            <a:r>
              <a:rPr lang="tr-TR" sz="2000" dirty="0"/>
              <a:t> yapı, «Matris» ve «Takviye elemanı » isimleri verilen 2 farklı malzemeden oluşur.</a:t>
            </a:r>
          </a:p>
          <a:p>
            <a:pPr>
              <a:lnSpc>
                <a:spcPct val="150000"/>
              </a:lnSpc>
            </a:pPr>
            <a:r>
              <a:rPr lang="tr-TR" sz="2000" dirty="0"/>
              <a:t>Matris, </a:t>
            </a:r>
            <a:r>
              <a:rPr lang="tr-TR" sz="2000" dirty="0" err="1"/>
              <a:t>kompoziti</a:t>
            </a:r>
            <a:r>
              <a:rPr lang="tr-TR" sz="2000" dirty="0"/>
              <a:t> oluşturan ana malzeme, takviye elemanı ise matrisi güçlendiren daha mukavim malzeme olarak isimlendirilebilir. Şimdi </a:t>
            </a:r>
            <a:r>
              <a:rPr lang="tr-TR" sz="2000" dirty="0" err="1"/>
              <a:t>herbir</a:t>
            </a:r>
            <a:r>
              <a:rPr lang="tr-TR" sz="2000" dirty="0"/>
              <a:t> bileşeni daha detaylıca inceleyeceğiz: </a:t>
            </a:r>
          </a:p>
        </p:txBody>
      </p:sp>
      <p:pic>
        <p:nvPicPr>
          <p:cNvPr id="10" name="Resim 9">
            <a:extLst>
              <a:ext uri="{FF2B5EF4-FFF2-40B4-BE49-F238E27FC236}">
                <a16:creationId xmlns:a16="http://schemas.microsoft.com/office/drawing/2014/main" id="{DE572768-8880-4B53-807D-1C59E91D5111}"/>
              </a:ext>
            </a:extLst>
          </p:cNvPr>
          <p:cNvPicPr>
            <a:picLocks noChangeAspect="1"/>
          </p:cNvPicPr>
          <p:nvPr/>
        </p:nvPicPr>
        <p:blipFill>
          <a:blip r:embed="rId2"/>
          <a:stretch>
            <a:fillRect/>
          </a:stretch>
        </p:blipFill>
        <p:spPr>
          <a:xfrm>
            <a:off x="1006602" y="4231428"/>
            <a:ext cx="7124700" cy="1600200"/>
          </a:xfrm>
          <a:prstGeom prst="rect">
            <a:avLst/>
          </a:prstGeom>
        </p:spPr>
      </p:pic>
      <p:sp>
        <p:nvSpPr>
          <p:cNvPr id="11" name="Başlık 1">
            <a:extLst>
              <a:ext uri="{FF2B5EF4-FFF2-40B4-BE49-F238E27FC236}">
                <a16:creationId xmlns:a16="http://schemas.microsoft.com/office/drawing/2014/main" id="{0498E991-B91F-478C-A8A0-440467E3236C}"/>
              </a:ext>
            </a:extLst>
          </p:cNvPr>
          <p:cNvSpPr txBox="1">
            <a:spLocks/>
          </p:cNvSpPr>
          <p:nvPr/>
        </p:nvSpPr>
        <p:spPr>
          <a:xfrm>
            <a:off x="289920" y="295080"/>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Tree>
    <p:extLst>
      <p:ext uri="{BB962C8B-B14F-4D97-AF65-F5344CB8AC3E}">
        <p14:creationId xmlns:p14="http://schemas.microsoft.com/office/powerpoint/2010/main" val="50684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9224" y="6403888"/>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83</a:t>
            </a:fld>
            <a:endParaRPr lang="tr-TR"/>
          </a:p>
        </p:txBody>
      </p:sp>
      <p:sp>
        <p:nvSpPr>
          <p:cNvPr id="5" name="Veri Yer Tutucusu 4"/>
          <p:cNvSpPr>
            <a:spLocks noGrp="1"/>
          </p:cNvSpPr>
          <p:nvPr>
            <p:ph type="dt" sz="half" idx="10"/>
          </p:nvPr>
        </p:nvSpPr>
        <p:spPr/>
        <p:txBody>
          <a:bodyPr/>
          <a:lstStyle/>
          <a:p>
            <a:r>
              <a:rPr lang="tr-TR" dirty="0"/>
              <a:t>....</a:t>
            </a:r>
          </a:p>
        </p:txBody>
      </p:sp>
      <p:sp>
        <p:nvSpPr>
          <p:cNvPr id="8" name="Dikdörtgen 7">
            <a:extLst>
              <a:ext uri="{FF2B5EF4-FFF2-40B4-BE49-F238E27FC236}">
                <a16:creationId xmlns:a16="http://schemas.microsoft.com/office/drawing/2014/main" id="{409C860E-125E-4663-8EAF-39FA373B876A}"/>
              </a:ext>
            </a:extLst>
          </p:cNvPr>
          <p:cNvSpPr/>
          <p:nvPr/>
        </p:nvSpPr>
        <p:spPr>
          <a:xfrm>
            <a:off x="451516" y="4674209"/>
            <a:ext cx="8734744" cy="1703864"/>
          </a:xfrm>
          <a:prstGeom prst="rect">
            <a:avLst/>
          </a:prstGeom>
        </p:spPr>
        <p:txBody>
          <a:bodyPr wrap="square">
            <a:spAutoFit/>
          </a:bodyPr>
          <a:lstStyle/>
          <a:p>
            <a:pPr marL="342900" indent="-342900">
              <a:lnSpc>
                <a:spcPct val="150000"/>
              </a:lnSpc>
              <a:buFont typeface="+mj-lt"/>
              <a:buAutoNum type="arabicPeriod"/>
            </a:pPr>
            <a:r>
              <a:rPr lang="tr-TR" dirty="0"/>
              <a:t>Kuvvetleri elyafa (liflere) iletmek ve düzgün dağılımını sağlamak,</a:t>
            </a:r>
          </a:p>
          <a:p>
            <a:pPr marL="342900" indent="-342900">
              <a:lnSpc>
                <a:spcPct val="150000"/>
              </a:lnSpc>
              <a:buFont typeface="+mj-lt"/>
              <a:buAutoNum type="arabicPeriod"/>
            </a:pPr>
            <a:r>
              <a:rPr lang="tr-TR" dirty="0"/>
              <a:t> Lifleri ortamın etkisi ve darbelerden korumak,</a:t>
            </a:r>
          </a:p>
          <a:p>
            <a:pPr marL="342900" indent="-342900">
              <a:lnSpc>
                <a:spcPct val="150000"/>
              </a:lnSpc>
              <a:buFont typeface="+mj-lt"/>
              <a:buAutoNum type="arabicPeriod"/>
            </a:pPr>
            <a:r>
              <a:rPr lang="tr-TR" dirty="0"/>
              <a:t> </a:t>
            </a:r>
            <a:r>
              <a:rPr lang="tr-TR" dirty="0" err="1"/>
              <a:t>Kompozit</a:t>
            </a:r>
            <a:r>
              <a:rPr lang="tr-TR" dirty="0"/>
              <a:t> malzemenin tokluğunu artırmak,</a:t>
            </a:r>
          </a:p>
          <a:p>
            <a:pPr marL="342900" indent="-342900">
              <a:lnSpc>
                <a:spcPct val="150000"/>
              </a:lnSpc>
              <a:buFont typeface="+mj-lt"/>
              <a:buAutoNum type="arabicPeriod"/>
            </a:pPr>
            <a:r>
              <a:rPr lang="tr-TR" dirty="0"/>
              <a:t> </a:t>
            </a:r>
            <a:r>
              <a:rPr lang="tr-TR" dirty="0" err="1"/>
              <a:t>Kompozitlerde</a:t>
            </a:r>
            <a:r>
              <a:rPr lang="tr-TR" dirty="0"/>
              <a:t> çatlak oluşmasını veya oluşan çatlağın ilerlemesini engellemek..</a:t>
            </a:r>
          </a:p>
        </p:txBody>
      </p:sp>
      <p:sp>
        <p:nvSpPr>
          <p:cNvPr id="14" name="Dikdörtgen 13">
            <a:extLst>
              <a:ext uri="{FF2B5EF4-FFF2-40B4-BE49-F238E27FC236}">
                <a16:creationId xmlns:a16="http://schemas.microsoft.com/office/drawing/2014/main" id="{C05C38E0-F9DC-45B0-A434-93FF1C916B5E}"/>
              </a:ext>
            </a:extLst>
          </p:cNvPr>
          <p:cNvSpPr/>
          <p:nvPr/>
        </p:nvSpPr>
        <p:spPr>
          <a:xfrm>
            <a:off x="381148" y="1509574"/>
            <a:ext cx="8734744" cy="872868"/>
          </a:xfrm>
          <a:prstGeom prst="rect">
            <a:avLst/>
          </a:prstGeom>
        </p:spPr>
        <p:txBody>
          <a:bodyPr wrap="square">
            <a:spAutoFit/>
          </a:bodyPr>
          <a:lstStyle/>
          <a:p>
            <a:pPr>
              <a:lnSpc>
                <a:spcPct val="150000"/>
              </a:lnSpc>
            </a:pPr>
            <a:r>
              <a:rPr lang="tr-TR" dirty="0"/>
              <a:t>Matris, </a:t>
            </a:r>
            <a:r>
              <a:rPr lang="tr-TR" dirty="0" err="1"/>
              <a:t>kompozit</a:t>
            </a:r>
            <a:r>
              <a:rPr lang="tr-TR" dirty="0"/>
              <a:t> malzemenin iki önemli bileşeninden ana bileşenidir ve yapının gövdesini oluşturur.   </a:t>
            </a:r>
          </a:p>
        </p:txBody>
      </p:sp>
      <p:sp>
        <p:nvSpPr>
          <p:cNvPr id="10" name="Dikdörtgen 9">
            <a:extLst>
              <a:ext uri="{FF2B5EF4-FFF2-40B4-BE49-F238E27FC236}">
                <a16:creationId xmlns:a16="http://schemas.microsoft.com/office/drawing/2014/main" id="{BF460C86-8470-4CC1-BAAC-EBF401010D47}"/>
              </a:ext>
            </a:extLst>
          </p:cNvPr>
          <p:cNvSpPr/>
          <p:nvPr/>
        </p:nvSpPr>
        <p:spPr>
          <a:xfrm>
            <a:off x="289920" y="4233981"/>
            <a:ext cx="5892960" cy="497957"/>
          </a:xfrm>
          <a:prstGeom prst="rect">
            <a:avLst/>
          </a:prstGeom>
        </p:spPr>
        <p:txBody>
          <a:bodyPr wrap="none">
            <a:spAutoFit/>
          </a:bodyPr>
          <a:lstStyle/>
          <a:p>
            <a:pPr>
              <a:lnSpc>
                <a:spcPct val="150000"/>
              </a:lnSpc>
            </a:pPr>
            <a:r>
              <a:rPr lang="tr-TR" sz="2000" b="1" dirty="0"/>
              <a:t>10.1 </a:t>
            </a:r>
            <a:r>
              <a:rPr lang="tr-TR" sz="2000" b="1" dirty="0" err="1"/>
              <a:t>Matris’in</a:t>
            </a:r>
            <a:r>
              <a:rPr lang="tr-TR" sz="2000" b="1" dirty="0"/>
              <a:t> </a:t>
            </a:r>
            <a:r>
              <a:rPr lang="tr-TR" sz="2000" b="1" dirty="0" err="1"/>
              <a:t>kompozite</a:t>
            </a:r>
            <a:r>
              <a:rPr lang="tr-TR" sz="2000" b="1" dirty="0"/>
              <a:t> başlıca katkıları </a:t>
            </a:r>
          </a:p>
        </p:txBody>
      </p:sp>
      <p:pic>
        <p:nvPicPr>
          <p:cNvPr id="1028" name="Picture 4" descr="Composite reinforcement and matrix used for composite laminates. | Download  Scientific Diagram">
            <a:extLst>
              <a:ext uri="{FF2B5EF4-FFF2-40B4-BE49-F238E27FC236}">
                <a16:creationId xmlns:a16="http://schemas.microsoft.com/office/drawing/2014/main" id="{F8A217AA-F5B2-44B2-BCEF-EA8A0FF46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664" y="2444581"/>
            <a:ext cx="6303247" cy="1824234"/>
          </a:xfrm>
          <a:prstGeom prst="rect">
            <a:avLst/>
          </a:prstGeom>
          <a:noFill/>
          <a:extLst>
            <a:ext uri="{909E8E84-426E-40DD-AFC4-6F175D3DCCD1}">
              <a14:hiddenFill xmlns:a14="http://schemas.microsoft.com/office/drawing/2010/main">
                <a:solidFill>
                  <a:srgbClr val="FFFFFF"/>
                </a:solidFill>
              </a14:hiddenFill>
            </a:ext>
          </a:extLst>
        </p:spPr>
      </p:pic>
      <p:sp>
        <p:nvSpPr>
          <p:cNvPr id="16" name="Başlık 1">
            <a:extLst>
              <a:ext uri="{FF2B5EF4-FFF2-40B4-BE49-F238E27FC236}">
                <a16:creationId xmlns:a16="http://schemas.microsoft.com/office/drawing/2014/main" id="{6F438223-8EC8-4130-B661-D458980E80F1}"/>
              </a:ext>
            </a:extLst>
          </p:cNvPr>
          <p:cNvSpPr txBox="1">
            <a:spLocks/>
          </p:cNvSpPr>
          <p:nvPr/>
        </p:nvSpPr>
        <p:spPr>
          <a:xfrm>
            <a:off x="289920" y="295080"/>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Tree>
    <p:extLst>
      <p:ext uri="{BB962C8B-B14F-4D97-AF65-F5344CB8AC3E}">
        <p14:creationId xmlns:p14="http://schemas.microsoft.com/office/powerpoint/2010/main" val="323920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fade">
                                      <p:cBhvr>
                                        <p:cTn id="34" dur="500"/>
                                        <p:tgtEl>
                                          <p:spTgt spid="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animEffect transition="in" filter="fade">
                                      <p:cBhvr>
                                        <p:cTn id="39" dur="500"/>
                                        <p:tgtEl>
                                          <p:spTgt spid="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xEl>
                                              <p:pRg st="3" end="3"/>
                                            </p:txEl>
                                          </p:spTgt>
                                        </p:tgtEl>
                                        <p:attrNameLst>
                                          <p:attrName>style.visibility</p:attrName>
                                        </p:attrNameLst>
                                      </p:cBhvr>
                                      <p:to>
                                        <p:strVal val="visible"/>
                                      </p:to>
                                    </p:set>
                                    <p:animEffect transition="in" filter="fade">
                                      <p:cBhvr>
                                        <p:cTn id="44"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4" grpId="0"/>
      <p:bldP spid="10" grpId="0"/>
      <p:bldP spid="16"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9224" y="6394148"/>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84</a:t>
            </a:fld>
            <a:endParaRPr lang="tr-TR"/>
          </a:p>
        </p:txBody>
      </p:sp>
      <p:sp>
        <p:nvSpPr>
          <p:cNvPr id="10" name="İçerik Yer Tutucusu 9"/>
          <p:cNvSpPr>
            <a:spLocks noGrp="1"/>
          </p:cNvSpPr>
          <p:nvPr>
            <p:ph sz="quarter" idx="1"/>
          </p:nvPr>
        </p:nvSpPr>
        <p:spPr>
          <a:xfrm>
            <a:off x="273588" y="2531116"/>
            <a:ext cx="8590728" cy="3130132"/>
          </a:xfrm>
        </p:spPr>
        <p:txBody>
          <a:bodyPr>
            <a:noAutofit/>
          </a:bodyPr>
          <a:lstStyle/>
          <a:p>
            <a:pPr marL="514350" indent="-514350">
              <a:lnSpc>
                <a:spcPct val="150000"/>
              </a:lnSpc>
              <a:buFont typeface="+mj-lt"/>
              <a:buAutoNum type="arabicPeriod"/>
            </a:pPr>
            <a:r>
              <a:rPr lang="tr-TR" sz="2000" dirty="0"/>
              <a:t>Plastik matris malzemeleri </a:t>
            </a:r>
            <a:r>
              <a:rPr lang="tr-TR" sz="2000" dirty="0">
                <a:solidFill>
                  <a:srgbClr val="FF0000"/>
                </a:solidFill>
              </a:rPr>
              <a:t>(Polimerler)</a:t>
            </a:r>
          </a:p>
          <a:p>
            <a:pPr>
              <a:lnSpc>
                <a:spcPct val="150000"/>
              </a:lnSpc>
              <a:buNone/>
            </a:pPr>
            <a:r>
              <a:rPr lang="tr-TR" sz="2000" dirty="0"/>
              <a:t>		a- </a:t>
            </a:r>
            <a:r>
              <a:rPr lang="tr-TR" sz="2000" dirty="0" err="1"/>
              <a:t>Termosetler</a:t>
            </a:r>
            <a:endParaRPr lang="tr-TR" sz="2000" dirty="0"/>
          </a:p>
          <a:p>
            <a:pPr>
              <a:lnSpc>
                <a:spcPct val="150000"/>
              </a:lnSpc>
              <a:buNone/>
            </a:pPr>
            <a:r>
              <a:rPr lang="tr-TR" sz="2000" dirty="0"/>
              <a:t>		b- </a:t>
            </a:r>
            <a:r>
              <a:rPr lang="tr-TR" sz="2000" dirty="0" err="1"/>
              <a:t>Termoplastikler</a:t>
            </a:r>
            <a:endParaRPr lang="tr-TR" sz="2000" dirty="0"/>
          </a:p>
          <a:p>
            <a:pPr>
              <a:lnSpc>
                <a:spcPct val="150000"/>
              </a:lnSpc>
              <a:buNone/>
            </a:pPr>
            <a:r>
              <a:rPr lang="tr-TR" sz="2000" dirty="0"/>
              <a:t>		c- </a:t>
            </a:r>
            <a:r>
              <a:rPr lang="tr-TR" sz="2000" dirty="0" err="1"/>
              <a:t>Elastomerler</a:t>
            </a:r>
            <a:endParaRPr lang="tr-TR" sz="2000" dirty="0"/>
          </a:p>
          <a:p>
            <a:pPr marL="514350" indent="-514350">
              <a:lnSpc>
                <a:spcPct val="150000"/>
              </a:lnSpc>
              <a:buFont typeface="+mj-lt"/>
              <a:buAutoNum type="arabicPeriod" startAt="2"/>
            </a:pPr>
            <a:r>
              <a:rPr lang="tr-TR" sz="2000" dirty="0"/>
              <a:t>Metal matris malzemeleri </a:t>
            </a:r>
            <a:r>
              <a:rPr lang="tr-TR" sz="2000" i="1" dirty="0"/>
              <a:t>(</a:t>
            </a:r>
            <a:r>
              <a:rPr lang="tr-TR" sz="2000" i="1" dirty="0" err="1"/>
              <a:t>Aluminyum</a:t>
            </a:r>
            <a:r>
              <a:rPr lang="tr-TR" sz="2000" i="1" dirty="0"/>
              <a:t>, titanyum, magnezyum, gibi)</a:t>
            </a:r>
          </a:p>
          <a:p>
            <a:pPr marL="514350" indent="-514350">
              <a:lnSpc>
                <a:spcPct val="150000"/>
              </a:lnSpc>
              <a:buFont typeface="+mj-lt"/>
              <a:buAutoNum type="arabicPeriod" startAt="2"/>
            </a:pPr>
            <a:r>
              <a:rPr lang="tr-TR" sz="2000" dirty="0"/>
              <a:t>Yüksek sıcaklık matrisleri </a:t>
            </a:r>
            <a:r>
              <a:rPr lang="tr-TR" sz="2000" dirty="0">
                <a:solidFill>
                  <a:srgbClr val="0070C0"/>
                </a:solidFill>
              </a:rPr>
              <a:t>(Seramikler)</a:t>
            </a:r>
          </a:p>
          <a:p>
            <a:pPr>
              <a:lnSpc>
                <a:spcPct val="150000"/>
              </a:lnSpc>
            </a:pPr>
            <a:endParaRPr lang="tr-TR" sz="2000" dirty="0"/>
          </a:p>
        </p:txBody>
      </p:sp>
      <p:sp>
        <p:nvSpPr>
          <p:cNvPr id="5" name="Dikdörtgen 4"/>
          <p:cNvSpPr/>
          <p:nvPr/>
        </p:nvSpPr>
        <p:spPr>
          <a:xfrm>
            <a:off x="455701" y="1959405"/>
            <a:ext cx="5142755" cy="400110"/>
          </a:xfrm>
          <a:prstGeom prst="rect">
            <a:avLst/>
          </a:prstGeom>
        </p:spPr>
        <p:txBody>
          <a:bodyPr wrap="none">
            <a:spAutoFit/>
          </a:bodyPr>
          <a:lstStyle/>
          <a:p>
            <a:r>
              <a:rPr lang="tr-TR" sz="2000" b="1" dirty="0">
                <a:solidFill>
                  <a:srgbClr val="C00000"/>
                </a:solidFill>
              </a:rPr>
              <a:t>10.2 Başlıca Matris Malzeme Cinsleri:</a:t>
            </a:r>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018893">
            <a:off x="5933424" y="1673837"/>
            <a:ext cx="2612651" cy="1912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Veri Yer Tutucusu 5"/>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D4E7A7DC-29A5-41DE-B866-44249A880E75}"/>
              </a:ext>
            </a:extLst>
          </p:cNvPr>
          <p:cNvSpPr txBox="1">
            <a:spLocks/>
          </p:cNvSpPr>
          <p:nvPr/>
        </p:nvSpPr>
        <p:spPr>
          <a:xfrm>
            <a:off x="289920" y="295080"/>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Tree>
    <p:extLst>
      <p:ext uri="{BB962C8B-B14F-4D97-AF65-F5344CB8AC3E}">
        <p14:creationId xmlns:p14="http://schemas.microsoft.com/office/powerpoint/2010/main" val="246403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up)">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up)">
                                      <p:cBhvr>
                                        <p:cTn id="20" dur="500"/>
                                        <p:tgtEl>
                                          <p:spTgt spid="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wipe(up)">
                                      <p:cBhvr>
                                        <p:cTn id="25" dur="500"/>
                                        <p:tgtEl>
                                          <p:spTgt spid="1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Effect transition="in" filter="wipe(up)">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wipe(up)">
                                      <p:cBhvr>
                                        <p:cTn id="35" dur="500"/>
                                        <p:tgtEl>
                                          <p:spTgt spid="10">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0">
                                            <p:txEl>
                                              <p:pRg st="5" end="5"/>
                                            </p:txEl>
                                          </p:spTgt>
                                        </p:tgtEl>
                                        <p:attrNameLst>
                                          <p:attrName>style.visibility</p:attrName>
                                        </p:attrNameLst>
                                      </p:cBhvr>
                                      <p:to>
                                        <p:strVal val="visible"/>
                                      </p:to>
                                    </p:set>
                                    <p:animEffect transition="in" filter="wipe(up)">
                                      <p:cBhvr>
                                        <p:cTn id="40"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94348" y="6397489"/>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85</a:t>
            </a:fld>
            <a:endParaRPr lang="tr-TR"/>
          </a:p>
        </p:txBody>
      </p:sp>
      <p:sp>
        <p:nvSpPr>
          <p:cNvPr id="5" name="İçerik Yer Tutucusu 4"/>
          <p:cNvSpPr>
            <a:spLocks noGrp="1"/>
          </p:cNvSpPr>
          <p:nvPr>
            <p:ph sz="quarter" idx="1"/>
          </p:nvPr>
        </p:nvSpPr>
        <p:spPr>
          <a:xfrm>
            <a:off x="176464" y="2302302"/>
            <a:ext cx="4392488" cy="3529325"/>
          </a:xfrm>
        </p:spPr>
        <p:txBody>
          <a:bodyPr>
            <a:noAutofit/>
          </a:bodyPr>
          <a:lstStyle/>
          <a:p>
            <a:pPr marL="365760" indent="-283464">
              <a:lnSpc>
                <a:spcPct val="150000"/>
              </a:lnSpc>
              <a:defRPr/>
            </a:pPr>
            <a:r>
              <a:rPr lang="tr-TR" sz="1800" dirty="0"/>
              <a:t>Plastik, istenilen biçimi alabilen anlamına gelen yunanca "</a:t>
            </a:r>
            <a:r>
              <a:rPr lang="tr-TR" sz="1800" b="1" dirty="0" err="1"/>
              <a:t>plastikos</a:t>
            </a:r>
            <a:r>
              <a:rPr lang="tr-TR" sz="1800" dirty="0"/>
              <a:t>" kelimesinden gelir.</a:t>
            </a:r>
            <a:r>
              <a:rPr lang="tr-TR" sz="1800" dirty="0">
                <a:solidFill>
                  <a:srgbClr val="3E8E51"/>
                </a:solidFill>
              </a:rPr>
              <a:t> </a:t>
            </a:r>
          </a:p>
          <a:p>
            <a:pPr marL="365760" indent="-283464">
              <a:lnSpc>
                <a:spcPct val="150000"/>
              </a:lnSpc>
              <a:defRPr/>
            </a:pPr>
            <a:r>
              <a:rPr lang="tr-TR" sz="1800" dirty="0"/>
              <a:t>En basit tanımıyla </a:t>
            </a:r>
            <a:r>
              <a:rPr lang="tr-TR" sz="1800" dirty="0" err="1">
                <a:hlinkClick r:id="rId2" tooltip="Monomer">
                  <a:extLst>
                    <a:ext uri="{A12FA001-AC4F-418D-AE19-62706E023703}">
                      <ahyp:hlinkClr xmlns:ahyp="http://schemas.microsoft.com/office/drawing/2018/hyperlinkcolor" val="tx"/>
                    </a:ext>
                  </a:extLst>
                </a:hlinkClick>
              </a:rPr>
              <a:t>monomer</a:t>
            </a:r>
            <a:r>
              <a:rPr lang="tr-TR" sz="1800" dirty="0"/>
              <a:t> denilen küçük </a:t>
            </a:r>
            <a:r>
              <a:rPr lang="tr-TR" sz="1800" dirty="0">
                <a:hlinkClick r:id="rId3" tooltip="Molekül">
                  <a:extLst>
                    <a:ext uri="{A12FA001-AC4F-418D-AE19-62706E023703}">
                      <ahyp:hlinkClr xmlns:ahyp="http://schemas.microsoft.com/office/drawing/2018/hyperlinkcolor" val="tx"/>
                    </a:ext>
                  </a:extLst>
                </a:hlinkClick>
              </a:rPr>
              <a:t>moleküllerin</a:t>
            </a:r>
            <a:r>
              <a:rPr lang="tr-TR" sz="1800" dirty="0"/>
              <a:t> birbirlerine eklenmesiyle oluşan ve polimer ismi verilen, uzun zincir yapıya sahip sentetik malzemelerdir. </a:t>
            </a:r>
          </a:p>
          <a:p>
            <a:pPr marL="0" indent="0">
              <a:buNone/>
            </a:pPr>
            <a:endParaRPr lang="tr-TR" sz="2800" dirty="0"/>
          </a:p>
        </p:txBody>
      </p:sp>
      <p:sp>
        <p:nvSpPr>
          <p:cNvPr id="7" name="Dikdörtgen 6"/>
          <p:cNvSpPr/>
          <p:nvPr/>
        </p:nvSpPr>
        <p:spPr>
          <a:xfrm>
            <a:off x="473256" y="1744414"/>
            <a:ext cx="7776864" cy="369332"/>
          </a:xfrm>
          <a:prstGeom prst="rect">
            <a:avLst/>
          </a:prstGeom>
        </p:spPr>
        <p:txBody>
          <a:bodyPr wrap="square">
            <a:spAutoFit/>
          </a:bodyPr>
          <a:lstStyle/>
          <a:p>
            <a:r>
              <a:rPr lang="tr-TR" b="1" dirty="0"/>
              <a:t>10.2.1 Plastik Matris Malzemeleri (Reçineler/Polimerler)  </a:t>
            </a:r>
          </a:p>
        </p:txBody>
      </p:sp>
      <p:pic>
        <p:nvPicPr>
          <p:cNvPr id="21506" name="Picture 2" descr="http://chemistry.need.org/sites/default/files/imagepicker/9/structure%20of%20monomer%20and%20polym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8952" y="2634108"/>
            <a:ext cx="4392488" cy="2626879"/>
          </a:xfrm>
          <a:prstGeom prst="rect">
            <a:avLst/>
          </a:prstGeom>
          <a:noFill/>
          <a:extLst>
            <a:ext uri="{909E8E84-426E-40DD-AFC4-6F175D3DCCD1}">
              <a14:hiddenFill xmlns:a14="http://schemas.microsoft.com/office/drawing/2010/main">
                <a:solidFill>
                  <a:srgbClr val="FFFFFF"/>
                </a:solidFill>
              </a14:hiddenFill>
            </a:ext>
          </a:extLst>
        </p:spPr>
      </p:pic>
      <p:sp>
        <p:nvSpPr>
          <p:cNvPr id="6" name="Veri Yer Tutucusu 5"/>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7F55729C-A8D7-488B-A0C2-6F0289A61371}"/>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2" name="Dikdörtgen 11">
            <a:extLst>
              <a:ext uri="{FF2B5EF4-FFF2-40B4-BE49-F238E27FC236}">
                <a16:creationId xmlns:a16="http://schemas.microsoft.com/office/drawing/2014/main" id="{02171834-BD4D-4955-844B-C7AF46E9913E}"/>
              </a:ext>
            </a:extLst>
          </p:cNvPr>
          <p:cNvSpPr/>
          <p:nvPr/>
        </p:nvSpPr>
        <p:spPr>
          <a:xfrm>
            <a:off x="2362755" y="661878"/>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Tree>
    <p:extLst>
      <p:ext uri="{BB962C8B-B14F-4D97-AF65-F5344CB8AC3E}">
        <p14:creationId xmlns:p14="http://schemas.microsoft.com/office/powerpoint/2010/main" val="66313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1506"/>
                                        </p:tgtEl>
                                        <p:attrNameLst>
                                          <p:attrName>style.visibility</p:attrName>
                                        </p:attrNameLst>
                                      </p:cBhvr>
                                      <p:to>
                                        <p:strVal val="visible"/>
                                      </p:to>
                                    </p:set>
                                    <p:anim calcmode="lin" valueType="num">
                                      <p:cBhvr>
                                        <p:cTn id="22" dur="500" fill="hold"/>
                                        <p:tgtEl>
                                          <p:spTgt spid="21506"/>
                                        </p:tgtEl>
                                        <p:attrNameLst>
                                          <p:attrName>ppt_w</p:attrName>
                                        </p:attrNameLst>
                                      </p:cBhvr>
                                      <p:tavLst>
                                        <p:tav tm="0">
                                          <p:val>
                                            <p:fltVal val="0"/>
                                          </p:val>
                                        </p:tav>
                                        <p:tav tm="100000">
                                          <p:val>
                                            <p:strVal val="#ppt_w"/>
                                          </p:val>
                                        </p:tav>
                                      </p:tavLst>
                                    </p:anim>
                                    <p:anim calcmode="lin" valueType="num">
                                      <p:cBhvr>
                                        <p:cTn id="23" dur="500" fill="hold"/>
                                        <p:tgtEl>
                                          <p:spTgt spid="21506"/>
                                        </p:tgtEl>
                                        <p:attrNameLst>
                                          <p:attrName>ppt_h</p:attrName>
                                        </p:attrNameLst>
                                      </p:cBhvr>
                                      <p:tavLst>
                                        <p:tav tm="0">
                                          <p:val>
                                            <p:fltVal val="0"/>
                                          </p:val>
                                        </p:tav>
                                        <p:tav tm="100000">
                                          <p:val>
                                            <p:strVal val="#ppt_h"/>
                                          </p:val>
                                        </p:tav>
                                      </p:tavLst>
                                    </p:anim>
                                    <p:animEffect transition="in" filter="fade">
                                      <p:cBhvr>
                                        <p:cTn id="24" dur="500"/>
                                        <p:tgtEl>
                                          <p:spTgt spid="2150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up)">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wipe(up)">
                                      <p:cBhvr>
                                        <p:cTn id="3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P spid="12"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79712" y="642260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86</a:t>
            </a:fld>
            <a:endParaRPr lang="tr-TR"/>
          </a:p>
        </p:txBody>
      </p:sp>
      <p:sp>
        <p:nvSpPr>
          <p:cNvPr id="6" name="Metin kutusu 5"/>
          <p:cNvSpPr txBox="1"/>
          <p:nvPr/>
        </p:nvSpPr>
        <p:spPr>
          <a:xfrm>
            <a:off x="211575" y="1821960"/>
            <a:ext cx="5247279" cy="4612353"/>
          </a:xfrm>
          <a:prstGeom prst="rect">
            <a:avLst/>
          </a:prstGeom>
          <a:noFill/>
        </p:spPr>
        <p:txBody>
          <a:bodyPr wrap="square" rtlCol="0">
            <a:spAutoFit/>
          </a:bodyPr>
          <a:lstStyle/>
          <a:p>
            <a:pPr marL="82296" algn="just">
              <a:lnSpc>
                <a:spcPct val="150000"/>
              </a:lnSpc>
              <a:defRPr/>
            </a:pPr>
            <a:r>
              <a:rPr lang="tr-TR" dirty="0"/>
              <a:t> </a:t>
            </a:r>
            <a:r>
              <a:rPr lang="tr-TR" b="1" dirty="0"/>
              <a:t>10.2.1.1 Plastiklerin Genel Özellikleri</a:t>
            </a:r>
            <a:r>
              <a:rPr lang="tr-TR" dirty="0"/>
              <a:t>:</a:t>
            </a:r>
          </a:p>
          <a:p>
            <a:pPr marL="342900" indent="-342900" algn="just">
              <a:lnSpc>
                <a:spcPct val="150000"/>
              </a:lnSpc>
              <a:buFont typeface="+mj-lt"/>
              <a:buAutoNum type="arabicPeriod"/>
            </a:pPr>
            <a:r>
              <a:rPr lang="tr-TR" dirty="0" err="1"/>
              <a:t>Monomer</a:t>
            </a:r>
            <a:r>
              <a:rPr lang="tr-TR" dirty="0"/>
              <a:t> ismi verilen küçük moleküllerin, sıcaklık, basınç ve birçok kimyasalın etkisiyle birbirlerine eklenmesi ve polimer (plastik) ismi verilen uzun zincirleri oluşturması işlemine </a:t>
            </a:r>
            <a:r>
              <a:rPr lang="tr-TR" dirty="0" err="1"/>
              <a:t>polimerizasyon</a:t>
            </a:r>
            <a:r>
              <a:rPr lang="tr-TR" dirty="0"/>
              <a:t> denir. </a:t>
            </a:r>
          </a:p>
          <a:p>
            <a:pPr marL="342900" indent="-342900" algn="just">
              <a:lnSpc>
                <a:spcPct val="150000"/>
              </a:lnSpc>
              <a:buFont typeface="+mj-lt"/>
              <a:buAutoNum type="arabicPeriod"/>
            </a:pPr>
            <a:r>
              <a:rPr lang="tr-TR" dirty="0" err="1"/>
              <a:t>Polimerizasyon</a:t>
            </a:r>
            <a:r>
              <a:rPr lang="tr-TR" dirty="0"/>
              <a:t> işlemi sonunda Etilen (</a:t>
            </a:r>
            <a:r>
              <a:rPr lang="tr-TR" dirty="0" err="1"/>
              <a:t>monomer</a:t>
            </a:r>
            <a:r>
              <a:rPr lang="tr-TR" dirty="0"/>
              <a:t>), polietilene (polimer), </a:t>
            </a:r>
            <a:r>
              <a:rPr lang="tr-TR" dirty="0" err="1"/>
              <a:t>propilen</a:t>
            </a:r>
            <a:r>
              <a:rPr lang="tr-TR" dirty="0"/>
              <a:t>, </a:t>
            </a:r>
            <a:r>
              <a:rPr lang="tr-TR" dirty="0" err="1"/>
              <a:t>polipropilene</a:t>
            </a:r>
            <a:r>
              <a:rPr lang="tr-TR" dirty="0"/>
              <a:t>, </a:t>
            </a:r>
            <a:r>
              <a:rPr lang="tr-TR" dirty="0" err="1"/>
              <a:t>stiren</a:t>
            </a:r>
            <a:r>
              <a:rPr lang="tr-TR" dirty="0"/>
              <a:t> </a:t>
            </a:r>
            <a:r>
              <a:rPr lang="tr-TR" dirty="0" err="1"/>
              <a:t>polistirene</a:t>
            </a:r>
            <a:r>
              <a:rPr lang="tr-TR" dirty="0"/>
              <a:t> dönüşmektedir. Böylece, polimerler (plastikler) meydana gelmektedir. </a:t>
            </a:r>
          </a:p>
        </p:txBody>
      </p:sp>
      <p:pic>
        <p:nvPicPr>
          <p:cNvPr id="18436" name="Picture 4" descr="http://2012books.lardbucket.org/books/general-chemistry-principles-patterns-and-applications-v1.0m/section_16/3087a92a0fd6133f7f44bbc87d3d26b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612" y="2388195"/>
            <a:ext cx="3298127" cy="2985623"/>
          </a:xfrm>
          <a:prstGeom prst="rect">
            <a:avLst/>
          </a:prstGeom>
          <a:noFill/>
          <a:extLst>
            <a:ext uri="{909E8E84-426E-40DD-AFC4-6F175D3DCCD1}">
              <a14:hiddenFill xmlns:a14="http://schemas.microsoft.com/office/drawing/2010/main">
                <a:solidFill>
                  <a:srgbClr val="FFFFFF"/>
                </a:solidFill>
              </a14:hiddenFill>
            </a:ext>
          </a:extLst>
        </p:spPr>
      </p:pic>
      <p:sp>
        <p:nvSpPr>
          <p:cNvPr id="7" name="Veri Yer Tutucusu 6"/>
          <p:cNvSpPr>
            <a:spLocks noGrp="1"/>
          </p:cNvSpPr>
          <p:nvPr>
            <p:ph type="dt" sz="half" idx="10"/>
          </p:nvPr>
        </p:nvSpPr>
        <p:spPr/>
        <p:txBody>
          <a:bodyPr/>
          <a:lstStyle/>
          <a:p>
            <a:r>
              <a:rPr lang="tr-TR" dirty="0"/>
              <a:t>....</a:t>
            </a:r>
          </a:p>
        </p:txBody>
      </p:sp>
      <p:sp>
        <p:nvSpPr>
          <p:cNvPr id="11" name="Dikdörtgen 10">
            <a:extLst>
              <a:ext uri="{FF2B5EF4-FFF2-40B4-BE49-F238E27FC236}">
                <a16:creationId xmlns:a16="http://schemas.microsoft.com/office/drawing/2014/main" id="{B7BD646A-903E-44F0-BDDD-B1597FCBEF1B}"/>
              </a:ext>
            </a:extLst>
          </p:cNvPr>
          <p:cNvSpPr/>
          <p:nvPr/>
        </p:nvSpPr>
        <p:spPr>
          <a:xfrm>
            <a:off x="299062" y="1484182"/>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 -Devamı  </a:t>
            </a:r>
          </a:p>
        </p:txBody>
      </p:sp>
      <p:sp>
        <p:nvSpPr>
          <p:cNvPr id="15" name="Başlık 1">
            <a:extLst>
              <a:ext uri="{FF2B5EF4-FFF2-40B4-BE49-F238E27FC236}">
                <a16:creationId xmlns:a16="http://schemas.microsoft.com/office/drawing/2014/main" id="{E98F7CB6-BFC0-4E62-AB2D-C361D9FFB016}"/>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6" name="Dikdörtgen 15">
            <a:extLst>
              <a:ext uri="{FF2B5EF4-FFF2-40B4-BE49-F238E27FC236}">
                <a16:creationId xmlns:a16="http://schemas.microsoft.com/office/drawing/2014/main" id="{5A6CBD9F-FFFF-401A-8815-8DD26C7EBA07}"/>
              </a:ext>
            </a:extLst>
          </p:cNvPr>
          <p:cNvSpPr/>
          <p:nvPr/>
        </p:nvSpPr>
        <p:spPr>
          <a:xfrm>
            <a:off x="2362755" y="661878"/>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Tree>
    <p:extLst>
      <p:ext uri="{BB962C8B-B14F-4D97-AF65-F5344CB8AC3E}">
        <p14:creationId xmlns:p14="http://schemas.microsoft.com/office/powerpoint/2010/main" val="27844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up)">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wipe(up)">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wipe(up)">
                                      <p:cBhvr>
                                        <p:cTn id="2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1"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95736" y="6399425"/>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87</a:t>
            </a:fld>
            <a:endParaRPr lang="tr-TR"/>
          </a:p>
        </p:txBody>
      </p:sp>
      <p:sp>
        <p:nvSpPr>
          <p:cNvPr id="5" name="İçerik Yer Tutucusu 4"/>
          <p:cNvSpPr>
            <a:spLocks noGrp="1"/>
          </p:cNvSpPr>
          <p:nvPr>
            <p:ph sz="quarter" idx="1"/>
          </p:nvPr>
        </p:nvSpPr>
        <p:spPr>
          <a:xfrm>
            <a:off x="165521" y="2134839"/>
            <a:ext cx="8978479" cy="1703864"/>
          </a:xfrm>
        </p:spPr>
        <p:txBody>
          <a:bodyPr>
            <a:noAutofit/>
          </a:bodyPr>
          <a:lstStyle/>
          <a:p>
            <a:pPr marL="539496" indent="-457200">
              <a:lnSpc>
                <a:spcPct val="150000"/>
              </a:lnSpc>
              <a:buFont typeface="+mj-lt"/>
              <a:buAutoNum type="arabicPeriod" startAt="3"/>
              <a:defRPr/>
            </a:pPr>
            <a:r>
              <a:rPr lang="tr-TR" sz="1800" dirty="0"/>
              <a:t>Polimerler (plastikler), düşük üretim maliyetleri, kolay şekil almaları ve amaca uygun üretilebilmeleri nedeniyle pek çok alanda kullanılırlar.</a:t>
            </a:r>
          </a:p>
          <a:p>
            <a:pPr marL="539496" indent="-457200">
              <a:lnSpc>
                <a:spcPct val="150000"/>
              </a:lnSpc>
              <a:buFont typeface="+mj-lt"/>
              <a:buAutoNum type="arabicPeriod" startAt="3"/>
              <a:defRPr/>
            </a:pPr>
            <a:r>
              <a:rPr lang="tr-TR" sz="1800" dirty="0" err="1"/>
              <a:t>Kompozitlerin</a:t>
            </a:r>
            <a:r>
              <a:rPr lang="tr-TR" sz="1800" dirty="0"/>
              <a:t> yaklaşık % 90’ı polimer (plastik) esaslı matrislerden üretildiklerinden, </a:t>
            </a:r>
            <a:r>
              <a:rPr lang="tr-TR" sz="1800" dirty="0" err="1"/>
              <a:t>kompozit</a:t>
            </a:r>
            <a:r>
              <a:rPr lang="tr-TR" sz="1800" dirty="0"/>
              <a:t> malzemelere </a:t>
            </a:r>
            <a:r>
              <a:rPr lang="tr-TR" sz="1800" b="1" dirty="0"/>
              <a:t>takviye edilmiş plastikler</a:t>
            </a:r>
            <a:r>
              <a:rPr lang="tr-TR" sz="1800" dirty="0"/>
              <a:t> de denir.</a:t>
            </a:r>
            <a:endParaRPr lang="tr-TR" sz="2800" dirty="0"/>
          </a:p>
        </p:txBody>
      </p:sp>
      <p:sp>
        <p:nvSpPr>
          <p:cNvPr id="8" name="Veri Yer Tutucusu 7"/>
          <p:cNvSpPr>
            <a:spLocks noGrp="1"/>
          </p:cNvSpPr>
          <p:nvPr>
            <p:ph type="dt" sz="half" idx="10"/>
          </p:nvPr>
        </p:nvSpPr>
        <p:spPr/>
        <p:txBody>
          <a:bodyPr/>
          <a:lstStyle/>
          <a:p>
            <a:r>
              <a:rPr lang="tr-TR" dirty="0"/>
              <a:t>....</a:t>
            </a:r>
          </a:p>
        </p:txBody>
      </p:sp>
      <p:sp>
        <p:nvSpPr>
          <p:cNvPr id="14" name="Dikdörtgen 13">
            <a:extLst>
              <a:ext uri="{FF2B5EF4-FFF2-40B4-BE49-F238E27FC236}">
                <a16:creationId xmlns:a16="http://schemas.microsoft.com/office/drawing/2014/main" id="{5F1846BB-138E-4873-9AB7-3BAD1A4833D7}"/>
              </a:ext>
            </a:extLst>
          </p:cNvPr>
          <p:cNvSpPr/>
          <p:nvPr/>
        </p:nvSpPr>
        <p:spPr>
          <a:xfrm>
            <a:off x="299062" y="1768961"/>
            <a:ext cx="5611688" cy="457369"/>
          </a:xfrm>
          <a:prstGeom prst="rect">
            <a:avLst/>
          </a:prstGeom>
        </p:spPr>
        <p:txBody>
          <a:bodyPr wrap="square">
            <a:spAutoFit/>
          </a:bodyPr>
          <a:lstStyle/>
          <a:p>
            <a:pPr marL="82296" indent="0" algn="just">
              <a:lnSpc>
                <a:spcPct val="150000"/>
              </a:lnSpc>
              <a:buNone/>
              <a:defRPr/>
            </a:pPr>
            <a:r>
              <a:rPr lang="tr-TR" dirty="0">
                <a:solidFill>
                  <a:schemeClr val="bg1">
                    <a:lumMod val="50000"/>
                  </a:schemeClr>
                </a:solidFill>
              </a:rPr>
              <a:t>10.2.1.1 Plastiklerin Genel Özellikleri - Devamı</a:t>
            </a:r>
          </a:p>
        </p:txBody>
      </p:sp>
      <p:sp>
        <p:nvSpPr>
          <p:cNvPr id="16" name="Rectangle 9">
            <a:extLst>
              <a:ext uri="{FF2B5EF4-FFF2-40B4-BE49-F238E27FC236}">
                <a16:creationId xmlns:a16="http://schemas.microsoft.com/office/drawing/2014/main" id="{F9AC8A77-1186-423B-B480-FA2A80EFEBE8}"/>
              </a:ext>
            </a:extLst>
          </p:cNvPr>
          <p:cNvSpPr>
            <a:spLocks noChangeArrowheads="1"/>
          </p:cNvSpPr>
          <p:nvPr/>
        </p:nvSpPr>
        <p:spPr bwMode="auto">
          <a:xfrm>
            <a:off x="237769" y="3848561"/>
            <a:ext cx="3615700" cy="2534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342900" indent="-342900" algn="just">
              <a:lnSpc>
                <a:spcPct val="150000"/>
              </a:lnSpc>
              <a:buFont typeface="+mj-lt"/>
              <a:buAutoNum type="arabicPeriod" startAt="5"/>
            </a:pPr>
            <a:r>
              <a:rPr lang="tr-TR" dirty="0"/>
              <a:t>Polimer molekülleri birçok zincirden oluşurlar. Bunlar birleşmiş veya birleşmemiş (</a:t>
            </a:r>
            <a:r>
              <a:rPr lang="tr-TR" dirty="0" err="1"/>
              <a:t>termoplastik</a:t>
            </a:r>
            <a:r>
              <a:rPr lang="tr-TR" dirty="0"/>
              <a:t>) veya üçboyutlu çapraz bağlı zincirler (</a:t>
            </a:r>
            <a:r>
              <a:rPr lang="tr-TR" dirty="0" err="1"/>
              <a:t>termoset</a:t>
            </a:r>
            <a:r>
              <a:rPr lang="tr-TR" dirty="0"/>
              <a:t>) oluşturabilirler. </a:t>
            </a:r>
          </a:p>
        </p:txBody>
      </p:sp>
      <p:pic>
        <p:nvPicPr>
          <p:cNvPr id="17" name="Picture 8">
            <a:extLst>
              <a:ext uri="{FF2B5EF4-FFF2-40B4-BE49-F238E27FC236}">
                <a16:creationId xmlns:a16="http://schemas.microsoft.com/office/drawing/2014/main" id="{D6EAD5CD-9E79-4D2E-A4BF-038A34416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0855" y="3848561"/>
            <a:ext cx="4694272" cy="184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8" name="Dikdörtgen 17">
            <a:extLst>
              <a:ext uri="{FF2B5EF4-FFF2-40B4-BE49-F238E27FC236}">
                <a16:creationId xmlns:a16="http://schemas.microsoft.com/office/drawing/2014/main" id="{EB1A9E6B-AC8D-469A-8D1C-6BA089F98259}"/>
              </a:ext>
            </a:extLst>
          </p:cNvPr>
          <p:cNvSpPr/>
          <p:nvPr/>
        </p:nvSpPr>
        <p:spPr>
          <a:xfrm>
            <a:off x="3934578" y="5599090"/>
            <a:ext cx="4971653" cy="786177"/>
          </a:xfrm>
          <a:prstGeom prst="rect">
            <a:avLst/>
          </a:prstGeom>
        </p:spPr>
        <p:txBody>
          <a:bodyPr wrap="square">
            <a:spAutoFit/>
          </a:bodyPr>
          <a:lstStyle/>
          <a:p>
            <a:pPr algn="ctr">
              <a:lnSpc>
                <a:spcPct val="150000"/>
              </a:lnSpc>
            </a:pPr>
            <a:r>
              <a:rPr lang="tr-TR" sz="1600" dirty="0"/>
              <a:t>Bir tanıtıcı film: </a:t>
            </a:r>
            <a:r>
              <a:rPr lang="tr-TR" sz="1600" dirty="0">
                <a:hlinkClick r:id="rId3"/>
              </a:rPr>
              <a:t>http://www.youtube.com/watch?v=QxazXEjI0SU</a:t>
            </a:r>
            <a:endParaRPr lang="tr-TR" sz="1600" dirty="0"/>
          </a:p>
        </p:txBody>
      </p:sp>
      <p:sp>
        <p:nvSpPr>
          <p:cNvPr id="21" name="Başlık 1">
            <a:extLst>
              <a:ext uri="{FF2B5EF4-FFF2-40B4-BE49-F238E27FC236}">
                <a16:creationId xmlns:a16="http://schemas.microsoft.com/office/drawing/2014/main" id="{03AD94C3-5166-4E24-A3E1-5DD0CC8A0DE3}"/>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22" name="Dikdörtgen 21">
            <a:extLst>
              <a:ext uri="{FF2B5EF4-FFF2-40B4-BE49-F238E27FC236}">
                <a16:creationId xmlns:a16="http://schemas.microsoft.com/office/drawing/2014/main" id="{2B23DD58-885C-4ECA-9106-A3B09CF57E89}"/>
              </a:ext>
            </a:extLst>
          </p:cNvPr>
          <p:cNvSpPr/>
          <p:nvPr/>
        </p:nvSpPr>
        <p:spPr>
          <a:xfrm>
            <a:off x="2362755" y="661878"/>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2" name="Dikdörtgen 11">
            <a:extLst>
              <a:ext uri="{FF2B5EF4-FFF2-40B4-BE49-F238E27FC236}">
                <a16:creationId xmlns:a16="http://schemas.microsoft.com/office/drawing/2014/main" id="{CC8A95BB-9EE4-4583-A2F6-8DCB1FBF9D52}"/>
              </a:ext>
            </a:extLst>
          </p:cNvPr>
          <p:cNvSpPr/>
          <p:nvPr/>
        </p:nvSpPr>
        <p:spPr>
          <a:xfrm>
            <a:off x="299062" y="1484182"/>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Tree>
    <p:extLst>
      <p:ext uri="{BB962C8B-B14F-4D97-AF65-F5344CB8AC3E}">
        <p14:creationId xmlns:p14="http://schemas.microsoft.com/office/powerpoint/2010/main" val="297265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wipe(left)">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6" grpId="0" build="p"/>
      <p:bldP spid="18"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79712" y="6420987"/>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88</a:t>
            </a:fld>
            <a:endParaRPr lang="tr-TR"/>
          </a:p>
        </p:txBody>
      </p:sp>
      <p:sp>
        <p:nvSpPr>
          <p:cNvPr id="6" name="Metin kutusu 5"/>
          <p:cNvSpPr txBox="1"/>
          <p:nvPr/>
        </p:nvSpPr>
        <p:spPr>
          <a:xfrm>
            <a:off x="293547" y="2405717"/>
            <a:ext cx="6559110" cy="2950359"/>
          </a:xfrm>
          <a:prstGeom prst="rect">
            <a:avLst/>
          </a:prstGeom>
          <a:noFill/>
        </p:spPr>
        <p:txBody>
          <a:bodyPr wrap="square" rtlCol="0">
            <a:spAutoFit/>
          </a:bodyPr>
          <a:lstStyle/>
          <a:p>
            <a:pPr marL="342900" indent="-342900">
              <a:lnSpc>
                <a:spcPct val="150000"/>
              </a:lnSpc>
              <a:buFont typeface="+mj-lt"/>
              <a:buAutoNum type="arabicPeriod" startAt="6"/>
            </a:pPr>
            <a:r>
              <a:rPr lang="tr-TR" dirty="0" err="1"/>
              <a:t>Polimerizasyon</a:t>
            </a:r>
            <a:r>
              <a:rPr lang="tr-TR" dirty="0"/>
              <a:t> süreci belirli aşamalarda durdurularak belirli özelliklere sahip reçine (</a:t>
            </a:r>
            <a:r>
              <a:rPr lang="tr-TR" dirty="0" err="1"/>
              <a:t>resin</a:t>
            </a:r>
            <a:r>
              <a:rPr lang="tr-TR" dirty="0"/>
              <a:t>)  elde edilmesi mümkün olmaktadır. </a:t>
            </a:r>
          </a:p>
          <a:p>
            <a:pPr marL="342900" indent="-342900">
              <a:lnSpc>
                <a:spcPct val="150000"/>
              </a:lnSpc>
              <a:buFont typeface="+mj-lt"/>
              <a:buAutoNum type="arabicPeriod" startAt="6"/>
            </a:pPr>
            <a:r>
              <a:rPr lang="tr-TR" dirty="0" err="1"/>
              <a:t>Polimerizasyon</a:t>
            </a:r>
            <a:r>
              <a:rPr lang="tr-TR" dirty="0"/>
              <a:t> ürünleri doğrudan kullanılabildiği gibi katkı maddeleri ile esneklik, dayanım, sıcağa dayanım, ultra-</a:t>
            </a:r>
            <a:r>
              <a:rPr lang="tr-TR" dirty="0" err="1"/>
              <a:t>viyoleye</a:t>
            </a:r>
            <a:r>
              <a:rPr lang="tr-TR" dirty="0"/>
              <a:t> dayanım gibi özellikleri artırılmakta ve bunlardan değişik ürünlerin imalatında yararlanılmaktadır. </a:t>
            </a:r>
          </a:p>
        </p:txBody>
      </p:sp>
      <p:pic>
        <p:nvPicPr>
          <p:cNvPr id="27650" name="Picture 2" descr="http://beatbigg.info/armygear/imgplay.php?lay=g4n4m4n4y2w2r25656o434o406k4m5i4w5n4i4i4l4j4s2a4o4e4s2e4r514e4k5p4r2j4l4h4d4w2w2v2c3o4c4i4c4j4j526m264x234u2a4u224n4p4l223w2232303m2u2t254q223c4s2e4j4a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6483" y="1564623"/>
            <a:ext cx="1829133" cy="1864377"/>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www.woodworkersworkshop.com/graphics26/woodsmith20110519apply-an-epoxy-resin-fini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4641" y="3522317"/>
            <a:ext cx="1805784" cy="1900588"/>
          </a:xfrm>
          <a:prstGeom prst="rect">
            <a:avLst/>
          </a:prstGeom>
          <a:noFill/>
          <a:extLst>
            <a:ext uri="{909E8E84-426E-40DD-AFC4-6F175D3DCCD1}">
              <a14:hiddenFill xmlns:a14="http://schemas.microsoft.com/office/drawing/2010/main">
                <a:solidFill>
                  <a:srgbClr val="FFFFFF"/>
                </a:solidFill>
              </a14:hiddenFill>
            </a:ext>
          </a:extLst>
        </p:spPr>
      </p:pic>
      <p:sp>
        <p:nvSpPr>
          <p:cNvPr id="8" name="Veri Yer Tutucusu 7"/>
          <p:cNvSpPr>
            <a:spLocks noGrp="1"/>
          </p:cNvSpPr>
          <p:nvPr>
            <p:ph type="dt" sz="half" idx="10"/>
          </p:nvPr>
        </p:nvSpPr>
        <p:spPr/>
        <p:txBody>
          <a:bodyPr/>
          <a:lstStyle/>
          <a:p>
            <a:r>
              <a:rPr lang="tr-TR" dirty="0"/>
              <a:t>....</a:t>
            </a:r>
          </a:p>
        </p:txBody>
      </p:sp>
      <p:sp>
        <p:nvSpPr>
          <p:cNvPr id="17" name="Dikdörtgen 16">
            <a:extLst>
              <a:ext uri="{FF2B5EF4-FFF2-40B4-BE49-F238E27FC236}">
                <a16:creationId xmlns:a16="http://schemas.microsoft.com/office/drawing/2014/main" id="{F2117A91-0499-40B7-BBC3-C2491E32DC46}"/>
              </a:ext>
            </a:extLst>
          </p:cNvPr>
          <p:cNvSpPr/>
          <p:nvPr/>
        </p:nvSpPr>
        <p:spPr>
          <a:xfrm>
            <a:off x="683568" y="1887686"/>
            <a:ext cx="5611688" cy="437107"/>
          </a:xfrm>
          <a:prstGeom prst="rect">
            <a:avLst/>
          </a:prstGeom>
        </p:spPr>
        <p:txBody>
          <a:bodyPr wrap="square">
            <a:spAutoFit/>
          </a:bodyPr>
          <a:lstStyle/>
          <a:p>
            <a:pPr marL="82296" indent="0" algn="just">
              <a:lnSpc>
                <a:spcPct val="150000"/>
              </a:lnSpc>
              <a:buNone/>
              <a:defRPr/>
            </a:pPr>
            <a:r>
              <a:rPr lang="tr-TR" sz="1700" dirty="0">
                <a:solidFill>
                  <a:schemeClr val="bg1">
                    <a:lumMod val="50000"/>
                  </a:schemeClr>
                </a:solidFill>
              </a:rPr>
              <a:t>10.2.1.1 Plastiklerin Genel Özellikleri - Devamı</a:t>
            </a:r>
          </a:p>
        </p:txBody>
      </p:sp>
      <p:sp>
        <p:nvSpPr>
          <p:cNvPr id="15" name="Dikdörtgen 14">
            <a:extLst>
              <a:ext uri="{FF2B5EF4-FFF2-40B4-BE49-F238E27FC236}">
                <a16:creationId xmlns:a16="http://schemas.microsoft.com/office/drawing/2014/main" id="{3DDEAE2E-B5A4-47E8-AF91-03C78D47C882}"/>
              </a:ext>
            </a:extLst>
          </p:cNvPr>
          <p:cNvSpPr/>
          <p:nvPr/>
        </p:nvSpPr>
        <p:spPr>
          <a:xfrm>
            <a:off x="301752" y="5422905"/>
            <a:ext cx="8812148" cy="829522"/>
          </a:xfrm>
          <a:prstGeom prst="rect">
            <a:avLst/>
          </a:prstGeom>
        </p:spPr>
        <p:txBody>
          <a:bodyPr wrap="square">
            <a:spAutoFit/>
          </a:bodyPr>
          <a:lstStyle/>
          <a:p>
            <a:pPr marL="342900" indent="-342900">
              <a:lnSpc>
                <a:spcPct val="150000"/>
              </a:lnSpc>
              <a:buFont typeface="+mj-lt"/>
              <a:buAutoNum type="arabicPeriod" startAt="8"/>
            </a:pPr>
            <a:r>
              <a:rPr lang="tr-TR" sz="1700" dirty="0"/>
              <a:t>Plastiklerin ana kaynağı, petrol rafinerilerinin artık maddeleridir. Dünyada üretilen toplam petrolün yaklaşık % 5 ’i plastik üretimi için kullanılmaktadır.</a:t>
            </a:r>
          </a:p>
        </p:txBody>
      </p:sp>
      <p:sp>
        <p:nvSpPr>
          <p:cNvPr id="21" name="Başlık 1">
            <a:extLst>
              <a:ext uri="{FF2B5EF4-FFF2-40B4-BE49-F238E27FC236}">
                <a16:creationId xmlns:a16="http://schemas.microsoft.com/office/drawing/2014/main" id="{E091C426-24EC-4D07-B1A8-59C77111EFDD}"/>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22" name="Dikdörtgen 21">
            <a:extLst>
              <a:ext uri="{FF2B5EF4-FFF2-40B4-BE49-F238E27FC236}">
                <a16:creationId xmlns:a16="http://schemas.microsoft.com/office/drawing/2014/main" id="{46716A81-42D4-4F4F-9F2C-E6518E039DF1}"/>
              </a:ext>
            </a:extLst>
          </p:cNvPr>
          <p:cNvSpPr/>
          <p:nvPr/>
        </p:nvSpPr>
        <p:spPr>
          <a:xfrm>
            <a:off x="2362755" y="661878"/>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23" name="Dikdörtgen 22">
            <a:extLst>
              <a:ext uri="{FF2B5EF4-FFF2-40B4-BE49-F238E27FC236}">
                <a16:creationId xmlns:a16="http://schemas.microsoft.com/office/drawing/2014/main" id="{C92439E8-BBDE-419E-9235-9B5744606CB0}"/>
              </a:ext>
            </a:extLst>
          </p:cNvPr>
          <p:cNvSpPr/>
          <p:nvPr/>
        </p:nvSpPr>
        <p:spPr>
          <a:xfrm>
            <a:off x="328384" y="1586142"/>
            <a:ext cx="6489437" cy="353943"/>
          </a:xfrm>
          <a:prstGeom prst="rect">
            <a:avLst/>
          </a:prstGeom>
        </p:spPr>
        <p:txBody>
          <a:bodyPr wrap="square">
            <a:spAutoFit/>
          </a:bodyPr>
          <a:lstStyle/>
          <a:p>
            <a:r>
              <a:rPr lang="tr-TR" sz="1700" dirty="0">
                <a:solidFill>
                  <a:schemeClr val="bg1">
                    <a:lumMod val="50000"/>
                  </a:schemeClr>
                </a:solidFill>
              </a:rPr>
              <a:t>10.2.1 Plastik Matris Malzemeleri (Reçineler/Polimerler)</a:t>
            </a:r>
          </a:p>
        </p:txBody>
      </p:sp>
    </p:spTree>
    <p:extLst>
      <p:ext uri="{BB962C8B-B14F-4D97-AF65-F5344CB8AC3E}">
        <p14:creationId xmlns:p14="http://schemas.microsoft.com/office/powerpoint/2010/main" val="248350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5"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82954" y="640498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89</a:t>
            </a:fld>
            <a:endParaRPr lang="tr-TR"/>
          </a:p>
        </p:txBody>
      </p:sp>
      <p:sp>
        <p:nvSpPr>
          <p:cNvPr id="6" name="Metin kutusu 5"/>
          <p:cNvSpPr txBox="1"/>
          <p:nvPr/>
        </p:nvSpPr>
        <p:spPr>
          <a:xfrm>
            <a:off x="392488" y="4049551"/>
            <a:ext cx="8600260" cy="2119363"/>
          </a:xfrm>
          <a:prstGeom prst="rect">
            <a:avLst/>
          </a:prstGeom>
          <a:noFill/>
        </p:spPr>
        <p:txBody>
          <a:bodyPr wrap="square" rtlCol="0">
            <a:spAutoFit/>
          </a:bodyPr>
          <a:lstStyle/>
          <a:p>
            <a:pPr>
              <a:lnSpc>
                <a:spcPct val="150000"/>
              </a:lnSpc>
            </a:pPr>
            <a:r>
              <a:rPr lang="tr-TR" b="1" dirty="0"/>
              <a:t> 10.2.1.a – </a:t>
            </a:r>
            <a:r>
              <a:rPr lang="tr-TR" b="1" dirty="0" err="1"/>
              <a:t>Termosetler</a:t>
            </a:r>
            <a:r>
              <a:rPr lang="tr-TR" b="1" dirty="0"/>
              <a:t>:</a:t>
            </a:r>
            <a:r>
              <a:rPr lang="tr-TR" dirty="0"/>
              <a:t> </a:t>
            </a:r>
          </a:p>
          <a:p>
            <a:pPr marL="342900" indent="-342900">
              <a:lnSpc>
                <a:spcPct val="150000"/>
              </a:lnSpc>
              <a:buFont typeface="+mj-lt"/>
              <a:buAutoNum type="arabicPeriod"/>
            </a:pPr>
            <a:r>
              <a:rPr lang="tr-TR" dirty="0"/>
              <a:t>Isıyla sertleşir plastikler olarak da bilinirler.</a:t>
            </a:r>
          </a:p>
          <a:p>
            <a:pPr marL="342900" indent="-342900">
              <a:lnSpc>
                <a:spcPct val="150000"/>
              </a:lnSpc>
              <a:buFont typeface="+mj-lt"/>
              <a:buAutoNum type="arabicPeriod"/>
            </a:pPr>
            <a:r>
              <a:rPr lang="tr-TR" dirty="0" err="1"/>
              <a:t>Kovalent</a:t>
            </a:r>
            <a:r>
              <a:rPr lang="tr-TR" dirty="0"/>
              <a:t> bağlarla, üç boyutlu olarak bağlandıkları için oldukça </a:t>
            </a:r>
            <a:r>
              <a:rPr lang="tr-TR" dirty="0" err="1"/>
              <a:t>rijit</a:t>
            </a:r>
            <a:r>
              <a:rPr lang="tr-TR" dirty="0"/>
              <a:t> bir yapıya sahiptirler. </a:t>
            </a:r>
          </a:p>
          <a:p>
            <a:pPr marL="342900" indent="-342900">
              <a:lnSpc>
                <a:spcPct val="150000"/>
              </a:lnSpc>
              <a:buFont typeface="+mj-lt"/>
              <a:buAutoNum type="arabicPeriod"/>
            </a:pPr>
            <a:r>
              <a:rPr lang="tr-TR" dirty="0"/>
              <a:t>Çapraz bağlantılarla sertleştikleri için ısıtıldıklarında çözünmezler ve erimezler.</a:t>
            </a:r>
          </a:p>
        </p:txBody>
      </p:sp>
      <p:sp>
        <p:nvSpPr>
          <p:cNvPr id="7" name="Veri Yer Tutucusu 6"/>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A75AF92C-02C6-4242-BABB-A8452A1A9920}"/>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4" name="Dikdörtgen 13">
            <a:extLst>
              <a:ext uri="{FF2B5EF4-FFF2-40B4-BE49-F238E27FC236}">
                <a16:creationId xmlns:a16="http://schemas.microsoft.com/office/drawing/2014/main" id="{DCBC20C1-8CD8-429F-9D2D-D1252935407E}"/>
              </a:ext>
            </a:extLst>
          </p:cNvPr>
          <p:cNvSpPr/>
          <p:nvPr/>
        </p:nvSpPr>
        <p:spPr>
          <a:xfrm>
            <a:off x="2362755" y="661878"/>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5" name="Dikdörtgen 14">
            <a:extLst>
              <a:ext uri="{FF2B5EF4-FFF2-40B4-BE49-F238E27FC236}">
                <a16:creationId xmlns:a16="http://schemas.microsoft.com/office/drawing/2014/main" id="{1B34376D-ED00-4DBB-83CB-64FCB3F2BF6B}"/>
              </a:ext>
            </a:extLst>
          </p:cNvPr>
          <p:cNvSpPr/>
          <p:nvPr/>
        </p:nvSpPr>
        <p:spPr>
          <a:xfrm>
            <a:off x="392488" y="1561876"/>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2" name="Dikdörtgen 11">
            <a:extLst>
              <a:ext uri="{FF2B5EF4-FFF2-40B4-BE49-F238E27FC236}">
                <a16:creationId xmlns:a16="http://schemas.microsoft.com/office/drawing/2014/main" id="{32719E15-E490-4A0D-A4D9-5EE2371A1BE4}"/>
              </a:ext>
            </a:extLst>
          </p:cNvPr>
          <p:cNvSpPr/>
          <p:nvPr/>
        </p:nvSpPr>
        <p:spPr>
          <a:xfrm>
            <a:off x="965482" y="2297739"/>
            <a:ext cx="4279336" cy="1288366"/>
          </a:xfrm>
          <a:prstGeom prst="rect">
            <a:avLst/>
          </a:prstGeom>
        </p:spPr>
        <p:txBody>
          <a:bodyPr wrap="square">
            <a:spAutoFit/>
          </a:bodyPr>
          <a:lstStyle/>
          <a:p>
            <a:pPr>
              <a:lnSpc>
                <a:spcPct val="150000"/>
              </a:lnSpc>
              <a:buNone/>
            </a:pPr>
            <a:r>
              <a:rPr lang="tr-TR" dirty="0"/>
              <a:t>		a- </a:t>
            </a:r>
            <a:r>
              <a:rPr lang="tr-TR" dirty="0" err="1"/>
              <a:t>Termosetler</a:t>
            </a:r>
            <a:endParaRPr lang="tr-TR" dirty="0"/>
          </a:p>
          <a:p>
            <a:pPr>
              <a:lnSpc>
                <a:spcPct val="150000"/>
              </a:lnSpc>
              <a:buNone/>
            </a:pPr>
            <a:r>
              <a:rPr lang="tr-TR" dirty="0"/>
              <a:t>		b- </a:t>
            </a:r>
            <a:r>
              <a:rPr lang="tr-TR" dirty="0" err="1"/>
              <a:t>Termoplastikler</a:t>
            </a:r>
            <a:endParaRPr lang="tr-TR" dirty="0"/>
          </a:p>
          <a:p>
            <a:pPr>
              <a:lnSpc>
                <a:spcPct val="150000"/>
              </a:lnSpc>
              <a:buNone/>
            </a:pPr>
            <a:r>
              <a:rPr lang="tr-TR" dirty="0"/>
              <a:t>		c- </a:t>
            </a:r>
            <a:r>
              <a:rPr lang="tr-TR" dirty="0" err="1"/>
              <a:t>Elastomerler</a:t>
            </a:r>
            <a:endParaRPr lang="tr-TR" dirty="0"/>
          </a:p>
        </p:txBody>
      </p:sp>
      <p:sp>
        <p:nvSpPr>
          <p:cNvPr id="17" name="Dikdörtgen 16">
            <a:extLst>
              <a:ext uri="{FF2B5EF4-FFF2-40B4-BE49-F238E27FC236}">
                <a16:creationId xmlns:a16="http://schemas.microsoft.com/office/drawing/2014/main" id="{0562F988-6C24-40F0-9A43-44A93C6FB8C5}"/>
              </a:ext>
            </a:extLst>
          </p:cNvPr>
          <p:cNvSpPr/>
          <p:nvPr/>
        </p:nvSpPr>
        <p:spPr>
          <a:xfrm>
            <a:off x="965482" y="1968868"/>
            <a:ext cx="8352928" cy="369332"/>
          </a:xfrm>
          <a:prstGeom prst="rect">
            <a:avLst/>
          </a:prstGeom>
        </p:spPr>
        <p:txBody>
          <a:bodyPr wrap="square">
            <a:spAutoFit/>
          </a:bodyPr>
          <a:lstStyle/>
          <a:p>
            <a:r>
              <a:rPr lang="tr-TR" dirty="0"/>
              <a:t>Plastik malzemeleri 3 gruba ayırmıştık.</a:t>
            </a:r>
          </a:p>
        </p:txBody>
      </p:sp>
      <p:sp>
        <p:nvSpPr>
          <p:cNvPr id="18" name="Dikdörtgen 17">
            <a:extLst>
              <a:ext uri="{FF2B5EF4-FFF2-40B4-BE49-F238E27FC236}">
                <a16:creationId xmlns:a16="http://schemas.microsoft.com/office/drawing/2014/main" id="{00859A54-36A9-4193-AA9E-F80F03066F51}"/>
              </a:ext>
            </a:extLst>
          </p:cNvPr>
          <p:cNvSpPr/>
          <p:nvPr/>
        </p:nvSpPr>
        <p:spPr>
          <a:xfrm>
            <a:off x="614319" y="3628121"/>
            <a:ext cx="6203502" cy="457369"/>
          </a:xfrm>
          <a:prstGeom prst="rect">
            <a:avLst/>
          </a:prstGeom>
        </p:spPr>
        <p:txBody>
          <a:bodyPr wrap="square">
            <a:spAutoFit/>
          </a:bodyPr>
          <a:lstStyle/>
          <a:p>
            <a:pPr>
              <a:lnSpc>
                <a:spcPct val="150000"/>
              </a:lnSpc>
              <a:buNone/>
            </a:pPr>
            <a:r>
              <a:rPr lang="tr-TR" dirty="0"/>
              <a:t>Şimdi bu grupları sırasıyla inceleyeceğiz</a:t>
            </a:r>
          </a:p>
        </p:txBody>
      </p:sp>
      <p:pic>
        <p:nvPicPr>
          <p:cNvPr id="5124" name="Picture 4" descr="Kompozit Malzemeler - Vikipedi">
            <a:extLst>
              <a:ext uri="{FF2B5EF4-FFF2-40B4-BE49-F238E27FC236}">
                <a16:creationId xmlns:a16="http://schemas.microsoft.com/office/drawing/2014/main" id="{084DBF3B-21E3-4C88-9274-0ED1BC78F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4356" y="2107381"/>
            <a:ext cx="3528392" cy="2643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25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fade">
                                      <p:cBhvr>
                                        <p:cTn id="19" dur="500"/>
                                        <p:tgtEl>
                                          <p:spTgt spid="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fade">
                                      <p:cBhvr>
                                        <p:cTn id="24" dur="500"/>
                                        <p:tgtEl>
                                          <p:spTgt spid="1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up)">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wipe(up)">
                                      <p:cBhvr>
                                        <p:cTn id="39" dur="500"/>
                                        <p:tgtEl>
                                          <p:spTgt spid="6">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animEffect transition="in" filter="wipe(up)">
                                      <p:cBhvr>
                                        <p:cTn id="44" dur="500"/>
                                        <p:tgtEl>
                                          <p:spTgt spid="6">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Effect transition="in" filter="wipe(up)">
                                      <p:cBhvr>
                                        <p:cTn id="4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2" grpId="0" build="p"/>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Altbilgi Yer Tutucusu 2"/>
          <p:cNvSpPr>
            <a:spLocks noGrp="1"/>
          </p:cNvSpPr>
          <p:nvPr>
            <p:ph type="ftr" sz="quarter" idx="11"/>
          </p:nvPr>
        </p:nvSpPr>
        <p:spPr>
          <a:xfrm>
            <a:off x="1827244" y="6389503"/>
            <a:ext cx="5983287" cy="447152"/>
          </a:xfrm>
        </p:spPr>
        <p:txBody>
          <a:bodyPr/>
          <a:lstStyle/>
          <a:p>
            <a:r>
              <a:rPr lang="tr-TR" dirty="0" err="1"/>
              <a:t>Kompozit</a:t>
            </a:r>
            <a:r>
              <a:rPr lang="tr-TR" dirty="0"/>
              <a:t> Malzemelerle İlgili Genel Bilgiler /</a:t>
            </a:r>
            <a:r>
              <a:rPr lang="tr-TR" dirty="0" err="1"/>
              <a:t>Prof.Dr</a:t>
            </a:r>
            <a:r>
              <a:rPr lang="tr-TR" dirty="0"/>
              <a:t>. Mehmet Zor</a:t>
            </a:r>
          </a:p>
        </p:txBody>
      </p:sp>
      <p:sp>
        <p:nvSpPr>
          <p:cNvPr id="3" name="Slayt Numarası Yer Tutucusu 2"/>
          <p:cNvSpPr>
            <a:spLocks noGrp="1"/>
          </p:cNvSpPr>
          <p:nvPr>
            <p:ph type="sldNum" sz="quarter" idx="12"/>
          </p:nvPr>
        </p:nvSpPr>
        <p:spPr/>
        <p:txBody>
          <a:bodyPr/>
          <a:lstStyle/>
          <a:p>
            <a:fld id="{B7840E83-AC17-4BB5-BC43-751DE1ADA5B1}" type="slidenum">
              <a:rPr lang="tr-TR" smtClean="0"/>
              <a:t>9</a:t>
            </a:fld>
            <a:endParaRPr lang="tr-TR"/>
          </a:p>
        </p:txBody>
      </p:sp>
      <p:sp>
        <p:nvSpPr>
          <p:cNvPr id="7" name="Rectangle 3" descr="Rectangle: Click to edit Master text styles&#10;Second level&#10;Third level&#10;Fourth level&#10;Fifth level"/>
          <p:cNvSpPr>
            <a:spLocks noGrp="1" noChangeArrowheads="1"/>
          </p:cNvSpPr>
          <p:nvPr>
            <p:ph sz="quarter" idx="1"/>
          </p:nvPr>
        </p:nvSpPr>
        <p:spPr>
          <a:xfrm>
            <a:off x="332232" y="1745728"/>
            <a:ext cx="8503920" cy="4572000"/>
          </a:xfrm>
          <a:noFill/>
        </p:spPr>
        <p:txBody>
          <a:bodyPr>
            <a:noAutofit/>
          </a:bodyPr>
          <a:lstStyle/>
          <a:p>
            <a:pPr eaLnBrk="1" hangingPunct="1">
              <a:buFont typeface="Wingdings" pitchFamily="2" charset="2"/>
              <a:buChar char="Ø"/>
            </a:pPr>
            <a:r>
              <a:rPr lang="tr-TR" sz="1800" dirty="0"/>
              <a:t>Uzay teknolojisi, </a:t>
            </a:r>
          </a:p>
          <a:p>
            <a:pPr eaLnBrk="1" hangingPunct="1">
              <a:buFont typeface="Wingdings" pitchFamily="2" charset="2"/>
              <a:buChar char="Ø"/>
            </a:pPr>
            <a:r>
              <a:rPr lang="tr-TR" sz="1800" dirty="0"/>
              <a:t>Denizcilik sektörü,</a:t>
            </a:r>
          </a:p>
          <a:p>
            <a:pPr eaLnBrk="1" hangingPunct="1">
              <a:buFont typeface="Wingdings" pitchFamily="2" charset="2"/>
              <a:buChar char="Ø"/>
            </a:pPr>
            <a:r>
              <a:rPr lang="tr-TR" sz="1800" dirty="0"/>
              <a:t>Tıbbi cihazların imalatı</a:t>
            </a:r>
          </a:p>
          <a:p>
            <a:pPr eaLnBrk="1" hangingPunct="1">
              <a:buFont typeface="Wingdings" pitchFamily="2" charset="2"/>
              <a:buChar char="Ø"/>
            </a:pPr>
            <a:r>
              <a:rPr lang="tr-TR" sz="1800" dirty="0"/>
              <a:t>Robot teknolojisi,</a:t>
            </a:r>
          </a:p>
          <a:p>
            <a:pPr eaLnBrk="1" hangingPunct="1">
              <a:buFont typeface="Wingdings" pitchFamily="2" charset="2"/>
              <a:buChar char="Ø"/>
            </a:pPr>
            <a:r>
              <a:rPr lang="tr-TR" sz="1800" dirty="0"/>
              <a:t>Kimya sanayisi,</a:t>
            </a:r>
          </a:p>
          <a:p>
            <a:pPr eaLnBrk="1" hangingPunct="1">
              <a:buFont typeface="Wingdings" pitchFamily="2" charset="2"/>
              <a:buChar char="Ø"/>
            </a:pPr>
            <a:r>
              <a:rPr lang="tr-TR" sz="1800" dirty="0"/>
              <a:t>Elektrik-Elektronik teknolojisi,</a:t>
            </a:r>
          </a:p>
          <a:p>
            <a:pPr eaLnBrk="1" hangingPunct="1">
              <a:buFont typeface="Wingdings" pitchFamily="2" charset="2"/>
              <a:buChar char="Ø"/>
            </a:pPr>
            <a:r>
              <a:rPr lang="tr-TR" sz="1800" dirty="0"/>
              <a:t>Müzik aletleri endüstrisi,</a:t>
            </a:r>
          </a:p>
          <a:p>
            <a:pPr eaLnBrk="1" hangingPunct="1">
              <a:buFont typeface="Wingdings" pitchFamily="2" charset="2"/>
              <a:buChar char="Ø"/>
            </a:pPr>
            <a:r>
              <a:rPr lang="tr-TR" sz="1800" dirty="0"/>
              <a:t>İnşaat ve yapı sektörü,</a:t>
            </a:r>
          </a:p>
          <a:p>
            <a:pPr eaLnBrk="1" hangingPunct="1">
              <a:buFont typeface="Wingdings" pitchFamily="2" charset="2"/>
              <a:buChar char="Ø"/>
            </a:pPr>
            <a:r>
              <a:rPr lang="tr-TR" sz="1800" dirty="0"/>
              <a:t>Otomotiv Sektörü,</a:t>
            </a:r>
          </a:p>
          <a:p>
            <a:pPr eaLnBrk="1" hangingPunct="1">
              <a:buFont typeface="Wingdings" pitchFamily="2" charset="2"/>
              <a:buChar char="Ø"/>
            </a:pPr>
            <a:r>
              <a:rPr lang="tr-TR" sz="1800" dirty="0"/>
              <a:t>Savunma Sanayi ve Havacılık Sektörü,</a:t>
            </a:r>
          </a:p>
          <a:p>
            <a:pPr eaLnBrk="1" hangingPunct="1">
              <a:buFont typeface="Wingdings" pitchFamily="2" charset="2"/>
              <a:buChar char="Ø"/>
            </a:pPr>
            <a:r>
              <a:rPr lang="tr-TR" sz="1800" dirty="0"/>
              <a:t>Gıda ve Tarım Sektörü</a:t>
            </a:r>
          </a:p>
          <a:p>
            <a:pPr eaLnBrk="1" hangingPunct="1">
              <a:buFont typeface="Wingdings" pitchFamily="2" charset="2"/>
              <a:buChar char="Ø"/>
            </a:pPr>
            <a:r>
              <a:rPr lang="tr-TR" sz="1800" dirty="0"/>
              <a:t>Spor malzemeleri imalatı (yüksek atlama sırıkları, tenis raketleri, sörf, yarış tekneleri, kayak vs.)</a:t>
            </a:r>
          </a:p>
          <a:p>
            <a:pPr eaLnBrk="1" hangingPunct="1">
              <a:buFont typeface="Wingdings" pitchFamily="2" charset="2"/>
              <a:buNone/>
            </a:pPr>
            <a:r>
              <a:rPr lang="tr-TR" sz="1800" dirty="0"/>
              <a:t>gibi pek çok alanda kullanılmaktadır.</a:t>
            </a:r>
          </a:p>
        </p:txBody>
      </p:sp>
      <p:pic>
        <p:nvPicPr>
          <p:cNvPr id="17410" name="Picture 2" descr="http://www.advancedwest.net/images/adwest-home-coll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8890" y="1558047"/>
            <a:ext cx="3671300" cy="3351659"/>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304799" y="1438084"/>
            <a:ext cx="2279433" cy="369332"/>
          </a:xfrm>
          <a:prstGeom prst="rect">
            <a:avLst/>
          </a:prstGeom>
          <a:noFill/>
        </p:spPr>
        <p:txBody>
          <a:bodyPr wrap="square" rtlCol="0">
            <a:spAutoFit/>
          </a:bodyPr>
          <a:lstStyle/>
          <a:p>
            <a:r>
              <a:rPr lang="tr-TR" dirty="0" err="1"/>
              <a:t>Kompozitler</a:t>
            </a:r>
            <a:r>
              <a:rPr lang="tr-TR" dirty="0"/>
              <a:t>; </a:t>
            </a:r>
          </a:p>
        </p:txBody>
      </p:sp>
      <p:sp>
        <p:nvSpPr>
          <p:cNvPr id="4" name="Veri Yer Tutucusu 3"/>
          <p:cNvSpPr>
            <a:spLocks noGrp="1"/>
          </p:cNvSpPr>
          <p:nvPr>
            <p:ph type="dt" sz="half" idx="10"/>
          </p:nvPr>
        </p:nvSpPr>
        <p:spPr/>
        <p:txBody>
          <a:bodyPr/>
          <a:lstStyle/>
          <a:p>
            <a:r>
              <a:rPr lang="tr-TR" dirty="0"/>
              <a:t>....</a:t>
            </a:r>
          </a:p>
        </p:txBody>
      </p:sp>
      <p:sp>
        <p:nvSpPr>
          <p:cNvPr id="11" name="Rectangle 2">
            <a:extLst>
              <a:ext uri="{FF2B5EF4-FFF2-40B4-BE49-F238E27FC236}">
                <a16:creationId xmlns:a16="http://schemas.microsoft.com/office/drawing/2014/main" id="{81523461-6165-4281-ADA8-12F2F4661C91}"/>
              </a:ext>
            </a:extLst>
          </p:cNvPr>
          <p:cNvSpPr>
            <a:spLocks noGrp="1" noChangeArrowheads="1"/>
          </p:cNvSpPr>
          <p:nvPr>
            <p:ph type="title"/>
          </p:nvPr>
        </p:nvSpPr>
        <p:spPr>
          <a:xfrm>
            <a:off x="1079612" y="274166"/>
            <a:ext cx="6984776" cy="591103"/>
          </a:xfrm>
          <a:noFill/>
        </p:spPr>
        <p:txBody>
          <a:bodyPr>
            <a:normAutofit/>
          </a:bodyPr>
          <a:lstStyle/>
          <a:p>
            <a:pPr eaLnBrk="1" hangingPunct="1"/>
            <a:r>
              <a:rPr lang="tr-TR" sz="3200" dirty="0"/>
              <a:t>3-Kompozitlerin Uygulama Alanları</a:t>
            </a:r>
          </a:p>
        </p:txBody>
      </p:sp>
      <p:sp>
        <p:nvSpPr>
          <p:cNvPr id="12" name="Başlık 1">
            <a:extLst>
              <a:ext uri="{FF2B5EF4-FFF2-40B4-BE49-F238E27FC236}">
                <a16:creationId xmlns:a16="http://schemas.microsoft.com/office/drawing/2014/main" id="{312076EF-7FB5-47B7-9C12-37F84394DB0C}"/>
              </a:ext>
            </a:extLst>
          </p:cNvPr>
          <p:cNvSpPr txBox="1">
            <a:spLocks/>
          </p:cNvSpPr>
          <p:nvPr/>
        </p:nvSpPr>
        <p:spPr>
          <a:xfrm>
            <a:off x="7466651" y="843492"/>
            <a:ext cx="1369501" cy="365760"/>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000" dirty="0"/>
              <a:t>(Devamı)</a:t>
            </a:r>
          </a:p>
        </p:txBody>
      </p:sp>
    </p:spTree>
    <p:extLst>
      <p:ext uri="{BB962C8B-B14F-4D97-AF65-F5344CB8AC3E}">
        <p14:creationId xmlns:p14="http://schemas.microsoft.com/office/powerpoint/2010/main" val="225986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up)">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up)">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up)">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wipe(up)">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wipe(up)">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wipe(up)">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wipe(up)">
                                      <p:cBhvr>
                                        <p:cTn id="42" dur="500"/>
                                        <p:tgtEl>
                                          <p:spTgt spid="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animEffect transition="in" filter="wipe(up)">
                                      <p:cBhvr>
                                        <p:cTn id="47" dur="500"/>
                                        <p:tgtEl>
                                          <p:spTgt spid="7">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7">
                                            <p:txEl>
                                              <p:pRg st="8" end="8"/>
                                            </p:txEl>
                                          </p:spTgt>
                                        </p:tgtEl>
                                        <p:attrNameLst>
                                          <p:attrName>style.visibility</p:attrName>
                                        </p:attrNameLst>
                                      </p:cBhvr>
                                      <p:to>
                                        <p:strVal val="visible"/>
                                      </p:to>
                                    </p:set>
                                    <p:animEffect transition="in" filter="wipe(up)">
                                      <p:cBhvr>
                                        <p:cTn id="52" dur="500"/>
                                        <p:tgtEl>
                                          <p:spTgt spid="7">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7">
                                            <p:txEl>
                                              <p:pRg st="9" end="9"/>
                                            </p:txEl>
                                          </p:spTgt>
                                        </p:tgtEl>
                                        <p:attrNameLst>
                                          <p:attrName>style.visibility</p:attrName>
                                        </p:attrNameLst>
                                      </p:cBhvr>
                                      <p:to>
                                        <p:strVal val="visible"/>
                                      </p:to>
                                    </p:set>
                                    <p:animEffect transition="in" filter="wipe(up)">
                                      <p:cBhvr>
                                        <p:cTn id="57" dur="500"/>
                                        <p:tgtEl>
                                          <p:spTgt spid="7">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7">
                                            <p:txEl>
                                              <p:pRg st="10" end="10"/>
                                            </p:txEl>
                                          </p:spTgt>
                                        </p:tgtEl>
                                        <p:attrNameLst>
                                          <p:attrName>style.visibility</p:attrName>
                                        </p:attrNameLst>
                                      </p:cBhvr>
                                      <p:to>
                                        <p:strVal val="visible"/>
                                      </p:to>
                                    </p:set>
                                    <p:animEffect transition="in" filter="wipe(up)">
                                      <p:cBhvr>
                                        <p:cTn id="62" dur="500"/>
                                        <p:tgtEl>
                                          <p:spTgt spid="7">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7">
                                            <p:txEl>
                                              <p:pRg st="11" end="11"/>
                                            </p:txEl>
                                          </p:spTgt>
                                        </p:tgtEl>
                                        <p:attrNameLst>
                                          <p:attrName>style.visibility</p:attrName>
                                        </p:attrNameLst>
                                      </p:cBhvr>
                                      <p:to>
                                        <p:strVal val="visible"/>
                                      </p:to>
                                    </p:set>
                                    <p:animEffect transition="in" filter="wipe(up)">
                                      <p:cBhvr>
                                        <p:cTn id="67" dur="500"/>
                                        <p:tgtEl>
                                          <p:spTgt spid="7">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7">
                                            <p:txEl>
                                              <p:pRg st="12" end="12"/>
                                            </p:txEl>
                                          </p:spTgt>
                                        </p:tgtEl>
                                        <p:attrNameLst>
                                          <p:attrName>style.visibility</p:attrName>
                                        </p:attrNameLst>
                                      </p:cBhvr>
                                      <p:to>
                                        <p:strVal val="visible"/>
                                      </p:to>
                                    </p:set>
                                    <p:animEffect transition="in" filter="wipe(up)">
                                      <p:cBhvr>
                                        <p:cTn id="72"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53967" y="6400300"/>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90</a:t>
            </a:fld>
            <a:endParaRPr lang="tr-TR"/>
          </a:p>
        </p:txBody>
      </p:sp>
      <p:sp>
        <p:nvSpPr>
          <p:cNvPr id="6" name="Metin kutusu 5"/>
          <p:cNvSpPr txBox="1"/>
          <p:nvPr/>
        </p:nvSpPr>
        <p:spPr>
          <a:xfrm>
            <a:off x="301752" y="2343154"/>
            <a:ext cx="5926432" cy="3781356"/>
          </a:xfrm>
          <a:prstGeom prst="rect">
            <a:avLst/>
          </a:prstGeom>
          <a:noFill/>
        </p:spPr>
        <p:txBody>
          <a:bodyPr wrap="square" rtlCol="0">
            <a:spAutoFit/>
          </a:bodyPr>
          <a:lstStyle/>
          <a:p>
            <a:pPr marL="342900" indent="-342900">
              <a:lnSpc>
                <a:spcPct val="150000"/>
              </a:lnSpc>
              <a:buFont typeface="+mj-lt"/>
              <a:buAutoNum type="arabicPeriod" startAt="4"/>
            </a:pPr>
            <a:r>
              <a:rPr lang="tr-TR" dirty="0"/>
              <a:t>Sıvı halde bulunan </a:t>
            </a:r>
            <a:r>
              <a:rPr lang="tr-TR" b="1" dirty="0" err="1"/>
              <a:t>termoset</a:t>
            </a:r>
            <a:r>
              <a:rPr lang="tr-TR" b="1" dirty="0"/>
              <a:t> </a:t>
            </a:r>
            <a:r>
              <a:rPr lang="tr-TR" dirty="0"/>
              <a:t>plastikler, </a:t>
            </a:r>
            <a:r>
              <a:rPr lang="tr-TR" dirty="0" err="1"/>
              <a:t>monomer</a:t>
            </a:r>
            <a:r>
              <a:rPr lang="tr-TR" dirty="0"/>
              <a:t> moleküllerin kimyasal reaksiyonlar sonucunda yanal bağların birbirine bağlanmasıyla elde edilirler. </a:t>
            </a:r>
          </a:p>
          <a:p>
            <a:pPr marL="342900" indent="-342900">
              <a:lnSpc>
                <a:spcPct val="150000"/>
              </a:lnSpc>
              <a:buFont typeface="+mj-lt"/>
              <a:buAutoNum type="arabicPeriod" startAt="4"/>
            </a:pPr>
            <a:r>
              <a:rPr lang="tr-TR" dirty="0"/>
              <a:t>Üretimleri sırasında gerçekleşen </a:t>
            </a:r>
            <a:r>
              <a:rPr lang="tr-TR" dirty="0" err="1"/>
              <a:t>polimerizasyon</a:t>
            </a:r>
            <a:r>
              <a:rPr lang="tr-TR" dirty="0"/>
              <a:t> reaksiyonu geri dönüşümlü olmadığı için </a:t>
            </a:r>
            <a:r>
              <a:rPr lang="tr-TR" b="1" dirty="0"/>
              <a:t>ısıtılarak</a:t>
            </a:r>
            <a:r>
              <a:rPr lang="tr-TR" dirty="0"/>
              <a:t> yumuşatılamazlar dolayısıyla şekil verilemezler. </a:t>
            </a:r>
          </a:p>
          <a:p>
            <a:pPr marL="342900" indent="-342900">
              <a:lnSpc>
                <a:spcPct val="150000"/>
              </a:lnSpc>
              <a:buFont typeface="+mj-lt"/>
              <a:buAutoNum type="arabicPeriod" startAt="4"/>
            </a:pPr>
            <a:r>
              <a:rPr lang="tr-TR" dirty="0" err="1"/>
              <a:t>Termoset</a:t>
            </a:r>
            <a:r>
              <a:rPr lang="tr-TR" dirty="0"/>
              <a:t> plastikler, </a:t>
            </a:r>
            <a:r>
              <a:rPr lang="tr-TR" b="1" dirty="0" err="1"/>
              <a:t>termoplastikler</a:t>
            </a:r>
            <a:r>
              <a:rPr lang="tr-TR" dirty="0"/>
              <a:t> gibi tekrar tekrar kullanılmazlar fakat yeniden üretim sürecine sokulabilirler. </a:t>
            </a:r>
          </a:p>
        </p:txBody>
      </p:sp>
      <p:pic>
        <p:nvPicPr>
          <p:cNvPr id="29698" name="Picture 2" descr="http://www.curbellplastics.com/images/large/thermoset-composit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2374" y="2343154"/>
            <a:ext cx="2421843" cy="1788087"/>
          </a:xfrm>
          <a:prstGeom prst="rect">
            <a:avLst/>
          </a:prstGeom>
          <a:noFill/>
          <a:extLst>
            <a:ext uri="{909E8E84-426E-40DD-AFC4-6F175D3DCCD1}">
              <a14:hiddenFill xmlns:a14="http://schemas.microsoft.com/office/drawing/2010/main">
                <a:solidFill>
                  <a:srgbClr val="FFFFFF"/>
                </a:solidFill>
              </a14:hiddenFill>
            </a:ext>
          </a:extLst>
        </p:spPr>
      </p:pic>
      <p:sp>
        <p:nvSpPr>
          <p:cNvPr id="7" name="Veri Yer Tutucusu 6"/>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A75AF92C-02C6-4242-BABB-A8452A1A9920}"/>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4" name="Dikdörtgen 13">
            <a:extLst>
              <a:ext uri="{FF2B5EF4-FFF2-40B4-BE49-F238E27FC236}">
                <a16:creationId xmlns:a16="http://schemas.microsoft.com/office/drawing/2014/main" id="{DCBC20C1-8CD8-429F-9D2D-D1252935407E}"/>
              </a:ext>
            </a:extLst>
          </p:cNvPr>
          <p:cNvSpPr/>
          <p:nvPr/>
        </p:nvSpPr>
        <p:spPr>
          <a:xfrm>
            <a:off x="2362755" y="661878"/>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5" name="Dikdörtgen 14">
            <a:extLst>
              <a:ext uri="{FF2B5EF4-FFF2-40B4-BE49-F238E27FC236}">
                <a16:creationId xmlns:a16="http://schemas.microsoft.com/office/drawing/2014/main" id="{1B34376D-ED00-4DBB-83CB-64FCB3F2BF6B}"/>
              </a:ext>
            </a:extLst>
          </p:cNvPr>
          <p:cNvSpPr/>
          <p:nvPr/>
        </p:nvSpPr>
        <p:spPr>
          <a:xfrm>
            <a:off x="301752" y="1534508"/>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2" name="Dikdörtgen 1">
            <a:extLst>
              <a:ext uri="{FF2B5EF4-FFF2-40B4-BE49-F238E27FC236}">
                <a16:creationId xmlns:a16="http://schemas.microsoft.com/office/drawing/2014/main" id="{4B8114DC-CBFB-49BC-9E28-8569C7305ECC}"/>
              </a:ext>
            </a:extLst>
          </p:cNvPr>
          <p:cNvSpPr/>
          <p:nvPr/>
        </p:nvSpPr>
        <p:spPr>
          <a:xfrm>
            <a:off x="1398389" y="1938831"/>
            <a:ext cx="3191899"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Termosetler</a:t>
            </a:r>
            <a:r>
              <a:rPr lang="tr-TR" dirty="0">
                <a:solidFill>
                  <a:schemeClr val="bg1">
                    <a:lumMod val="50000"/>
                  </a:schemeClr>
                </a:solidFill>
              </a:rPr>
              <a:t> -Devam </a:t>
            </a:r>
          </a:p>
        </p:txBody>
      </p:sp>
    </p:spTree>
    <p:extLst>
      <p:ext uri="{BB962C8B-B14F-4D97-AF65-F5344CB8AC3E}">
        <p14:creationId xmlns:p14="http://schemas.microsoft.com/office/powerpoint/2010/main" val="254684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94348" y="6422604"/>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91</a:t>
            </a:fld>
            <a:endParaRPr lang="tr-TR"/>
          </a:p>
        </p:txBody>
      </p:sp>
      <p:sp>
        <p:nvSpPr>
          <p:cNvPr id="6" name="Metin kutusu 5"/>
          <p:cNvSpPr txBox="1"/>
          <p:nvPr/>
        </p:nvSpPr>
        <p:spPr>
          <a:xfrm>
            <a:off x="301752" y="2406179"/>
            <a:ext cx="6070448" cy="3781356"/>
          </a:xfrm>
          <a:prstGeom prst="rect">
            <a:avLst/>
          </a:prstGeom>
          <a:noFill/>
        </p:spPr>
        <p:txBody>
          <a:bodyPr wrap="square" rtlCol="0">
            <a:spAutoFit/>
          </a:bodyPr>
          <a:lstStyle/>
          <a:p>
            <a:pPr marL="342900" indent="-342900">
              <a:lnSpc>
                <a:spcPct val="150000"/>
              </a:lnSpc>
              <a:buFont typeface="+mj-lt"/>
              <a:buAutoNum type="arabicPeriod" startAt="7"/>
            </a:pPr>
            <a:r>
              <a:rPr lang="tr-TR" dirty="0"/>
              <a:t>Sertleşmemeleri için dondurucularda depolanmaları gerekir.</a:t>
            </a:r>
          </a:p>
          <a:p>
            <a:pPr marL="342900" indent="-342900">
              <a:lnSpc>
                <a:spcPct val="150000"/>
              </a:lnSpc>
              <a:buFont typeface="+mj-lt"/>
              <a:buAutoNum type="arabicPeriod" startAt="7"/>
            </a:pPr>
            <a:r>
              <a:rPr lang="tr-TR" dirty="0"/>
              <a:t>Dondurucu içinde olmak şartıyla raf ömürleri, 6 ila 18 ay arasında değişmektedir.</a:t>
            </a:r>
          </a:p>
          <a:p>
            <a:pPr marL="342900" indent="-342900">
              <a:lnSpc>
                <a:spcPct val="150000"/>
              </a:lnSpc>
              <a:buFont typeface="+mj-lt"/>
              <a:buAutoNum type="arabicPeriod" startAt="7"/>
            </a:pPr>
            <a:r>
              <a:rPr lang="tr-TR" dirty="0"/>
              <a:t>Dondurucudan çıkarılıp oda sıcaklığında bir müddet (1-4 hafta arası) bekletildiklerinde sertleşirler, özelliklerini kaybederler ve biçim verilemezler. </a:t>
            </a:r>
          </a:p>
          <a:p>
            <a:pPr marL="342900" indent="-342900">
              <a:lnSpc>
                <a:spcPct val="150000"/>
              </a:lnSpc>
              <a:buFont typeface="+mj-lt"/>
              <a:buAutoNum type="arabicPeriod" startAt="7"/>
            </a:pPr>
            <a:r>
              <a:rPr lang="tr-TR" dirty="0" err="1"/>
              <a:t>Termoset</a:t>
            </a:r>
            <a:r>
              <a:rPr lang="tr-TR" dirty="0"/>
              <a:t> reçineler kimyasal etkiler altında çözülmezler</a:t>
            </a:r>
          </a:p>
        </p:txBody>
      </p:sp>
      <p:pic>
        <p:nvPicPr>
          <p:cNvPr id="30722" name="Picture 2" descr="custom-epox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2294218"/>
            <a:ext cx="2175919" cy="2332585"/>
          </a:xfrm>
          <a:prstGeom prst="rect">
            <a:avLst/>
          </a:prstGeom>
          <a:noFill/>
          <a:extLst>
            <a:ext uri="{909E8E84-426E-40DD-AFC4-6F175D3DCCD1}">
              <a14:hiddenFill xmlns:a14="http://schemas.microsoft.com/office/drawing/2010/main">
                <a:solidFill>
                  <a:srgbClr val="FFFFFF"/>
                </a:solidFill>
              </a14:hiddenFill>
            </a:ext>
          </a:extLst>
        </p:spPr>
      </p:pic>
      <p:sp>
        <p:nvSpPr>
          <p:cNvPr id="8" name="Veri Yer Tutucusu 7"/>
          <p:cNvSpPr>
            <a:spLocks noGrp="1"/>
          </p:cNvSpPr>
          <p:nvPr>
            <p:ph type="dt" sz="half" idx="10"/>
          </p:nvPr>
        </p:nvSpPr>
        <p:spPr/>
        <p:txBody>
          <a:bodyPr/>
          <a:lstStyle/>
          <a:p>
            <a:r>
              <a:rPr lang="tr-TR" dirty="0"/>
              <a:t>....</a:t>
            </a:r>
          </a:p>
        </p:txBody>
      </p:sp>
      <p:sp>
        <p:nvSpPr>
          <p:cNvPr id="14" name="Başlık 1">
            <a:extLst>
              <a:ext uri="{FF2B5EF4-FFF2-40B4-BE49-F238E27FC236}">
                <a16:creationId xmlns:a16="http://schemas.microsoft.com/office/drawing/2014/main" id="{BD184302-5C98-4E18-B844-5CF68B041147}"/>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5" name="Dikdörtgen 14">
            <a:extLst>
              <a:ext uri="{FF2B5EF4-FFF2-40B4-BE49-F238E27FC236}">
                <a16:creationId xmlns:a16="http://schemas.microsoft.com/office/drawing/2014/main" id="{C151C26D-753B-4E5D-8929-98CF11990AD3}"/>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6" name="Dikdörtgen 15">
            <a:extLst>
              <a:ext uri="{FF2B5EF4-FFF2-40B4-BE49-F238E27FC236}">
                <a16:creationId xmlns:a16="http://schemas.microsoft.com/office/drawing/2014/main" id="{E763D737-ABCC-44AC-8E0F-AF7509AB0EF3}"/>
              </a:ext>
            </a:extLst>
          </p:cNvPr>
          <p:cNvSpPr/>
          <p:nvPr/>
        </p:nvSpPr>
        <p:spPr>
          <a:xfrm>
            <a:off x="301752" y="1534508"/>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1" name="Dikdörtgen 10">
            <a:extLst>
              <a:ext uri="{FF2B5EF4-FFF2-40B4-BE49-F238E27FC236}">
                <a16:creationId xmlns:a16="http://schemas.microsoft.com/office/drawing/2014/main" id="{67F4840B-D797-4485-9FBF-84FFDB35FAFA}"/>
              </a:ext>
            </a:extLst>
          </p:cNvPr>
          <p:cNvSpPr/>
          <p:nvPr/>
        </p:nvSpPr>
        <p:spPr>
          <a:xfrm>
            <a:off x="1398389" y="1938831"/>
            <a:ext cx="3191899"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Termosetler</a:t>
            </a:r>
            <a:r>
              <a:rPr lang="tr-TR" dirty="0">
                <a:solidFill>
                  <a:schemeClr val="bg1">
                    <a:lumMod val="50000"/>
                  </a:schemeClr>
                </a:solidFill>
              </a:rPr>
              <a:t> -Devam </a:t>
            </a:r>
          </a:p>
        </p:txBody>
      </p:sp>
    </p:spTree>
    <p:extLst>
      <p:ext uri="{BB962C8B-B14F-4D97-AF65-F5344CB8AC3E}">
        <p14:creationId xmlns:p14="http://schemas.microsoft.com/office/powerpoint/2010/main" val="104384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up)">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768552" y="6401323"/>
            <a:ext cx="5419328" cy="2849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92</a:t>
            </a:fld>
            <a:endParaRPr lang="tr-TR"/>
          </a:p>
        </p:txBody>
      </p:sp>
      <p:sp>
        <p:nvSpPr>
          <p:cNvPr id="7" name="Dikdörtgen 6"/>
          <p:cNvSpPr/>
          <p:nvPr/>
        </p:nvSpPr>
        <p:spPr>
          <a:xfrm>
            <a:off x="1418765" y="2266053"/>
            <a:ext cx="5636479" cy="457369"/>
          </a:xfrm>
          <a:prstGeom prst="rect">
            <a:avLst/>
          </a:prstGeom>
        </p:spPr>
        <p:txBody>
          <a:bodyPr wrap="none">
            <a:spAutoFit/>
          </a:bodyPr>
          <a:lstStyle/>
          <a:p>
            <a:pPr>
              <a:lnSpc>
                <a:spcPct val="150000"/>
              </a:lnSpc>
            </a:pPr>
            <a:r>
              <a:rPr lang="tr-TR" b="1" dirty="0"/>
              <a:t>	Başlıca </a:t>
            </a:r>
            <a:r>
              <a:rPr lang="tr-TR" b="1" dirty="0" err="1"/>
              <a:t>Termoset</a:t>
            </a:r>
            <a:r>
              <a:rPr lang="tr-TR" b="1" dirty="0"/>
              <a:t> Plastik Malzemeler:</a:t>
            </a:r>
            <a:r>
              <a:rPr lang="tr-TR" dirty="0"/>
              <a:t> </a:t>
            </a:r>
          </a:p>
        </p:txBody>
      </p:sp>
      <p:sp>
        <p:nvSpPr>
          <p:cNvPr id="6" name="Veri Yer Tutucusu 5"/>
          <p:cNvSpPr>
            <a:spLocks noGrp="1"/>
          </p:cNvSpPr>
          <p:nvPr>
            <p:ph type="dt" sz="half" idx="10"/>
          </p:nvPr>
        </p:nvSpPr>
        <p:spPr/>
        <p:txBody>
          <a:bodyPr/>
          <a:lstStyle/>
          <a:p>
            <a:r>
              <a:rPr lang="tr-TR" dirty="0"/>
              <a:t>....</a:t>
            </a:r>
          </a:p>
        </p:txBody>
      </p:sp>
      <p:sp>
        <p:nvSpPr>
          <p:cNvPr id="11" name="Dikdörtgen 10">
            <a:extLst>
              <a:ext uri="{FF2B5EF4-FFF2-40B4-BE49-F238E27FC236}">
                <a16:creationId xmlns:a16="http://schemas.microsoft.com/office/drawing/2014/main" id="{2C402513-5BEC-4254-A945-4B9F341132ED}"/>
              </a:ext>
            </a:extLst>
          </p:cNvPr>
          <p:cNvSpPr/>
          <p:nvPr/>
        </p:nvSpPr>
        <p:spPr>
          <a:xfrm>
            <a:off x="301752" y="1534508"/>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5" name="Başlık 1">
            <a:extLst>
              <a:ext uri="{FF2B5EF4-FFF2-40B4-BE49-F238E27FC236}">
                <a16:creationId xmlns:a16="http://schemas.microsoft.com/office/drawing/2014/main" id="{15824F99-82B0-4721-A8EE-AB89AB01389F}"/>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6" name="Dikdörtgen 15">
            <a:extLst>
              <a:ext uri="{FF2B5EF4-FFF2-40B4-BE49-F238E27FC236}">
                <a16:creationId xmlns:a16="http://schemas.microsoft.com/office/drawing/2014/main" id="{C90EA419-8727-477C-8782-5DE6925961BE}"/>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7" name="Dikdörtgen 16">
            <a:extLst>
              <a:ext uri="{FF2B5EF4-FFF2-40B4-BE49-F238E27FC236}">
                <a16:creationId xmlns:a16="http://schemas.microsoft.com/office/drawing/2014/main" id="{DE6284B5-2530-4DD2-8CE8-A4041E130262}"/>
              </a:ext>
            </a:extLst>
          </p:cNvPr>
          <p:cNvSpPr/>
          <p:nvPr/>
        </p:nvSpPr>
        <p:spPr>
          <a:xfrm>
            <a:off x="2339752" y="2766804"/>
            <a:ext cx="4572000" cy="3365858"/>
          </a:xfrm>
          <a:prstGeom prst="rect">
            <a:avLst/>
          </a:prstGeom>
        </p:spPr>
        <p:txBody>
          <a:bodyPr>
            <a:spAutoFit/>
          </a:bodyPr>
          <a:lstStyle/>
          <a:p>
            <a:pPr marL="514350" indent="-514350">
              <a:lnSpc>
                <a:spcPct val="150000"/>
              </a:lnSpc>
              <a:buFont typeface="+mj-lt"/>
              <a:buAutoNum type="arabicPeriod"/>
            </a:pPr>
            <a:r>
              <a:rPr lang="tr-TR" dirty="0"/>
              <a:t> Polyester, </a:t>
            </a:r>
          </a:p>
          <a:p>
            <a:pPr marL="514350" indent="-514350">
              <a:lnSpc>
                <a:spcPct val="150000"/>
              </a:lnSpc>
              <a:buFont typeface="+mj-lt"/>
              <a:buAutoNum type="arabicPeriod"/>
            </a:pPr>
            <a:r>
              <a:rPr lang="tr-TR" dirty="0"/>
              <a:t> </a:t>
            </a:r>
            <a:r>
              <a:rPr lang="tr-TR" dirty="0" err="1"/>
              <a:t>Epoksi</a:t>
            </a:r>
            <a:r>
              <a:rPr lang="tr-TR" dirty="0"/>
              <a:t>, </a:t>
            </a:r>
          </a:p>
          <a:p>
            <a:pPr marL="514350" indent="-514350">
              <a:lnSpc>
                <a:spcPct val="150000"/>
              </a:lnSpc>
              <a:buFont typeface="+mj-lt"/>
              <a:buAutoNum type="arabicPeriod"/>
            </a:pPr>
            <a:r>
              <a:rPr lang="tr-TR" dirty="0" err="1"/>
              <a:t>Fenolik</a:t>
            </a:r>
            <a:r>
              <a:rPr lang="tr-TR" dirty="0"/>
              <a:t>, </a:t>
            </a:r>
          </a:p>
          <a:p>
            <a:pPr marL="514350" indent="-514350">
              <a:lnSpc>
                <a:spcPct val="150000"/>
              </a:lnSpc>
              <a:buFont typeface="+mj-lt"/>
              <a:buAutoNum type="arabicPeriod"/>
            </a:pPr>
            <a:r>
              <a:rPr lang="tr-TR" dirty="0"/>
              <a:t> Silikon, </a:t>
            </a:r>
          </a:p>
          <a:p>
            <a:pPr marL="514350" indent="-514350">
              <a:lnSpc>
                <a:spcPct val="150000"/>
              </a:lnSpc>
              <a:buFont typeface="+mj-lt"/>
              <a:buAutoNum type="arabicPeriod"/>
            </a:pPr>
            <a:r>
              <a:rPr lang="tr-TR" dirty="0"/>
              <a:t> </a:t>
            </a:r>
            <a:r>
              <a:rPr lang="tr-TR" dirty="0" err="1"/>
              <a:t>Poliimid</a:t>
            </a:r>
            <a:r>
              <a:rPr lang="tr-TR" dirty="0"/>
              <a:t>,  </a:t>
            </a:r>
          </a:p>
          <a:p>
            <a:pPr marL="514350" indent="-514350">
              <a:lnSpc>
                <a:spcPct val="150000"/>
              </a:lnSpc>
              <a:buFont typeface="+mj-lt"/>
              <a:buAutoNum type="arabicPeriod"/>
            </a:pPr>
            <a:r>
              <a:rPr lang="tr-TR" dirty="0"/>
              <a:t> Poliüretan,</a:t>
            </a:r>
          </a:p>
          <a:p>
            <a:pPr marL="514350" indent="-514350">
              <a:lnSpc>
                <a:spcPct val="150000"/>
              </a:lnSpc>
              <a:buFont typeface="+mj-lt"/>
              <a:buAutoNum type="arabicPeriod"/>
            </a:pPr>
            <a:r>
              <a:rPr lang="tr-TR" dirty="0"/>
              <a:t> </a:t>
            </a:r>
            <a:r>
              <a:rPr lang="tr-TR" dirty="0" err="1"/>
              <a:t>Siyanat</a:t>
            </a:r>
            <a:r>
              <a:rPr lang="tr-TR" dirty="0"/>
              <a:t> Esteri</a:t>
            </a:r>
          </a:p>
          <a:p>
            <a:pPr marL="514350" indent="-514350">
              <a:lnSpc>
                <a:spcPct val="150000"/>
              </a:lnSpc>
              <a:buFont typeface="+mj-lt"/>
              <a:buAutoNum type="arabicPeriod"/>
            </a:pPr>
            <a:r>
              <a:rPr lang="tr-TR" dirty="0"/>
              <a:t>Yüksek Sıcaklık Reçineleri</a:t>
            </a:r>
          </a:p>
        </p:txBody>
      </p:sp>
      <p:sp>
        <p:nvSpPr>
          <p:cNvPr id="13" name="Dikdörtgen 12">
            <a:extLst>
              <a:ext uri="{FF2B5EF4-FFF2-40B4-BE49-F238E27FC236}">
                <a16:creationId xmlns:a16="http://schemas.microsoft.com/office/drawing/2014/main" id="{AF7B3B27-049E-4AAE-B01D-CB64D80E526A}"/>
              </a:ext>
            </a:extLst>
          </p:cNvPr>
          <p:cNvSpPr/>
          <p:nvPr/>
        </p:nvSpPr>
        <p:spPr>
          <a:xfrm>
            <a:off x="1398389" y="1938831"/>
            <a:ext cx="3191899"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Termosetler</a:t>
            </a:r>
            <a:r>
              <a:rPr lang="tr-TR" dirty="0">
                <a:solidFill>
                  <a:schemeClr val="bg1">
                    <a:lumMod val="50000"/>
                  </a:schemeClr>
                </a:solidFill>
              </a:rPr>
              <a:t> -Devam </a:t>
            </a:r>
          </a:p>
        </p:txBody>
      </p:sp>
    </p:spTree>
    <p:extLst>
      <p:ext uri="{BB962C8B-B14F-4D97-AF65-F5344CB8AC3E}">
        <p14:creationId xmlns:p14="http://schemas.microsoft.com/office/powerpoint/2010/main" val="125060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500"/>
                                        <p:tgtEl>
                                          <p:spTgt spid="1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fade">
                                      <p:cBhvr>
                                        <p:cTn id="19" dur="500"/>
                                        <p:tgtEl>
                                          <p:spTgt spid="1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xEl>
                                              <p:pRg st="2" end="2"/>
                                            </p:txEl>
                                          </p:spTgt>
                                        </p:tgtEl>
                                        <p:attrNameLst>
                                          <p:attrName>style.visibility</p:attrName>
                                        </p:attrNameLst>
                                      </p:cBhvr>
                                      <p:to>
                                        <p:strVal val="visible"/>
                                      </p:to>
                                    </p:set>
                                    <p:animEffect transition="in" filter="fade">
                                      <p:cBhvr>
                                        <p:cTn id="24" dur="500"/>
                                        <p:tgtEl>
                                          <p:spTgt spid="1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xEl>
                                              <p:pRg st="3" end="3"/>
                                            </p:txEl>
                                          </p:spTgt>
                                        </p:tgtEl>
                                        <p:attrNameLst>
                                          <p:attrName>style.visibility</p:attrName>
                                        </p:attrNameLst>
                                      </p:cBhvr>
                                      <p:to>
                                        <p:strVal val="visible"/>
                                      </p:to>
                                    </p:set>
                                    <p:animEffect transition="in" filter="fade">
                                      <p:cBhvr>
                                        <p:cTn id="29" dur="500"/>
                                        <p:tgtEl>
                                          <p:spTgt spid="17">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xEl>
                                              <p:pRg st="4" end="4"/>
                                            </p:txEl>
                                          </p:spTgt>
                                        </p:tgtEl>
                                        <p:attrNameLst>
                                          <p:attrName>style.visibility</p:attrName>
                                        </p:attrNameLst>
                                      </p:cBhvr>
                                      <p:to>
                                        <p:strVal val="visible"/>
                                      </p:to>
                                    </p:set>
                                    <p:animEffect transition="in" filter="fade">
                                      <p:cBhvr>
                                        <p:cTn id="34" dur="500"/>
                                        <p:tgtEl>
                                          <p:spTgt spid="17">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xEl>
                                              <p:pRg st="5" end="5"/>
                                            </p:txEl>
                                          </p:spTgt>
                                        </p:tgtEl>
                                        <p:attrNameLst>
                                          <p:attrName>style.visibility</p:attrName>
                                        </p:attrNameLst>
                                      </p:cBhvr>
                                      <p:to>
                                        <p:strVal val="visible"/>
                                      </p:to>
                                    </p:set>
                                    <p:animEffect transition="in" filter="fade">
                                      <p:cBhvr>
                                        <p:cTn id="39" dur="500"/>
                                        <p:tgtEl>
                                          <p:spTgt spid="17">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xEl>
                                              <p:pRg st="6" end="6"/>
                                            </p:txEl>
                                          </p:spTgt>
                                        </p:tgtEl>
                                        <p:attrNameLst>
                                          <p:attrName>style.visibility</p:attrName>
                                        </p:attrNameLst>
                                      </p:cBhvr>
                                      <p:to>
                                        <p:strVal val="visible"/>
                                      </p:to>
                                    </p:set>
                                    <p:animEffect transition="in" filter="fade">
                                      <p:cBhvr>
                                        <p:cTn id="44" dur="500"/>
                                        <p:tgtEl>
                                          <p:spTgt spid="17">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xEl>
                                              <p:pRg st="7" end="7"/>
                                            </p:txEl>
                                          </p:spTgt>
                                        </p:tgtEl>
                                        <p:attrNameLst>
                                          <p:attrName>style.visibility</p:attrName>
                                        </p:attrNameLst>
                                      </p:cBhvr>
                                      <p:to>
                                        <p:strVal val="visible"/>
                                      </p:to>
                                    </p:set>
                                    <p:animEffect transition="in" filter="fade">
                                      <p:cBhvr>
                                        <p:cTn id="49" dur="500"/>
                                        <p:tgtEl>
                                          <p:spTgt spid="1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32992" y="6410748"/>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93</a:t>
            </a:fld>
            <a:endParaRPr lang="tr-TR"/>
          </a:p>
        </p:txBody>
      </p:sp>
      <p:sp>
        <p:nvSpPr>
          <p:cNvPr id="6" name="Dikdörtgen 5"/>
          <p:cNvSpPr/>
          <p:nvPr/>
        </p:nvSpPr>
        <p:spPr>
          <a:xfrm>
            <a:off x="1004367" y="2236400"/>
            <a:ext cx="4812536" cy="369332"/>
          </a:xfrm>
          <a:prstGeom prst="rect">
            <a:avLst/>
          </a:prstGeom>
        </p:spPr>
        <p:txBody>
          <a:bodyPr wrap="none">
            <a:spAutoFit/>
          </a:bodyPr>
          <a:lstStyle/>
          <a:p>
            <a:r>
              <a:rPr lang="tr-TR" b="1" dirty="0">
                <a:solidFill>
                  <a:schemeClr val="tx2">
                    <a:satMod val="130000"/>
                  </a:schemeClr>
                </a:solidFill>
              </a:rPr>
              <a:t>10.2.1.a.1 POLYESTER TERMOSETLER</a:t>
            </a:r>
            <a:endParaRPr lang="tr-TR" dirty="0"/>
          </a:p>
        </p:txBody>
      </p:sp>
      <p:sp>
        <p:nvSpPr>
          <p:cNvPr id="9" name="Dikdörtgen 8"/>
          <p:cNvSpPr/>
          <p:nvPr/>
        </p:nvSpPr>
        <p:spPr>
          <a:xfrm>
            <a:off x="114753" y="2545511"/>
            <a:ext cx="5746143" cy="1614353"/>
          </a:xfrm>
          <a:prstGeom prst="rect">
            <a:avLst/>
          </a:prstGeom>
        </p:spPr>
        <p:txBody>
          <a:bodyPr wrap="square">
            <a:spAutoFit/>
          </a:bodyPr>
          <a:lstStyle/>
          <a:p>
            <a:pPr marL="425196" indent="-342900" algn="just">
              <a:lnSpc>
                <a:spcPct val="150000"/>
              </a:lnSpc>
              <a:buFont typeface="+mj-lt"/>
              <a:buAutoNum type="arabicPeriod"/>
              <a:defRPr/>
            </a:pPr>
            <a:r>
              <a:rPr lang="tr-TR" sz="1700" dirty="0"/>
              <a:t>Birleşik bir kelime olan</a:t>
            </a:r>
            <a:r>
              <a:rPr lang="tr-TR" sz="1700" b="1" dirty="0"/>
              <a:t> Polyester </a:t>
            </a:r>
            <a:r>
              <a:rPr lang="tr-TR" sz="1700" dirty="0"/>
              <a:t>kelimesi, “</a:t>
            </a:r>
            <a:r>
              <a:rPr lang="tr-TR" sz="1700" b="1" dirty="0"/>
              <a:t>çok</a:t>
            </a:r>
            <a:r>
              <a:rPr lang="tr-TR" sz="1700" dirty="0"/>
              <a:t>” anlamlı “</a:t>
            </a:r>
            <a:r>
              <a:rPr lang="tr-TR" sz="1700" b="1" dirty="0" err="1"/>
              <a:t>poly</a:t>
            </a:r>
            <a:r>
              <a:rPr lang="tr-TR" sz="1700" dirty="0"/>
              <a:t>” ve organik bir tuzu ifade eden ”</a:t>
            </a:r>
            <a:r>
              <a:rPr lang="tr-TR" sz="1700" b="1" dirty="0"/>
              <a:t>ester</a:t>
            </a:r>
            <a:r>
              <a:rPr lang="tr-TR" sz="1700" dirty="0"/>
              <a:t>” kelimelerinden oluşur. “</a:t>
            </a:r>
            <a:r>
              <a:rPr lang="tr-TR" sz="1700" b="1" dirty="0"/>
              <a:t>Çok sayıda organik tuz</a:t>
            </a:r>
            <a:r>
              <a:rPr lang="tr-TR" sz="1700" dirty="0"/>
              <a:t>” şeklinde de ifade edilebilir. </a:t>
            </a:r>
          </a:p>
        </p:txBody>
      </p:sp>
      <p:pic>
        <p:nvPicPr>
          <p:cNvPr id="10" name="Picture 5" descr="dep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1890221"/>
            <a:ext cx="3024336" cy="192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ikdörtgen 10"/>
          <p:cNvSpPr/>
          <p:nvPr/>
        </p:nvSpPr>
        <p:spPr>
          <a:xfrm>
            <a:off x="5792250" y="3792957"/>
            <a:ext cx="3320140" cy="307777"/>
          </a:xfrm>
          <a:prstGeom prst="rect">
            <a:avLst/>
          </a:prstGeom>
        </p:spPr>
        <p:txBody>
          <a:bodyPr wrap="none">
            <a:spAutoFit/>
          </a:bodyPr>
          <a:lstStyle/>
          <a:p>
            <a:pPr>
              <a:spcBef>
                <a:spcPct val="50000"/>
              </a:spcBef>
            </a:pPr>
            <a:r>
              <a:rPr lang="tr-TR" sz="1400" i="1" dirty="0"/>
              <a:t>Cam takviyeli Polyester (CTP) depolar </a:t>
            </a:r>
          </a:p>
        </p:txBody>
      </p:sp>
      <p:sp>
        <p:nvSpPr>
          <p:cNvPr id="8" name="Veri Yer Tutucusu 7"/>
          <p:cNvSpPr>
            <a:spLocks noGrp="1"/>
          </p:cNvSpPr>
          <p:nvPr>
            <p:ph type="dt" sz="half" idx="10"/>
          </p:nvPr>
        </p:nvSpPr>
        <p:spPr/>
        <p:txBody>
          <a:bodyPr/>
          <a:lstStyle/>
          <a:p>
            <a:r>
              <a:rPr lang="tr-TR" dirty="0"/>
              <a:t>....</a:t>
            </a:r>
          </a:p>
        </p:txBody>
      </p:sp>
      <p:sp>
        <p:nvSpPr>
          <p:cNvPr id="14" name="Dikdörtgen 13">
            <a:extLst>
              <a:ext uri="{FF2B5EF4-FFF2-40B4-BE49-F238E27FC236}">
                <a16:creationId xmlns:a16="http://schemas.microsoft.com/office/drawing/2014/main" id="{A5316D46-77EC-47F5-A3EA-A387FBF3960E}"/>
              </a:ext>
            </a:extLst>
          </p:cNvPr>
          <p:cNvSpPr/>
          <p:nvPr/>
        </p:nvSpPr>
        <p:spPr>
          <a:xfrm>
            <a:off x="229964" y="1486591"/>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6" name="Dikdörtgen 15">
            <a:extLst>
              <a:ext uri="{FF2B5EF4-FFF2-40B4-BE49-F238E27FC236}">
                <a16:creationId xmlns:a16="http://schemas.microsoft.com/office/drawing/2014/main" id="{F19DF93B-E543-4DE5-9CA6-34E512E55902}"/>
              </a:ext>
            </a:extLst>
          </p:cNvPr>
          <p:cNvSpPr/>
          <p:nvPr/>
        </p:nvSpPr>
        <p:spPr>
          <a:xfrm>
            <a:off x="146954" y="4060414"/>
            <a:ext cx="8886668" cy="2399183"/>
          </a:xfrm>
          <a:prstGeom prst="rect">
            <a:avLst/>
          </a:prstGeom>
        </p:spPr>
        <p:txBody>
          <a:bodyPr wrap="square">
            <a:spAutoFit/>
          </a:bodyPr>
          <a:lstStyle/>
          <a:p>
            <a:pPr marL="425196" indent="-342900" algn="just">
              <a:lnSpc>
                <a:spcPct val="150000"/>
              </a:lnSpc>
              <a:buFont typeface="+mj-lt"/>
              <a:buAutoNum type="arabicPeriod" startAt="2"/>
              <a:defRPr/>
            </a:pPr>
            <a:r>
              <a:rPr lang="tr-TR" sz="1700" dirty="0"/>
              <a:t>Polyesterler ester moleküllerinin zincirinden oluşurlar ve </a:t>
            </a:r>
            <a:r>
              <a:rPr lang="tr-TR" sz="1700" dirty="0" err="1"/>
              <a:t>tereftalik</a:t>
            </a:r>
            <a:r>
              <a:rPr lang="tr-TR" sz="1700" dirty="0"/>
              <a:t> asit ile etilen glikolün polimerleşmesinden meydana gelir.</a:t>
            </a:r>
          </a:p>
          <a:p>
            <a:pPr marL="425196" indent="-342900" algn="just">
              <a:lnSpc>
                <a:spcPct val="150000"/>
              </a:lnSpc>
              <a:buFont typeface="+mj-lt"/>
              <a:buAutoNum type="arabicPeriod" startAt="2"/>
              <a:defRPr/>
            </a:pPr>
            <a:r>
              <a:rPr lang="tr-TR" sz="1700" dirty="0"/>
              <a:t>Polyester, hem Türkiye’de hem de Dünya’da CTP uygulamalarında en yaygın kullanılan reçinedir. </a:t>
            </a:r>
          </a:p>
          <a:p>
            <a:pPr marL="425196" indent="-342900" algn="just">
              <a:lnSpc>
                <a:spcPct val="150000"/>
              </a:lnSpc>
              <a:buFont typeface="+mj-lt"/>
              <a:buAutoNum type="arabicPeriod" startAt="2"/>
              <a:defRPr/>
            </a:pPr>
            <a:r>
              <a:rPr lang="tr-TR" sz="1700" dirty="0"/>
              <a:t>100 </a:t>
            </a:r>
            <a:r>
              <a:rPr lang="tr-TR" sz="1700" baseline="30000" dirty="0"/>
              <a:t>O</a:t>
            </a:r>
            <a:r>
              <a:rPr lang="tr-TR" sz="1700" dirty="0"/>
              <a:t>C sıcaklığın altında polyester reçinelerin mekanik ve kimyasal dayanımları yüksektir.</a:t>
            </a:r>
          </a:p>
        </p:txBody>
      </p:sp>
      <p:sp>
        <p:nvSpPr>
          <p:cNvPr id="19" name="Başlık 1">
            <a:extLst>
              <a:ext uri="{FF2B5EF4-FFF2-40B4-BE49-F238E27FC236}">
                <a16:creationId xmlns:a16="http://schemas.microsoft.com/office/drawing/2014/main" id="{9F398C44-1888-4913-A8B5-8993F2D4D15F}"/>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20" name="Dikdörtgen 19">
            <a:extLst>
              <a:ext uri="{FF2B5EF4-FFF2-40B4-BE49-F238E27FC236}">
                <a16:creationId xmlns:a16="http://schemas.microsoft.com/office/drawing/2014/main" id="{24C158E1-C9D9-4F7E-ACE9-181EB09B0FC7}"/>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7" name="Dikdörtgen 16">
            <a:extLst>
              <a:ext uri="{FF2B5EF4-FFF2-40B4-BE49-F238E27FC236}">
                <a16:creationId xmlns:a16="http://schemas.microsoft.com/office/drawing/2014/main" id="{2C66D78D-46B0-406B-8EC4-2B65790D2575}"/>
              </a:ext>
            </a:extLst>
          </p:cNvPr>
          <p:cNvSpPr/>
          <p:nvPr/>
        </p:nvSpPr>
        <p:spPr>
          <a:xfrm>
            <a:off x="539552" y="1857785"/>
            <a:ext cx="3191899"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Termosetler</a:t>
            </a:r>
            <a:r>
              <a:rPr lang="tr-TR" dirty="0">
                <a:solidFill>
                  <a:schemeClr val="bg1">
                    <a:lumMod val="50000"/>
                  </a:schemeClr>
                </a:solidFill>
              </a:rPr>
              <a:t> -Devam </a:t>
            </a:r>
          </a:p>
        </p:txBody>
      </p:sp>
    </p:spTree>
    <p:extLst>
      <p:ext uri="{BB962C8B-B14F-4D97-AF65-F5344CB8AC3E}">
        <p14:creationId xmlns:p14="http://schemas.microsoft.com/office/powerpoint/2010/main" val="133274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left)">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animEffect transition="in" filter="fade">
                                      <p:cBhvr>
                                        <p:cTn id="29" dur="500"/>
                                        <p:tgtEl>
                                          <p:spTgt spid="1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xEl>
                                              <p:pRg st="2" end="2"/>
                                            </p:txEl>
                                          </p:spTgt>
                                        </p:tgtEl>
                                        <p:attrNameLst>
                                          <p:attrName>style.visibility</p:attrName>
                                        </p:attrNameLst>
                                      </p:cBhvr>
                                      <p:to>
                                        <p:strVal val="visible"/>
                                      </p:to>
                                    </p:set>
                                    <p:animEffect transition="in" filter="fade">
                                      <p:cBhvr>
                                        <p:cTn id="34"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build="p"/>
      <p:bldP spid="11" grpId="0"/>
      <p:bldP spid="16"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94348" y="6410748"/>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94</a:t>
            </a:fld>
            <a:endParaRPr lang="tr-TR"/>
          </a:p>
        </p:txBody>
      </p:sp>
      <p:sp>
        <p:nvSpPr>
          <p:cNvPr id="9" name="Dikdörtgen 8"/>
          <p:cNvSpPr/>
          <p:nvPr/>
        </p:nvSpPr>
        <p:spPr>
          <a:xfrm>
            <a:off x="251897" y="3009650"/>
            <a:ext cx="6321573" cy="3365858"/>
          </a:xfrm>
          <a:prstGeom prst="rect">
            <a:avLst/>
          </a:prstGeom>
        </p:spPr>
        <p:txBody>
          <a:bodyPr wrap="square">
            <a:spAutoFit/>
          </a:bodyPr>
          <a:lstStyle/>
          <a:p>
            <a:pPr marL="342900" indent="-342900">
              <a:lnSpc>
                <a:spcPct val="150000"/>
              </a:lnSpc>
              <a:buFont typeface="+mj-lt"/>
              <a:buAutoNum type="arabicPeriod"/>
            </a:pPr>
            <a:r>
              <a:rPr lang="tr-TR" dirty="0"/>
              <a:t>Boyacılıkta, lâstik sanayinde ve metallerde korozyona karşı ve ahşap malzemelerde neme karşı koruyucu olarak kullanılırlar. </a:t>
            </a:r>
          </a:p>
          <a:p>
            <a:pPr marL="342900" indent="-342900">
              <a:lnSpc>
                <a:spcPct val="150000"/>
              </a:lnSpc>
              <a:buFont typeface="+mj-lt"/>
              <a:buAutoNum type="arabicPeriod"/>
            </a:pPr>
            <a:r>
              <a:rPr lang="tr-TR" dirty="0"/>
              <a:t>Denizcilikte (Gemi iskeletlerinde) ve inşaat sektöründe (Yapı panellerinde) kullanımları oldukça yaygındır. </a:t>
            </a:r>
          </a:p>
          <a:p>
            <a:pPr marL="342900" indent="-342900">
              <a:lnSpc>
                <a:spcPct val="150000"/>
              </a:lnSpc>
              <a:buFont typeface="+mj-lt"/>
              <a:buAutoNum type="arabicPeriod"/>
            </a:pPr>
            <a:r>
              <a:rPr lang="tr-TR" dirty="0"/>
              <a:t>Ayrıca boru, tank, otomotiv gövdesi parçaları gibi elemanların üretiminde </a:t>
            </a:r>
            <a:r>
              <a:rPr lang="tr-TR" b="1" dirty="0"/>
              <a:t>Elyaf takviyeli Polyesterler</a:t>
            </a:r>
            <a:r>
              <a:rPr lang="tr-TR" dirty="0"/>
              <a:t> yaygın bir şekilde kullanılırlar.</a:t>
            </a:r>
          </a:p>
        </p:txBody>
      </p:sp>
      <p:pic>
        <p:nvPicPr>
          <p:cNvPr id="10" name="Picture 46" descr="tekne boat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053" y="2898975"/>
            <a:ext cx="2257304" cy="208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etin kutusu 7"/>
          <p:cNvSpPr txBox="1"/>
          <p:nvPr/>
        </p:nvSpPr>
        <p:spPr>
          <a:xfrm>
            <a:off x="2250683" y="2689938"/>
            <a:ext cx="4051969" cy="369332"/>
          </a:xfrm>
          <a:prstGeom prst="rect">
            <a:avLst/>
          </a:prstGeom>
          <a:noFill/>
        </p:spPr>
        <p:txBody>
          <a:bodyPr wrap="square" rtlCol="0">
            <a:spAutoFit/>
          </a:bodyPr>
          <a:lstStyle/>
          <a:p>
            <a:r>
              <a:rPr lang="tr-TR" dirty="0"/>
              <a:t>10.2.1.a.1.1 Bazı Kullanım alanları:</a:t>
            </a:r>
          </a:p>
        </p:txBody>
      </p:sp>
      <p:sp>
        <p:nvSpPr>
          <p:cNvPr id="11" name="Veri Yer Tutucusu 10"/>
          <p:cNvSpPr>
            <a:spLocks noGrp="1"/>
          </p:cNvSpPr>
          <p:nvPr>
            <p:ph type="dt" sz="half" idx="10"/>
          </p:nvPr>
        </p:nvSpPr>
        <p:spPr/>
        <p:txBody>
          <a:bodyPr/>
          <a:lstStyle/>
          <a:p>
            <a:r>
              <a:rPr lang="tr-TR" dirty="0"/>
              <a:t>....</a:t>
            </a:r>
          </a:p>
        </p:txBody>
      </p:sp>
      <p:sp>
        <p:nvSpPr>
          <p:cNvPr id="14" name="Dikdörtgen 13">
            <a:extLst>
              <a:ext uri="{FF2B5EF4-FFF2-40B4-BE49-F238E27FC236}">
                <a16:creationId xmlns:a16="http://schemas.microsoft.com/office/drawing/2014/main" id="{CBEEEA4D-D21C-4C29-8B51-32D553207AA7}"/>
              </a:ext>
            </a:extLst>
          </p:cNvPr>
          <p:cNvSpPr/>
          <p:nvPr/>
        </p:nvSpPr>
        <p:spPr>
          <a:xfrm>
            <a:off x="251897" y="1523168"/>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6" name="Dikdörtgen 15">
            <a:extLst>
              <a:ext uri="{FF2B5EF4-FFF2-40B4-BE49-F238E27FC236}">
                <a16:creationId xmlns:a16="http://schemas.microsoft.com/office/drawing/2014/main" id="{64591F98-F0E9-40D6-9623-ACF72CD4299C}"/>
              </a:ext>
            </a:extLst>
          </p:cNvPr>
          <p:cNvSpPr/>
          <p:nvPr/>
        </p:nvSpPr>
        <p:spPr>
          <a:xfrm>
            <a:off x="1445393" y="2291219"/>
            <a:ext cx="5285421" cy="369332"/>
          </a:xfrm>
          <a:prstGeom prst="rect">
            <a:avLst/>
          </a:prstGeom>
        </p:spPr>
        <p:txBody>
          <a:bodyPr wrap="none">
            <a:spAutoFit/>
          </a:bodyPr>
          <a:lstStyle/>
          <a:p>
            <a:r>
              <a:rPr lang="tr-TR" dirty="0">
                <a:solidFill>
                  <a:schemeClr val="bg1">
                    <a:lumMod val="50000"/>
                  </a:schemeClr>
                </a:solidFill>
              </a:rPr>
              <a:t>10.2.1.a.1 POLYESTER TERMOSETLER- -Devam </a:t>
            </a:r>
          </a:p>
        </p:txBody>
      </p:sp>
      <p:sp>
        <p:nvSpPr>
          <p:cNvPr id="19" name="Başlık 1">
            <a:extLst>
              <a:ext uri="{FF2B5EF4-FFF2-40B4-BE49-F238E27FC236}">
                <a16:creationId xmlns:a16="http://schemas.microsoft.com/office/drawing/2014/main" id="{2C28051F-3C95-481C-B3EF-B133B933F14C}"/>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20" name="Dikdörtgen 19">
            <a:extLst>
              <a:ext uri="{FF2B5EF4-FFF2-40B4-BE49-F238E27FC236}">
                <a16:creationId xmlns:a16="http://schemas.microsoft.com/office/drawing/2014/main" id="{CBDA4BF0-A740-4BF4-9F93-3EB074C6934B}"/>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3" name="Dikdörtgen 12">
            <a:extLst>
              <a:ext uri="{FF2B5EF4-FFF2-40B4-BE49-F238E27FC236}">
                <a16:creationId xmlns:a16="http://schemas.microsoft.com/office/drawing/2014/main" id="{9255C543-765D-4767-A2AF-AB402BF963AB}"/>
              </a:ext>
            </a:extLst>
          </p:cNvPr>
          <p:cNvSpPr/>
          <p:nvPr/>
        </p:nvSpPr>
        <p:spPr>
          <a:xfrm>
            <a:off x="1398389" y="1938831"/>
            <a:ext cx="2255746"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Termosetler</a:t>
            </a:r>
            <a:endParaRPr lang="tr-TR" dirty="0">
              <a:solidFill>
                <a:schemeClr val="bg1">
                  <a:lumMod val="50000"/>
                </a:schemeClr>
              </a:solidFill>
            </a:endParaRPr>
          </a:p>
        </p:txBody>
      </p:sp>
    </p:spTree>
    <p:extLst>
      <p:ext uri="{BB962C8B-B14F-4D97-AF65-F5344CB8AC3E}">
        <p14:creationId xmlns:p14="http://schemas.microsoft.com/office/powerpoint/2010/main" val="246069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wipe(left)">
                                      <p:cBhvr>
                                        <p:cTn id="21" dur="500"/>
                                        <p:tgtEl>
                                          <p:spTgt spid="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wipe(left)">
                                      <p:cBhvr>
                                        <p:cTn id="26" dur="500"/>
                                        <p:tgtEl>
                                          <p:spTgt spid="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wipe(left)">
                                      <p:cBhvr>
                                        <p:cTn id="3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50683" y="6410748"/>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95</a:t>
            </a:fld>
            <a:endParaRPr lang="tr-TR"/>
          </a:p>
        </p:txBody>
      </p:sp>
      <p:sp>
        <p:nvSpPr>
          <p:cNvPr id="11" name="Rectangle 2" descr="Rectangle: Click to edit Master text styles&#10;Second level&#10;Third level&#10;Fourth level&#10;Fifth level"/>
          <p:cNvSpPr txBox="1">
            <a:spLocks noChangeArrowheads="1"/>
          </p:cNvSpPr>
          <p:nvPr/>
        </p:nvSpPr>
        <p:spPr>
          <a:xfrm>
            <a:off x="392488" y="3308655"/>
            <a:ext cx="8352928" cy="2991186"/>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342900" indent="-342900">
              <a:lnSpc>
                <a:spcPct val="170000"/>
              </a:lnSpc>
              <a:buFont typeface="+mj-lt"/>
              <a:buAutoNum type="arabicPeriod"/>
            </a:pPr>
            <a:r>
              <a:rPr lang="tr-TR" sz="1800" dirty="0"/>
              <a:t>Polyesterin sertleşme öncesi </a:t>
            </a:r>
            <a:r>
              <a:rPr lang="tr-TR" sz="1800" dirty="0" err="1"/>
              <a:t>viskositesi</a:t>
            </a:r>
            <a:r>
              <a:rPr lang="tr-TR" sz="1800" dirty="0"/>
              <a:t> düşük olduğundan cam elyafını iyi ıslatır ve cam elyaf ile iyi bir </a:t>
            </a:r>
            <a:r>
              <a:rPr lang="tr-TR" sz="1800" dirty="0" err="1"/>
              <a:t>kompozit</a:t>
            </a:r>
            <a:r>
              <a:rPr lang="tr-TR" sz="1800" dirty="0"/>
              <a:t> oluşturur.</a:t>
            </a:r>
          </a:p>
          <a:p>
            <a:pPr marL="342900" indent="-342900">
              <a:lnSpc>
                <a:spcPct val="170000"/>
              </a:lnSpc>
              <a:buFont typeface="+mj-lt"/>
              <a:buAutoNum type="arabicPeriod"/>
            </a:pPr>
            <a:r>
              <a:rPr lang="tr-TR" sz="1800" dirty="0"/>
              <a:t>Kullanımı kolay ve maliyeti düşüktür.</a:t>
            </a:r>
          </a:p>
          <a:p>
            <a:pPr marL="342900" indent="-342900">
              <a:lnSpc>
                <a:spcPct val="170000"/>
              </a:lnSpc>
              <a:buFont typeface="+mj-lt"/>
              <a:buAutoNum type="arabicPeriod"/>
            </a:pPr>
            <a:r>
              <a:rPr lang="tr-TR" sz="1800" dirty="0"/>
              <a:t>Polyesterin bağ şekli (formülü) değiştirilerek farklı özellikler elde edilebilir.</a:t>
            </a:r>
          </a:p>
          <a:p>
            <a:pPr marL="342900" indent="-342900">
              <a:lnSpc>
                <a:spcPct val="170000"/>
              </a:lnSpc>
              <a:buFont typeface="+mj-lt"/>
              <a:buAutoNum type="arabicPeriod"/>
            </a:pPr>
            <a:r>
              <a:rPr lang="tr-TR" sz="1800" dirty="0"/>
              <a:t>El yatırma gibi basit kalıplamadan, en ileri kalıplama tekniklerine kadar kullanıma uygundur.</a:t>
            </a:r>
          </a:p>
        </p:txBody>
      </p:sp>
      <p:pic>
        <p:nvPicPr>
          <p:cNvPr id="31746" name="Picture 2" descr="http://d2n4wb9orp1vta.cloudfront.net/resources/images/cdn/cms/PF_0911_NAI_cordstr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5825" y="1589536"/>
            <a:ext cx="1760327" cy="1760327"/>
          </a:xfrm>
          <a:prstGeom prst="rect">
            <a:avLst/>
          </a:prstGeom>
          <a:noFill/>
          <a:extLst>
            <a:ext uri="{909E8E84-426E-40DD-AFC4-6F175D3DCCD1}">
              <a14:hiddenFill xmlns:a14="http://schemas.microsoft.com/office/drawing/2010/main">
                <a:solidFill>
                  <a:srgbClr val="FFFFFF"/>
                </a:solidFill>
              </a14:hiddenFill>
            </a:ext>
          </a:extLst>
        </p:spPr>
      </p:pic>
      <p:sp>
        <p:nvSpPr>
          <p:cNvPr id="9" name="Veri Yer Tutucusu 8"/>
          <p:cNvSpPr>
            <a:spLocks noGrp="1"/>
          </p:cNvSpPr>
          <p:nvPr>
            <p:ph type="dt" sz="half" idx="10"/>
          </p:nvPr>
        </p:nvSpPr>
        <p:spPr/>
        <p:txBody>
          <a:bodyPr/>
          <a:lstStyle/>
          <a:p>
            <a:r>
              <a:rPr lang="tr-TR" dirty="0"/>
              <a:t>....</a:t>
            </a:r>
          </a:p>
        </p:txBody>
      </p:sp>
      <p:sp>
        <p:nvSpPr>
          <p:cNvPr id="16" name="Başlık 1">
            <a:extLst>
              <a:ext uri="{FF2B5EF4-FFF2-40B4-BE49-F238E27FC236}">
                <a16:creationId xmlns:a16="http://schemas.microsoft.com/office/drawing/2014/main" id="{0BA84633-0452-48AE-A188-E98FEEC16297}"/>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7" name="Dikdörtgen 16">
            <a:extLst>
              <a:ext uri="{FF2B5EF4-FFF2-40B4-BE49-F238E27FC236}">
                <a16:creationId xmlns:a16="http://schemas.microsoft.com/office/drawing/2014/main" id="{A6FD6EEE-7C0F-433E-A53B-26BC4D67DD3E}"/>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8" name="Metin kutusu 17">
            <a:extLst>
              <a:ext uri="{FF2B5EF4-FFF2-40B4-BE49-F238E27FC236}">
                <a16:creationId xmlns:a16="http://schemas.microsoft.com/office/drawing/2014/main" id="{03436AB9-F196-4E67-B8B0-CAA9639A9434}"/>
              </a:ext>
            </a:extLst>
          </p:cNvPr>
          <p:cNvSpPr txBox="1"/>
          <p:nvPr/>
        </p:nvSpPr>
        <p:spPr>
          <a:xfrm>
            <a:off x="2335703" y="2892992"/>
            <a:ext cx="4051969" cy="369332"/>
          </a:xfrm>
          <a:prstGeom prst="rect">
            <a:avLst/>
          </a:prstGeom>
          <a:noFill/>
        </p:spPr>
        <p:txBody>
          <a:bodyPr wrap="square" rtlCol="0">
            <a:spAutoFit/>
          </a:bodyPr>
          <a:lstStyle/>
          <a:p>
            <a:r>
              <a:rPr lang="tr-TR" dirty="0"/>
              <a:t>10.2.1.a.1.2 </a:t>
            </a:r>
            <a:r>
              <a:rPr lang="tr-TR" b="1" dirty="0"/>
              <a:t>Bazı Avantajları</a:t>
            </a:r>
            <a:r>
              <a:rPr lang="tr-TR" dirty="0"/>
              <a:t>:</a:t>
            </a:r>
          </a:p>
        </p:txBody>
      </p:sp>
      <p:sp>
        <p:nvSpPr>
          <p:cNvPr id="19" name="Dikdörtgen 18">
            <a:extLst>
              <a:ext uri="{FF2B5EF4-FFF2-40B4-BE49-F238E27FC236}">
                <a16:creationId xmlns:a16="http://schemas.microsoft.com/office/drawing/2014/main" id="{CEEA6FDD-C3CE-4038-824E-14D47E9C75CB}"/>
              </a:ext>
            </a:extLst>
          </p:cNvPr>
          <p:cNvSpPr/>
          <p:nvPr/>
        </p:nvSpPr>
        <p:spPr>
          <a:xfrm>
            <a:off x="251897" y="1523168"/>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21" name="Dikdörtgen 20">
            <a:extLst>
              <a:ext uri="{FF2B5EF4-FFF2-40B4-BE49-F238E27FC236}">
                <a16:creationId xmlns:a16="http://schemas.microsoft.com/office/drawing/2014/main" id="{4DDCDB50-D379-468F-AB75-0D8A297FFDDB}"/>
              </a:ext>
            </a:extLst>
          </p:cNvPr>
          <p:cNvSpPr/>
          <p:nvPr/>
        </p:nvSpPr>
        <p:spPr>
          <a:xfrm>
            <a:off x="1552469" y="2380822"/>
            <a:ext cx="5254965" cy="369332"/>
          </a:xfrm>
          <a:prstGeom prst="rect">
            <a:avLst/>
          </a:prstGeom>
        </p:spPr>
        <p:txBody>
          <a:bodyPr wrap="none">
            <a:spAutoFit/>
          </a:bodyPr>
          <a:lstStyle/>
          <a:p>
            <a:r>
              <a:rPr lang="tr-TR" dirty="0">
                <a:solidFill>
                  <a:schemeClr val="bg1">
                    <a:lumMod val="50000"/>
                  </a:schemeClr>
                </a:solidFill>
              </a:rPr>
              <a:t>10.2.1.a.1 POLYESTER TERMOSETLER - Devam </a:t>
            </a:r>
          </a:p>
        </p:txBody>
      </p:sp>
      <p:sp>
        <p:nvSpPr>
          <p:cNvPr id="13" name="Dikdörtgen 12">
            <a:extLst>
              <a:ext uri="{FF2B5EF4-FFF2-40B4-BE49-F238E27FC236}">
                <a16:creationId xmlns:a16="http://schemas.microsoft.com/office/drawing/2014/main" id="{E5B2D486-759B-43B9-82F7-F6CFEA55035A}"/>
              </a:ext>
            </a:extLst>
          </p:cNvPr>
          <p:cNvSpPr/>
          <p:nvPr/>
        </p:nvSpPr>
        <p:spPr>
          <a:xfrm>
            <a:off x="1398389" y="1938831"/>
            <a:ext cx="2255746"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Termosetler</a:t>
            </a:r>
            <a:endParaRPr lang="tr-TR" dirty="0">
              <a:solidFill>
                <a:schemeClr val="bg1">
                  <a:lumMod val="50000"/>
                </a:schemeClr>
              </a:solidFill>
            </a:endParaRPr>
          </a:p>
        </p:txBody>
      </p:sp>
    </p:spTree>
    <p:extLst>
      <p:ext uri="{BB962C8B-B14F-4D97-AF65-F5344CB8AC3E}">
        <p14:creationId xmlns:p14="http://schemas.microsoft.com/office/powerpoint/2010/main" val="156991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wipe(left)">
                                      <p:cBhvr>
                                        <p:cTn id="14" dur="5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wipe(left)">
                                      <p:cBhvr>
                                        <p:cTn id="19" dur="500"/>
                                        <p:tgtEl>
                                          <p:spTgt spid="1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wipe(left)">
                                      <p:cBhvr>
                                        <p:cTn id="24" dur="500"/>
                                        <p:tgtEl>
                                          <p:spTgt spid="1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animEffect transition="in" filter="wipe(left)">
                                      <p:cBhvr>
                                        <p:cTn id="2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8"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10- MATRİS MALZEMELERİ </a:t>
            </a:r>
          </a:p>
        </p:txBody>
      </p:sp>
      <p:sp>
        <p:nvSpPr>
          <p:cNvPr id="3" name="Altbilgi Yer Tutucusu 2"/>
          <p:cNvSpPr>
            <a:spLocks noGrp="1"/>
          </p:cNvSpPr>
          <p:nvPr>
            <p:ph type="ftr" sz="quarter" idx="11"/>
          </p:nvPr>
        </p:nvSpPr>
        <p:spPr>
          <a:xfrm>
            <a:off x="2286084" y="6423627"/>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96</a:t>
            </a:fld>
            <a:endParaRPr lang="tr-TR"/>
          </a:p>
        </p:txBody>
      </p:sp>
      <p:sp>
        <p:nvSpPr>
          <p:cNvPr id="10" name="Rectangle 2" descr="Rectangle: Click to edit Master text styles&#10;Second level&#10;Third level&#10;Fourth level&#10;Fifth level"/>
          <p:cNvSpPr txBox="1">
            <a:spLocks noChangeArrowheads="1"/>
          </p:cNvSpPr>
          <p:nvPr/>
        </p:nvSpPr>
        <p:spPr>
          <a:xfrm>
            <a:off x="256050" y="2785682"/>
            <a:ext cx="8625804" cy="3546810"/>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514350" indent="-514350">
              <a:lnSpc>
                <a:spcPct val="170000"/>
              </a:lnSpc>
              <a:buFont typeface="+mj-lt"/>
              <a:buAutoNum type="arabicPeriod"/>
            </a:pPr>
            <a:r>
              <a:rPr lang="tr-TR" sz="1800" dirty="0"/>
              <a:t>Sertleşme sırasında yüksek oranda çekme (% 5…12 arası) meydana gelir. Bu durum, liflerin basma gerilmesi altında burkulup kırılmasına neden olur.</a:t>
            </a:r>
          </a:p>
          <a:p>
            <a:pPr marL="514350" indent="-514350">
              <a:lnSpc>
                <a:spcPct val="170000"/>
              </a:lnSpc>
              <a:buFont typeface="+mj-lt"/>
              <a:buAutoNum type="arabicPeriod"/>
            </a:pPr>
            <a:r>
              <a:rPr lang="tr-TR" sz="1800" dirty="0"/>
              <a:t>Düzgün yüzey elde etme zorluğu vardır.</a:t>
            </a:r>
          </a:p>
          <a:p>
            <a:pPr marL="514350" indent="-514350">
              <a:lnSpc>
                <a:spcPct val="170000"/>
              </a:lnSpc>
              <a:buFont typeface="+mj-lt"/>
              <a:buAutoNum type="arabicPeriod"/>
            </a:pPr>
            <a:r>
              <a:rPr lang="tr-TR" sz="1800" dirty="0"/>
              <a:t>Zehirli gaz yayarlar.</a:t>
            </a:r>
          </a:p>
          <a:p>
            <a:pPr marL="514350" indent="-514350">
              <a:lnSpc>
                <a:spcPct val="170000"/>
              </a:lnSpc>
              <a:buFont typeface="+mj-lt"/>
              <a:buAutoNum type="arabicPeriod"/>
            </a:pPr>
            <a:r>
              <a:rPr lang="tr-TR" sz="1800" dirty="0"/>
              <a:t>Raf ömürleri kısadır.</a:t>
            </a:r>
          </a:p>
          <a:p>
            <a:pPr marL="514350" indent="-514350">
              <a:lnSpc>
                <a:spcPct val="170000"/>
              </a:lnSpc>
              <a:buFont typeface="+mj-lt"/>
              <a:buAutoNum type="arabicPeriod"/>
            </a:pPr>
            <a:r>
              <a:rPr lang="tr-TR" sz="1800" dirty="0"/>
              <a:t>Alkali ve bazik ortamlarda korozyon dayanımları düşüktür.</a:t>
            </a:r>
          </a:p>
          <a:p>
            <a:pPr marL="514350" indent="-514350">
              <a:lnSpc>
                <a:spcPct val="170000"/>
              </a:lnSpc>
              <a:buFont typeface="+mj-lt"/>
              <a:buAutoNum type="arabicPeriod"/>
            </a:pPr>
            <a:r>
              <a:rPr lang="tr-TR" sz="1800" dirty="0"/>
              <a:t>Bünyelerine su alarak </a:t>
            </a:r>
            <a:r>
              <a:rPr lang="tr-TR" sz="1800" dirty="0" err="1"/>
              <a:t>bozunurlar</a:t>
            </a:r>
            <a:r>
              <a:rPr lang="tr-TR" sz="1800" dirty="0"/>
              <a:t>. </a:t>
            </a:r>
          </a:p>
        </p:txBody>
      </p:sp>
      <p:pic>
        <p:nvPicPr>
          <p:cNvPr id="1026" name="Picture 2" descr="http://www.adanactp.com/upload/2013/03/rogar-kapagi-mentesesiz-b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7484" y="4196215"/>
            <a:ext cx="2047826" cy="1569408"/>
          </a:xfrm>
          <a:prstGeom prst="rect">
            <a:avLst/>
          </a:prstGeom>
          <a:noFill/>
          <a:extLst>
            <a:ext uri="{909E8E84-426E-40DD-AFC4-6F175D3DCCD1}">
              <a14:hiddenFill xmlns:a14="http://schemas.microsoft.com/office/drawing/2010/main">
                <a:solidFill>
                  <a:srgbClr val="FFFFFF"/>
                </a:solidFill>
              </a14:hiddenFill>
            </a:ext>
          </a:extLst>
        </p:spPr>
      </p:pic>
      <p:sp>
        <p:nvSpPr>
          <p:cNvPr id="9" name="Metin kutusu 8"/>
          <p:cNvSpPr txBox="1"/>
          <p:nvPr/>
        </p:nvSpPr>
        <p:spPr>
          <a:xfrm>
            <a:off x="7018087" y="5765623"/>
            <a:ext cx="1948747" cy="338554"/>
          </a:xfrm>
          <a:prstGeom prst="rect">
            <a:avLst/>
          </a:prstGeom>
          <a:noFill/>
        </p:spPr>
        <p:txBody>
          <a:bodyPr wrap="square" rtlCol="0">
            <a:spAutoFit/>
          </a:bodyPr>
          <a:lstStyle/>
          <a:p>
            <a:r>
              <a:rPr lang="tr-TR" sz="1600" i="1" dirty="0"/>
              <a:t>CTP </a:t>
            </a:r>
            <a:r>
              <a:rPr lang="tr-TR" sz="1600" i="1" dirty="0" err="1"/>
              <a:t>logar</a:t>
            </a:r>
            <a:r>
              <a:rPr lang="tr-TR" sz="1600" i="1" dirty="0"/>
              <a:t> kapağı</a:t>
            </a:r>
          </a:p>
        </p:txBody>
      </p:sp>
      <p:sp>
        <p:nvSpPr>
          <p:cNvPr id="11" name="Veri Yer Tutucusu 10"/>
          <p:cNvSpPr>
            <a:spLocks noGrp="1"/>
          </p:cNvSpPr>
          <p:nvPr>
            <p:ph type="dt" sz="half" idx="10"/>
          </p:nvPr>
        </p:nvSpPr>
        <p:spPr/>
        <p:txBody>
          <a:bodyPr/>
          <a:lstStyle/>
          <a:p>
            <a:r>
              <a:rPr lang="tr-TR" dirty="0"/>
              <a:t>....</a:t>
            </a:r>
          </a:p>
        </p:txBody>
      </p:sp>
      <p:sp>
        <p:nvSpPr>
          <p:cNvPr id="15" name="Metin kutusu 14">
            <a:extLst>
              <a:ext uri="{FF2B5EF4-FFF2-40B4-BE49-F238E27FC236}">
                <a16:creationId xmlns:a16="http://schemas.microsoft.com/office/drawing/2014/main" id="{77174887-7A4D-466F-A5AA-2810FB0CF617}"/>
              </a:ext>
            </a:extLst>
          </p:cNvPr>
          <p:cNvSpPr txBox="1"/>
          <p:nvPr/>
        </p:nvSpPr>
        <p:spPr>
          <a:xfrm>
            <a:off x="2286084" y="2538270"/>
            <a:ext cx="4051969" cy="369332"/>
          </a:xfrm>
          <a:prstGeom prst="rect">
            <a:avLst/>
          </a:prstGeom>
          <a:noFill/>
        </p:spPr>
        <p:txBody>
          <a:bodyPr wrap="square" rtlCol="0">
            <a:spAutoFit/>
          </a:bodyPr>
          <a:lstStyle/>
          <a:p>
            <a:r>
              <a:rPr lang="tr-TR" dirty="0"/>
              <a:t>10.2.1.a.1.3 </a:t>
            </a:r>
            <a:r>
              <a:rPr lang="tr-TR" b="1" dirty="0"/>
              <a:t>Bazı Dezavantajları</a:t>
            </a:r>
            <a:r>
              <a:rPr lang="tr-TR" dirty="0"/>
              <a:t>:</a:t>
            </a:r>
          </a:p>
        </p:txBody>
      </p:sp>
      <p:sp>
        <p:nvSpPr>
          <p:cNvPr id="16" name="Dikdörtgen 15">
            <a:extLst>
              <a:ext uri="{FF2B5EF4-FFF2-40B4-BE49-F238E27FC236}">
                <a16:creationId xmlns:a16="http://schemas.microsoft.com/office/drawing/2014/main" id="{E1928780-B978-4A08-83C6-FB829D6D047E}"/>
              </a:ext>
            </a:extLst>
          </p:cNvPr>
          <p:cNvSpPr/>
          <p:nvPr/>
        </p:nvSpPr>
        <p:spPr>
          <a:xfrm>
            <a:off x="301752" y="1492498"/>
            <a:ext cx="607044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8" name="Dikdörtgen 17">
            <a:extLst>
              <a:ext uri="{FF2B5EF4-FFF2-40B4-BE49-F238E27FC236}">
                <a16:creationId xmlns:a16="http://schemas.microsoft.com/office/drawing/2014/main" id="{0A48CE4B-17CC-41F1-BFED-C4DD6C188933}"/>
              </a:ext>
            </a:extLst>
          </p:cNvPr>
          <p:cNvSpPr/>
          <p:nvPr/>
        </p:nvSpPr>
        <p:spPr>
          <a:xfrm>
            <a:off x="1445393" y="2173868"/>
            <a:ext cx="5341527" cy="369332"/>
          </a:xfrm>
          <a:prstGeom prst="rect">
            <a:avLst/>
          </a:prstGeom>
        </p:spPr>
        <p:txBody>
          <a:bodyPr wrap="none">
            <a:spAutoFit/>
          </a:bodyPr>
          <a:lstStyle/>
          <a:p>
            <a:r>
              <a:rPr lang="tr-TR" dirty="0">
                <a:solidFill>
                  <a:schemeClr val="bg1">
                    <a:lumMod val="50000"/>
                  </a:schemeClr>
                </a:solidFill>
              </a:rPr>
              <a:t>10.2.1.a.1 POLYESTER TERMOSETLER -Devam </a:t>
            </a:r>
          </a:p>
        </p:txBody>
      </p:sp>
      <p:sp>
        <p:nvSpPr>
          <p:cNvPr id="13" name="Dikdörtgen 12">
            <a:extLst>
              <a:ext uri="{FF2B5EF4-FFF2-40B4-BE49-F238E27FC236}">
                <a16:creationId xmlns:a16="http://schemas.microsoft.com/office/drawing/2014/main" id="{9CFA2693-1885-4F29-AFC8-64731B10D6E2}"/>
              </a:ext>
            </a:extLst>
          </p:cNvPr>
          <p:cNvSpPr/>
          <p:nvPr/>
        </p:nvSpPr>
        <p:spPr>
          <a:xfrm>
            <a:off x="1120169" y="1816202"/>
            <a:ext cx="2255746"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Termosetler</a:t>
            </a:r>
            <a:endParaRPr lang="tr-TR" dirty="0">
              <a:solidFill>
                <a:schemeClr val="bg1">
                  <a:lumMod val="50000"/>
                </a:schemeClr>
              </a:solidFill>
            </a:endParaRPr>
          </a:p>
        </p:txBody>
      </p:sp>
    </p:spTree>
    <p:extLst>
      <p:ext uri="{BB962C8B-B14F-4D97-AF65-F5344CB8AC3E}">
        <p14:creationId xmlns:p14="http://schemas.microsoft.com/office/powerpoint/2010/main" val="278328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wipe(up)">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up)">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wipe(up)">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wipe(up)">
                                      <p:cBhvr>
                                        <p:cTn id="29" dur="500"/>
                                        <p:tgtEl>
                                          <p:spTgt spid="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wipe(up)">
                                      <p:cBhvr>
                                        <p:cTn id="34" dur="500"/>
                                        <p:tgtEl>
                                          <p:spTgt spid="10">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0">
                                            <p:txEl>
                                              <p:pRg st="5" end="5"/>
                                            </p:txEl>
                                          </p:spTgt>
                                        </p:tgtEl>
                                        <p:attrNameLst>
                                          <p:attrName>style.visibility</p:attrName>
                                        </p:attrNameLst>
                                      </p:cBhvr>
                                      <p:to>
                                        <p:strVal val="visible"/>
                                      </p:to>
                                    </p:set>
                                    <p:animEffect transition="in" filter="wipe(up)">
                                      <p:cBhvr>
                                        <p:cTn id="39" dur="500"/>
                                        <p:tgtEl>
                                          <p:spTgt spid="10">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9" grpId="0"/>
      <p:bldP spid="15"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62980" y="6410748"/>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97</a:t>
            </a:fld>
            <a:endParaRPr lang="tr-TR"/>
          </a:p>
        </p:txBody>
      </p:sp>
      <p:sp>
        <p:nvSpPr>
          <p:cNvPr id="6" name="Dikdörtgen 5"/>
          <p:cNvSpPr/>
          <p:nvPr/>
        </p:nvSpPr>
        <p:spPr>
          <a:xfrm>
            <a:off x="2209710" y="2329998"/>
            <a:ext cx="2393604" cy="400110"/>
          </a:xfrm>
          <a:prstGeom prst="rect">
            <a:avLst/>
          </a:prstGeom>
        </p:spPr>
        <p:txBody>
          <a:bodyPr wrap="none">
            <a:spAutoFit/>
          </a:bodyPr>
          <a:lstStyle/>
          <a:p>
            <a:r>
              <a:rPr lang="tr-TR" sz="2000" b="1" dirty="0">
                <a:solidFill>
                  <a:srgbClr val="FF0000"/>
                </a:solidFill>
              </a:rPr>
              <a:t>10.2.1.a.2 </a:t>
            </a:r>
            <a:r>
              <a:rPr lang="tr-TR" sz="2000" b="1" dirty="0" err="1">
                <a:solidFill>
                  <a:srgbClr val="FF0000"/>
                </a:solidFill>
              </a:rPr>
              <a:t>Epoksi</a:t>
            </a:r>
            <a:endParaRPr lang="tr-TR" sz="2000" dirty="0">
              <a:solidFill>
                <a:srgbClr val="FF0000"/>
              </a:solidFill>
            </a:endParaRPr>
          </a:p>
        </p:txBody>
      </p:sp>
      <p:sp>
        <p:nvSpPr>
          <p:cNvPr id="8" name="Dikdörtgen 7"/>
          <p:cNvSpPr/>
          <p:nvPr/>
        </p:nvSpPr>
        <p:spPr>
          <a:xfrm>
            <a:off x="1298057" y="2679782"/>
            <a:ext cx="8400778" cy="457369"/>
          </a:xfrm>
          <a:prstGeom prst="rect">
            <a:avLst/>
          </a:prstGeom>
        </p:spPr>
        <p:txBody>
          <a:bodyPr wrap="square">
            <a:spAutoFit/>
          </a:bodyPr>
          <a:lstStyle/>
          <a:p>
            <a:pPr marL="285750" indent="-285750">
              <a:lnSpc>
                <a:spcPct val="150000"/>
              </a:lnSpc>
              <a:buFont typeface="Arial" pitchFamily="34" charset="0"/>
              <a:buChar char="•"/>
            </a:pPr>
            <a:r>
              <a:rPr lang="tr-TR" dirty="0" err="1"/>
              <a:t>Termosetler</a:t>
            </a:r>
            <a:r>
              <a:rPr lang="tr-TR" dirty="0"/>
              <a:t> grubundan yapıştırıcı bir kimyasal reçinedir.  </a:t>
            </a:r>
          </a:p>
        </p:txBody>
      </p:sp>
      <p:pic>
        <p:nvPicPr>
          <p:cNvPr id="23554" name="Picture 2" descr="http://upload.wikimedia.org/wikipedia/commons/thumb/0/07/Epoxy_prepolymer_chemical_structure.png/300px-Epoxy_prepolymer_chemical_struc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6039" y="3182085"/>
            <a:ext cx="6393674" cy="1534482"/>
          </a:xfrm>
          <a:prstGeom prst="rect">
            <a:avLst/>
          </a:prstGeom>
          <a:noFill/>
          <a:extLst>
            <a:ext uri="{909E8E84-426E-40DD-AFC4-6F175D3DCCD1}">
              <a14:hiddenFill xmlns:a14="http://schemas.microsoft.com/office/drawing/2010/main">
                <a:solidFill>
                  <a:srgbClr val="FFFFFF"/>
                </a:solidFill>
              </a14:hiddenFill>
            </a:ext>
          </a:extLst>
        </p:spPr>
      </p:pic>
      <p:sp>
        <p:nvSpPr>
          <p:cNvPr id="9" name="Veri Yer Tutucusu 8"/>
          <p:cNvSpPr>
            <a:spLocks noGrp="1"/>
          </p:cNvSpPr>
          <p:nvPr>
            <p:ph type="dt" sz="half" idx="10"/>
          </p:nvPr>
        </p:nvSpPr>
        <p:spPr/>
        <p:txBody>
          <a:bodyPr/>
          <a:lstStyle/>
          <a:p>
            <a:r>
              <a:rPr lang="tr-TR" dirty="0"/>
              <a:t>....</a:t>
            </a:r>
          </a:p>
        </p:txBody>
      </p:sp>
      <p:sp>
        <p:nvSpPr>
          <p:cNvPr id="15" name="Dikdörtgen 14">
            <a:extLst>
              <a:ext uri="{FF2B5EF4-FFF2-40B4-BE49-F238E27FC236}">
                <a16:creationId xmlns:a16="http://schemas.microsoft.com/office/drawing/2014/main" id="{3C92640E-3FCC-49AF-87BB-97B7AB099BF4}"/>
              </a:ext>
            </a:extLst>
          </p:cNvPr>
          <p:cNvSpPr/>
          <p:nvPr/>
        </p:nvSpPr>
        <p:spPr>
          <a:xfrm>
            <a:off x="301752" y="1523301"/>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6" name="Dikdörtgen 15">
            <a:extLst>
              <a:ext uri="{FF2B5EF4-FFF2-40B4-BE49-F238E27FC236}">
                <a16:creationId xmlns:a16="http://schemas.microsoft.com/office/drawing/2014/main" id="{CE787FF6-2461-459F-A881-50172724D1A1}"/>
              </a:ext>
            </a:extLst>
          </p:cNvPr>
          <p:cNvSpPr/>
          <p:nvPr/>
        </p:nvSpPr>
        <p:spPr>
          <a:xfrm>
            <a:off x="1259632" y="1922625"/>
            <a:ext cx="2367956"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Termosetler</a:t>
            </a:r>
            <a:r>
              <a:rPr lang="tr-TR" dirty="0">
                <a:solidFill>
                  <a:schemeClr val="bg1">
                    <a:lumMod val="50000"/>
                  </a:schemeClr>
                </a:solidFill>
              </a:rPr>
              <a:t>  </a:t>
            </a:r>
          </a:p>
        </p:txBody>
      </p:sp>
      <p:sp>
        <p:nvSpPr>
          <p:cNvPr id="17" name="Başlık 1">
            <a:extLst>
              <a:ext uri="{FF2B5EF4-FFF2-40B4-BE49-F238E27FC236}">
                <a16:creationId xmlns:a16="http://schemas.microsoft.com/office/drawing/2014/main" id="{873E869C-B780-48DB-8E54-9ED5C5828B41}"/>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8" name="Dikdörtgen 17">
            <a:extLst>
              <a:ext uri="{FF2B5EF4-FFF2-40B4-BE49-F238E27FC236}">
                <a16:creationId xmlns:a16="http://schemas.microsoft.com/office/drawing/2014/main" id="{B745852B-BD06-452C-8739-DE19EDE08712}"/>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20" name="Rectangle 3" descr="Rectangle: Click to edit Master text styles&#10;Second level&#10;Third level&#10;Fourth level&#10;Fifth level">
            <a:extLst>
              <a:ext uri="{FF2B5EF4-FFF2-40B4-BE49-F238E27FC236}">
                <a16:creationId xmlns:a16="http://schemas.microsoft.com/office/drawing/2014/main" id="{C4908179-FAE0-49E5-9B8F-4D7CD7D2C9C8}"/>
              </a:ext>
            </a:extLst>
          </p:cNvPr>
          <p:cNvSpPr txBox="1">
            <a:spLocks noChangeArrowheads="1"/>
          </p:cNvSpPr>
          <p:nvPr/>
        </p:nvSpPr>
        <p:spPr>
          <a:xfrm>
            <a:off x="251520" y="4753512"/>
            <a:ext cx="8842248" cy="1457898"/>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342900" indent="-342900">
              <a:lnSpc>
                <a:spcPct val="170000"/>
              </a:lnSpc>
              <a:buFont typeface="+mj-lt"/>
              <a:buAutoNum type="arabicPeriod"/>
            </a:pPr>
            <a:r>
              <a:rPr lang="tr-TR" sz="1700" dirty="0" err="1"/>
              <a:t>Epoksit</a:t>
            </a:r>
            <a:r>
              <a:rPr lang="tr-TR" sz="1700" dirty="0"/>
              <a:t> grubunun </a:t>
            </a:r>
            <a:r>
              <a:rPr lang="tr-TR" sz="1700" u="sng" dirty="0" err="1"/>
              <a:t>polimerizasyonu</a:t>
            </a:r>
            <a:r>
              <a:rPr lang="tr-TR" sz="1700" dirty="0"/>
              <a:t> ile üretilir ve farklı formüllerle özellikleri değiştirilebilir.</a:t>
            </a:r>
          </a:p>
          <a:p>
            <a:pPr marL="342900" indent="-342900">
              <a:lnSpc>
                <a:spcPct val="170000"/>
              </a:lnSpc>
              <a:buFont typeface="+mj-lt"/>
              <a:buAutoNum type="arabicPeriod"/>
            </a:pPr>
            <a:r>
              <a:rPr lang="tr-TR" sz="1700" dirty="0"/>
              <a:t>Kullanılan </a:t>
            </a:r>
            <a:r>
              <a:rPr lang="tr-TR" sz="1700" u="sng" dirty="0"/>
              <a:t>sertleştiricinin</a:t>
            </a:r>
            <a:r>
              <a:rPr lang="tr-TR" sz="1700" dirty="0"/>
              <a:t> türüne bağlı olarak </a:t>
            </a:r>
            <a:r>
              <a:rPr lang="tr-TR" sz="1700" dirty="0" err="1"/>
              <a:t>kompozit</a:t>
            </a:r>
            <a:r>
              <a:rPr lang="tr-TR" sz="1700" dirty="0"/>
              <a:t> malzemenin özellikleri değişir.</a:t>
            </a:r>
          </a:p>
        </p:txBody>
      </p:sp>
    </p:spTree>
    <p:extLst>
      <p:ext uri="{BB962C8B-B14F-4D97-AF65-F5344CB8AC3E}">
        <p14:creationId xmlns:p14="http://schemas.microsoft.com/office/powerpoint/2010/main" val="238672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3554"/>
                                        </p:tgtEl>
                                        <p:attrNameLst>
                                          <p:attrName>style.visibility</p:attrName>
                                        </p:attrNameLst>
                                      </p:cBhvr>
                                      <p:to>
                                        <p:strVal val="visible"/>
                                      </p:to>
                                    </p:set>
                                    <p:anim calcmode="lin" valueType="num">
                                      <p:cBhvr>
                                        <p:cTn id="19" dur="500" fill="hold"/>
                                        <p:tgtEl>
                                          <p:spTgt spid="23554"/>
                                        </p:tgtEl>
                                        <p:attrNameLst>
                                          <p:attrName>ppt_w</p:attrName>
                                        </p:attrNameLst>
                                      </p:cBhvr>
                                      <p:tavLst>
                                        <p:tav tm="0">
                                          <p:val>
                                            <p:fltVal val="0"/>
                                          </p:val>
                                        </p:tav>
                                        <p:tav tm="100000">
                                          <p:val>
                                            <p:strVal val="#ppt_w"/>
                                          </p:val>
                                        </p:tav>
                                      </p:tavLst>
                                    </p:anim>
                                    <p:anim calcmode="lin" valueType="num">
                                      <p:cBhvr>
                                        <p:cTn id="20" dur="500" fill="hold"/>
                                        <p:tgtEl>
                                          <p:spTgt spid="23554"/>
                                        </p:tgtEl>
                                        <p:attrNameLst>
                                          <p:attrName>ppt_h</p:attrName>
                                        </p:attrNameLst>
                                      </p:cBhvr>
                                      <p:tavLst>
                                        <p:tav tm="0">
                                          <p:val>
                                            <p:fltVal val="0"/>
                                          </p:val>
                                        </p:tav>
                                        <p:tav tm="100000">
                                          <p:val>
                                            <p:strVal val="#ppt_h"/>
                                          </p:val>
                                        </p:tav>
                                      </p:tavLst>
                                    </p:anim>
                                    <p:animEffect transition="in" filter="fade">
                                      <p:cBhvr>
                                        <p:cTn id="21" dur="500"/>
                                        <p:tgtEl>
                                          <p:spTgt spid="2355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wipe(up)">
                                      <p:cBhvr>
                                        <p:cTn id="26" dur="500"/>
                                        <p:tgtEl>
                                          <p:spTgt spid="2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0">
                                            <p:txEl>
                                              <p:pRg st="1" end="1"/>
                                            </p:txEl>
                                          </p:spTgt>
                                        </p:tgtEl>
                                        <p:attrNameLst>
                                          <p:attrName>style.visibility</p:attrName>
                                        </p:attrNameLst>
                                      </p:cBhvr>
                                      <p:to>
                                        <p:strVal val="visible"/>
                                      </p:to>
                                    </p:set>
                                    <p:animEffect transition="in" filter="wipe(up)">
                                      <p:cBhvr>
                                        <p:cTn id="31"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0"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40644" y="6410748"/>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98</a:t>
            </a:fld>
            <a:endParaRPr lang="tr-TR"/>
          </a:p>
        </p:txBody>
      </p:sp>
      <p:pic>
        <p:nvPicPr>
          <p:cNvPr id="22530" name="Picture 2" descr="http://4.bp.blogspot.com/_LVb6ghyWPvw/TGfENIaGWgI/AAAAAAAAAAs/GU9SRSjMSLY/s640/aircraft-hangar-flo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148" y="2320952"/>
            <a:ext cx="3349114" cy="2054719"/>
          </a:xfrm>
          <a:prstGeom prst="rect">
            <a:avLst/>
          </a:prstGeom>
          <a:noFill/>
          <a:extLst>
            <a:ext uri="{909E8E84-426E-40DD-AFC4-6F175D3DCCD1}">
              <a14:hiddenFill xmlns:a14="http://schemas.microsoft.com/office/drawing/2010/main">
                <a:solidFill>
                  <a:srgbClr val="FFFFFF"/>
                </a:solidFill>
              </a14:hiddenFill>
            </a:ext>
          </a:extLst>
        </p:spPr>
      </p:pic>
      <p:sp>
        <p:nvSpPr>
          <p:cNvPr id="8" name="Veri Yer Tutucusu 7"/>
          <p:cNvSpPr>
            <a:spLocks noGrp="1"/>
          </p:cNvSpPr>
          <p:nvPr>
            <p:ph type="dt" sz="half" idx="10"/>
          </p:nvPr>
        </p:nvSpPr>
        <p:spPr/>
        <p:txBody>
          <a:bodyPr/>
          <a:lstStyle/>
          <a:p>
            <a:r>
              <a:rPr lang="tr-TR" dirty="0"/>
              <a:t>....</a:t>
            </a:r>
          </a:p>
        </p:txBody>
      </p:sp>
      <p:sp>
        <p:nvSpPr>
          <p:cNvPr id="15" name="Dikdörtgen 14">
            <a:extLst>
              <a:ext uri="{FF2B5EF4-FFF2-40B4-BE49-F238E27FC236}">
                <a16:creationId xmlns:a16="http://schemas.microsoft.com/office/drawing/2014/main" id="{A91A99F6-1458-4861-89FB-21CFAAD74EA2}"/>
              </a:ext>
            </a:extLst>
          </p:cNvPr>
          <p:cNvSpPr/>
          <p:nvPr/>
        </p:nvSpPr>
        <p:spPr>
          <a:xfrm>
            <a:off x="1417614" y="2314655"/>
            <a:ext cx="2092239" cy="400110"/>
          </a:xfrm>
          <a:prstGeom prst="rect">
            <a:avLst/>
          </a:prstGeom>
        </p:spPr>
        <p:txBody>
          <a:bodyPr wrap="none">
            <a:spAutoFit/>
          </a:bodyPr>
          <a:lstStyle/>
          <a:p>
            <a:r>
              <a:rPr lang="tr-TR" sz="2000" dirty="0">
                <a:solidFill>
                  <a:schemeClr val="tx1">
                    <a:lumMod val="50000"/>
                    <a:lumOff val="50000"/>
                  </a:schemeClr>
                </a:solidFill>
              </a:rPr>
              <a:t>10.2.1.a.2 </a:t>
            </a:r>
            <a:r>
              <a:rPr lang="tr-TR" dirty="0" err="1">
                <a:solidFill>
                  <a:srgbClr val="FF0000"/>
                </a:solidFill>
              </a:rPr>
              <a:t>Epoksi</a:t>
            </a:r>
            <a:endParaRPr lang="tr-TR" sz="2000" dirty="0">
              <a:solidFill>
                <a:srgbClr val="FF0000"/>
              </a:solidFill>
            </a:endParaRPr>
          </a:p>
        </p:txBody>
      </p:sp>
      <p:sp>
        <p:nvSpPr>
          <p:cNvPr id="16" name="Dikdörtgen 15">
            <a:extLst>
              <a:ext uri="{FF2B5EF4-FFF2-40B4-BE49-F238E27FC236}">
                <a16:creationId xmlns:a16="http://schemas.microsoft.com/office/drawing/2014/main" id="{42C6F60D-7E1D-458D-979D-F604E4D3D6C7}"/>
              </a:ext>
            </a:extLst>
          </p:cNvPr>
          <p:cNvSpPr/>
          <p:nvPr/>
        </p:nvSpPr>
        <p:spPr>
          <a:xfrm>
            <a:off x="185224" y="1573251"/>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17" name="Dikdörtgen 16">
            <a:extLst>
              <a:ext uri="{FF2B5EF4-FFF2-40B4-BE49-F238E27FC236}">
                <a16:creationId xmlns:a16="http://schemas.microsoft.com/office/drawing/2014/main" id="{33C0D900-C2B9-4EA2-8017-4DC20769B58F}"/>
              </a:ext>
            </a:extLst>
          </p:cNvPr>
          <p:cNvSpPr/>
          <p:nvPr/>
        </p:nvSpPr>
        <p:spPr>
          <a:xfrm>
            <a:off x="605848" y="1929254"/>
            <a:ext cx="2367956"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Termosetler</a:t>
            </a:r>
            <a:r>
              <a:rPr lang="tr-TR" dirty="0">
                <a:solidFill>
                  <a:schemeClr val="bg1">
                    <a:lumMod val="50000"/>
                  </a:schemeClr>
                </a:solidFill>
              </a:rPr>
              <a:t> </a:t>
            </a:r>
          </a:p>
        </p:txBody>
      </p:sp>
      <p:sp>
        <p:nvSpPr>
          <p:cNvPr id="18" name="Metin kutusu 17">
            <a:extLst>
              <a:ext uri="{FF2B5EF4-FFF2-40B4-BE49-F238E27FC236}">
                <a16:creationId xmlns:a16="http://schemas.microsoft.com/office/drawing/2014/main" id="{1F899D8F-EE6C-4E14-AC27-6119BFFF18B5}"/>
              </a:ext>
            </a:extLst>
          </p:cNvPr>
          <p:cNvSpPr txBox="1"/>
          <p:nvPr/>
        </p:nvSpPr>
        <p:spPr>
          <a:xfrm>
            <a:off x="1767705" y="2675293"/>
            <a:ext cx="3568939" cy="369332"/>
          </a:xfrm>
          <a:prstGeom prst="rect">
            <a:avLst/>
          </a:prstGeom>
          <a:noFill/>
        </p:spPr>
        <p:txBody>
          <a:bodyPr wrap="square" rtlCol="0">
            <a:spAutoFit/>
          </a:bodyPr>
          <a:lstStyle/>
          <a:p>
            <a:r>
              <a:rPr lang="tr-TR" dirty="0">
                <a:solidFill>
                  <a:srgbClr val="FF0000"/>
                </a:solidFill>
              </a:rPr>
              <a:t>10.2.1.a.2.1 Üstün Özellikleri: </a:t>
            </a:r>
          </a:p>
        </p:txBody>
      </p:sp>
      <p:sp>
        <p:nvSpPr>
          <p:cNvPr id="19" name="Dikdörtgen 18">
            <a:extLst>
              <a:ext uri="{FF2B5EF4-FFF2-40B4-BE49-F238E27FC236}">
                <a16:creationId xmlns:a16="http://schemas.microsoft.com/office/drawing/2014/main" id="{4B380155-6245-4039-823C-20DD91A499BA}"/>
              </a:ext>
            </a:extLst>
          </p:cNvPr>
          <p:cNvSpPr/>
          <p:nvPr/>
        </p:nvSpPr>
        <p:spPr>
          <a:xfrm>
            <a:off x="220157" y="2913798"/>
            <a:ext cx="5419328" cy="1703864"/>
          </a:xfrm>
          <a:prstGeom prst="rect">
            <a:avLst/>
          </a:prstGeom>
        </p:spPr>
        <p:txBody>
          <a:bodyPr wrap="square">
            <a:spAutoFit/>
          </a:bodyPr>
          <a:lstStyle/>
          <a:p>
            <a:pPr marL="342900" indent="-342900" algn="just">
              <a:lnSpc>
                <a:spcPct val="150000"/>
              </a:lnSpc>
              <a:buFont typeface="+mj-lt"/>
              <a:buAutoNum type="arabicPeriod"/>
            </a:pPr>
            <a:r>
              <a:rPr lang="tr-TR" dirty="0"/>
              <a:t>Suya, aside, yağa ve kimyasallara  direnci çok iyidir, zamanla direnç özelliğini yitirmez.</a:t>
            </a:r>
          </a:p>
          <a:p>
            <a:pPr marL="342900" indent="-342900" algn="just">
              <a:lnSpc>
                <a:spcPct val="150000"/>
              </a:lnSpc>
              <a:buFont typeface="+mj-lt"/>
              <a:buAutoNum type="arabicPeriod"/>
            </a:pPr>
            <a:r>
              <a:rPr lang="tr-TR" dirty="0"/>
              <a:t>Genellikle iki bileşenli  olan </a:t>
            </a:r>
            <a:r>
              <a:rPr lang="tr-TR" dirty="0" err="1"/>
              <a:t>epoksiler</a:t>
            </a:r>
            <a:r>
              <a:rPr lang="tr-TR" dirty="0"/>
              <a:t>, belli süre sonra sıvı halden katı hale geçer. </a:t>
            </a:r>
          </a:p>
        </p:txBody>
      </p:sp>
      <p:sp>
        <p:nvSpPr>
          <p:cNvPr id="21" name="Başlık 1">
            <a:extLst>
              <a:ext uri="{FF2B5EF4-FFF2-40B4-BE49-F238E27FC236}">
                <a16:creationId xmlns:a16="http://schemas.microsoft.com/office/drawing/2014/main" id="{4347FEC1-000A-41EA-8FBD-6D0C390E7265}"/>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22" name="Dikdörtgen 21">
            <a:extLst>
              <a:ext uri="{FF2B5EF4-FFF2-40B4-BE49-F238E27FC236}">
                <a16:creationId xmlns:a16="http://schemas.microsoft.com/office/drawing/2014/main" id="{EC422025-9F77-4338-9D59-791722CDCAF3}"/>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20" name="Dikdörtgen 19">
            <a:extLst>
              <a:ext uri="{FF2B5EF4-FFF2-40B4-BE49-F238E27FC236}">
                <a16:creationId xmlns:a16="http://schemas.microsoft.com/office/drawing/2014/main" id="{DB90CDA1-9BAC-4ABA-8136-BCBB9FE3C4CE}"/>
              </a:ext>
            </a:extLst>
          </p:cNvPr>
          <p:cNvSpPr/>
          <p:nvPr/>
        </p:nvSpPr>
        <p:spPr>
          <a:xfrm>
            <a:off x="254404" y="4961583"/>
            <a:ext cx="8671767" cy="646331"/>
          </a:xfrm>
          <a:prstGeom prst="rect">
            <a:avLst/>
          </a:prstGeom>
        </p:spPr>
        <p:txBody>
          <a:bodyPr wrap="square">
            <a:spAutoFit/>
          </a:bodyPr>
          <a:lstStyle/>
          <a:p>
            <a:pPr marL="342900" indent="-342900" algn="just">
              <a:buFont typeface="+mj-lt"/>
              <a:buAutoNum type="arabicPeriod" startAt="4"/>
            </a:pPr>
            <a:r>
              <a:rPr lang="tr-TR" dirty="0"/>
              <a:t>Mükemmel mekanik dayanıklılığa sahiptir. Islakken 140ºC, kuruyken 220ºC ‘ye kadar ısıya dayanabilir.</a:t>
            </a:r>
          </a:p>
        </p:txBody>
      </p:sp>
      <p:sp>
        <p:nvSpPr>
          <p:cNvPr id="23" name="Dikdörtgen 22">
            <a:extLst>
              <a:ext uri="{FF2B5EF4-FFF2-40B4-BE49-F238E27FC236}">
                <a16:creationId xmlns:a16="http://schemas.microsoft.com/office/drawing/2014/main" id="{60374AF0-76F7-4DC9-8CD3-A654934D7297}"/>
              </a:ext>
            </a:extLst>
          </p:cNvPr>
          <p:cNvSpPr/>
          <p:nvPr/>
        </p:nvSpPr>
        <p:spPr>
          <a:xfrm>
            <a:off x="270479" y="5476124"/>
            <a:ext cx="8621332" cy="457369"/>
          </a:xfrm>
          <a:prstGeom prst="rect">
            <a:avLst/>
          </a:prstGeom>
        </p:spPr>
        <p:txBody>
          <a:bodyPr wrap="square">
            <a:spAutoFit/>
          </a:bodyPr>
          <a:lstStyle/>
          <a:p>
            <a:pPr marL="342900" indent="-342900">
              <a:lnSpc>
                <a:spcPct val="150000"/>
              </a:lnSpc>
              <a:buFont typeface="+mj-lt"/>
              <a:buAutoNum type="arabicPeriod" startAt="5"/>
            </a:pPr>
            <a:r>
              <a:rPr lang="tr-TR" dirty="0"/>
              <a:t>Sürtünmeye ve aşınmaya karşı dayanıklı yüzeyler oluşturur.</a:t>
            </a:r>
          </a:p>
        </p:txBody>
      </p:sp>
      <p:sp>
        <p:nvSpPr>
          <p:cNvPr id="14" name="Text Box 10"/>
          <p:cNvSpPr txBox="1">
            <a:spLocks noChangeArrowheads="1"/>
          </p:cNvSpPr>
          <p:nvPr/>
        </p:nvSpPr>
        <p:spPr bwMode="auto">
          <a:xfrm>
            <a:off x="5724128" y="4001007"/>
            <a:ext cx="33491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spcBef>
                <a:spcPct val="50000"/>
              </a:spcBef>
            </a:pPr>
            <a:r>
              <a:rPr lang="en-US" sz="1600" dirty="0"/>
              <a:t>epoxy </a:t>
            </a:r>
            <a:r>
              <a:rPr lang="tr-TR" sz="1600" dirty="0"/>
              <a:t>zemin kaplama</a:t>
            </a:r>
          </a:p>
        </p:txBody>
      </p:sp>
      <p:sp>
        <p:nvSpPr>
          <p:cNvPr id="24" name="Dikdörtgen 23">
            <a:extLst>
              <a:ext uri="{FF2B5EF4-FFF2-40B4-BE49-F238E27FC236}">
                <a16:creationId xmlns:a16="http://schemas.microsoft.com/office/drawing/2014/main" id="{F21D38F9-4B4B-48F4-A3DC-CDD6724E75A9}"/>
              </a:ext>
            </a:extLst>
          </p:cNvPr>
          <p:cNvSpPr/>
          <p:nvPr/>
        </p:nvSpPr>
        <p:spPr>
          <a:xfrm>
            <a:off x="220157" y="4577941"/>
            <a:ext cx="7329587" cy="369332"/>
          </a:xfrm>
          <a:prstGeom prst="rect">
            <a:avLst/>
          </a:prstGeom>
        </p:spPr>
        <p:txBody>
          <a:bodyPr wrap="square">
            <a:spAutoFit/>
          </a:bodyPr>
          <a:lstStyle/>
          <a:p>
            <a:pPr marL="342900" indent="-342900">
              <a:buFont typeface="+mj-lt"/>
              <a:buAutoNum type="arabicPeriod" startAt="3"/>
            </a:pPr>
            <a:r>
              <a:rPr lang="tr-TR" dirty="0"/>
              <a:t>Sertleşme sırasında düşük oranda çekme meydana gelir. </a:t>
            </a:r>
          </a:p>
        </p:txBody>
      </p:sp>
      <p:sp>
        <p:nvSpPr>
          <p:cNvPr id="25" name="Dikdörtgen 24">
            <a:extLst>
              <a:ext uri="{FF2B5EF4-FFF2-40B4-BE49-F238E27FC236}">
                <a16:creationId xmlns:a16="http://schemas.microsoft.com/office/drawing/2014/main" id="{27C9D2FB-9C91-4EC1-AD05-A082F1EDE443}"/>
              </a:ext>
            </a:extLst>
          </p:cNvPr>
          <p:cNvSpPr/>
          <p:nvPr/>
        </p:nvSpPr>
        <p:spPr>
          <a:xfrm>
            <a:off x="301752" y="5887351"/>
            <a:ext cx="8897112" cy="457369"/>
          </a:xfrm>
          <a:prstGeom prst="rect">
            <a:avLst/>
          </a:prstGeom>
        </p:spPr>
        <p:txBody>
          <a:bodyPr wrap="square">
            <a:spAutoFit/>
          </a:bodyPr>
          <a:lstStyle/>
          <a:p>
            <a:pPr marL="342900" indent="-342900">
              <a:lnSpc>
                <a:spcPct val="150000"/>
              </a:lnSpc>
              <a:buFont typeface="+mj-lt"/>
              <a:buAutoNum type="arabicPeriod" startAt="6"/>
            </a:pPr>
            <a:r>
              <a:rPr lang="tr-TR" dirty="0"/>
              <a:t>Dekoratif uygulamalarda geniş bir renk yelpazesine sahiptir.</a:t>
            </a:r>
          </a:p>
        </p:txBody>
      </p:sp>
    </p:spTree>
    <p:extLst>
      <p:ext uri="{BB962C8B-B14F-4D97-AF65-F5344CB8AC3E}">
        <p14:creationId xmlns:p14="http://schemas.microsoft.com/office/powerpoint/2010/main" val="360864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wipe(left)">
                                      <p:cBhvr>
                                        <p:cTn id="19" dur="500"/>
                                        <p:tgtEl>
                                          <p:spTgt spid="1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xEl>
                                              <p:pRg st="1" end="1"/>
                                            </p:txEl>
                                          </p:spTgt>
                                        </p:tgtEl>
                                        <p:attrNameLst>
                                          <p:attrName>style.visibility</p:attrName>
                                        </p:attrNameLst>
                                      </p:cBhvr>
                                      <p:to>
                                        <p:strVal val="visible"/>
                                      </p:to>
                                    </p:set>
                                    <p:animEffect transition="in" filter="wipe(left)">
                                      <p:cBhvr>
                                        <p:cTn id="24" dur="500"/>
                                        <p:tgtEl>
                                          <p:spTgt spid="1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build="p"/>
      <p:bldP spid="20" grpId="0"/>
      <p:bldP spid="23" grpId="0"/>
      <p:bldP spid="24" grpId="0"/>
      <p:bldP spid="25"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79712" y="6410748"/>
            <a:ext cx="5419328"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4" name="Slayt Numarası Yer Tutucusu 3"/>
          <p:cNvSpPr>
            <a:spLocks noGrp="1"/>
          </p:cNvSpPr>
          <p:nvPr>
            <p:ph type="sldNum" sz="quarter" idx="12"/>
          </p:nvPr>
        </p:nvSpPr>
        <p:spPr/>
        <p:txBody>
          <a:bodyPr/>
          <a:lstStyle/>
          <a:p>
            <a:fld id="{B7840E83-AC17-4BB5-BC43-751DE1ADA5B1}" type="slidenum">
              <a:rPr lang="tr-TR" smtClean="0"/>
              <a:t>99</a:t>
            </a:fld>
            <a:endParaRPr lang="tr-TR"/>
          </a:p>
        </p:txBody>
      </p:sp>
      <p:sp>
        <p:nvSpPr>
          <p:cNvPr id="10" name="Dikdörtgen 9"/>
          <p:cNvSpPr/>
          <p:nvPr/>
        </p:nvSpPr>
        <p:spPr>
          <a:xfrm>
            <a:off x="467544" y="3344251"/>
            <a:ext cx="6336704" cy="376257"/>
          </a:xfrm>
          <a:prstGeom prst="rect">
            <a:avLst/>
          </a:prstGeom>
        </p:spPr>
        <p:txBody>
          <a:bodyPr wrap="square">
            <a:spAutoFit/>
          </a:bodyPr>
          <a:lstStyle/>
          <a:p>
            <a:pPr marL="285750" indent="-285750">
              <a:lnSpc>
                <a:spcPct val="150000"/>
              </a:lnSpc>
              <a:buFont typeface="Arial" pitchFamily="34" charset="0"/>
              <a:buChar char="•"/>
            </a:pPr>
            <a:endParaRPr lang="tr-TR" sz="1400" dirty="0"/>
          </a:p>
        </p:txBody>
      </p:sp>
      <p:sp>
        <p:nvSpPr>
          <p:cNvPr id="8" name="Dikdörtgen 7"/>
          <p:cNvSpPr/>
          <p:nvPr/>
        </p:nvSpPr>
        <p:spPr>
          <a:xfrm>
            <a:off x="223405" y="2808240"/>
            <a:ext cx="6076788" cy="1221938"/>
          </a:xfrm>
          <a:prstGeom prst="rect">
            <a:avLst/>
          </a:prstGeom>
        </p:spPr>
        <p:txBody>
          <a:bodyPr wrap="square">
            <a:spAutoFit/>
          </a:bodyPr>
          <a:lstStyle/>
          <a:p>
            <a:pPr marL="342900" indent="-342900">
              <a:lnSpc>
                <a:spcPct val="150000"/>
              </a:lnSpc>
              <a:buFont typeface="+mj-lt"/>
              <a:buAutoNum type="arabicPeriod" startAt="7"/>
            </a:pPr>
            <a:r>
              <a:rPr lang="tr-TR" sz="1700" dirty="0"/>
              <a:t>Agrega ilave edilerek sürtünme direnci artırılır ve kayma direnci yüksek bir zemin elde edilebilir.</a:t>
            </a:r>
          </a:p>
          <a:p>
            <a:pPr marL="342900" indent="-342900">
              <a:lnSpc>
                <a:spcPct val="150000"/>
              </a:lnSpc>
              <a:buFont typeface="+mj-lt"/>
              <a:buAutoNum type="arabicPeriod" startAt="7"/>
            </a:pPr>
            <a:r>
              <a:rPr lang="tr-TR" sz="1700" dirty="0"/>
              <a:t>Estetiktir, kolay temizlenir ve hijyeniktir. </a:t>
            </a:r>
            <a:r>
              <a:rPr lang="tr-TR" sz="1700" dirty="0" err="1"/>
              <a:t>Solvent</a:t>
            </a:r>
            <a:r>
              <a:rPr lang="tr-TR" sz="1700" dirty="0"/>
              <a:t> içermez.</a:t>
            </a:r>
          </a:p>
        </p:txBody>
      </p:sp>
      <p:sp>
        <p:nvSpPr>
          <p:cNvPr id="11" name="Veri Yer Tutucusu 10"/>
          <p:cNvSpPr>
            <a:spLocks noGrp="1"/>
          </p:cNvSpPr>
          <p:nvPr>
            <p:ph type="dt" sz="half" idx="10"/>
          </p:nvPr>
        </p:nvSpPr>
        <p:spPr/>
        <p:txBody>
          <a:bodyPr/>
          <a:lstStyle/>
          <a:p>
            <a:r>
              <a:rPr lang="tr-TR" dirty="0"/>
              <a:t>....</a:t>
            </a:r>
          </a:p>
        </p:txBody>
      </p:sp>
      <p:sp>
        <p:nvSpPr>
          <p:cNvPr id="14" name="Başlık 1">
            <a:extLst>
              <a:ext uri="{FF2B5EF4-FFF2-40B4-BE49-F238E27FC236}">
                <a16:creationId xmlns:a16="http://schemas.microsoft.com/office/drawing/2014/main" id="{DC25FCAF-F395-4F7C-A9EE-CF66A134666F}"/>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MATRİS MALZEMELERİ</a:t>
            </a:r>
          </a:p>
        </p:txBody>
      </p:sp>
      <p:sp>
        <p:nvSpPr>
          <p:cNvPr id="15" name="Dikdörtgen 14">
            <a:extLst>
              <a:ext uri="{FF2B5EF4-FFF2-40B4-BE49-F238E27FC236}">
                <a16:creationId xmlns:a16="http://schemas.microsoft.com/office/drawing/2014/main" id="{A1EAA5F9-3DB1-4A49-AA80-B46A989F7A74}"/>
              </a:ext>
            </a:extLst>
          </p:cNvPr>
          <p:cNvSpPr/>
          <p:nvPr/>
        </p:nvSpPr>
        <p:spPr>
          <a:xfrm>
            <a:off x="2250683" y="665360"/>
            <a:ext cx="4455066" cy="400110"/>
          </a:xfrm>
          <a:prstGeom prst="rect">
            <a:avLst/>
          </a:prstGeom>
        </p:spPr>
        <p:txBody>
          <a:bodyPr wrap="none">
            <a:spAutoFit/>
          </a:bodyPr>
          <a:lstStyle/>
          <a:p>
            <a:r>
              <a:rPr lang="tr-TR" sz="2000" dirty="0">
                <a:solidFill>
                  <a:schemeClr val="bg1">
                    <a:lumMod val="50000"/>
                  </a:schemeClr>
                </a:solidFill>
              </a:rPr>
              <a:t>10.2 Başlıca Matris Malzeme Cinsleri:</a:t>
            </a:r>
          </a:p>
        </p:txBody>
      </p:sp>
      <p:sp>
        <p:nvSpPr>
          <p:cNvPr id="18" name="Dikdörtgen 17">
            <a:extLst>
              <a:ext uri="{FF2B5EF4-FFF2-40B4-BE49-F238E27FC236}">
                <a16:creationId xmlns:a16="http://schemas.microsoft.com/office/drawing/2014/main" id="{CBDAE92C-EF26-4AE9-BC66-AEBDBE33CE9D}"/>
              </a:ext>
            </a:extLst>
          </p:cNvPr>
          <p:cNvSpPr/>
          <p:nvPr/>
        </p:nvSpPr>
        <p:spPr>
          <a:xfrm>
            <a:off x="1146192" y="2118312"/>
            <a:ext cx="1901483" cy="369332"/>
          </a:xfrm>
          <a:prstGeom prst="rect">
            <a:avLst/>
          </a:prstGeom>
        </p:spPr>
        <p:txBody>
          <a:bodyPr wrap="none">
            <a:spAutoFit/>
          </a:bodyPr>
          <a:lstStyle/>
          <a:p>
            <a:r>
              <a:rPr lang="tr-TR" dirty="0">
                <a:solidFill>
                  <a:schemeClr val="tx1">
                    <a:lumMod val="50000"/>
                    <a:lumOff val="50000"/>
                  </a:schemeClr>
                </a:solidFill>
              </a:rPr>
              <a:t>10.2.1.a.2 </a:t>
            </a:r>
            <a:r>
              <a:rPr lang="tr-TR" dirty="0" err="1">
                <a:solidFill>
                  <a:srgbClr val="FF0000"/>
                </a:solidFill>
              </a:rPr>
              <a:t>Epoksi</a:t>
            </a:r>
            <a:endParaRPr lang="tr-TR" dirty="0">
              <a:solidFill>
                <a:srgbClr val="FF0000"/>
              </a:solidFill>
            </a:endParaRPr>
          </a:p>
        </p:txBody>
      </p:sp>
      <p:sp>
        <p:nvSpPr>
          <p:cNvPr id="19" name="Dikdörtgen 18">
            <a:extLst>
              <a:ext uri="{FF2B5EF4-FFF2-40B4-BE49-F238E27FC236}">
                <a16:creationId xmlns:a16="http://schemas.microsoft.com/office/drawing/2014/main" id="{AD0FC86E-FD1B-4E38-9717-E09CFA063227}"/>
              </a:ext>
            </a:extLst>
          </p:cNvPr>
          <p:cNvSpPr/>
          <p:nvPr/>
        </p:nvSpPr>
        <p:spPr>
          <a:xfrm>
            <a:off x="177352" y="1453406"/>
            <a:ext cx="8352928" cy="369332"/>
          </a:xfrm>
          <a:prstGeom prst="rect">
            <a:avLst/>
          </a:prstGeom>
        </p:spPr>
        <p:txBody>
          <a:bodyPr wrap="square">
            <a:spAutoFit/>
          </a:bodyPr>
          <a:lstStyle/>
          <a:p>
            <a:r>
              <a:rPr lang="tr-TR" dirty="0">
                <a:solidFill>
                  <a:schemeClr val="bg1">
                    <a:lumMod val="50000"/>
                  </a:schemeClr>
                </a:solidFill>
              </a:rPr>
              <a:t>10.2.1 Plastik Matris Malzemeleri (Reçineler/Polimerler)</a:t>
            </a:r>
          </a:p>
        </p:txBody>
      </p:sp>
      <p:sp>
        <p:nvSpPr>
          <p:cNvPr id="20" name="Dikdörtgen 19">
            <a:extLst>
              <a:ext uri="{FF2B5EF4-FFF2-40B4-BE49-F238E27FC236}">
                <a16:creationId xmlns:a16="http://schemas.microsoft.com/office/drawing/2014/main" id="{C3C600A1-592F-49B4-BFCF-C858F1230E94}"/>
              </a:ext>
            </a:extLst>
          </p:cNvPr>
          <p:cNvSpPr/>
          <p:nvPr/>
        </p:nvSpPr>
        <p:spPr>
          <a:xfrm>
            <a:off x="613720" y="1797109"/>
            <a:ext cx="2327881"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Termosetler</a:t>
            </a:r>
            <a:endParaRPr lang="tr-TR" dirty="0">
              <a:solidFill>
                <a:schemeClr val="bg1">
                  <a:lumMod val="50000"/>
                </a:schemeClr>
              </a:solidFill>
            </a:endParaRPr>
          </a:p>
        </p:txBody>
      </p:sp>
      <p:sp>
        <p:nvSpPr>
          <p:cNvPr id="21" name="Metin kutusu 20">
            <a:extLst>
              <a:ext uri="{FF2B5EF4-FFF2-40B4-BE49-F238E27FC236}">
                <a16:creationId xmlns:a16="http://schemas.microsoft.com/office/drawing/2014/main" id="{98BFF57C-6785-40D5-A604-310C413A77AD}"/>
              </a:ext>
            </a:extLst>
          </p:cNvPr>
          <p:cNvSpPr txBox="1"/>
          <p:nvPr/>
        </p:nvSpPr>
        <p:spPr>
          <a:xfrm>
            <a:off x="1856097" y="2462531"/>
            <a:ext cx="4654029" cy="369332"/>
          </a:xfrm>
          <a:prstGeom prst="rect">
            <a:avLst/>
          </a:prstGeom>
          <a:noFill/>
        </p:spPr>
        <p:txBody>
          <a:bodyPr wrap="square" rtlCol="0">
            <a:spAutoFit/>
          </a:bodyPr>
          <a:lstStyle/>
          <a:p>
            <a:r>
              <a:rPr lang="tr-TR" dirty="0">
                <a:solidFill>
                  <a:schemeClr val="bg1">
                    <a:lumMod val="50000"/>
                  </a:schemeClr>
                </a:solidFill>
              </a:rPr>
              <a:t>10.2.1.a.2.1 Üstün Özellikleri –Devam : </a:t>
            </a:r>
          </a:p>
        </p:txBody>
      </p:sp>
      <p:sp>
        <p:nvSpPr>
          <p:cNvPr id="22" name="Dikdörtgen 21">
            <a:extLst>
              <a:ext uri="{FF2B5EF4-FFF2-40B4-BE49-F238E27FC236}">
                <a16:creationId xmlns:a16="http://schemas.microsoft.com/office/drawing/2014/main" id="{5C3DA949-C570-41D2-9EDA-449F66533A9B}"/>
              </a:ext>
            </a:extLst>
          </p:cNvPr>
          <p:cNvSpPr/>
          <p:nvPr/>
        </p:nvSpPr>
        <p:spPr>
          <a:xfrm>
            <a:off x="191169" y="4020039"/>
            <a:ext cx="8868509" cy="2399183"/>
          </a:xfrm>
          <a:prstGeom prst="rect">
            <a:avLst/>
          </a:prstGeom>
        </p:spPr>
        <p:txBody>
          <a:bodyPr wrap="square">
            <a:spAutoFit/>
          </a:bodyPr>
          <a:lstStyle/>
          <a:p>
            <a:pPr marL="342900" indent="-342900">
              <a:lnSpc>
                <a:spcPct val="150000"/>
              </a:lnSpc>
              <a:buFont typeface="+mj-lt"/>
              <a:buAutoNum type="arabicPeriod" startAt="9"/>
            </a:pPr>
            <a:r>
              <a:rPr lang="tr-TR" sz="1700" dirty="0"/>
              <a:t>Birçok elyaf ile iyi bir bağ oluşturur. </a:t>
            </a:r>
            <a:r>
              <a:rPr lang="tr-TR" sz="1700" dirty="0">
                <a:hlinkClick r:id="rId2" tooltip="Cam">
                  <a:extLst>
                    <a:ext uri="{A12FA001-AC4F-418D-AE19-62706E023703}">
                      <ahyp:hlinkClr xmlns:ahyp="http://schemas.microsoft.com/office/drawing/2018/hyperlinkcolor" val="tx"/>
                    </a:ext>
                  </a:extLst>
                </a:hlinkClick>
              </a:rPr>
              <a:t>Cam</a:t>
            </a:r>
            <a:r>
              <a:rPr lang="tr-TR" sz="1700" dirty="0"/>
              <a:t> ve </a:t>
            </a:r>
            <a:r>
              <a:rPr lang="tr-TR" sz="1700" u="sng" dirty="0"/>
              <a:t>karbon elyafı</a:t>
            </a:r>
            <a:r>
              <a:rPr lang="tr-TR" sz="1700" dirty="0"/>
              <a:t> ile kullanılırsa mükemmel mekanik özelliklere sahip </a:t>
            </a:r>
            <a:r>
              <a:rPr lang="tr-TR" sz="1700" dirty="0" err="1"/>
              <a:t>kompozit</a:t>
            </a:r>
            <a:r>
              <a:rPr lang="tr-TR" sz="1700" dirty="0"/>
              <a:t> elde edilebilir. Bu </a:t>
            </a:r>
            <a:r>
              <a:rPr lang="tr-TR" sz="1700" dirty="0" err="1"/>
              <a:t>kompozitler</a:t>
            </a:r>
            <a:r>
              <a:rPr lang="tr-TR" sz="1700" dirty="0"/>
              <a:t> </a:t>
            </a:r>
            <a:r>
              <a:rPr lang="tr-TR" sz="1700" u="sng" dirty="0"/>
              <a:t>uzay</a:t>
            </a:r>
            <a:r>
              <a:rPr lang="tr-TR" sz="1700" dirty="0"/>
              <a:t>, </a:t>
            </a:r>
            <a:r>
              <a:rPr lang="tr-TR" sz="1700" dirty="0">
                <a:hlinkClick r:id="rId3" tooltip="Havacılık">
                  <a:extLst>
                    <a:ext uri="{A12FA001-AC4F-418D-AE19-62706E023703}">
                      <ahyp:hlinkClr xmlns:ahyp="http://schemas.microsoft.com/office/drawing/2018/hyperlinkcolor" val="tx"/>
                    </a:ext>
                  </a:extLst>
                </a:hlinkClick>
              </a:rPr>
              <a:t>havacılık</a:t>
            </a:r>
            <a:r>
              <a:rPr lang="tr-TR" sz="1700" dirty="0"/>
              <a:t> ve </a:t>
            </a:r>
            <a:r>
              <a:rPr lang="tr-TR" sz="1700" dirty="0">
                <a:hlinkClick r:id="rId4" tooltip="Denizcilik">
                  <a:extLst>
                    <a:ext uri="{A12FA001-AC4F-418D-AE19-62706E023703}">
                      <ahyp:hlinkClr xmlns:ahyp="http://schemas.microsoft.com/office/drawing/2018/hyperlinkcolor" val="tx"/>
                    </a:ext>
                  </a:extLst>
                </a:hlinkClick>
              </a:rPr>
              <a:t>denizcilik</a:t>
            </a:r>
            <a:r>
              <a:rPr lang="tr-TR" sz="1700" dirty="0"/>
              <a:t> sektöründe yaygın olarak kullanılır. </a:t>
            </a:r>
          </a:p>
          <a:p>
            <a:pPr marL="342900" indent="-342900">
              <a:lnSpc>
                <a:spcPct val="150000"/>
              </a:lnSpc>
              <a:buFont typeface="+mj-lt"/>
              <a:buAutoNum type="arabicPeriod" startAt="9"/>
            </a:pPr>
            <a:r>
              <a:rPr lang="tr-TR" sz="1700" dirty="0"/>
              <a:t>Yapıştırıcı olarak kullanılan bir kimyasal reçinedir. Tamir amacıyla çatlağa doldurulmuş </a:t>
            </a:r>
            <a:r>
              <a:rPr lang="tr-TR" sz="1700" dirty="0" err="1"/>
              <a:t>epoksi</a:t>
            </a:r>
            <a:r>
              <a:rPr lang="tr-TR" sz="1700" dirty="0"/>
              <a:t>, çatlağın neden olduğu süreksizliği giderir ve çatlak kenarlarını birbirine bağlayarak gerilme yığılmalarını önler.</a:t>
            </a:r>
          </a:p>
        </p:txBody>
      </p:sp>
      <p:pic>
        <p:nvPicPr>
          <p:cNvPr id="2052" name="Picture 4" descr="Water Based Epoxy Resin - Delta Membranes">
            <a:extLst>
              <a:ext uri="{FF2B5EF4-FFF2-40B4-BE49-F238E27FC236}">
                <a16:creationId xmlns:a16="http://schemas.microsoft.com/office/drawing/2014/main" id="{D651718C-69F9-491B-BE44-105B2E8FE1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1427278"/>
            <a:ext cx="2810472" cy="2342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45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wipe(up)">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2">
                                            <p:txEl>
                                              <p:pRg st="1" end="1"/>
                                            </p:txEl>
                                          </p:spTgt>
                                        </p:tgtEl>
                                        <p:attrNameLst>
                                          <p:attrName>style.visibility</p:attrName>
                                        </p:attrNameLst>
                                      </p:cBhvr>
                                      <p:to>
                                        <p:strVal val="visible"/>
                                      </p:to>
                                    </p:set>
                                    <p:animEffect transition="in" filter="wipe(up)">
                                      <p:cBhvr>
                                        <p:cTn id="22"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22"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Kent">
  <a:themeElements>
    <a:clrScheme name="Kent">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Kent">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Kent">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13176</TotalTime>
  <Words>16417</Words>
  <Application>Microsoft Office PowerPoint</Application>
  <PresentationFormat>Ekran Gösterisi (4:3)</PresentationFormat>
  <Paragraphs>2262</Paragraphs>
  <Slides>191</Slides>
  <Notes>13</Notes>
  <HiddenSlides>0</HiddenSlides>
  <MMClips>0</MMClips>
  <ScaleCrop>false</ScaleCrop>
  <HeadingPairs>
    <vt:vector size="6" baseType="variant">
      <vt:variant>
        <vt:lpstr>Kullanılan Yazı Tipleri</vt:lpstr>
      </vt:variant>
      <vt:variant>
        <vt:i4>14</vt:i4>
      </vt:variant>
      <vt:variant>
        <vt:lpstr>Tema</vt:lpstr>
      </vt:variant>
      <vt:variant>
        <vt:i4>1</vt:i4>
      </vt:variant>
      <vt:variant>
        <vt:lpstr>Slayt Başlıkları</vt:lpstr>
      </vt:variant>
      <vt:variant>
        <vt:i4>191</vt:i4>
      </vt:variant>
    </vt:vector>
  </HeadingPairs>
  <TitlesOfParts>
    <vt:vector size="206" baseType="lpstr">
      <vt:lpstr>华文楷体</vt:lpstr>
      <vt:lpstr>Arial</vt:lpstr>
      <vt:lpstr>Calibri</vt:lpstr>
      <vt:lpstr>Cambria</vt:lpstr>
      <vt:lpstr>Comic Sans MS</vt:lpstr>
      <vt:lpstr>方正舒体</vt:lpstr>
      <vt:lpstr>Georgia</vt:lpstr>
      <vt:lpstr>Segoe UI Historic</vt:lpstr>
      <vt:lpstr>Symbol</vt:lpstr>
      <vt:lpstr>Tahoma</vt:lpstr>
      <vt:lpstr>Times New Roman</vt:lpstr>
      <vt:lpstr>Verdana</vt:lpstr>
      <vt:lpstr>Wingdings</vt:lpstr>
      <vt:lpstr>Wingdings 2</vt:lpstr>
      <vt:lpstr>Kent</vt:lpstr>
      <vt:lpstr>PowerPoint Sunusu</vt:lpstr>
      <vt:lpstr>İçindekiler</vt:lpstr>
      <vt:lpstr>1- Kompozit Malzeme Nedir?</vt:lpstr>
      <vt:lpstr>2-Kompozit Malzemelerin Temel Özellikleri</vt:lpstr>
      <vt:lpstr>2-Kompozit Malzemelerin Temel Özellikleri  </vt:lpstr>
      <vt:lpstr>3-Kompozitlerin Uygulama Alanları</vt:lpstr>
      <vt:lpstr>3-Kompozitlerin Uygulama Alanları</vt:lpstr>
      <vt:lpstr>3-Kompozitlerin Uygulama Alanları</vt:lpstr>
      <vt:lpstr>3-Kompozitlerin Uygulama Alanları</vt:lpstr>
      <vt:lpstr>3-Kompozitlerin Uygulama Alanları</vt:lpstr>
      <vt:lpstr>3-Kompozitlerin Uygulama Alanları</vt:lpstr>
      <vt:lpstr>3-Kompozitlerin Uygulama Alanları</vt:lpstr>
      <vt:lpstr>3-Kompozitlerin Uygulama Alanları</vt:lpstr>
      <vt:lpstr>3-Kompozitlerin Uygulama Alanları</vt:lpstr>
      <vt:lpstr>3-Kompozitlerin Uygulama Alanları</vt:lpstr>
      <vt:lpstr>3-Kompozitlerin Uygulama Alanları</vt:lpstr>
      <vt:lpstr>3-Kompozitlerin Uygulama Alanları</vt:lpstr>
      <vt:lpstr>3-Kompozitlerin Uygulama Alanları</vt:lpstr>
      <vt:lpstr>3-Kompozitlerin Uygulama Alanları</vt:lpstr>
      <vt:lpstr>3-Kompozitlerin Uygulama Alanları</vt:lpstr>
      <vt:lpstr>3-Kompozitlerin Uygulama Alanları</vt:lpstr>
      <vt:lpstr>3-Kompozitlerin Uygulama Alanları</vt:lpstr>
      <vt:lpstr>3-Kompozitlerin Uygulama Alanları</vt:lpstr>
      <vt:lpstr>3-Kompozitlerin Uygulama Alanları</vt:lpstr>
      <vt:lpstr>PowerPoint Sunusu</vt:lpstr>
      <vt:lpstr>PowerPoint Sunusu</vt:lpstr>
      <vt:lpstr>PowerPoint Sunusu</vt:lpstr>
      <vt:lpstr>5- Kompozitler ve Mühendislik Faaliyetleri</vt:lpstr>
      <vt:lpstr>5- Kompozitler ve Mühendislik Faaliyetleri</vt:lpstr>
      <vt:lpstr>6- Niçin Kompozit Malzeme?</vt:lpstr>
      <vt:lpstr>6-Niçin Kompozit Malzeme?</vt:lpstr>
      <vt:lpstr>6-Niçin Kompozit Malzeme?</vt:lpstr>
      <vt:lpstr>6-Niçin Kompozit Malzeme?</vt:lpstr>
      <vt:lpstr>6-Niçin Kompozit Malzeme?</vt:lpstr>
      <vt:lpstr>6-Niçin Kompozit Malzeme?</vt:lpstr>
      <vt:lpstr>6-Niçin Kompozit Malzeme?</vt:lpstr>
      <vt:lpstr>6-Niçin Kompozit Malzeme?</vt:lpstr>
      <vt:lpstr>6-Niçin Kompozit Malzeme?</vt:lpstr>
      <vt:lpstr>6-Niçin Kompozit Malzeme?</vt:lpstr>
      <vt:lpstr>6-Niçin Kompozit Malzeme?</vt:lpstr>
      <vt:lpstr>6-Niçin Kompozit Malzeme?</vt:lpstr>
      <vt:lpstr>6-Niçin Kompozit Malzeme?</vt:lpstr>
      <vt:lpstr>6-Niçin Kompozit Malzeme?</vt:lpstr>
      <vt:lpstr>6-Niçin Kompozit Malzeme?</vt:lpstr>
      <vt:lpstr>6-Niçin Kompozit Malzeme?</vt:lpstr>
      <vt:lpstr>6-Niçin Kompozit Malzeme?</vt:lpstr>
      <vt:lpstr>6-Niçin Kompozit Malzeme?</vt:lpstr>
      <vt:lpstr>6-Niçin Kompozit Malzeme?</vt:lpstr>
      <vt:lpstr>6-Niçin Kompozit Malzeme?</vt:lpstr>
      <vt:lpstr>6-Niçin Kompozit Malzeme?</vt:lpstr>
      <vt:lpstr>7- Kompozit Malzemelerin Tarihçesi</vt:lpstr>
      <vt:lpstr>7- Kompozit Malzemelerin Tarihçesi</vt:lpstr>
      <vt:lpstr>7- Kompozit Malzemelerin Tarihçesi</vt:lpstr>
      <vt:lpstr>7- Kompozit Malzemelerin Tarihçesi</vt:lpstr>
      <vt:lpstr>7-Kompozit Malzemelerin Tarihçesi</vt:lpstr>
      <vt:lpstr>7-Kompozit Malzemelerin Tarihçesi</vt:lpstr>
      <vt:lpstr>7- Kompozit Malzemelerin Tarihçesi</vt:lpstr>
      <vt:lpstr>7- Kompozit Malzemelerin Tarihçesi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9- Kompozitlerin Dezavantajları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10- MATRİS MALZEMELERİ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11- ELYAF (FİBER) MALZEMELERİ</vt:lpstr>
      <vt:lpstr>  11- ELYAF (FİBER) MALZEMELERİ</vt:lpstr>
      <vt:lpstr>  11- ELYAF (FİBER) MALZEMELERİ</vt:lpstr>
      <vt:lpstr>  11- ELYAF (FİBER) MALZEMELERİ</vt:lpstr>
      <vt:lpstr>  11- ELYAF (FİBER) MALZEMELERİ</vt:lpstr>
      <vt:lpstr>  11- ELYAF (FİBER) MALZEMELERİ</vt:lpstr>
      <vt:lpstr>  11- ELYAF (FİBER) MALZEMELERİ</vt:lpstr>
      <vt:lpstr>  11- ELYAF (FİBER) MALZEMELERİ</vt:lpstr>
      <vt:lpstr>  11- ELYAF (FİBER) MALZEMELERİ</vt:lpstr>
      <vt:lpstr>  11- ELYAF (FİBER) MALZEMELERİ</vt:lpstr>
      <vt:lpstr>  11- ELYAF (FİBER) MALZEMELERİ</vt:lpstr>
      <vt:lpstr>  11- ELYAF (FİBER) MALZEMELERİ</vt:lpstr>
      <vt:lpstr>  11- ELYAF (FİBER) MALZEMELERİ</vt:lpstr>
      <vt:lpstr>  11- ELYAF (FİBER) MALZEMELERİ</vt:lpstr>
      <vt:lpstr>  11- ELYAF (FİBER) MALZEMELERİ</vt:lpstr>
      <vt:lpstr>  11- ELYAF (FİBER) MALZEMELERİ</vt:lpstr>
      <vt:lpstr>  11- ELYAF (FİBER) MALZEMELERİ</vt:lpstr>
      <vt:lpstr>  11- ELYAF (FİBER) MALZEMELERİ</vt:lpstr>
      <vt:lpstr>  11- ELYAF (FİBER) MALZEMELERİ</vt:lpstr>
      <vt:lpstr>  11- ELYAF (FİBER) MALZEMELERİ</vt:lpstr>
      <vt:lpstr>  11- ELYAF (FİBER) MALZEMELERİ</vt:lpstr>
      <vt:lpstr>  11- ELYAF (FİBER) MALZEMELERİ</vt:lpstr>
      <vt:lpstr>  11- ELYAF (FİBER) MALZEMELERİ</vt:lpstr>
      <vt:lpstr>  11- ELYAF (FİBER) MALZEMELERİ</vt:lpstr>
      <vt:lpstr>  11- ELYAF (FİBER) MALZEMELERİ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Kompozit Malzemelerle İlgili Genel Bilgiler</dc:title>
  <dc:creator>Mehmet</dc:creator>
  <cp:lastModifiedBy>Administrator</cp:lastModifiedBy>
  <cp:revision>574</cp:revision>
  <dcterms:created xsi:type="dcterms:W3CDTF">2013-09-05T08:29:31Z</dcterms:created>
  <dcterms:modified xsi:type="dcterms:W3CDTF">2024-01-23T20:07:33Z</dcterms:modified>
</cp:coreProperties>
</file>