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93"/>
  </p:notesMasterIdLst>
  <p:handoutMasterIdLst>
    <p:handoutMasterId r:id="rId194"/>
  </p:handoutMasterIdLst>
  <p:sldIdLst>
    <p:sldId id="660" r:id="rId2"/>
    <p:sldId id="661" r:id="rId3"/>
    <p:sldId id="565" r:id="rId4"/>
    <p:sldId id="566" r:id="rId5"/>
    <p:sldId id="567" r:id="rId6"/>
    <p:sldId id="568" r:id="rId7"/>
    <p:sldId id="569" r:id="rId8"/>
    <p:sldId id="520" r:id="rId9"/>
    <p:sldId id="521" r:id="rId10"/>
    <p:sldId id="522" r:id="rId11"/>
    <p:sldId id="523" r:id="rId12"/>
    <p:sldId id="524" r:id="rId13"/>
    <p:sldId id="542" r:id="rId14"/>
    <p:sldId id="525" r:id="rId15"/>
    <p:sldId id="526" r:id="rId16"/>
    <p:sldId id="527" r:id="rId17"/>
    <p:sldId id="528" r:id="rId18"/>
    <p:sldId id="529" r:id="rId19"/>
    <p:sldId id="530" r:id="rId20"/>
    <p:sldId id="531" r:id="rId21"/>
    <p:sldId id="532" r:id="rId22"/>
    <p:sldId id="533" r:id="rId23"/>
    <p:sldId id="534" r:id="rId24"/>
    <p:sldId id="535" r:id="rId25"/>
    <p:sldId id="536" r:id="rId26"/>
    <p:sldId id="294" r:id="rId27"/>
    <p:sldId id="295" r:id="rId28"/>
    <p:sldId id="538" r:id="rId29"/>
    <p:sldId id="539" r:id="rId30"/>
    <p:sldId id="543" r:id="rId31"/>
    <p:sldId id="544" r:id="rId32"/>
    <p:sldId id="545" r:id="rId33"/>
    <p:sldId id="546" r:id="rId34"/>
    <p:sldId id="547" r:id="rId35"/>
    <p:sldId id="548" r:id="rId36"/>
    <p:sldId id="549" r:id="rId37"/>
    <p:sldId id="550" r:id="rId38"/>
    <p:sldId id="551" r:id="rId39"/>
    <p:sldId id="552" r:id="rId40"/>
    <p:sldId id="553" r:id="rId41"/>
    <p:sldId id="554" r:id="rId42"/>
    <p:sldId id="555" r:id="rId43"/>
    <p:sldId id="556" r:id="rId44"/>
    <p:sldId id="557" r:id="rId45"/>
    <p:sldId id="558" r:id="rId46"/>
    <p:sldId id="559" r:id="rId47"/>
    <p:sldId id="560" r:id="rId48"/>
    <p:sldId id="561" r:id="rId49"/>
    <p:sldId id="562" r:id="rId50"/>
    <p:sldId id="563" r:id="rId51"/>
    <p:sldId id="264" r:id="rId52"/>
    <p:sldId id="265" r:id="rId53"/>
    <p:sldId id="270" r:id="rId54"/>
    <p:sldId id="266" r:id="rId55"/>
    <p:sldId id="267" r:id="rId56"/>
    <p:sldId id="570" r:id="rId57"/>
    <p:sldId id="268" r:id="rId58"/>
    <p:sldId id="271" r:id="rId59"/>
    <p:sldId id="276" r:id="rId60"/>
    <p:sldId id="272" r:id="rId61"/>
    <p:sldId id="283" r:id="rId62"/>
    <p:sldId id="571" r:id="rId63"/>
    <p:sldId id="284" r:id="rId64"/>
    <p:sldId id="572" r:id="rId65"/>
    <p:sldId id="285" r:id="rId66"/>
    <p:sldId id="573" r:id="rId67"/>
    <p:sldId id="273" r:id="rId68"/>
    <p:sldId id="274" r:id="rId69"/>
    <p:sldId id="280" r:id="rId70"/>
    <p:sldId id="574" r:id="rId71"/>
    <p:sldId id="658" r:id="rId72"/>
    <p:sldId id="296" r:id="rId73"/>
    <p:sldId id="290" r:id="rId74"/>
    <p:sldId id="420" r:id="rId75"/>
    <p:sldId id="516" r:id="rId76"/>
    <p:sldId id="575" r:id="rId77"/>
    <p:sldId id="291" r:id="rId78"/>
    <p:sldId id="278" r:id="rId79"/>
    <p:sldId id="297" r:id="rId80"/>
    <p:sldId id="275" r:id="rId81"/>
    <p:sldId id="336" r:id="rId82"/>
    <p:sldId id="421" r:id="rId83"/>
    <p:sldId id="423" r:id="rId84"/>
    <p:sldId id="422" r:id="rId85"/>
    <p:sldId id="430" r:id="rId86"/>
    <p:sldId id="425" r:id="rId87"/>
    <p:sldId id="515" r:id="rId88"/>
    <p:sldId id="431" r:id="rId89"/>
    <p:sldId id="427" r:id="rId90"/>
    <p:sldId id="576" r:id="rId91"/>
    <p:sldId id="426" r:id="rId92"/>
    <p:sldId id="433" r:id="rId93"/>
    <p:sldId id="434" r:id="rId94"/>
    <p:sldId id="435" r:id="rId95"/>
    <p:sldId id="436" r:id="rId96"/>
    <p:sldId id="437" r:id="rId97"/>
    <p:sldId id="441" r:id="rId98"/>
    <p:sldId id="438" r:id="rId99"/>
    <p:sldId id="443" r:id="rId100"/>
    <p:sldId id="445" r:id="rId101"/>
    <p:sldId id="440" r:id="rId102"/>
    <p:sldId id="446" r:id="rId103"/>
    <p:sldId id="577" r:id="rId104"/>
    <p:sldId id="578" r:id="rId105"/>
    <p:sldId id="579" r:id="rId106"/>
    <p:sldId id="580" r:id="rId107"/>
    <p:sldId id="581" r:id="rId108"/>
    <p:sldId id="582" r:id="rId109"/>
    <p:sldId id="583" r:id="rId110"/>
    <p:sldId id="584" r:id="rId111"/>
    <p:sldId id="455" r:id="rId112"/>
    <p:sldId id="585" r:id="rId113"/>
    <p:sldId id="586" r:id="rId114"/>
    <p:sldId id="587" r:id="rId115"/>
    <p:sldId id="588" r:id="rId116"/>
    <p:sldId id="589" r:id="rId117"/>
    <p:sldId id="590" r:id="rId118"/>
    <p:sldId id="591" r:id="rId119"/>
    <p:sldId id="592" r:id="rId120"/>
    <p:sldId id="593" r:id="rId121"/>
    <p:sldId id="594" r:id="rId122"/>
    <p:sldId id="595" r:id="rId123"/>
    <p:sldId id="596" r:id="rId124"/>
    <p:sldId id="597" r:id="rId125"/>
    <p:sldId id="598" r:id="rId126"/>
    <p:sldId id="599" r:id="rId127"/>
    <p:sldId id="472" r:id="rId128"/>
    <p:sldId id="473" r:id="rId129"/>
    <p:sldId id="600" r:id="rId130"/>
    <p:sldId id="659" r:id="rId131"/>
    <p:sldId id="602" r:id="rId132"/>
    <p:sldId id="603" r:id="rId133"/>
    <p:sldId id="604" r:id="rId134"/>
    <p:sldId id="605" r:id="rId135"/>
    <p:sldId id="606" r:id="rId136"/>
    <p:sldId id="607" r:id="rId137"/>
    <p:sldId id="608" r:id="rId138"/>
    <p:sldId id="483" r:id="rId139"/>
    <p:sldId id="609" r:id="rId140"/>
    <p:sldId id="484" r:id="rId141"/>
    <p:sldId id="610" r:id="rId142"/>
    <p:sldId id="611" r:id="rId143"/>
    <p:sldId id="612" r:id="rId144"/>
    <p:sldId id="613" r:id="rId145"/>
    <p:sldId id="614" r:id="rId146"/>
    <p:sldId id="615" r:id="rId147"/>
    <p:sldId id="616" r:id="rId148"/>
    <p:sldId id="617" r:id="rId149"/>
    <p:sldId id="618" r:id="rId150"/>
    <p:sldId id="619" r:id="rId151"/>
    <p:sldId id="620" r:id="rId152"/>
    <p:sldId id="500" r:id="rId153"/>
    <p:sldId id="621" r:id="rId154"/>
    <p:sldId id="622" r:id="rId155"/>
    <p:sldId id="623" r:id="rId156"/>
    <p:sldId id="624" r:id="rId157"/>
    <p:sldId id="625" r:id="rId158"/>
    <p:sldId id="626" r:id="rId159"/>
    <p:sldId id="627" r:id="rId160"/>
    <p:sldId id="628" r:id="rId161"/>
    <p:sldId id="629" r:id="rId162"/>
    <p:sldId id="513" r:id="rId163"/>
    <p:sldId id="514" r:id="rId164"/>
    <p:sldId id="630" r:id="rId165"/>
    <p:sldId id="631" r:id="rId166"/>
    <p:sldId id="632" r:id="rId167"/>
    <p:sldId id="633" r:id="rId168"/>
    <p:sldId id="634" r:id="rId169"/>
    <p:sldId id="635" r:id="rId170"/>
    <p:sldId id="636" r:id="rId171"/>
    <p:sldId id="637" r:id="rId172"/>
    <p:sldId id="638" r:id="rId173"/>
    <p:sldId id="639" r:id="rId174"/>
    <p:sldId id="640" r:id="rId175"/>
    <p:sldId id="641" r:id="rId176"/>
    <p:sldId id="642" r:id="rId177"/>
    <p:sldId id="643" r:id="rId178"/>
    <p:sldId id="644" r:id="rId179"/>
    <p:sldId id="645" r:id="rId180"/>
    <p:sldId id="646" r:id="rId181"/>
    <p:sldId id="647" r:id="rId182"/>
    <p:sldId id="648" r:id="rId183"/>
    <p:sldId id="649" r:id="rId184"/>
    <p:sldId id="650" r:id="rId185"/>
    <p:sldId id="651" r:id="rId186"/>
    <p:sldId id="652" r:id="rId187"/>
    <p:sldId id="653" r:id="rId188"/>
    <p:sldId id="654" r:id="rId189"/>
    <p:sldId id="655" r:id="rId190"/>
    <p:sldId id="656" r:id="rId191"/>
    <p:sldId id="657" r:id="rId192"/>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79" autoAdjust="0"/>
    <p:restoredTop sz="94675" autoAdjust="0"/>
  </p:normalViewPr>
  <p:slideViewPr>
    <p:cSldViewPr>
      <p:cViewPr varScale="1">
        <p:scale>
          <a:sx n="78" d="100"/>
          <a:sy n="78" d="100"/>
        </p:scale>
        <p:origin x="1790" y="7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notesMaster" Target="notesMasters/notesMaster1.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presProps" Target="presProps.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tableStyles" Target="tableStyle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DF489AA-C4B8-4B25-98DA-28DF2CFD3840}" type="datetimeFigureOut">
              <a:rPr lang="tr-TR" smtClean="0"/>
              <a:t>24.01.2024</a:t>
            </a:fld>
            <a:endParaRPr lang="tr-TR"/>
          </a:p>
        </p:txBody>
      </p:sp>
      <p:sp>
        <p:nvSpPr>
          <p:cNvPr id="4" name="Altbilgi Yer Tutucusu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tr-TR"/>
              <a:t>Kompozit Malzemeler Dersi - Bölüm 1: Genel Bilgiler - Prof. Dr. Mehmet Zor</a:t>
            </a:r>
          </a:p>
        </p:txBody>
      </p:sp>
      <p:sp>
        <p:nvSpPr>
          <p:cNvPr id="5" name="Slayt Numarası Yer Tutucus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22ECC45-A20B-4454-B835-3ADE1F3CCA79}" type="slidenum">
              <a:rPr lang="tr-TR" smtClean="0"/>
              <a:t>‹#›</a:t>
            </a:fld>
            <a:endParaRPr lang="tr-TR"/>
          </a:p>
        </p:txBody>
      </p:sp>
    </p:spTree>
    <p:extLst>
      <p:ext uri="{BB962C8B-B14F-4D97-AF65-F5344CB8AC3E}">
        <p14:creationId xmlns:p14="http://schemas.microsoft.com/office/powerpoint/2010/main" val="214706916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45A753-8820-463E-8CF4-BB5A9EA442A7}" type="datetimeFigureOut">
              <a:rPr lang="tr-TR" smtClean="0"/>
              <a:t>24.01.2024</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tr-TR"/>
              <a:t>Kompozit Malzemeler Dersi - Bölüm 1: Genel Bilgiler - Prof. Dr. Mehmet Zor</a:t>
            </a: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A56E15-5DBF-4E47-B512-19615FF3DBCE}" type="slidenum">
              <a:rPr lang="tr-TR" smtClean="0"/>
              <a:t>‹#›</a:t>
            </a:fld>
            <a:endParaRPr lang="tr-TR"/>
          </a:p>
        </p:txBody>
      </p:sp>
    </p:spTree>
    <p:extLst>
      <p:ext uri="{BB962C8B-B14F-4D97-AF65-F5344CB8AC3E}">
        <p14:creationId xmlns:p14="http://schemas.microsoft.com/office/powerpoint/2010/main" val="274509028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424503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3118339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2831292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994749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2891501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2472267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366087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3922148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2188816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2525925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4001915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419399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128321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Ref idx="1001">
        <a:schemeClr val="bg2"/>
      </p:bgRef>
    </p:bg>
    <p:spTree>
      <p:nvGrpSpPr>
        <p:cNvPr id="1" name=""/>
        <p:cNvGrpSpPr/>
        <p:nvPr/>
      </p:nvGrpSpPr>
      <p:grpSpPr>
        <a:xfrm>
          <a:off x="0" y="0"/>
          <a:ext cx="0" cy="0"/>
          <a:chOff x="0" y="0"/>
          <a:chExt cx="0" cy="0"/>
        </a:xfrm>
      </p:grpSpPr>
      <p:sp>
        <p:nvSpPr>
          <p:cNvPr id="15" name="Dikdörtgen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Dikdörtgen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Dikdörtgen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Dikdörtgen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Dikdörtgen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Alt Başlık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a:t>Asıl alt başlık stilini düzenlemek için tıklatın</a:t>
            </a:r>
            <a:endParaRPr kumimoji="0" lang="en-US"/>
          </a:p>
        </p:txBody>
      </p:sp>
      <p:sp>
        <p:nvSpPr>
          <p:cNvPr id="28" name="Veri Yer Tutucusu 27"/>
          <p:cNvSpPr>
            <a:spLocks noGrp="1"/>
          </p:cNvSpPr>
          <p:nvPr>
            <p:ph type="dt" sz="half" idx="10"/>
          </p:nvPr>
        </p:nvSpPr>
        <p:spPr/>
        <p:txBody>
          <a:bodyPr/>
          <a:lstStyle/>
          <a:p>
            <a:r>
              <a:rPr lang="tr-TR" dirty="0"/>
              <a:t>......</a:t>
            </a:r>
          </a:p>
        </p:txBody>
      </p:sp>
      <p:sp>
        <p:nvSpPr>
          <p:cNvPr id="17" name="Altbilgi Yer Tutucusu 16"/>
          <p:cNvSpPr>
            <a:spLocks noGrp="1"/>
          </p:cNvSpPr>
          <p:nvPr>
            <p:ph type="ftr" sz="quarter" idx="11"/>
          </p:nvPr>
        </p:nvSpPr>
        <p:spPr/>
        <p:txBody>
          <a:bodyPr/>
          <a:lstStyle/>
          <a:p>
            <a:r>
              <a:rPr lang="en-US" dirty="0"/>
              <a:t>General Information About Composite Materials / Mehmet </a:t>
            </a:r>
            <a:r>
              <a:rPr lang="en-US" dirty="0" err="1"/>
              <a:t>Zor</a:t>
            </a:r>
            <a:endParaRPr lang="tr-TR" dirty="0"/>
          </a:p>
        </p:txBody>
      </p:sp>
      <p:sp>
        <p:nvSpPr>
          <p:cNvPr id="7" name="Düz Bağlayıcı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Dikdörtgen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ayt Numarası Yer Tutucusu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B7840E83-AC17-4BB5-BC43-751DE1ADA5B1}" type="slidenum">
              <a:rPr lang="tr-TR" smtClean="0"/>
              <a:t>‹#›</a:t>
            </a:fld>
            <a:endParaRPr lang="tr-TR"/>
          </a:p>
        </p:txBody>
      </p:sp>
      <p:sp>
        <p:nvSpPr>
          <p:cNvPr id="8" name="Başlık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tr-TR"/>
              <a:t>Asıl başlık stili için tıklatın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bg>
      <p:bgRef idx="1001">
        <a:schemeClr val="bg2"/>
      </p:bgRef>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a:t>Asıl başlık stili için tıklatın</a:t>
            </a:r>
            <a:endParaRPr kumimoji="0" lang="en-US"/>
          </a:p>
        </p:txBody>
      </p:sp>
      <p:sp>
        <p:nvSpPr>
          <p:cNvPr id="3" name="Dikey Metin Yer Tutucusu 2"/>
          <p:cNvSpPr>
            <a:spLocks noGrp="1"/>
          </p:cNvSpPr>
          <p:nvPr>
            <p:ph type="body" orient="vert" idx="1"/>
          </p:nvPr>
        </p:nvSpPr>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Veri Yer Tutucusu 3"/>
          <p:cNvSpPr>
            <a:spLocks noGrp="1"/>
          </p:cNvSpPr>
          <p:nvPr>
            <p:ph type="dt" sz="half" idx="10"/>
          </p:nvPr>
        </p:nvSpPr>
        <p:spPr/>
        <p:txBody>
          <a:bodyPr/>
          <a:lstStyle/>
          <a:p>
            <a:r>
              <a:rPr lang="tr-TR" dirty="0"/>
              <a:t>......</a:t>
            </a:r>
          </a:p>
        </p:txBody>
      </p:sp>
      <p:sp>
        <p:nvSpPr>
          <p:cNvPr id="5" name="Altbilgi Yer Tutucusu 4"/>
          <p:cNvSpPr>
            <a:spLocks noGrp="1"/>
          </p:cNvSpPr>
          <p:nvPr>
            <p:ph type="ftr" sz="quarter" idx="11"/>
          </p:nvPr>
        </p:nvSpPr>
        <p:spPr/>
        <p:txBody>
          <a:bodyPr/>
          <a:lstStyle/>
          <a:p>
            <a:r>
              <a:rPr lang="en-US" dirty="0"/>
              <a:t>General Information About Composite Materials / Mehmet </a:t>
            </a:r>
            <a:r>
              <a:rPr lang="en-US" dirty="0" err="1"/>
              <a:t>Zor</a:t>
            </a:r>
            <a:endParaRPr lang="tr-TR" dirty="0"/>
          </a:p>
        </p:txBody>
      </p:sp>
      <p:sp>
        <p:nvSpPr>
          <p:cNvPr id="6" name="Slayt Numarası Yer Tutucusu 5"/>
          <p:cNvSpPr>
            <a:spLocks noGrp="1"/>
          </p:cNvSpPr>
          <p:nvPr>
            <p:ph type="sldNum" sz="quarter" idx="12"/>
          </p:nvPr>
        </p:nvSpPr>
        <p:spPr/>
        <p:txBody>
          <a:bodyPr/>
          <a:lstStyle/>
          <a:p>
            <a:fld id="{B7840E83-AC17-4BB5-BC43-751DE1ADA5B1}" type="slidenum">
              <a:rPr lang="tr-TR" smtClean="0"/>
              <a:t>‹#›</a:t>
            </a:fld>
            <a:endParaRPr lang="tr-TR"/>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bg>
      <p:bgRef idx="1001">
        <a:schemeClr val="bg2"/>
      </p:bgRef>
    </p:bg>
    <p:spTree>
      <p:nvGrpSpPr>
        <p:cNvPr id="1" name=""/>
        <p:cNvGrpSpPr/>
        <p:nvPr/>
      </p:nvGrpSpPr>
      <p:grpSpPr>
        <a:xfrm>
          <a:off x="0" y="0"/>
          <a:ext cx="0" cy="0"/>
          <a:chOff x="0" y="0"/>
          <a:chExt cx="0" cy="0"/>
        </a:xfrm>
      </p:grpSpPr>
      <p:sp>
        <p:nvSpPr>
          <p:cNvPr id="7" name="Dikdörtgen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Dikdörtgen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Dikdörtgen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Dikdörtgen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Dikdörtgen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Dikdörtgen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Düz Bağlayıcı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ayt Numarası Yer Tutucusu 5"/>
          <p:cNvSpPr>
            <a:spLocks noGrp="1"/>
          </p:cNvSpPr>
          <p:nvPr>
            <p:ph type="sldNum" sz="quarter" idx="12"/>
          </p:nvPr>
        </p:nvSpPr>
        <p:spPr>
          <a:xfrm>
            <a:off x="6915912" y="3009901"/>
            <a:ext cx="457200" cy="441325"/>
          </a:xfrm>
        </p:spPr>
        <p:txBody>
          <a:bodyPr/>
          <a:lstStyle/>
          <a:p>
            <a:fld id="{B7840E83-AC17-4BB5-BC43-751DE1ADA5B1}" type="slidenum">
              <a:rPr lang="tr-TR" smtClean="0"/>
              <a:t>‹#›</a:t>
            </a:fld>
            <a:endParaRPr lang="tr-TR"/>
          </a:p>
        </p:txBody>
      </p:sp>
      <p:sp>
        <p:nvSpPr>
          <p:cNvPr id="3" name="Dikey Metin Yer Tutucusu 2"/>
          <p:cNvSpPr>
            <a:spLocks noGrp="1"/>
          </p:cNvSpPr>
          <p:nvPr>
            <p:ph type="body" orient="vert" idx="1"/>
          </p:nvPr>
        </p:nvSpPr>
        <p:spPr>
          <a:xfrm>
            <a:off x="304800" y="304800"/>
            <a:ext cx="6553200" cy="5821366"/>
          </a:xfrm>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Veri Yer Tutucusu 3"/>
          <p:cNvSpPr>
            <a:spLocks noGrp="1"/>
          </p:cNvSpPr>
          <p:nvPr>
            <p:ph type="dt" sz="half" idx="10"/>
          </p:nvPr>
        </p:nvSpPr>
        <p:spPr/>
        <p:txBody>
          <a:bodyPr/>
          <a:lstStyle/>
          <a:p>
            <a:r>
              <a:rPr lang="tr-TR" dirty="0"/>
              <a:t>......</a:t>
            </a:r>
          </a:p>
        </p:txBody>
      </p:sp>
      <p:sp>
        <p:nvSpPr>
          <p:cNvPr id="5" name="Altbilgi Yer Tutucusu 4"/>
          <p:cNvSpPr>
            <a:spLocks noGrp="1"/>
          </p:cNvSpPr>
          <p:nvPr>
            <p:ph type="ftr" sz="quarter" idx="11"/>
          </p:nvPr>
        </p:nvSpPr>
        <p:spPr/>
        <p:txBody>
          <a:bodyPr/>
          <a:lstStyle/>
          <a:p>
            <a:r>
              <a:rPr lang="en-US" dirty="0"/>
              <a:t>General Information About Composite Materials / Mehmet </a:t>
            </a:r>
            <a:r>
              <a:rPr lang="en-US" dirty="0" err="1"/>
              <a:t>Zor</a:t>
            </a:r>
            <a:endParaRPr lang="tr-TR" dirty="0"/>
          </a:p>
        </p:txBody>
      </p:sp>
      <p:sp>
        <p:nvSpPr>
          <p:cNvPr id="2" name="Dikey Başlık 1"/>
          <p:cNvSpPr>
            <a:spLocks noGrp="1"/>
          </p:cNvSpPr>
          <p:nvPr>
            <p:ph type="title" orient="vert"/>
          </p:nvPr>
        </p:nvSpPr>
        <p:spPr>
          <a:xfrm>
            <a:off x="7391400" y="304801"/>
            <a:ext cx="1447800" cy="5851525"/>
          </a:xfrm>
        </p:spPr>
        <p:txBody>
          <a:bodyPr vert="eaVert"/>
          <a:lstStyle/>
          <a:p>
            <a:r>
              <a:rPr kumimoji="0" lang="tr-TR"/>
              <a:t>Asıl başlık stili için tıklatın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bg>
      <p:bgRef idx="1001">
        <a:schemeClr val="bg2"/>
      </p:bgRef>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solidFill>
                  <a:schemeClr val="accent3">
                    <a:shade val="75000"/>
                  </a:schemeClr>
                </a:solidFill>
              </a:defRPr>
            </a:lvl1pPr>
          </a:lstStyle>
          <a:p>
            <a:r>
              <a:rPr kumimoji="0" lang="tr-TR"/>
              <a:t>Asıl başlık stili için tıklatın</a:t>
            </a:r>
            <a:endParaRPr kumimoji="0" lang="en-US"/>
          </a:p>
        </p:txBody>
      </p:sp>
      <p:sp>
        <p:nvSpPr>
          <p:cNvPr id="4" name="Veri Yer Tutucusu 3"/>
          <p:cNvSpPr>
            <a:spLocks noGrp="1"/>
          </p:cNvSpPr>
          <p:nvPr>
            <p:ph type="dt" sz="half" idx="10"/>
          </p:nvPr>
        </p:nvSpPr>
        <p:spPr/>
        <p:txBody>
          <a:bodyPr/>
          <a:lstStyle/>
          <a:p>
            <a:r>
              <a:rPr lang="tr-TR" dirty="0"/>
              <a:t>......</a:t>
            </a:r>
          </a:p>
        </p:txBody>
      </p:sp>
      <p:sp>
        <p:nvSpPr>
          <p:cNvPr id="5" name="Altbilgi Yer Tutucusu 4"/>
          <p:cNvSpPr>
            <a:spLocks noGrp="1"/>
          </p:cNvSpPr>
          <p:nvPr>
            <p:ph type="ftr" sz="quarter" idx="11"/>
          </p:nvPr>
        </p:nvSpPr>
        <p:spPr/>
        <p:txBody>
          <a:bodyPr/>
          <a:lstStyle/>
          <a:p>
            <a:r>
              <a:rPr lang="en-US" dirty="0"/>
              <a:t>General Information About Composite Materials / Mehmet </a:t>
            </a:r>
            <a:r>
              <a:rPr lang="en-US" dirty="0" err="1"/>
              <a:t>Zor</a:t>
            </a:r>
            <a:endParaRPr lang="tr-TR" dirty="0"/>
          </a:p>
        </p:txBody>
      </p:sp>
      <p:sp>
        <p:nvSpPr>
          <p:cNvPr id="6" name="Slayt Numarası Yer Tutucusu 5"/>
          <p:cNvSpPr>
            <a:spLocks noGrp="1"/>
          </p:cNvSpPr>
          <p:nvPr>
            <p:ph type="sldNum" sz="quarter" idx="12"/>
          </p:nvPr>
        </p:nvSpPr>
        <p:spPr>
          <a:xfrm>
            <a:off x="4361688" y="1026372"/>
            <a:ext cx="457200" cy="441325"/>
          </a:xfrm>
        </p:spPr>
        <p:txBody>
          <a:bodyPr/>
          <a:lstStyle/>
          <a:p>
            <a:fld id="{B7840E83-AC17-4BB5-BC43-751DE1ADA5B1}" type="slidenum">
              <a:rPr lang="tr-TR" smtClean="0"/>
              <a:t>‹#›</a:t>
            </a:fld>
            <a:endParaRPr lang="tr-TR"/>
          </a:p>
        </p:txBody>
      </p:sp>
      <p:sp>
        <p:nvSpPr>
          <p:cNvPr id="8" name="İçerik Yer Tutucusu 7"/>
          <p:cNvSpPr>
            <a:spLocks noGrp="1"/>
          </p:cNvSpPr>
          <p:nvPr>
            <p:ph sz="quarter" idx="1"/>
          </p:nvPr>
        </p:nvSpPr>
        <p:spPr>
          <a:xfrm>
            <a:off x="301752" y="1527048"/>
            <a:ext cx="8503920" cy="457200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1">
        <a:schemeClr val="bg1"/>
      </p:bgRef>
    </p:bg>
    <p:spTree>
      <p:nvGrpSpPr>
        <p:cNvPr id="1" name=""/>
        <p:cNvGrpSpPr/>
        <p:nvPr/>
      </p:nvGrpSpPr>
      <p:grpSpPr>
        <a:xfrm>
          <a:off x="0" y="0"/>
          <a:ext cx="0" cy="0"/>
          <a:chOff x="0" y="0"/>
          <a:chExt cx="0" cy="0"/>
        </a:xfrm>
      </p:grpSpPr>
      <p:sp>
        <p:nvSpPr>
          <p:cNvPr id="17" name="Dikdörtgen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Dikdörtgen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Dikdörtgen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Dikdörtgen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Dikdörtgen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Dikdörtgen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Metin Yer Tutucusu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a:t>Asıl metin stillerini düzenlemek için tıklatın</a:t>
            </a:r>
          </a:p>
        </p:txBody>
      </p:sp>
      <p:sp>
        <p:nvSpPr>
          <p:cNvPr id="13" name="Dikdörtgen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ikdörtgen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Altbilgi Yer Tutucusu 4"/>
          <p:cNvSpPr>
            <a:spLocks noGrp="1"/>
          </p:cNvSpPr>
          <p:nvPr>
            <p:ph type="ftr" sz="quarter" idx="11"/>
          </p:nvPr>
        </p:nvSpPr>
        <p:spPr/>
        <p:txBody>
          <a:bodyPr/>
          <a:lstStyle/>
          <a:p>
            <a:r>
              <a:rPr lang="en-US" dirty="0"/>
              <a:t>General Information About Composite Materials / Mehmet </a:t>
            </a:r>
            <a:r>
              <a:rPr lang="en-US" dirty="0" err="1"/>
              <a:t>Zor</a:t>
            </a:r>
            <a:endParaRPr lang="tr-TR" dirty="0"/>
          </a:p>
        </p:txBody>
      </p:sp>
      <p:sp>
        <p:nvSpPr>
          <p:cNvPr id="4" name="Veri Yer Tutucusu 3"/>
          <p:cNvSpPr>
            <a:spLocks noGrp="1"/>
          </p:cNvSpPr>
          <p:nvPr>
            <p:ph type="dt" sz="half" idx="10"/>
          </p:nvPr>
        </p:nvSpPr>
        <p:spPr/>
        <p:txBody>
          <a:bodyPr/>
          <a:lstStyle/>
          <a:p>
            <a:r>
              <a:rPr lang="tr-TR" dirty="0"/>
              <a:t>......</a:t>
            </a:r>
          </a:p>
        </p:txBody>
      </p:sp>
      <p:sp>
        <p:nvSpPr>
          <p:cNvPr id="8" name="Düz Bağlayıcı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ayt Numarası Yer Tutucusu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B7840E83-AC17-4BB5-BC43-751DE1ADA5B1}" type="slidenum">
              <a:rPr lang="tr-TR" smtClean="0"/>
              <a:t>‹#›</a:t>
            </a:fld>
            <a:endParaRPr lang="tr-TR"/>
          </a:p>
        </p:txBody>
      </p:sp>
      <p:sp>
        <p:nvSpPr>
          <p:cNvPr id="2" name="Başlık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tr-TR"/>
              <a:t>Asıl başlık stili için tıklatın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bg>
      <p:bgRef idx="1001">
        <a:schemeClr val="bg2"/>
      </p:bgRef>
    </p:bg>
    <p:spTree>
      <p:nvGrpSpPr>
        <p:cNvPr id="1" name=""/>
        <p:cNvGrpSpPr/>
        <p:nvPr/>
      </p:nvGrpSpPr>
      <p:grpSpPr>
        <a:xfrm>
          <a:off x="0" y="0"/>
          <a:ext cx="0" cy="0"/>
          <a:chOff x="0" y="0"/>
          <a:chExt cx="0" cy="0"/>
        </a:xfrm>
      </p:grpSpPr>
      <p:sp>
        <p:nvSpPr>
          <p:cNvPr id="2" name="Başlık 1"/>
          <p:cNvSpPr>
            <a:spLocks noGrp="1"/>
          </p:cNvSpPr>
          <p:nvPr>
            <p:ph type="title"/>
          </p:nvPr>
        </p:nvSpPr>
        <p:spPr>
          <a:xfrm>
            <a:off x="301752" y="228600"/>
            <a:ext cx="8534400" cy="758952"/>
          </a:xfrm>
        </p:spPr>
        <p:txBody>
          <a:bodyPr/>
          <a:lstStyle/>
          <a:p>
            <a:r>
              <a:rPr kumimoji="0" lang="tr-TR"/>
              <a:t>Asıl başlık stili için tıklatın</a:t>
            </a:r>
            <a:endParaRPr kumimoji="0" lang="en-US"/>
          </a:p>
        </p:txBody>
      </p:sp>
      <p:sp>
        <p:nvSpPr>
          <p:cNvPr id="5" name="Veri Yer Tutucusu 4"/>
          <p:cNvSpPr>
            <a:spLocks noGrp="1"/>
          </p:cNvSpPr>
          <p:nvPr>
            <p:ph type="dt" sz="half" idx="10"/>
          </p:nvPr>
        </p:nvSpPr>
        <p:spPr>
          <a:xfrm>
            <a:off x="5791200" y="6409944"/>
            <a:ext cx="3044952" cy="365760"/>
          </a:xfrm>
        </p:spPr>
        <p:txBody>
          <a:bodyPr/>
          <a:lstStyle/>
          <a:p>
            <a:r>
              <a:rPr lang="tr-TR" dirty="0"/>
              <a:t>......</a:t>
            </a:r>
          </a:p>
        </p:txBody>
      </p:sp>
      <p:sp>
        <p:nvSpPr>
          <p:cNvPr id="6" name="Altbilgi Yer Tutucusu 5"/>
          <p:cNvSpPr>
            <a:spLocks noGrp="1"/>
          </p:cNvSpPr>
          <p:nvPr>
            <p:ph type="ftr" sz="quarter" idx="11"/>
          </p:nvPr>
        </p:nvSpPr>
        <p:spPr/>
        <p:txBody>
          <a:bodyPr/>
          <a:lstStyle/>
          <a:p>
            <a:r>
              <a:rPr lang="en-US" dirty="0"/>
              <a:t>General Information About Composite Materials / Mehmet </a:t>
            </a:r>
            <a:r>
              <a:rPr lang="en-US" dirty="0" err="1"/>
              <a:t>Zor</a:t>
            </a:r>
            <a:endParaRPr lang="tr-TR" dirty="0"/>
          </a:p>
        </p:txBody>
      </p:sp>
      <p:sp>
        <p:nvSpPr>
          <p:cNvPr id="7" name="Slayt Numarası Yer Tutucusu 6"/>
          <p:cNvSpPr>
            <a:spLocks noGrp="1"/>
          </p:cNvSpPr>
          <p:nvPr>
            <p:ph type="sldNum" sz="quarter" idx="12"/>
          </p:nvPr>
        </p:nvSpPr>
        <p:spPr/>
        <p:txBody>
          <a:bodyPr/>
          <a:lstStyle/>
          <a:p>
            <a:fld id="{B7840E83-AC17-4BB5-BC43-751DE1ADA5B1}" type="slidenum">
              <a:rPr lang="tr-TR" smtClean="0"/>
              <a:t>‹#›</a:t>
            </a:fld>
            <a:endParaRPr lang="tr-TR"/>
          </a:p>
        </p:txBody>
      </p:sp>
      <p:sp>
        <p:nvSpPr>
          <p:cNvPr id="8" name="Düz Bağlayıcı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İçerik Yer Tutucusu 9"/>
          <p:cNvSpPr>
            <a:spLocks noGrp="1"/>
          </p:cNvSpPr>
          <p:nvPr>
            <p:ph sz="half" idx="1"/>
          </p:nvPr>
        </p:nvSpPr>
        <p:spPr>
          <a:xfrm>
            <a:off x="301752" y="1371600"/>
            <a:ext cx="4038600" cy="4681728"/>
          </a:xfrm>
        </p:spPr>
        <p:txBody>
          <a:bodyPr/>
          <a:lstStyle>
            <a:lvl1pPr>
              <a:defRPr sz="2500"/>
            </a:lvl1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12" name="İçerik Yer Tutucusu 11"/>
          <p:cNvSpPr>
            <a:spLocks noGrp="1"/>
          </p:cNvSpPr>
          <p:nvPr>
            <p:ph sz="half" idx="2"/>
          </p:nvPr>
        </p:nvSpPr>
        <p:spPr>
          <a:xfrm>
            <a:off x="4800600" y="1371600"/>
            <a:ext cx="4038600" cy="4681728"/>
          </a:xfrm>
        </p:spPr>
        <p:txBody>
          <a:bodyPr/>
          <a:lstStyle>
            <a:lvl1pPr>
              <a:defRPr sz="2500"/>
            </a:lvl1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bg>
      <p:bgRef idx="1001">
        <a:schemeClr val="bg2"/>
      </p:bgRef>
    </p:bg>
    <p:spTree>
      <p:nvGrpSpPr>
        <p:cNvPr id="1" name=""/>
        <p:cNvGrpSpPr/>
        <p:nvPr/>
      </p:nvGrpSpPr>
      <p:grpSpPr>
        <a:xfrm>
          <a:off x="0" y="0"/>
          <a:ext cx="0" cy="0"/>
          <a:chOff x="0" y="0"/>
          <a:chExt cx="0" cy="0"/>
        </a:xfrm>
      </p:grpSpPr>
      <p:sp>
        <p:nvSpPr>
          <p:cNvPr id="10" name="Düz Bağlayıcı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Dikdörtgen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Dikdörtgen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Dikdörtgen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Dikdörtgen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Dikdörtgen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Dikdörtgen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Metin Yer Tutucusu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a:t>Asıl metin stillerini düzenlemek için tıklatın</a:t>
            </a:r>
          </a:p>
        </p:txBody>
      </p:sp>
      <p:sp>
        <p:nvSpPr>
          <p:cNvPr id="4" name="Metin Yer Tutucusu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tr-TR"/>
              <a:t>Asıl metin stillerini düzenlemek için tıklatın</a:t>
            </a:r>
          </a:p>
        </p:txBody>
      </p:sp>
      <p:sp>
        <p:nvSpPr>
          <p:cNvPr id="7" name="Veri Yer Tutucusu 6"/>
          <p:cNvSpPr>
            <a:spLocks noGrp="1"/>
          </p:cNvSpPr>
          <p:nvPr>
            <p:ph type="dt" sz="half" idx="10"/>
          </p:nvPr>
        </p:nvSpPr>
        <p:spPr/>
        <p:txBody>
          <a:bodyPr/>
          <a:lstStyle/>
          <a:p>
            <a:r>
              <a:rPr lang="tr-TR" dirty="0"/>
              <a:t>......</a:t>
            </a:r>
          </a:p>
        </p:txBody>
      </p:sp>
      <p:sp>
        <p:nvSpPr>
          <p:cNvPr id="8" name="Altbilgi Yer Tutucusu 7"/>
          <p:cNvSpPr>
            <a:spLocks noGrp="1"/>
          </p:cNvSpPr>
          <p:nvPr>
            <p:ph type="ftr" sz="quarter" idx="11"/>
          </p:nvPr>
        </p:nvSpPr>
        <p:spPr>
          <a:xfrm>
            <a:off x="304800" y="6409944"/>
            <a:ext cx="3581400" cy="365760"/>
          </a:xfrm>
        </p:spPr>
        <p:txBody>
          <a:bodyPr/>
          <a:lstStyle/>
          <a:p>
            <a:r>
              <a:rPr lang="en-US" dirty="0"/>
              <a:t>General Information About Composite Materials / Mehmet </a:t>
            </a:r>
            <a:r>
              <a:rPr lang="en-US" dirty="0" err="1"/>
              <a:t>Zor</a:t>
            </a:r>
            <a:endParaRPr lang="tr-TR" dirty="0"/>
          </a:p>
        </p:txBody>
      </p:sp>
      <p:sp>
        <p:nvSpPr>
          <p:cNvPr id="15" name="Düz Bağlayıcı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Dikdörtgen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İçerik Yer Tutucusu 23"/>
          <p:cNvSpPr>
            <a:spLocks noGrp="1"/>
          </p:cNvSpPr>
          <p:nvPr>
            <p:ph sz="quarter" idx="2"/>
          </p:nvPr>
        </p:nvSpPr>
        <p:spPr>
          <a:xfrm>
            <a:off x="301752" y="2471383"/>
            <a:ext cx="4041648" cy="3818404"/>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26" name="İçerik Yer Tutucusu 25"/>
          <p:cNvSpPr>
            <a:spLocks noGrp="1"/>
          </p:cNvSpPr>
          <p:nvPr>
            <p:ph sz="quarter" idx="4"/>
          </p:nvPr>
        </p:nvSpPr>
        <p:spPr>
          <a:xfrm>
            <a:off x="4800600" y="2471383"/>
            <a:ext cx="4038600" cy="3822192"/>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ayt Numarası Yer Tutucusu 8"/>
          <p:cNvSpPr>
            <a:spLocks noGrp="1"/>
          </p:cNvSpPr>
          <p:nvPr>
            <p:ph type="sldNum" sz="quarter" idx="12"/>
          </p:nvPr>
        </p:nvSpPr>
        <p:spPr>
          <a:xfrm>
            <a:off x="4343400" y="1042416"/>
            <a:ext cx="457200" cy="441325"/>
          </a:xfrm>
        </p:spPr>
        <p:txBody>
          <a:bodyPr/>
          <a:lstStyle>
            <a:lvl1pPr algn="ctr">
              <a:defRPr/>
            </a:lvl1pPr>
          </a:lstStyle>
          <a:p>
            <a:fld id="{B7840E83-AC17-4BB5-BC43-751DE1ADA5B1}" type="slidenum">
              <a:rPr lang="tr-TR" smtClean="0"/>
              <a:t>‹#›</a:t>
            </a:fld>
            <a:endParaRPr lang="tr-TR"/>
          </a:p>
        </p:txBody>
      </p:sp>
      <p:sp>
        <p:nvSpPr>
          <p:cNvPr id="23" name="Başlık 22"/>
          <p:cNvSpPr>
            <a:spLocks noGrp="1"/>
          </p:cNvSpPr>
          <p:nvPr>
            <p:ph type="title"/>
          </p:nvPr>
        </p:nvSpPr>
        <p:spPr/>
        <p:txBody>
          <a:bodyPr rtlCol="0" anchor="b" anchorCtr="0"/>
          <a:lstStyle/>
          <a:p>
            <a:r>
              <a:rPr kumimoji="0" lang="tr-TR"/>
              <a:t>Asıl başlık stili için tıklatın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a:t>Asıl başlık stili için tıklatın</a:t>
            </a:r>
            <a:endParaRPr kumimoji="0" lang="en-US"/>
          </a:p>
        </p:txBody>
      </p:sp>
      <p:sp>
        <p:nvSpPr>
          <p:cNvPr id="3" name="Veri Yer Tutucusu 2"/>
          <p:cNvSpPr>
            <a:spLocks noGrp="1"/>
          </p:cNvSpPr>
          <p:nvPr>
            <p:ph type="dt" sz="half" idx="10"/>
          </p:nvPr>
        </p:nvSpPr>
        <p:spPr/>
        <p:txBody>
          <a:bodyPr/>
          <a:lstStyle/>
          <a:p>
            <a:r>
              <a:rPr lang="tr-TR" dirty="0"/>
              <a:t>......</a:t>
            </a:r>
          </a:p>
        </p:txBody>
      </p:sp>
      <p:sp>
        <p:nvSpPr>
          <p:cNvPr id="4" name="Altbilgi Yer Tutucusu 3"/>
          <p:cNvSpPr>
            <a:spLocks noGrp="1"/>
          </p:cNvSpPr>
          <p:nvPr>
            <p:ph type="ftr" sz="quarter" idx="11"/>
          </p:nvPr>
        </p:nvSpPr>
        <p:spPr/>
        <p:txBody>
          <a:bodyPr/>
          <a:lstStyle/>
          <a:p>
            <a:r>
              <a:rPr lang="en-US" dirty="0"/>
              <a:t>General Information About Composite Materials / Mehmet </a:t>
            </a:r>
            <a:r>
              <a:rPr lang="en-US" dirty="0" err="1"/>
              <a:t>Zor</a:t>
            </a:r>
            <a:endParaRPr lang="tr-TR" dirty="0"/>
          </a:p>
        </p:txBody>
      </p:sp>
      <p:sp>
        <p:nvSpPr>
          <p:cNvPr id="5" name="Slayt Numarası Yer Tutucusu 4"/>
          <p:cNvSpPr>
            <a:spLocks noGrp="1"/>
          </p:cNvSpPr>
          <p:nvPr>
            <p:ph type="sldNum" sz="quarter" idx="12"/>
          </p:nvPr>
        </p:nvSpPr>
        <p:spPr>
          <a:xfrm>
            <a:off x="4343400" y="1036020"/>
            <a:ext cx="457200" cy="441325"/>
          </a:xfrm>
        </p:spPr>
        <p:txBody>
          <a:bodyPr/>
          <a:lstStyle/>
          <a:p>
            <a:fld id="{B7840E83-AC17-4BB5-BC43-751DE1ADA5B1}" type="slidenum">
              <a:rPr lang="tr-TR" smtClean="0"/>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7" name="Dikdörtgen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Dikdörtgen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Dikdörtgen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Dikdörtgen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ikdörtgen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Dikdörtgen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Veri Yer Tutucusu 1"/>
          <p:cNvSpPr>
            <a:spLocks noGrp="1"/>
          </p:cNvSpPr>
          <p:nvPr>
            <p:ph type="dt" sz="half" idx="10"/>
          </p:nvPr>
        </p:nvSpPr>
        <p:spPr/>
        <p:txBody>
          <a:bodyPr/>
          <a:lstStyle/>
          <a:p>
            <a:r>
              <a:rPr lang="tr-TR" dirty="0"/>
              <a:t>......</a:t>
            </a:r>
          </a:p>
        </p:txBody>
      </p:sp>
      <p:sp>
        <p:nvSpPr>
          <p:cNvPr id="3" name="Altbilgi Yer Tutucusu 2"/>
          <p:cNvSpPr>
            <a:spLocks noGrp="1"/>
          </p:cNvSpPr>
          <p:nvPr>
            <p:ph type="ftr" sz="quarter" idx="11"/>
          </p:nvPr>
        </p:nvSpPr>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a:xfrm>
            <a:off x="4267200" y="6324600"/>
            <a:ext cx="609600" cy="441324"/>
          </a:xfrm>
        </p:spPr>
        <p:txBody>
          <a:bodyPr/>
          <a:lstStyle>
            <a:lvl1pPr>
              <a:defRPr>
                <a:solidFill>
                  <a:srgbClr val="FFFFFF"/>
                </a:solidFill>
              </a:defRPr>
            </a:lvl1pPr>
          </a:lstStyle>
          <a:p>
            <a:fld id="{B7840E83-AC17-4BB5-BC43-751DE1ADA5B1}" type="slidenum">
              <a:rPr lang="tr-TR" smtClean="0"/>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bg>
      <p:bgRef idx="1001">
        <a:schemeClr val="bg1"/>
      </p:bgRef>
    </p:bg>
    <p:spTree>
      <p:nvGrpSpPr>
        <p:cNvPr id="1" name=""/>
        <p:cNvGrpSpPr/>
        <p:nvPr/>
      </p:nvGrpSpPr>
      <p:grpSpPr>
        <a:xfrm>
          <a:off x="0" y="0"/>
          <a:ext cx="0" cy="0"/>
          <a:chOff x="0" y="0"/>
          <a:chExt cx="0" cy="0"/>
        </a:xfrm>
      </p:grpSpPr>
      <p:sp>
        <p:nvSpPr>
          <p:cNvPr id="19" name="Dikdörtgen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Dikdörtgen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Dikdörtgen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Dikdörtgen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Dikdörtgen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Dikdörtgen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Başlık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tr-TR"/>
              <a:t>Asıl başlık stili için tıklatın</a:t>
            </a:r>
            <a:endParaRPr kumimoji="0" lang="en-US"/>
          </a:p>
        </p:txBody>
      </p:sp>
      <p:sp>
        <p:nvSpPr>
          <p:cNvPr id="3" name="Metin Yer Tutucusu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tr-TR"/>
              <a:t>Asıl metin stillerini düzenlemek için tıklatın</a:t>
            </a:r>
          </a:p>
        </p:txBody>
      </p:sp>
      <p:sp>
        <p:nvSpPr>
          <p:cNvPr id="8" name="Dikdörtgen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Düz Bağlayıcı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İçerik Yer Tutucusu 19"/>
          <p:cNvSpPr>
            <a:spLocks noGrp="1"/>
          </p:cNvSpPr>
          <p:nvPr>
            <p:ph sz="quarter" idx="1"/>
          </p:nvPr>
        </p:nvSpPr>
        <p:spPr>
          <a:xfrm>
            <a:off x="3124200" y="685800"/>
            <a:ext cx="5638800" cy="541020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ayt Numarası Yer Tutucusu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B7840E83-AC17-4BB5-BC43-751DE1ADA5B1}" type="slidenum">
              <a:rPr lang="tr-TR" smtClean="0"/>
              <a:t>‹#›</a:t>
            </a:fld>
            <a:endParaRPr lang="tr-TR"/>
          </a:p>
        </p:txBody>
      </p:sp>
      <p:sp>
        <p:nvSpPr>
          <p:cNvPr id="21" name="Dikdörtgen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Veri Yer Tutucusu 4"/>
          <p:cNvSpPr>
            <a:spLocks noGrp="1"/>
          </p:cNvSpPr>
          <p:nvPr>
            <p:ph type="dt" sz="half" idx="10"/>
          </p:nvPr>
        </p:nvSpPr>
        <p:spPr/>
        <p:txBody>
          <a:bodyPr/>
          <a:lstStyle/>
          <a:p>
            <a:r>
              <a:rPr lang="tr-TR" dirty="0"/>
              <a:t>......</a:t>
            </a:r>
          </a:p>
        </p:txBody>
      </p:sp>
      <p:sp>
        <p:nvSpPr>
          <p:cNvPr id="6" name="Altbilgi Yer Tutucusu 5"/>
          <p:cNvSpPr>
            <a:spLocks noGrp="1"/>
          </p:cNvSpPr>
          <p:nvPr>
            <p:ph type="ftr" sz="quarter" idx="11"/>
          </p:nvPr>
        </p:nvSpPr>
        <p:spPr>
          <a:xfrm>
            <a:off x="301752" y="6410848"/>
            <a:ext cx="3383280" cy="365760"/>
          </a:xfrm>
        </p:spPr>
        <p:txBody>
          <a:bodyPr/>
          <a:lstStyle/>
          <a:p>
            <a:r>
              <a:rPr lang="en-US" dirty="0"/>
              <a:t>General Information About Composite Materials / Mehmet </a:t>
            </a:r>
            <a:r>
              <a:rPr lang="en-US" dirty="0" err="1"/>
              <a:t>Zor</a:t>
            </a:r>
            <a:endParaRPr lang="tr-TR"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1" name="Düz Bağlayıcı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Dikdörtgen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Dikdörtgen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Dikdörtgen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Dikdörtgen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Dikdörtgen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Dikdörtgen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Dikdörtgen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ayt Numarası Yer Tutucusu 6"/>
          <p:cNvSpPr>
            <a:spLocks noGrp="1"/>
          </p:cNvSpPr>
          <p:nvPr>
            <p:ph type="sldNum" sz="quarter" idx="12"/>
          </p:nvPr>
        </p:nvSpPr>
        <p:spPr>
          <a:xfrm>
            <a:off x="1371600" y="312738"/>
            <a:ext cx="457200" cy="441325"/>
          </a:xfrm>
        </p:spPr>
        <p:txBody>
          <a:bodyPr/>
          <a:lstStyle/>
          <a:p>
            <a:fld id="{B7840E83-AC17-4BB5-BC43-751DE1ADA5B1}" type="slidenum">
              <a:rPr lang="tr-TR" smtClean="0"/>
              <a:t>‹#›</a:t>
            </a:fld>
            <a:endParaRPr lang="tr-TR"/>
          </a:p>
        </p:txBody>
      </p:sp>
      <p:sp>
        <p:nvSpPr>
          <p:cNvPr id="2" name="Başlık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tr-TR"/>
              <a:t>Asıl başlık stili için tıklatın</a:t>
            </a:r>
            <a:endParaRPr kumimoji="0" lang="en-US"/>
          </a:p>
        </p:txBody>
      </p:sp>
      <p:sp>
        <p:nvSpPr>
          <p:cNvPr id="3" name="Resim Yer Tutucusu 2"/>
          <p:cNvSpPr>
            <a:spLocks noGrp="1"/>
          </p:cNvSpPr>
          <p:nvPr>
            <p:ph type="pic" idx="1"/>
          </p:nvPr>
        </p:nvSpPr>
        <p:spPr>
          <a:xfrm>
            <a:off x="3000375" y="609600"/>
            <a:ext cx="5867400" cy="4267200"/>
          </a:xfrm>
        </p:spPr>
        <p:txBody>
          <a:bodyPr/>
          <a:lstStyle>
            <a:lvl1pPr marL="0" indent="0">
              <a:buNone/>
              <a:defRPr sz="3200"/>
            </a:lvl1pPr>
          </a:lstStyle>
          <a:p>
            <a:r>
              <a:rPr kumimoji="0" lang="tr-TR"/>
              <a:t>Resim eklemek için simgeyi tıklatın</a:t>
            </a:r>
            <a:endParaRPr kumimoji="0" lang="en-US" dirty="0"/>
          </a:p>
        </p:txBody>
      </p:sp>
      <p:sp>
        <p:nvSpPr>
          <p:cNvPr id="4" name="Metin Yer Tutucusu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tr-TR"/>
              <a:t>Asıl metin stillerini düzenlemek için tıklatın</a:t>
            </a:r>
          </a:p>
        </p:txBody>
      </p:sp>
      <p:sp>
        <p:nvSpPr>
          <p:cNvPr id="22" name="Dikdörtgen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Veri Yer Tutucusu 4"/>
          <p:cNvSpPr>
            <a:spLocks noGrp="1"/>
          </p:cNvSpPr>
          <p:nvPr>
            <p:ph type="dt" sz="half" idx="10"/>
          </p:nvPr>
        </p:nvSpPr>
        <p:spPr>
          <a:xfrm>
            <a:off x="5788152" y="6404984"/>
            <a:ext cx="3044952" cy="365760"/>
          </a:xfrm>
        </p:spPr>
        <p:txBody>
          <a:bodyPr/>
          <a:lstStyle/>
          <a:p>
            <a:r>
              <a:rPr lang="tr-TR" dirty="0"/>
              <a:t>......</a:t>
            </a:r>
          </a:p>
        </p:txBody>
      </p:sp>
      <p:sp>
        <p:nvSpPr>
          <p:cNvPr id="6" name="Altbilgi Yer Tutucusu 5"/>
          <p:cNvSpPr>
            <a:spLocks noGrp="1"/>
          </p:cNvSpPr>
          <p:nvPr>
            <p:ph type="ftr" sz="quarter" idx="11"/>
          </p:nvPr>
        </p:nvSpPr>
        <p:spPr>
          <a:xfrm>
            <a:off x="301752" y="6410848"/>
            <a:ext cx="3584448" cy="365760"/>
          </a:xfrm>
        </p:spPr>
        <p:txBody>
          <a:bodyPr/>
          <a:lstStyle/>
          <a:p>
            <a:r>
              <a:rPr lang="en-US" dirty="0"/>
              <a:t>General Information About Composite Materials / Mehmet </a:t>
            </a:r>
            <a:r>
              <a:rPr lang="en-US" dirty="0" err="1"/>
              <a:t>Zor</a:t>
            </a:r>
            <a:endParaRPr lang="tr-T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Dikdörtgen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Dikdörtgen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Dikdörtgen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Dikdörtgen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Dikdörtgen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Veri Yer Tutucusu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r>
              <a:rPr lang="tr-TR" dirty="0"/>
              <a:t>......</a:t>
            </a:r>
          </a:p>
        </p:txBody>
      </p:sp>
      <p:sp>
        <p:nvSpPr>
          <p:cNvPr id="3" name="Altbilgi Yer Tutucusu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r>
              <a:rPr lang="en-US" dirty="0"/>
              <a:t>General Information About Composite Materials / Mehmet </a:t>
            </a:r>
            <a:r>
              <a:rPr lang="en-US" dirty="0" err="1"/>
              <a:t>Zor</a:t>
            </a:r>
            <a:endParaRPr lang="tr-TR" dirty="0"/>
          </a:p>
        </p:txBody>
      </p:sp>
      <p:sp>
        <p:nvSpPr>
          <p:cNvPr id="8" name="Dikdörtgen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Düz Bağlayıcı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ayt Numarası Yer Tutucusu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B7840E83-AC17-4BB5-BC43-751DE1ADA5B1}" type="slidenum">
              <a:rPr lang="tr-TR" smtClean="0"/>
              <a:t>‹#›</a:t>
            </a:fld>
            <a:endParaRPr lang="tr-TR"/>
          </a:p>
        </p:txBody>
      </p:sp>
      <p:sp>
        <p:nvSpPr>
          <p:cNvPr id="22" name="Başlık Yer Tutucusu 21"/>
          <p:cNvSpPr>
            <a:spLocks noGrp="1"/>
          </p:cNvSpPr>
          <p:nvPr>
            <p:ph type="title"/>
          </p:nvPr>
        </p:nvSpPr>
        <p:spPr>
          <a:xfrm>
            <a:off x="301752" y="228600"/>
            <a:ext cx="8534400" cy="758952"/>
          </a:xfrm>
          <a:prstGeom prst="rect">
            <a:avLst/>
          </a:prstGeom>
        </p:spPr>
        <p:txBody>
          <a:bodyPr vert="horz" anchor="b">
            <a:normAutofit/>
          </a:bodyPr>
          <a:lstStyle/>
          <a:p>
            <a:r>
              <a:rPr kumimoji="0" lang="tr-TR"/>
              <a:t>Asıl başlık stili için tıklatın</a:t>
            </a:r>
            <a:endParaRPr kumimoji="0" lang="en-US"/>
          </a:p>
        </p:txBody>
      </p:sp>
      <p:sp>
        <p:nvSpPr>
          <p:cNvPr id="13" name="Metin Yer Tutucusu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tr-TR"/>
              <a:t>Asıl metin stillerini düzenlemek için tıklatın</a:t>
            </a:r>
          </a:p>
          <a:p>
            <a:pPr lvl="1" eaLnBrk="1" latinLnBrk="0" hangingPunct="1"/>
            <a:r>
              <a:rPr kumimoji="0" lang="tr-TR"/>
              <a:t>İkinci düzey</a:t>
            </a:r>
          </a:p>
          <a:p>
            <a:pPr lvl="2" eaLnBrk="1" latinLnBrk="0" hangingPunct="1"/>
            <a:r>
              <a:rPr kumimoji="0" lang="tr-TR"/>
              <a:t>Üçüncü düzey</a:t>
            </a:r>
          </a:p>
          <a:p>
            <a:pPr lvl="3" eaLnBrk="1" latinLnBrk="0" hangingPunct="1"/>
            <a:r>
              <a:rPr kumimoji="0" lang="tr-TR"/>
              <a:t>Dördüncü düzey</a:t>
            </a:r>
          </a:p>
          <a:p>
            <a:pPr lvl="4" eaLnBrk="1" latinLnBrk="0" hangingPunct="1"/>
            <a:r>
              <a:rPr kumimoji="0" lang="tr-TR"/>
              <a:t>Beşinci düzey</a:t>
            </a:r>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hyperlink" Target="https://www.mehmetzor.com/" TargetMode="External"/><Relationship Id="rId5" Type="http://schemas.openxmlformats.org/officeDocument/2006/relationships/image" Target="../media/image5.jpeg"/><Relationship Id="rId10" Type="http://schemas.openxmlformats.org/officeDocument/2006/relationships/hyperlink" Target="mailto:mehmet.zor@deu.edu.tr" TargetMode="External"/><Relationship Id="rId4" Type="http://schemas.openxmlformats.org/officeDocument/2006/relationships/hyperlink" Target="http://images.google.com/imgres?imgurl=http://www.eagerplastics.com/woven.jpg&amp;imgrefurl=http://www.eagerplastics.com/glasspicts.htm&amp;h=187&amp;w=224&amp;sz=11&amp;hl=tr&amp;start=16&amp;tbnid=qW8WElXUp5tOMM:&amp;tbnh=90&amp;tbnw=108&amp;prev=/images?q=fiberglass+roving+woven&amp;svnum=10&amp;hl=tr&amp;lr=" TargetMode="External"/><Relationship Id="rId9" Type="http://schemas.openxmlformats.org/officeDocument/2006/relationships/image" Target="../media/image9.gif"/></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25.gi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hyperlink" Target="http://www.google.com.tr/url?sa=i&amp;source=images&amp;cd=&amp;cad=rja&amp;docid=4PaRSLFry6oKfM&amp;tbnid=pCx2EHboWPL9JM:&amp;ved=0CAgQjRwwAA&amp;url=http://www.1000ayapitasarim.com/poliuretan-kopuk/&amp;ei=T3ExUqyxNsigtAaXp4CADw&amp;psig=AFQjCNFcEBE9awzy1UfwsJdGrYpVzya2PQ&amp;ust=1379058383973368" TargetMode="External"/><Relationship Id="rId2" Type="http://schemas.openxmlformats.org/officeDocument/2006/relationships/image" Target="../media/image129.jpeg"/><Relationship Id="rId1" Type="http://schemas.openxmlformats.org/officeDocument/2006/relationships/slideLayout" Target="../slideLayouts/slideLayout2.xml"/><Relationship Id="rId4" Type="http://schemas.openxmlformats.org/officeDocument/2006/relationships/image" Target="../media/image130.jpeg"/></Relationships>
</file>

<file path=ppt/slides/_rels/slide10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 Id="rId4" Type="http://schemas.openxmlformats.org/officeDocument/2006/relationships/image" Target="../media/image133.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1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hyperlink" Target="http://www.google.com.tr/url?sa=i&amp;rct=j&amp;q=&amp;esrc=s&amp;frm=1&amp;source=images&amp;cd=&amp;cad=rja&amp;docid=UuNiL23dBbpZqM&amp;tbnid=g6UDfFAkgwpS9M:&amp;ved=0CAUQjRw&amp;url=http://www.starthermoplastics.com/&amp;ei=pnQxUrHZLMHStAaW4oGABQ&amp;psig=AFQjCNEK4xi_mD49YlBpBzmfklWyXs-m_g&amp;ust=1379059213157828" TargetMode="External"/><Relationship Id="rId1" Type="http://schemas.openxmlformats.org/officeDocument/2006/relationships/slideLayout" Target="../slideLayouts/slideLayout2.xml"/><Relationship Id="rId4" Type="http://schemas.openxmlformats.org/officeDocument/2006/relationships/image" Target="../media/image137.jpeg"/></Relationships>
</file>

<file path=ppt/slides/_rels/slide11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gif"/><Relationship Id="rId1" Type="http://schemas.openxmlformats.org/officeDocument/2006/relationships/slideLayout" Target="../slideLayouts/slideLayout2.xml"/><Relationship Id="rId4" Type="http://schemas.openxmlformats.org/officeDocument/2006/relationships/image" Target="../media/image145.jpeg"/></Relationships>
</file>

<file path=ppt/slides/_rels/slide119.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tekne.info/images/woaden_boat_rowboat_canoe_b.jp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20.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www.google.com.tr/url?sa=i&amp;rct=j&amp;q=&amp;esrc=s&amp;frm=1&amp;source=images&amp;cd=&amp;cad=rja&amp;docid=3Jtmx_jjWA0bsM&amp;tbnid=RuYh7O_dfrH3ZM:&amp;ved=0CAUQjRw&amp;url=http://ders.insaatbolumu.com/betonarme-kaliplar/kolon-donatisinin-kaliba-yerlestirilmesi/&amp;ei=CWCfUaDMKK-a0QX7nYDQDw&amp;psig=AFQjCNH6UnQiGWJD-It3vsR5Gb_goZgm4Q&amp;ust=1369485449773917"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0.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63.gif"/><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0.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8.jpeg"/><Relationship Id="rId7" Type="http://schemas.openxmlformats.org/officeDocument/2006/relationships/image" Target="../media/image172.png"/><Relationship Id="rId2" Type="http://schemas.openxmlformats.org/officeDocument/2006/relationships/image" Target="../media/image167.png"/><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70.jpeg"/><Relationship Id="rId4" Type="http://schemas.openxmlformats.org/officeDocument/2006/relationships/image" Target="../media/image169.jpeg"/></Relationships>
</file>

<file path=ppt/slides/_rels/slide142.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images.google.com/imgres?imgurl=http://www.eagerplastics.com/woven.jpg&amp;imgrefurl=http://www.eagerplastics.com/glasspicts.htm&amp;h=187&amp;w=224&amp;sz=11&amp;hl=tr&amp;start=16&amp;tbnid=qW8WElXUp5tOMM:&amp;tbnh=90&amp;tbnw=108&amp;prev=/images?q=fiberglass+roving+woven&amp;svnum=10&amp;hl=tr&amp;lr=" TargetMode="External"/><Relationship Id="rId1" Type="http://schemas.openxmlformats.org/officeDocument/2006/relationships/slideLayout" Target="../slideLayouts/slideLayout2.xml"/><Relationship Id="rId6" Type="http://schemas.openxmlformats.org/officeDocument/2006/relationships/image" Target="file:///C:\Documents%20and%20Settings\asus1\Desktop\KOMPOZ&#304;T%20DERS%20NOTLARI\TurkCADCAM_net%20%20Yeni%20&#220;r&#252;n%20Tasar&#305;m,%20Geli&#351;tirme,%20CAD-CAM-CAE%20ve%20&#304;malat%20Teknolojileri_dosyalar\dokuma1.jpg" TargetMode="External"/><Relationship Id="rId5" Type="http://schemas.openxmlformats.org/officeDocument/2006/relationships/image" Target="../media/image179.jpeg"/><Relationship Id="rId4" Type="http://schemas.openxmlformats.org/officeDocument/2006/relationships/image" Target="../media/image178.png"/></Relationships>
</file>

<file path=ppt/slides/_rels/slide147.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2.xml"/><Relationship Id="rId4" Type="http://schemas.openxmlformats.org/officeDocument/2006/relationships/image" Target="../media/image183.png"/></Relationships>
</file>

<file path=ppt/slides/_rels/slide149.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google.com.tr/url?sa=i&amp;rct=j&amp;q=&amp;esrc=s&amp;frm=1&amp;source=images&amp;cd=&amp;cad=rja&amp;docid=uyYhycMSJpp-ZM&amp;tbnid=1U-EDT6hr-TBBM:&amp;ved=0CAUQjRw&amp;url=http://speautomotive.com/SPEA_CD/SPEA2009/vpt.htm&amp;ei=RYksUue2DcaU0AXiuoCwBw&amp;psig=AFQjCNHAfK2JYaHi_kqC4X-kUEwMMrt9Xw&amp;ust=1378736740339415"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50.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2.xml"/><Relationship Id="rId5" Type="http://schemas.openxmlformats.org/officeDocument/2006/relationships/image" Target="../media/image203.jpeg"/><Relationship Id="rId4" Type="http://schemas.openxmlformats.org/officeDocument/2006/relationships/image" Target="../media/image202.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image" Target="../media/image204.png"/><Relationship Id="rId1" Type="http://schemas.openxmlformats.org/officeDocument/2006/relationships/slideLayout" Target="../slideLayouts/slideLayout2.xml"/><Relationship Id="rId4" Type="http://schemas.openxmlformats.org/officeDocument/2006/relationships/image" Target="../media/image206.jpeg"/></Relationships>
</file>

<file path=ppt/slides/_rels/slide161.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209.gif"/><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211.gif"/><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hyperlink" Target="https://www.youtube.com/watch?app=desktop&amp;v=scvXKij1hQ0"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70.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214.gif"/><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215.gif"/><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217.gif"/><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hyperlink" Target="https://www.youtube.com/watch?v=HPBmbkyi9Tw" TargetMode="External"/><Relationship Id="rId2" Type="http://schemas.openxmlformats.org/officeDocument/2006/relationships/image" Target="../media/image218.jpeg"/><Relationship Id="rId1" Type="http://schemas.openxmlformats.org/officeDocument/2006/relationships/slideLayout" Target="../slideLayouts/slideLayout2.xml"/><Relationship Id="rId4" Type="http://schemas.openxmlformats.org/officeDocument/2006/relationships/hyperlink" Target="https://www.youtube.com/watch?v=0sET6cQcciM" TargetMode="External"/></Relationships>
</file>

<file path=ppt/slides/_rels/slide176.xml.rels><?xml version="1.0" encoding="UTF-8" standalone="yes"?>
<Relationships xmlns="http://schemas.openxmlformats.org/package/2006/relationships"><Relationship Id="rId3" Type="http://schemas.openxmlformats.org/officeDocument/2006/relationships/hyperlink" Target="https://www.youtube.com/watch?v=mbrq2fDN8bA" TargetMode="External"/><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21.gif"/><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222.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hyperlink" Target="https://www.youtube.com/watch?v=icL83ROCYoo" TargetMode="Externa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224.gif"/><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226.gif"/><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hyperlink" Target="https://www.youtube.com/watch?v=4MoHNZB5b_Y" TargetMode="External"/><Relationship Id="rId2" Type="http://schemas.openxmlformats.org/officeDocument/2006/relationships/image" Target="../media/image228.gif"/><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229.gif"/><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hyperlink" Target="https://www.youtube.com/watch?v=Gd1dkrX8JFU" TargetMode="Externa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232.gif"/><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www.tekne.info/images/woaden_boat_rowboat_canoe_b.jpg" TargetMode="Externa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hyperlink" Target="http://www.tekne.info/images/yacht_builder_Yachterbauer_.jpg"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file:///H:\KOMPOZ&#304;T%20DERS%20NOTLARI\TurkCADCAM_net%20%20Yeni%20&#220;r&#252;n%20Tasar&#305;m,%20Geli&#351;tirme,%20CAD-CAM-CAE%20ve%20&#304;malat%20Teknolojileri_dosyalar\Palet_karbon.jpg" TargetMode="External"/><Relationship Id="rId7" Type="http://schemas.openxmlformats.org/officeDocument/2006/relationships/image" Target="../media/image43.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10" Type="http://schemas.openxmlformats.org/officeDocument/2006/relationships/image" Target="../media/image46.wmf"/><Relationship Id="rId4" Type="http://schemas.openxmlformats.org/officeDocument/2006/relationships/image" Target="../media/image40.jpeg"/><Relationship Id="rId9"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hyperlink" Target="http://www.google.com.tr/url?sa=i&amp;rct=j&amp;q=&amp;esrc=s&amp;frm=1&amp;source=images&amp;cd=&amp;cad=rja&amp;docid=gYxOYbTyN5hNhM&amp;tbnid=viMbOG6GiepDdM:&amp;ved=0CAUQjRw&amp;url=http://resources.edb.gov.hk/~s1sci/R_S1Science/sp/en/syllabus/unit14/new/student_extraeg1main1.htm&amp;ei=sGQsUtKAE-6T0QXk8YDACw&amp;bvm=bv.51773540,d.ZGU&amp;psig=AFQjCNE3yGW3PU0BrHD25wl7ZLWQANZzYQ&amp;ust=1378727379807426"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www.google.com.tr/url?sa=i&amp;rct=j&amp;q=&amp;esrc=s&amp;frm=1&amp;source=images&amp;cd=&amp;cad=rja&amp;docid=D8v4mfDL5-HheM&amp;tbnid=utHwZgprnGndtM:&amp;ved=0CAUQjRw&amp;url=http://newspaceandaircraft.com/flight-vehicle-material-properties-with-definition-and-examples/&amp;ei=7WUsUszkBOmo0QWXwoDYDg&amp;psig=AFQjCNHNdHKCb0DhD__Mo_4BH2LKFk0QBA&amp;ust=1378727574436739"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www.google.com.tr/url?sa=i&amp;rct=j&amp;q=&amp;esrc=s&amp;frm=1&amp;source=images&amp;cd=&amp;cad=rja&amp;docid=TVFepUFR3geNoM&amp;tbnid=YzTVWLhC_h_xMM:&amp;ved=0CAUQjRw&amp;url=http://en.wikipedia.org/wiki/Sandwich-structured_composite&amp;ei=P2csUvnEDoOftAae94DoAg&amp;psig=AFQjCNFcVDqkGCiJUQJSbfrGMsXxz-mDng&amp;ust=1378727988943186"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4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www.google.com.tr/url?sa=i&amp;rct=j&amp;q=&amp;esrc=s&amp;frm=1&amp;source=images&amp;cd=&amp;cad=rja&amp;docid=isFYvysNn0FnMM&amp;tbnid=IDMFVJr89pVIDM:&amp;ved=0CAUQjRw&amp;url=http://turkish.alibaba.com/product-gs/reinforced-composite-asbestos-rubber-sheet-reinforced-composite-sheet-composite-sheet--633537766.html&amp;ei=1C-4Uc6GDY2Tswa84oDoCA&amp;psig=AFQjCNGZsF1LsCFhvLowX5XfmUrgROyqHg&amp;ust=1371111691609272"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hyperlink" Target="http://www.google.com.tr/url?sa=i&amp;rct=j&amp;q=&amp;esrc=s&amp;frm=1&amp;source=images&amp;cd=&amp;cad=rja&amp;docid=qxvwVZrchnNG4M&amp;tbnid=EWbyMT1k5J87rM:&amp;ved=0CAUQjRw&amp;url=http://yemekhikayeleri.blogcu.com/antik-misir-da-yemek-kulturu/2599338&amp;ei=mCy4UeCLIYPRtAaxzIHYCw&amp;bvm=bv.47810305,d.bGE&amp;psig=AFQjCNG3ekR7Tz1nsSojQDjvTchXv0Rhwg&amp;ust=1371110878864659"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http://www.google.com.tr/url?sa=i&amp;rct=j&amp;q=&amp;esrc=s&amp;frm=1&amp;source=images&amp;cd=&amp;cad=rja&amp;docid=AxtP822Mxw7naM&amp;tbnid=JVTWkPcOEtgXEM:&amp;ved=0CAUQjRw&amp;url=http://www.ctpkaplama.org/en/su-havuzlarinin-ctp-kaplanilarak-izolasyonlarinin-saglanmasi-2&amp;ei=cS24UZuFHsmZtQb-2YHYBA&amp;psig=AFQjCNECw8fcnXmEGUqCAsHA7yeb0H5oCQ&amp;ust=1371110983127010"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www.youtube.com/watch?v=04K0bLwCDdM" TargetMode="External"/><Relationship Id="rId2" Type="http://schemas.openxmlformats.org/officeDocument/2006/relationships/hyperlink" Target="http://www.youtube.com/watch?v=dbywZ4PJ3QA" TargetMode="External"/><Relationship Id="rId1" Type="http://schemas.openxmlformats.org/officeDocument/2006/relationships/slideLayout" Target="../slideLayouts/slideLayout2.xml"/><Relationship Id="rId4" Type="http://schemas.openxmlformats.org/officeDocument/2006/relationships/hyperlink" Target="https://www.youtube.com/watch?v=n3bWw8A2xwI"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google.com.tr/url?sa=i&amp;rct=j&amp;q=&amp;esrc=s&amp;frm=1&amp;source=images&amp;cd=&amp;cad=rja&amp;docid=xTDpGNuIREyy7M&amp;tbnid=jmp98hOOjMJt1M:&amp;ved=0CAUQjRw&amp;url=http://www.phenoxy.com/applications/composites.html&amp;ei=unosUsrdGOGg0QWvyoCABA&amp;psig=AFQjCNFi_zktC2atMWDNjEPjqlI3M6tevA&amp;ust=1378733105384867"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7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11.jpeg"/><Relationship Id="rId4" Type="http://schemas.openxmlformats.org/officeDocument/2006/relationships/hyperlink" Target="http://www.google.com.tr/url?sa=i&amp;rct=j&amp;q=&amp;esrc=s&amp;frm=1&amp;source=images&amp;cd=&amp;cad=rja&amp;docid=TVFepUFR3geNoM&amp;tbnid=YzTVWLhC_h_xMM:&amp;ved=0CAUQjRw&amp;url=http://en.wikipedia.org/wiki/Sandwich-structured_composite&amp;ei=P2csUvnEDoOftAae94DoAg&amp;psig=AFQjCNFcVDqkGCiJUQJSbfrGMsXxz-mDng&amp;ust=1378727988943186"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hyperlink" Target="http://www.google.com.tr/url?sa=i&amp;rct=j&amp;q=&amp;esrc=s&amp;frm=1&amp;source=images&amp;cd=&amp;cad=rja&amp;docid=I6KoBKytTg9oBM&amp;tbnid=NfOgDj0AfQrU9M:&amp;ved=0CAUQjRw&amp;url=http://www.ce-mag.com/archive/2000/marapril/Neelakanta.html&amp;ei=fnEsUpT3CvHu0gXt_YCwAw&amp;psig=AFQjCNHADQrD2ilsF6NJe4JHLad1-uPekg&amp;ust=1378730518977029"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w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8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www.youtube.com/watch?v=QxazXEjI0SU" TargetMode="External"/><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hyperlink" Target="http://www.tekne.info/images/Erbauer_launch_boats_yard.jpg"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11E41A02-31FF-48B2-8879-0B7F07685A67}"/>
              </a:ext>
            </a:extLst>
          </p:cNvPr>
          <p:cNvSpPr>
            <a:spLocks noGrp="1"/>
          </p:cNvSpPr>
          <p:nvPr>
            <p:ph type="dt" sz="half" idx="10"/>
          </p:nvPr>
        </p:nvSpPr>
        <p:spPr>
          <a:xfrm>
            <a:off x="3387646" y="6404734"/>
            <a:ext cx="1825056" cy="365760"/>
          </a:xfrm>
        </p:spPr>
        <p:txBody>
          <a:bodyPr/>
          <a:lstStyle/>
          <a:p>
            <a:r>
              <a:rPr lang="tr-TR" dirty="0">
                <a:solidFill>
                  <a:schemeClr val="tx1"/>
                </a:solidFill>
              </a:rPr>
              <a:t>24 </a:t>
            </a:r>
            <a:r>
              <a:rPr lang="tr-TR" dirty="0" err="1">
                <a:solidFill>
                  <a:schemeClr val="tx1"/>
                </a:solidFill>
              </a:rPr>
              <a:t>January</a:t>
            </a:r>
            <a:r>
              <a:rPr lang="tr-TR" dirty="0">
                <a:solidFill>
                  <a:schemeClr val="tx1"/>
                </a:solidFill>
              </a:rPr>
              <a:t> 2024</a:t>
            </a:r>
            <a:endParaRPr lang="en" dirty="0">
              <a:solidFill>
                <a:schemeClr val="tx1"/>
              </a:solidFill>
            </a:endParaRPr>
          </a:p>
        </p:txBody>
      </p:sp>
      <p:grpSp>
        <p:nvGrpSpPr>
          <p:cNvPr id="12" name="Grup 11">
            <a:extLst>
              <a:ext uri="{FF2B5EF4-FFF2-40B4-BE49-F238E27FC236}">
                <a16:creationId xmlns:a16="http://schemas.microsoft.com/office/drawing/2014/main" id="{68E6D478-A369-45CC-ADF1-D9E0A47D8845}"/>
              </a:ext>
            </a:extLst>
          </p:cNvPr>
          <p:cNvGrpSpPr/>
          <p:nvPr/>
        </p:nvGrpSpPr>
        <p:grpSpPr>
          <a:xfrm>
            <a:off x="152872" y="1496170"/>
            <a:ext cx="4811384" cy="4885398"/>
            <a:chOff x="523008" y="2206697"/>
            <a:chExt cx="4296690" cy="3965939"/>
          </a:xfrm>
        </p:grpSpPr>
        <p:pic>
          <p:nvPicPr>
            <p:cNvPr id="11" name="Resim 10">
              <a:extLst>
                <a:ext uri="{FF2B5EF4-FFF2-40B4-BE49-F238E27FC236}">
                  <a16:creationId xmlns:a16="http://schemas.microsoft.com/office/drawing/2014/main" id="{0C641868-A72F-4426-884A-DCABC35BBF7F}"/>
                </a:ext>
              </a:extLst>
            </p:cNvPr>
            <p:cNvPicPr>
              <a:picLocks noChangeAspect="1"/>
            </p:cNvPicPr>
            <p:nvPr/>
          </p:nvPicPr>
          <p:blipFill>
            <a:blip r:embed="rId2"/>
            <a:stretch>
              <a:fillRect/>
            </a:stretch>
          </p:blipFill>
          <p:spPr>
            <a:xfrm>
              <a:off x="1770097" y="2207344"/>
              <a:ext cx="1429178" cy="845268"/>
            </a:xfrm>
            <a:prstGeom prst="rect">
              <a:avLst/>
            </a:prstGeom>
          </p:spPr>
        </p:pic>
        <p:pic>
          <p:nvPicPr>
            <p:cNvPr id="10" name="Picture 2" descr="Silicon Carbide - Copper Metal Matrix Composite">
              <a:extLst>
                <a:ext uri="{FF2B5EF4-FFF2-40B4-BE49-F238E27FC236}">
                  <a16:creationId xmlns:a16="http://schemas.microsoft.com/office/drawing/2014/main" id="{14D1079D-59D5-463F-BFD6-42B25D8E7F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5062" y="5235262"/>
              <a:ext cx="1744804" cy="920101"/>
            </a:xfrm>
            <a:prstGeom prst="rect">
              <a:avLst/>
            </a:prstGeom>
            <a:noFill/>
            <a:extLst>
              <a:ext uri="{909E8E84-426E-40DD-AFC4-6F175D3DCCD1}">
                <a14:hiddenFill xmlns:a14="http://schemas.microsoft.com/office/drawing/2010/main">
                  <a:solidFill>
                    <a:srgbClr val="FFFFFF"/>
                  </a:solidFill>
                </a14:hiddenFill>
              </a:ext>
            </a:extLst>
          </p:spPr>
        </p:pic>
        <p:pic>
          <p:nvPicPr>
            <p:cNvPr id="13" name="Rectangle 131082">
              <a:hlinkClick r:id="rId4"/>
              <a:extLst>
                <a:ext uri="{FF2B5EF4-FFF2-40B4-BE49-F238E27FC236}">
                  <a16:creationId xmlns:a16="http://schemas.microsoft.com/office/drawing/2014/main" id="{FD9A2EDA-EC22-4524-8EA4-0219C08092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698" y="2206697"/>
              <a:ext cx="1276673" cy="60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d2n4wb9orp1vta.cloudfront.net/resources/images/cdn/cms/0113HPC_A400m_3.jpg">
              <a:extLst>
                <a:ext uri="{FF2B5EF4-FFF2-40B4-BE49-F238E27FC236}">
                  <a16:creationId xmlns:a16="http://schemas.microsoft.com/office/drawing/2014/main" id="{F37F6F84-9D11-4C04-9717-D5B3B302E9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97" y="2913268"/>
              <a:ext cx="2541156" cy="325936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omposite material - Wikipedia">
              <a:extLst>
                <a:ext uri="{FF2B5EF4-FFF2-40B4-BE49-F238E27FC236}">
                  <a16:creationId xmlns:a16="http://schemas.microsoft.com/office/drawing/2014/main" id="{381AC2FA-387F-41DB-85D4-0BA5861C9E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008" y="2568277"/>
              <a:ext cx="1584176" cy="11881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Aircraft sandwich composite reinforcing and repairs | Engineer Live">
              <a:extLst>
                <a:ext uri="{FF2B5EF4-FFF2-40B4-BE49-F238E27FC236}">
                  <a16:creationId xmlns:a16="http://schemas.microsoft.com/office/drawing/2014/main" id="{14BD77C6-F5E6-4B85-82C5-A3B66F62A5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59012" y="2224131"/>
              <a:ext cx="1760686" cy="15670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RTM Light process &quot;The best case&quot; English version Fiberglass on Make a GIF">
              <a:extLst>
                <a:ext uri="{FF2B5EF4-FFF2-40B4-BE49-F238E27FC236}">
                  <a16:creationId xmlns:a16="http://schemas.microsoft.com/office/drawing/2014/main" id="{C7388B60-93EB-4349-8BA2-A45D0C2E1131}"/>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066953" y="3791141"/>
              <a:ext cx="1752745" cy="1502128"/>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Başlık 1">
            <a:extLst>
              <a:ext uri="{FF2B5EF4-FFF2-40B4-BE49-F238E27FC236}">
                <a16:creationId xmlns:a16="http://schemas.microsoft.com/office/drawing/2014/main" id="{9A4F818F-B3CA-4224-98BE-F45CA204AC03}"/>
              </a:ext>
            </a:extLst>
          </p:cNvPr>
          <p:cNvSpPr txBox="1">
            <a:spLocks/>
          </p:cNvSpPr>
          <p:nvPr/>
        </p:nvSpPr>
        <p:spPr>
          <a:xfrm>
            <a:off x="5289523" y="2492805"/>
            <a:ext cx="3329386" cy="454665"/>
          </a:xfrm>
          <a:prstGeom prst="rect">
            <a:avLst/>
          </a:prstGeom>
        </p:spPr>
        <p:txBody>
          <a:bodyPr>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400" b="1" dirty="0">
                <a:solidFill>
                  <a:schemeClr val="tx1"/>
                </a:solidFill>
              </a:rPr>
              <a:t>Mehmet Zor</a:t>
            </a:r>
            <a:endParaRPr lang="tr-TR" sz="3600" b="1" dirty="0"/>
          </a:p>
        </p:txBody>
      </p:sp>
      <p:sp>
        <p:nvSpPr>
          <p:cNvPr id="20" name="Başlık 1">
            <a:extLst>
              <a:ext uri="{FF2B5EF4-FFF2-40B4-BE49-F238E27FC236}">
                <a16:creationId xmlns:a16="http://schemas.microsoft.com/office/drawing/2014/main" id="{3594FC4A-D446-446E-A1B1-20D4AA330857}"/>
              </a:ext>
            </a:extLst>
          </p:cNvPr>
          <p:cNvSpPr txBox="1">
            <a:spLocks/>
          </p:cNvSpPr>
          <p:nvPr/>
        </p:nvSpPr>
        <p:spPr>
          <a:xfrm>
            <a:off x="5297690" y="3591618"/>
            <a:ext cx="3272727" cy="365760"/>
          </a:xfrm>
          <a:prstGeom prst="rect">
            <a:avLst/>
          </a:prstGeom>
        </p:spPr>
        <p:txBody>
          <a:bodyPr>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1600" dirty="0">
                <a:solidFill>
                  <a:schemeClr val="tx1"/>
                </a:solidFill>
              </a:rPr>
              <a:t>Dokuz </a:t>
            </a:r>
            <a:r>
              <a:rPr lang="tr-TR" sz="1600" dirty="0" err="1">
                <a:solidFill>
                  <a:schemeClr val="tx1"/>
                </a:solidFill>
              </a:rPr>
              <a:t>Eylul</a:t>
            </a:r>
            <a:r>
              <a:rPr lang="tr-TR" sz="1600" dirty="0">
                <a:solidFill>
                  <a:schemeClr val="tx1"/>
                </a:solidFill>
              </a:rPr>
              <a:t> </a:t>
            </a:r>
            <a:r>
              <a:rPr lang="tr-TR" sz="1600" dirty="0" err="1">
                <a:solidFill>
                  <a:schemeClr val="tx1"/>
                </a:solidFill>
              </a:rPr>
              <a:t>University</a:t>
            </a:r>
            <a:endParaRPr lang="tr-TR" sz="2400" dirty="0"/>
          </a:p>
        </p:txBody>
      </p:sp>
      <p:sp>
        <p:nvSpPr>
          <p:cNvPr id="22" name="Başlık 1">
            <a:extLst>
              <a:ext uri="{FF2B5EF4-FFF2-40B4-BE49-F238E27FC236}">
                <a16:creationId xmlns:a16="http://schemas.microsoft.com/office/drawing/2014/main" id="{F6604D8D-33C5-43DA-B47D-53BF760A3FBB}"/>
              </a:ext>
            </a:extLst>
          </p:cNvPr>
          <p:cNvSpPr txBox="1">
            <a:spLocks/>
          </p:cNvSpPr>
          <p:nvPr/>
        </p:nvSpPr>
        <p:spPr>
          <a:xfrm>
            <a:off x="5518554" y="4901944"/>
            <a:ext cx="2952328" cy="365760"/>
          </a:xfrm>
          <a:prstGeom prst="rect">
            <a:avLst/>
          </a:prstGeom>
        </p:spPr>
        <p:txBody>
          <a:bodyPr>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1800" dirty="0">
                <a:solidFill>
                  <a:schemeClr val="tx1"/>
                </a:solidFill>
                <a:hlinkClick r:id="rId10"/>
              </a:rPr>
              <a:t>mehmet.zor@deu.edu.tr</a:t>
            </a:r>
            <a:endParaRPr lang="tr-TR" sz="1800" dirty="0">
              <a:solidFill>
                <a:schemeClr val="tx1"/>
              </a:solidFill>
            </a:endParaRPr>
          </a:p>
        </p:txBody>
      </p:sp>
      <p:sp>
        <p:nvSpPr>
          <p:cNvPr id="23" name="Altbilgi Yer Tutucusu 3">
            <a:hlinkClick r:id="rId11"/>
            <a:extLst>
              <a:ext uri="{FF2B5EF4-FFF2-40B4-BE49-F238E27FC236}">
                <a16:creationId xmlns:a16="http://schemas.microsoft.com/office/drawing/2014/main" id="{B3C7B5A1-8CEF-4004-8B14-AA2A4DA7DC34}"/>
              </a:ext>
            </a:extLst>
          </p:cNvPr>
          <p:cNvSpPr txBox="1">
            <a:spLocks/>
          </p:cNvSpPr>
          <p:nvPr/>
        </p:nvSpPr>
        <p:spPr>
          <a:xfrm>
            <a:off x="5832547" y="4429661"/>
            <a:ext cx="2808312" cy="365760"/>
          </a:xfrm>
          <a:prstGeom prst="rect">
            <a:avLst/>
          </a:prstGeom>
        </p:spPr>
        <p:txBody>
          <a:bodyPr vert="horz"/>
          <a:lstStyle>
            <a:defPPr>
              <a:defRPr lang="tr-TR"/>
            </a:defPPr>
            <a:lvl1pPr marL="0" algn="l" defTabSz="914400" rtl="0" eaLnBrk="1" latinLnBrk="0" hangingPunct="1">
              <a:defRPr kumimoji="0"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600" dirty="0">
                <a:solidFill>
                  <a:schemeClr val="tx1"/>
                </a:solidFill>
              </a:rPr>
              <a:t>Web: </a:t>
            </a:r>
            <a:r>
              <a:rPr lang="tr-TR" sz="1600" u="sng" dirty="0">
                <a:solidFill>
                  <a:srgbClr val="0070C0"/>
                </a:solidFill>
              </a:rPr>
              <a:t>mehmetzor.com</a:t>
            </a:r>
          </a:p>
        </p:txBody>
      </p:sp>
      <p:sp>
        <p:nvSpPr>
          <p:cNvPr id="15" name="Dikdörtgen 14">
            <a:extLst>
              <a:ext uri="{FF2B5EF4-FFF2-40B4-BE49-F238E27FC236}">
                <a16:creationId xmlns:a16="http://schemas.microsoft.com/office/drawing/2014/main" id="{3AAF657F-39BF-41FB-8C77-31CC4C52DBB9}"/>
              </a:ext>
            </a:extLst>
          </p:cNvPr>
          <p:cNvSpPr/>
          <p:nvPr/>
        </p:nvSpPr>
        <p:spPr>
          <a:xfrm>
            <a:off x="5046959" y="1517646"/>
            <a:ext cx="3845522" cy="48426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a:extLst>
              <a:ext uri="{FF2B5EF4-FFF2-40B4-BE49-F238E27FC236}">
                <a16:creationId xmlns:a16="http://schemas.microsoft.com/office/drawing/2014/main" id="{69B3B060-5146-4C0E-A2B4-4E33B3735BFD}"/>
              </a:ext>
            </a:extLst>
          </p:cNvPr>
          <p:cNvSpPr/>
          <p:nvPr/>
        </p:nvSpPr>
        <p:spPr>
          <a:xfrm>
            <a:off x="1134278" y="268532"/>
            <a:ext cx="6875443" cy="1077218"/>
          </a:xfrm>
          <a:prstGeom prst="rect">
            <a:avLst/>
          </a:prstGeom>
        </p:spPr>
        <p:txBody>
          <a:bodyPr wrap="square">
            <a:spAutoFit/>
          </a:bodyPr>
          <a:lstStyle/>
          <a:p>
            <a:pPr algn="ctr"/>
            <a:r>
              <a:rPr lang="en" sz="3200" b="1" dirty="0">
                <a:solidFill>
                  <a:srgbClr val="C81B04"/>
                </a:solidFill>
              </a:rPr>
              <a:t>General Information </a:t>
            </a:r>
            <a:endParaRPr lang="tr-TR" sz="3200" b="1" dirty="0">
              <a:solidFill>
                <a:srgbClr val="C81B04"/>
              </a:solidFill>
            </a:endParaRPr>
          </a:p>
          <a:p>
            <a:pPr algn="ctr"/>
            <a:r>
              <a:rPr lang="en" sz="3200" b="1" dirty="0">
                <a:solidFill>
                  <a:srgbClr val="C81B04"/>
                </a:solidFill>
              </a:rPr>
              <a:t>About </a:t>
            </a:r>
            <a:r>
              <a:rPr lang="tr-TR" sz="3200" b="1" dirty="0" err="1">
                <a:solidFill>
                  <a:srgbClr val="C81B04"/>
                </a:solidFill>
              </a:rPr>
              <a:t>Composite</a:t>
            </a:r>
            <a:r>
              <a:rPr lang="tr-TR" sz="3200" b="1" dirty="0">
                <a:solidFill>
                  <a:srgbClr val="C81B04"/>
                </a:solidFill>
              </a:rPr>
              <a:t> </a:t>
            </a:r>
            <a:r>
              <a:rPr lang="tr-TR" sz="3200" b="1" dirty="0" err="1">
                <a:solidFill>
                  <a:srgbClr val="C81B04"/>
                </a:solidFill>
              </a:rPr>
              <a:t>Materials</a:t>
            </a:r>
            <a:endParaRPr lang="tr-TR" sz="3200" dirty="0"/>
          </a:p>
        </p:txBody>
      </p:sp>
      <p:sp>
        <p:nvSpPr>
          <p:cNvPr id="4" name="Dikdörtgen 3">
            <a:extLst>
              <a:ext uri="{FF2B5EF4-FFF2-40B4-BE49-F238E27FC236}">
                <a16:creationId xmlns:a16="http://schemas.microsoft.com/office/drawing/2014/main" id="{DAC23E07-2AC4-41BB-AE74-249E87193704}"/>
              </a:ext>
            </a:extLst>
          </p:cNvPr>
          <p:cNvSpPr/>
          <p:nvPr/>
        </p:nvSpPr>
        <p:spPr>
          <a:xfrm>
            <a:off x="5190752" y="2927828"/>
            <a:ext cx="3526928" cy="338554"/>
          </a:xfrm>
          <a:prstGeom prst="rect">
            <a:avLst/>
          </a:prstGeom>
        </p:spPr>
        <p:txBody>
          <a:bodyPr wrap="none">
            <a:spAutoFit/>
          </a:bodyPr>
          <a:lstStyle/>
          <a:p>
            <a:r>
              <a:rPr lang="tr-TR" sz="1600" dirty="0" err="1"/>
              <a:t>Professor</a:t>
            </a:r>
            <a:r>
              <a:rPr lang="tr-TR" sz="1600" dirty="0"/>
              <a:t> of </a:t>
            </a:r>
            <a:r>
              <a:rPr lang="tr-TR" sz="1600" dirty="0" err="1"/>
              <a:t>Mechanical</a:t>
            </a:r>
            <a:r>
              <a:rPr lang="tr-TR" sz="1600" dirty="0"/>
              <a:t> </a:t>
            </a:r>
            <a:r>
              <a:rPr lang="tr-TR" sz="1600" dirty="0" err="1"/>
              <a:t>Engineering</a:t>
            </a:r>
            <a:endParaRPr lang="tr-TR" sz="1600" dirty="0"/>
          </a:p>
        </p:txBody>
      </p:sp>
      <p:sp>
        <p:nvSpPr>
          <p:cNvPr id="24" name="Başlık 1">
            <a:extLst>
              <a:ext uri="{FF2B5EF4-FFF2-40B4-BE49-F238E27FC236}">
                <a16:creationId xmlns:a16="http://schemas.microsoft.com/office/drawing/2014/main" id="{320D2E5A-5AAB-43F7-8302-363E5F59DDE6}"/>
              </a:ext>
            </a:extLst>
          </p:cNvPr>
          <p:cNvSpPr txBox="1">
            <a:spLocks/>
          </p:cNvSpPr>
          <p:nvPr/>
        </p:nvSpPr>
        <p:spPr>
          <a:xfrm>
            <a:off x="5297690" y="3948048"/>
            <a:ext cx="3272727" cy="365760"/>
          </a:xfrm>
          <a:prstGeom prst="rect">
            <a:avLst/>
          </a:prstGeom>
        </p:spPr>
        <p:txBody>
          <a:bodyPr>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1600" dirty="0">
                <a:solidFill>
                  <a:schemeClr val="tx1"/>
                </a:solidFill>
              </a:rPr>
              <a:t>İzmir - </a:t>
            </a:r>
            <a:r>
              <a:rPr lang="tr-TR" sz="1600" dirty="0" err="1">
                <a:solidFill>
                  <a:schemeClr val="tx1"/>
                </a:solidFill>
              </a:rPr>
              <a:t>Turkey</a:t>
            </a:r>
            <a:endParaRPr lang="tr-TR" sz="2400" dirty="0"/>
          </a:p>
        </p:txBody>
      </p:sp>
    </p:spTree>
    <p:extLst>
      <p:ext uri="{BB962C8B-B14F-4D97-AF65-F5344CB8AC3E}">
        <p14:creationId xmlns:p14="http://schemas.microsoft.com/office/powerpoint/2010/main" val="3730892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ltbilgi Yer Tutucusu 2"/>
          <p:cNvSpPr>
            <a:spLocks noGrp="1"/>
          </p:cNvSpPr>
          <p:nvPr>
            <p:ph type="ftr" sz="quarter" idx="11"/>
          </p:nvPr>
        </p:nvSpPr>
        <p:spPr>
          <a:xfrm>
            <a:off x="2316071" y="6412404"/>
            <a:ext cx="5983287" cy="447152"/>
          </a:xfrm>
        </p:spPr>
        <p:txBody>
          <a:bodyPr/>
          <a:lstStyle/>
          <a:p>
            <a:r>
              <a:rPr lang="en-US" dirty="0"/>
              <a:t>General Information About Composite Materials / Mehmet </a:t>
            </a:r>
            <a:r>
              <a:rPr lang="en-US" dirty="0" err="1"/>
              <a:t>Zor</a:t>
            </a:r>
            <a:endParaRPr lang="tr-TR" dirty="0"/>
          </a:p>
        </p:txBody>
      </p:sp>
      <p:sp>
        <p:nvSpPr>
          <p:cNvPr id="3" name="Slayt Numarası Yer Tutucusu 2"/>
          <p:cNvSpPr>
            <a:spLocks noGrp="1"/>
          </p:cNvSpPr>
          <p:nvPr>
            <p:ph type="sldNum" sz="quarter" idx="12"/>
          </p:nvPr>
        </p:nvSpPr>
        <p:spPr/>
        <p:txBody>
          <a:bodyPr/>
          <a:lstStyle/>
          <a:p>
            <a:fld id="{B7840E83-AC17-4BB5-BC43-751DE1ADA5B1}" type="slidenum">
              <a:rPr lang="tr-TR" smtClean="0"/>
              <a:t>10</a:t>
            </a:fld>
            <a:endParaRPr lang="tr-TR"/>
          </a:p>
        </p:txBody>
      </p:sp>
      <p:sp>
        <p:nvSpPr>
          <p:cNvPr id="7" name="Rectangle 3" descr="Rectangle: Click to edit Master text styles&#10;Second level&#10;Third level&#10;Fourth level&#10;Fifth level"/>
          <p:cNvSpPr>
            <a:spLocks noGrp="1" noChangeArrowheads="1"/>
          </p:cNvSpPr>
          <p:nvPr>
            <p:ph sz="quarter" idx="1"/>
          </p:nvPr>
        </p:nvSpPr>
        <p:spPr>
          <a:xfrm>
            <a:off x="301752" y="1455968"/>
            <a:ext cx="8503920" cy="441325"/>
          </a:xfrm>
          <a:noFill/>
        </p:spPr>
        <p:txBody>
          <a:bodyPr>
            <a:noAutofit/>
          </a:bodyPr>
          <a:lstStyle/>
          <a:p>
            <a:pPr marL="0" indent="0">
              <a:lnSpc>
                <a:spcPct val="150000"/>
              </a:lnSpc>
              <a:buNone/>
            </a:pPr>
            <a:r>
              <a:rPr lang="tr-TR" sz="1800" b="1" dirty="0"/>
              <a:t>3.1 </a:t>
            </a:r>
            <a:r>
              <a:rPr lang="tr-TR" sz="1800" b="1" dirty="0" err="1"/>
              <a:t>Buliding</a:t>
            </a:r>
            <a:r>
              <a:rPr lang="en-US" sz="1800" b="1" dirty="0"/>
              <a:t> Sector:</a:t>
            </a:r>
            <a:endParaRPr lang="tr-TR" sz="1800" dirty="0"/>
          </a:p>
        </p:txBody>
      </p:sp>
      <p:sp>
        <p:nvSpPr>
          <p:cNvPr id="6" name="Rectangle 3" descr="Rectangle: Click to edit Master text styles&#10;Second level&#10;Third level&#10;Fourth level&#10;Fifth level"/>
          <p:cNvSpPr txBox="1">
            <a:spLocks noChangeArrowheads="1"/>
          </p:cNvSpPr>
          <p:nvPr/>
        </p:nvSpPr>
        <p:spPr>
          <a:xfrm>
            <a:off x="301752" y="1988074"/>
            <a:ext cx="5918200" cy="3413869"/>
          </a:xfrm>
          <a:prstGeom prst="rect">
            <a:avLst/>
          </a:prstGeom>
          <a:noFill/>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buFont typeface="Wingdings" pitchFamily="2" charset="2"/>
              <a:buChar char="Ø"/>
            </a:pPr>
            <a:r>
              <a:rPr lang="tr-TR" sz="2000" dirty="0" err="1"/>
              <a:t>Exterior</a:t>
            </a:r>
            <a:r>
              <a:rPr lang="tr-TR" sz="2000" dirty="0"/>
              <a:t> </a:t>
            </a:r>
            <a:r>
              <a:rPr lang="tr-TR" sz="2000" dirty="0" err="1"/>
              <a:t>and</a:t>
            </a:r>
            <a:r>
              <a:rPr lang="tr-TR" sz="2000" dirty="0"/>
              <a:t> </a:t>
            </a:r>
            <a:r>
              <a:rPr lang="tr-TR" sz="2000" dirty="0" err="1"/>
              <a:t>interior</a:t>
            </a:r>
            <a:r>
              <a:rPr lang="tr-TR" sz="2000" dirty="0"/>
              <a:t> </a:t>
            </a:r>
            <a:r>
              <a:rPr lang="tr-TR" sz="2000" dirty="0" err="1"/>
              <a:t>coverings</a:t>
            </a:r>
            <a:endParaRPr lang="tr-TR" sz="2000" dirty="0"/>
          </a:p>
          <a:p>
            <a:pPr>
              <a:buFont typeface="Wingdings" pitchFamily="2" charset="2"/>
              <a:buChar char="Ø"/>
            </a:pPr>
            <a:r>
              <a:rPr lang="tr-TR" sz="2000" dirty="0" err="1"/>
              <a:t>Decorative</a:t>
            </a:r>
            <a:r>
              <a:rPr lang="tr-TR" sz="2000" dirty="0"/>
              <a:t> </a:t>
            </a:r>
            <a:r>
              <a:rPr lang="tr-TR" sz="2000" dirty="0" err="1"/>
              <a:t>applications</a:t>
            </a:r>
            <a:endParaRPr lang="tr-TR" sz="2000" dirty="0"/>
          </a:p>
          <a:p>
            <a:pPr>
              <a:buFont typeface="Wingdings" pitchFamily="2" charset="2"/>
              <a:buChar char="Ø"/>
            </a:pPr>
            <a:r>
              <a:rPr lang="tr-TR" sz="2000" dirty="0" err="1"/>
              <a:t>Roofing</a:t>
            </a:r>
            <a:r>
              <a:rPr lang="tr-TR" sz="2000" dirty="0"/>
              <a:t> </a:t>
            </a:r>
            <a:r>
              <a:rPr lang="tr-TR" sz="2000" dirty="0" err="1"/>
              <a:t>sheets</a:t>
            </a:r>
            <a:r>
              <a:rPr lang="tr-TR" sz="2000" dirty="0"/>
              <a:t> </a:t>
            </a:r>
            <a:r>
              <a:rPr lang="tr-TR" sz="2000" dirty="0" err="1"/>
              <a:t>and</a:t>
            </a:r>
            <a:r>
              <a:rPr lang="tr-TR" sz="2000" dirty="0"/>
              <a:t> </a:t>
            </a:r>
            <a:r>
              <a:rPr lang="tr-TR" sz="2000" dirty="0" err="1"/>
              <a:t>roof</a:t>
            </a:r>
            <a:r>
              <a:rPr lang="tr-TR" sz="2000" dirty="0"/>
              <a:t> </a:t>
            </a:r>
            <a:r>
              <a:rPr lang="tr-TR" sz="2000" dirty="0" err="1"/>
              <a:t>detail</a:t>
            </a:r>
            <a:r>
              <a:rPr lang="tr-TR" sz="2000" dirty="0"/>
              <a:t> </a:t>
            </a:r>
            <a:r>
              <a:rPr lang="tr-TR" sz="2000" dirty="0" err="1"/>
              <a:t>profiles</a:t>
            </a:r>
            <a:endParaRPr lang="tr-TR" sz="2000" dirty="0"/>
          </a:p>
          <a:p>
            <a:pPr>
              <a:buFont typeface="Wingdings" pitchFamily="2" charset="2"/>
              <a:buChar char="Ø"/>
            </a:pPr>
            <a:r>
              <a:rPr lang="tr-TR" sz="2000" dirty="0"/>
              <a:t>Carrier </a:t>
            </a:r>
            <a:r>
              <a:rPr lang="tr-TR" sz="2000" dirty="0" err="1"/>
              <a:t>profiles</a:t>
            </a:r>
            <a:endParaRPr lang="tr-TR" sz="2000" dirty="0"/>
          </a:p>
          <a:p>
            <a:pPr>
              <a:buFont typeface="Wingdings" pitchFamily="2" charset="2"/>
              <a:buChar char="Ø"/>
            </a:pPr>
            <a:r>
              <a:rPr lang="tr-TR" sz="2000" dirty="0" err="1"/>
              <a:t>Rainwater</a:t>
            </a:r>
            <a:r>
              <a:rPr lang="tr-TR" sz="2000" dirty="0"/>
              <a:t> transport </a:t>
            </a:r>
            <a:r>
              <a:rPr lang="tr-TR" sz="2000" dirty="0" err="1"/>
              <a:t>systems</a:t>
            </a:r>
            <a:endParaRPr lang="tr-TR" sz="2000" dirty="0"/>
          </a:p>
          <a:p>
            <a:pPr>
              <a:buFont typeface="Wingdings" pitchFamily="2" charset="2"/>
              <a:buChar char="Ø"/>
            </a:pPr>
            <a:r>
              <a:rPr lang="tr-TR" sz="2000" dirty="0" err="1"/>
              <a:t>Various</a:t>
            </a:r>
            <a:r>
              <a:rPr lang="tr-TR" sz="2000" dirty="0"/>
              <a:t> </a:t>
            </a:r>
            <a:r>
              <a:rPr lang="tr-TR" sz="2000" dirty="0" err="1"/>
              <a:t>purpose</a:t>
            </a:r>
            <a:r>
              <a:rPr lang="tr-TR" sz="2000" dirty="0"/>
              <a:t> </a:t>
            </a:r>
            <a:r>
              <a:rPr lang="tr-TR" sz="2000" dirty="0" err="1"/>
              <a:t>insulation</a:t>
            </a:r>
            <a:r>
              <a:rPr lang="tr-TR" sz="2000" dirty="0"/>
              <a:t> Works</a:t>
            </a:r>
          </a:p>
          <a:p>
            <a:pPr>
              <a:buFont typeface="Wingdings" pitchFamily="2" charset="2"/>
              <a:buChar char="Ø"/>
            </a:pPr>
            <a:r>
              <a:rPr lang="tr-TR" sz="2000" dirty="0" err="1"/>
              <a:t>Concrete</a:t>
            </a:r>
            <a:r>
              <a:rPr lang="tr-TR" sz="2000" dirty="0"/>
              <a:t> </a:t>
            </a:r>
            <a:r>
              <a:rPr lang="tr-TR" sz="2000" dirty="0" err="1"/>
              <a:t>molds</a:t>
            </a:r>
            <a:endParaRPr lang="tr-TR" sz="2000" dirty="0"/>
          </a:p>
          <a:p>
            <a:pPr>
              <a:buFont typeface="Wingdings" pitchFamily="2" charset="2"/>
              <a:buChar char="Ø"/>
            </a:pPr>
            <a:r>
              <a:rPr lang="tr-TR" sz="2000" dirty="0" err="1"/>
              <a:t>Prefabricated</a:t>
            </a:r>
            <a:r>
              <a:rPr lang="tr-TR" sz="2000" dirty="0"/>
              <a:t> </a:t>
            </a:r>
            <a:r>
              <a:rPr lang="tr-TR" sz="2000" dirty="0" err="1"/>
              <a:t>buildings</a:t>
            </a:r>
            <a:endParaRPr lang="tr-TR" sz="2000" dirty="0"/>
          </a:p>
          <a:p>
            <a:pPr>
              <a:buFont typeface="Wingdings" pitchFamily="2" charset="2"/>
              <a:buChar char="Ø"/>
            </a:pPr>
            <a:r>
              <a:rPr lang="tr-TR" sz="2000" dirty="0" err="1"/>
              <a:t>Bridges</a:t>
            </a:r>
            <a:endParaRPr lang="tr-TR" sz="2000" dirty="0"/>
          </a:p>
        </p:txBody>
      </p:sp>
      <p:pic>
        <p:nvPicPr>
          <p:cNvPr id="10" name="Picture 8" desc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084168" y="2085754"/>
            <a:ext cx="2456502" cy="3008039"/>
          </a:xfrm>
          <a:prstGeom prst="rect">
            <a:avLst/>
          </a:prstGeom>
          <a:noFill/>
        </p:spPr>
      </p:pic>
      <p:sp>
        <p:nvSpPr>
          <p:cNvPr id="11" name="Dikdörtgen 10"/>
          <p:cNvSpPr/>
          <p:nvPr/>
        </p:nvSpPr>
        <p:spPr>
          <a:xfrm>
            <a:off x="190226" y="5328955"/>
            <a:ext cx="8903100" cy="872868"/>
          </a:xfrm>
          <a:prstGeom prst="rect">
            <a:avLst/>
          </a:prstGeom>
          <a:noFill/>
        </p:spPr>
        <p:txBody>
          <a:bodyPr wrap="square">
            <a:spAutoFit/>
          </a:bodyPr>
          <a:lstStyle/>
          <a:p>
            <a:pPr marL="342900" indent="-342900">
              <a:lnSpc>
                <a:spcPct val="150000"/>
              </a:lnSpc>
              <a:buFont typeface="Wingdings" pitchFamily="2" charset="2"/>
              <a:buChar char="Ø"/>
              <a:defRPr/>
            </a:pPr>
            <a:r>
              <a:rPr lang="en-US" dirty="0"/>
              <a:t>Water tanks, gratings, underground pipes, food aisle coverings. Observatory Domes, Open Field Cabinets, Bulletin Boards, etc.</a:t>
            </a:r>
            <a:endParaRPr lang="tr-TR" dirty="0"/>
          </a:p>
        </p:txBody>
      </p:sp>
      <p:sp>
        <p:nvSpPr>
          <p:cNvPr id="2" name="Veri Yer Tutucusu 1"/>
          <p:cNvSpPr>
            <a:spLocks noGrp="1"/>
          </p:cNvSpPr>
          <p:nvPr>
            <p:ph type="dt" sz="half" idx="10"/>
          </p:nvPr>
        </p:nvSpPr>
        <p:spPr/>
        <p:txBody>
          <a:bodyPr/>
          <a:lstStyle/>
          <a:p>
            <a:r>
              <a:rPr lang="tr-TR" dirty="0"/>
              <a:t>......</a:t>
            </a:r>
          </a:p>
        </p:txBody>
      </p:sp>
      <p:sp>
        <p:nvSpPr>
          <p:cNvPr id="14" name="Rectangle 2">
            <a:extLst>
              <a:ext uri="{FF2B5EF4-FFF2-40B4-BE49-F238E27FC236}">
                <a16:creationId xmlns:a16="http://schemas.microsoft.com/office/drawing/2014/main" id="{32302D65-2151-45B2-BB6F-E293E8B3BE55}"/>
              </a:ext>
            </a:extLst>
          </p:cNvPr>
          <p:cNvSpPr>
            <a:spLocks noGrp="1" noChangeArrowheads="1"/>
          </p:cNvSpPr>
          <p:nvPr>
            <p:ph type="title"/>
          </p:nvPr>
        </p:nvSpPr>
        <p:spPr>
          <a:xfrm>
            <a:off x="757101" y="306582"/>
            <a:ext cx="7772400" cy="618776"/>
          </a:xfrm>
          <a:noFill/>
        </p:spPr>
        <p:txBody>
          <a:bodyPr>
            <a:noAutofit/>
          </a:bodyPr>
          <a:lstStyle/>
          <a:p>
            <a:pPr eaLnBrk="1" hangingPunct="1"/>
            <a:r>
              <a:rPr lang="tr-TR" sz="3600" dirty="0"/>
              <a:t>3-</a:t>
            </a:r>
            <a:r>
              <a:rPr lang="en" sz="3600" dirty="0"/>
              <a:t>Application Areas of Composites</a:t>
            </a:r>
          </a:p>
        </p:txBody>
      </p:sp>
      <p:sp>
        <p:nvSpPr>
          <p:cNvPr id="15" name="Dikdörtgen 14">
            <a:extLst>
              <a:ext uri="{FF2B5EF4-FFF2-40B4-BE49-F238E27FC236}">
                <a16:creationId xmlns:a16="http://schemas.microsoft.com/office/drawing/2014/main" id="{E7E7DC9E-0FB3-45F5-8527-2C92F6308394}"/>
              </a:ext>
            </a:extLst>
          </p:cNvPr>
          <p:cNvSpPr/>
          <p:nvPr/>
        </p:nvSpPr>
        <p:spPr>
          <a:xfrm>
            <a:off x="7583886" y="820696"/>
            <a:ext cx="1370888" cy="400110"/>
          </a:xfrm>
          <a:prstGeom prst="rect">
            <a:avLst/>
          </a:prstGeom>
        </p:spPr>
        <p:txBody>
          <a:bodyPr wrap="none">
            <a:spAutoFit/>
          </a:bodyPr>
          <a:lstStyle/>
          <a:p>
            <a:r>
              <a:rPr lang="tr-TR" sz="2000" dirty="0">
                <a:solidFill>
                  <a:schemeClr val="bg2">
                    <a:lumMod val="90000"/>
                  </a:schemeClr>
                </a:solidFill>
              </a:rPr>
              <a:t>(</a:t>
            </a:r>
            <a:r>
              <a:rPr lang="tr-TR" sz="2000" dirty="0" err="1">
                <a:solidFill>
                  <a:schemeClr val="bg2">
                    <a:lumMod val="90000"/>
                  </a:schemeClr>
                </a:solidFill>
              </a:rPr>
              <a:t>continue</a:t>
            </a:r>
            <a:r>
              <a:rPr lang="tr-TR" sz="2000" dirty="0">
                <a:solidFill>
                  <a:schemeClr val="bg2">
                    <a:lumMod val="90000"/>
                  </a:schemeClr>
                </a:solidFill>
              </a:rPr>
              <a:t>)</a:t>
            </a:r>
          </a:p>
        </p:txBody>
      </p:sp>
    </p:spTree>
    <p:extLst>
      <p:ext uri="{BB962C8B-B14F-4D97-AF65-F5344CB8AC3E}">
        <p14:creationId xmlns:p14="http://schemas.microsoft.com/office/powerpoint/2010/main" val="100238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up)">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up)">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up)">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ipe(up)">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wipe(up)">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wipe(up)">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wipe(up)">
                                      <p:cBhvr>
                                        <p:cTn id="42" dur="500"/>
                                        <p:tgtEl>
                                          <p:spTgt spid="6">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6">
                                            <p:txEl>
                                              <p:pRg st="7" end="7"/>
                                            </p:txEl>
                                          </p:spTgt>
                                        </p:tgtEl>
                                        <p:attrNameLst>
                                          <p:attrName>style.visibility</p:attrName>
                                        </p:attrNameLst>
                                      </p:cBhvr>
                                      <p:to>
                                        <p:strVal val="visible"/>
                                      </p:to>
                                    </p:set>
                                    <p:animEffect transition="in" filter="wipe(up)">
                                      <p:cBhvr>
                                        <p:cTn id="47" dur="500"/>
                                        <p:tgtEl>
                                          <p:spTgt spid="6">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6">
                                            <p:txEl>
                                              <p:pRg st="8" end="8"/>
                                            </p:txEl>
                                          </p:spTgt>
                                        </p:tgtEl>
                                        <p:attrNameLst>
                                          <p:attrName>style.visibility</p:attrName>
                                        </p:attrNameLst>
                                      </p:cBhvr>
                                      <p:to>
                                        <p:strVal val="visible"/>
                                      </p:to>
                                    </p:set>
                                    <p:animEffect transition="in" filter="wipe(up)">
                                      <p:cBhvr>
                                        <p:cTn id="52" dur="500"/>
                                        <p:tgtEl>
                                          <p:spTgt spid="6">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up)">
                                      <p:cBhvr>
                                        <p:cTn id="5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6" grpId="0" build="p"/>
      <p:bldP spid="11"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7840E83-AC17-4BB5-BC43-751DE1ADA5B1}" type="slidenum">
              <a:rPr lang="tr-TR" smtClean="0"/>
              <a:t>100</a:t>
            </a:fld>
            <a:endParaRPr lang="tr-TR"/>
          </a:p>
        </p:txBody>
      </p:sp>
      <p:sp>
        <p:nvSpPr>
          <p:cNvPr id="11" name="Rectangle 5" descr="Rectangle: Click to edit Master text styles&#10;Second level&#10;Third level&#10;Fourth level&#10;Fifth level"/>
          <p:cNvSpPr>
            <a:spLocks noChangeArrowheads="1"/>
          </p:cNvSpPr>
          <p:nvPr/>
        </p:nvSpPr>
        <p:spPr bwMode="auto">
          <a:xfrm>
            <a:off x="298582" y="2840089"/>
            <a:ext cx="8534400" cy="3254778"/>
          </a:xfrm>
          <a:prstGeom prst="rect">
            <a:avLst/>
          </a:prstGeom>
          <a:noFill/>
          <a:ln>
            <a:noFill/>
          </a:ln>
        </p:spPr>
        <p:txBody>
          <a:bodyPr/>
          <a:lstStyle/>
          <a:p>
            <a:pPr marL="342900" indent="-342900">
              <a:lnSpc>
                <a:spcPct val="150000"/>
              </a:lnSpc>
              <a:spcBef>
                <a:spcPct val="20000"/>
              </a:spcBef>
              <a:buClr>
                <a:schemeClr val="hlink"/>
              </a:buClr>
              <a:buSzPct val="110000"/>
              <a:buFont typeface="+mj-lt"/>
              <a:buAutoNum type="arabicPeriod"/>
            </a:pPr>
            <a:r>
              <a:rPr lang="en-US" dirty="0"/>
              <a:t>Their costs are high.</a:t>
            </a:r>
            <a:endParaRPr lang="tr-TR" dirty="0"/>
          </a:p>
          <a:p>
            <a:pPr marL="342900" indent="-342900">
              <a:lnSpc>
                <a:spcPct val="150000"/>
              </a:lnSpc>
              <a:spcBef>
                <a:spcPct val="20000"/>
              </a:spcBef>
              <a:buClr>
                <a:schemeClr val="hlink"/>
              </a:buClr>
              <a:buSzPct val="110000"/>
              <a:buFont typeface="+mj-lt"/>
              <a:buAutoNum type="arabicPeriod"/>
            </a:pPr>
            <a:r>
              <a:rPr lang="en-US" dirty="0"/>
              <a:t>They are harmful to the skin.</a:t>
            </a:r>
            <a:endParaRPr lang="tr-TR" dirty="0"/>
          </a:p>
          <a:p>
            <a:pPr marL="342900" indent="-342900">
              <a:lnSpc>
                <a:spcPct val="150000"/>
              </a:lnSpc>
              <a:spcBef>
                <a:spcPct val="20000"/>
              </a:spcBef>
              <a:buClr>
                <a:schemeClr val="hlink"/>
              </a:buClr>
              <a:buSzPct val="110000"/>
              <a:buFont typeface="+mj-lt"/>
              <a:buAutoNum type="arabicPeriod"/>
            </a:pPr>
            <a:r>
              <a:rPr lang="en-US" dirty="0"/>
              <a:t>The right mix is extremely important.</a:t>
            </a:r>
            <a:endParaRPr lang="tr-TR" dirty="0"/>
          </a:p>
          <a:p>
            <a:pPr marL="342900" indent="-342900">
              <a:lnSpc>
                <a:spcPct val="150000"/>
              </a:lnSpc>
              <a:spcBef>
                <a:spcPct val="20000"/>
              </a:spcBef>
              <a:buClr>
                <a:schemeClr val="hlink"/>
              </a:buClr>
              <a:buSzPct val="110000"/>
              <a:buFont typeface="+mj-lt"/>
              <a:buAutoNum type="arabicPeriod"/>
            </a:pPr>
            <a:r>
              <a:rPr lang="en-US" dirty="0"/>
              <a:t>Hardening of epoxy takes place between 127-177 ºC and under a certain pressure in approximately 1 hour.</a:t>
            </a:r>
            <a:endParaRPr lang="tr-TR" dirty="0"/>
          </a:p>
          <a:p>
            <a:pPr marL="342900" indent="-342900">
              <a:lnSpc>
                <a:spcPct val="150000"/>
              </a:lnSpc>
              <a:spcBef>
                <a:spcPct val="20000"/>
              </a:spcBef>
              <a:buClr>
                <a:schemeClr val="hlink"/>
              </a:buClr>
              <a:buSzPct val="110000"/>
              <a:buFont typeface="+mj-lt"/>
              <a:buAutoNum type="arabicPeriod"/>
            </a:pPr>
            <a:r>
              <a:rPr lang="en-US" dirty="0"/>
              <a:t>Epoxies, which generally have two components, turn from liquid to solid after a certain period of time, like other thermoset plastics, and reach final hardness within a week or two.</a:t>
            </a:r>
            <a:endParaRPr lang="tr-TR" dirty="0"/>
          </a:p>
        </p:txBody>
      </p:sp>
      <p:sp>
        <p:nvSpPr>
          <p:cNvPr id="6" name="Veri Yer Tutucusu 5"/>
          <p:cNvSpPr>
            <a:spLocks noGrp="1"/>
          </p:cNvSpPr>
          <p:nvPr>
            <p:ph type="dt" sz="half" idx="10"/>
          </p:nvPr>
        </p:nvSpPr>
        <p:spPr/>
        <p:txBody>
          <a:bodyPr/>
          <a:lstStyle/>
          <a:p>
            <a:r>
              <a:rPr lang="tr-TR" dirty="0"/>
              <a:t>......</a:t>
            </a:r>
          </a:p>
        </p:txBody>
      </p:sp>
      <p:sp>
        <p:nvSpPr>
          <p:cNvPr id="17" name="Metin kutusu 16">
            <a:extLst>
              <a:ext uri="{FF2B5EF4-FFF2-40B4-BE49-F238E27FC236}">
                <a16:creationId xmlns:a16="http://schemas.microsoft.com/office/drawing/2014/main" id="{E762E697-A0D3-4D34-909E-30CD84EF944D}"/>
              </a:ext>
            </a:extLst>
          </p:cNvPr>
          <p:cNvSpPr txBox="1"/>
          <p:nvPr/>
        </p:nvSpPr>
        <p:spPr>
          <a:xfrm>
            <a:off x="1979712" y="2608137"/>
            <a:ext cx="3568939" cy="369332"/>
          </a:xfrm>
          <a:prstGeom prst="rect">
            <a:avLst/>
          </a:prstGeom>
          <a:noFill/>
        </p:spPr>
        <p:txBody>
          <a:bodyPr wrap="square" rtlCol="0">
            <a:spAutoFit/>
          </a:bodyPr>
          <a:lstStyle/>
          <a:p>
            <a:r>
              <a:rPr lang="tr-TR" dirty="0">
                <a:solidFill>
                  <a:srgbClr val="FF0000"/>
                </a:solidFill>
              </a:rPr>
              <a:t>10.2.1.a.2.2 </a:t>
            </a:r>
            <a:r>
              <a:rPr lang="tr-TR" dirty="0" err="1">
                <a:solidFill>
                  <a:srgbClr val="FF0000"/>
                </a:solidFill>
              </a:rPr>
              <a:t>Disadvantages</a:t>
            </a:r>
            <a:r>
              <a:rPr lang="tr-TR" dirty="0">
                <a:solidFill>
                  <a:srgbClr val="FF0000"/>
                </a:solidFill>
              </a:rPr>
              <a:t> </a:t>
            </a:r>
          </a:p>
        </p:txBody>
      </p:sp>
      <p:pic>
        <p:nvPicPr>
          <p:cNvPr id="19458" name="Picture 2" descr="Epoxy Resin: What Is It? Applications of Epoxy Resin | Polin Kimya">
            <a:extLst>
              <a:ext uri="{FF2B5EF4-FFF2-40B4-BE49-F238E27FC236}">
                <a16:creationId xmlns:a16="http://schemas.microsoft.com/office/drawing/2014/main" id="{3FD189E4-40B4-405B-9E87-8049026E940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0" y="2039835"/>
            <a:ext cx="2898307" cy="1969943"/>
          </a:xfrm>
          <a:prstGeom prst="rect">
            <a:avLst/>
          </a:prstGeom>
          <a:noFill/>
          <a:extLst>
            <a:ext uri="{909E8E84-426E-40DD-AFC4-6F175D3DCCD1}">
              <a14:hiddenFill xmlns:a14="http://schemas.microsoft.com/office/drawing/2010/main">
                <a:solidFill>
                  <a:srgbClr val="FFFFFF"/>
                </a:solidFill>
              </a14:hiddenFill>
            </a:ext>
          </a:extLst>
        </p:spPr>
      </p:pic>
      <p:sp>
        <p:nvSpPr>
          <p:cNvPr id="21" name="Başlık 1">
            <a:extLst>
              <a:ext uri="{FF2B5EF4-FFF2-40B4-BE49-F238E27FC236}">
                <a16:creationId xmlns:a16="http://schemas.microsoft.com/office/drawing/2014/main" id="{62B3E271-4FCC-40DE-B30B-8DF5068DC372}"/>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
        <p:nvSpPr>
          <p:cNvPr id="22" name="Dikdörtgen 21">
            <a:extLst>
              <a:ext uri="{FF2B5EF4-FFF2-40B4-BE49-F238E27FC236}">
                <a16:creationId xmlns:a16="http://schemas.microsoft.com/office/drawing/2014/main" id="{F7C477B7-6AB3-41C5-8D06-0FCE85B41299}"/>
              </a:ext>
            </a:extLst>
          </p:cNvPr>
          <p:cNvSpPr/>
          <p:nvPr/>
        </p:nvSpPr>
        <p:spPr>
          <a:xfrm>
            <a:off x="2734627" y="626262"/>
            <a:ext cx="3903633" cy="400110"/>
          </a:xfrm>
          <a:prstGeom prst="rect">
            <a:avLst/>
          </a:prstGeom>
        </p:spPr>
        <p:txBody>
          <a:bodyPr wrap="none">
            <a:spAutoFit/>
          </a:bodyPr>
          <a:lstStyle/>
          <a:p>
            <a:r>
              <a:rPr lang="tr-TR" sz="2000" dirty="0">
                <a:solidFill>
                  <a:schemeClr val="bg1">
                    <a:lumMod val="50000"/>
                  </a:schemeClr>
                </a:solidFill>
              </a:rPr>
              <a:t>10.2 Main </a:t>
            </a:r>
            <a:r>
              <a:rPr lang="tr-TR" sz="2000" dirty="0" err="1">
                <a:solidFill>
                  <a:schemeClr val="bg1">
                    <a:lumMod val="50000"/>
                  </a:schemeClr>
                </a:solidFill>
              </a:rPr>
              <a:t>Matrix</a:t>
            </a:r>
            <a:r>
              <a:rPr lang="tr-TR" sz="2000" dirty="0">
                <a:solidFill>
                  <a:schemeClr val="bg1">
                    <a:lumMod val="50000"/>
                  </a:schemeClr>
                </a:solidFill>
              </a:rPr>
              <a:t> </a:t>
            </a:r>
            <a:r>
              <a:rPr lang="tr-TR" sz="2000" dirty="0" err="1">
                <a:solidFill>
                  <a:schemeClr val="bg1">
                    <a:lumMod val="50000"/>
                  </a:schemeClr>
                </a:solidFill>
              </a:rPr>
              <a:t>Material</a:t>
            </a:r>
            <a:r>
              <a:rPr lang="tr-TR" sz="2000" dirty="0">
                <a:solidFill>
                  <a:schemeClr val="bg1">
                    <a:lumMod val="50000"/>
                  </a:schemeClr>
                </a:solidFill>
              </a:rPr>
              <a:t> </a:t>
            </a:r>
            <a:r>
              <a:rPr lang="tr-TR" sz="2000" dirty="0" err="1">
                <a:solidFill>
                  <a:schemeClr val="bg1">
                    <a:lumMod val="50000"/>
                  </a:schemeClr>
                </a:solidFill>
              </a:rPr>
              <a:t>Types</a:t>
            </a:r>
            <a:endParaRPr lang="tr-TR" sz="2000" dirty="0">
              <a:solidFill>
                <a:schemeClr val="bg1">
                  <a:lumMod val="50000"/>
                </a:schemeClr>
              </a:solidFill>
            </a:endParaRPr>
          </a:p>
        </p:txBody>
      </p:sp>
      <p:sp>
        <p:nvSpPr>
          <p:cNvPr id="13" name="Dikdörtgen 12">
            <a:extLst>
              <a:ext uri="{FF2B5EF4-FFF2-40B4-BE49-F238E27FC236}">
                <a16:creationId xmlns:a16="http://schemas.microsoft.com/office/drawing/2014/main" id="{C9C7C0BB-3974-4F0F-972F-48B741DD1FAF}"/>
              </a:ext>
            </a:extLst>
          </p:cNvPr>
          <p:cNvSpPr/>
          <p:nvPr/>
        </p:nvSpPr>
        <p:spPr>
          <a:xfrm>
            <a:off x="1403648" y="2260124"/>
            <a:ext cx="1842171" cy="369332"/>
          </a:xfrm>
          <a:prstGeom prst="rect">
            <a:avLst/>
          </a:prstGeom>
        </p:spPr>
        <p:txBody>
          <a:bodyPr wrap="none">
            <a:spAutoFit/>
          </a:bodyPr>
          <a:lstStyle/>
          <a:p>
            <a:r>
              <a:rPr lang="tr-TR" dirty="0">
                <a:solidFill>
                  <a:schemeClr val="bg1">
                    <a:lumMod val="50000"/>
                  </a:schemeClr>
                </a:solidFill>
              </a:rPr>
              <a:t>10.2.1.a.2 </a:t>
            </a:r>
            <a:r>
              <a:rPr lang="tr-TR" dirty="0" err="1">
                <a:solidFill>
                  <a:srgbClr val="FF0000"/>
                </a:solidFill>
              </a:rPr>
              <a:t>Epoxy</a:t>
            </a:r>
            <a:endParaRPr lang="tr-TR" dirty="0">
              <a:solidFill>
                <a:srgbClr val="FF0000"/>
              </a:solidFill>
            </a:endParaRPr>
          </a:p>
        </p:txBody>
      </p:sp>
      <p:sp>
        <p:nvSpPr>
          <p:cNvPr id="18" name="Dikdörtgen 17">
            <a:extLst>
              <a:ext uri="{FF2B5EF4-FFF2-40B4-BE49-F238E27FC236}">
                <a16:creationId xmlns:a16="http://schemas.microsoft.com/office/drawing/2014/main" id="{65C346BC-676C-47FC-BD8F-07AF5DCDA758}"/>
              </a:ext>
            </a:extLst>
          </p:cNvPr>
          <p:cNvSpPr/>
          <p:nvPr/>
        </p:nvSpPr>
        <p:spPr>
          <a:xfrm>
            <a:off x="755576" y="1890792"/>
            <a:ext cx="2217274" cy="369332"/>
          </a:xfrm>
          <a:prstGeom prst="rect">
            <a:avLst/>
          </a:prstGeom>
        </p:spPr>
        <p:txBody>
          <a:bodyPr wrap="none">
            <a:spAutoFit/>
          </a:bodyPr>
          <a:lstStyle/>
          <a:p>
            <a:r>
              <a:rPr lang="tr-TR" dirty="0">
                <a:solidFill>
                  <a:schemeClr val="bg1">
                    <a:lumMod val="50000"/>
                  </a:schemeClr>
                </a:solidFill>
              </a:rPr>
              <a:t>10.2.1.a </a:t>
            </a:r>
            <a:r>
              <a:rPr lang="tr-TR" dirty="0" err="1">
                <a:solidFill>
                  <a:schemeClr val="bg1">
                    <a:lumMod val="50000"/>
                  </a:schemeClr>
                </a:solidFill>
              </a:rPr>
              <a:t>Thermosets</a:t>
            </a:r>
            <a:endParaRPr lang="tr-TR" dirty="0">
              <a:solidFill>
                <a:schemeClr val="bg1">
                  <a:lumMod val="50000"/>
                </a:schemeClr>
              </a:solidFill>
            </a:endParaRPr>
          </a:p>
        </p:txBody>
      </p:sp>
      <p:sp>
        <p:nvSpPr>
          <p:cNvPr id="19" name="Dikdörtgen 18">
            <a:extLst>
              <a:ext uri="{FF2B5EF4-FFF2-40B4-BE49-F238E27FC236}">
                <a16:creationId xmlns:a16="http://schemas.microsoft.com/office/drawing/2014/main" id="{EB01D647-D3FC-4EF5-A59F-2EF16167009E}"/>
              </a:ext>
            </a:extLst>
          </p:cNvPr>
          <p:cNvSpPr/>
          <p:nvPr/>
        </p:nvSpPr>
        <p:spPr>
          <a:xfrm>
            <a:off x="316571" y="1569100"/>
            <a:ext cx="8352928" cy="369332"/>
          </a:xfrm>
          <a:prstGeom prst="rect">
            <a:avLst/>
          </a:prstGeom>
        </p:spPr>
        <p:txBody>
          <a:bodyPr wrap="square">
            <a:spAutoFit/>
          </a:bodyPr>
          <a:lstStyle/>
          <a:p>
            <a:r>
              <a:rPr lang="tr-TR" dirty="0">
                <a:solidFill>
                  <a:schemeClr val="bg1">
                    <a:lumMod val="50000"/>
                  </a:schemeClr>
                </a:solidFill>
              </a:rPr>
              <a:t>10.2.1 </a:t>
            </a:r>
            <a:r>
              <a:rPr lang="tr-TR" dirty="0" err="1">
                <a:solidFill>
                  <a:schemeClr val="bg1">
                    <a:lumMod val="50000"/>
                  </a:schemeClr>
                </a:solidFill>
              </a:rPr>
              <a:t>Plastic</a:t>
            </a:r>
            <a:r>
              <a:rPr lang="tr-TR" dirty="0">
                <a:solidFill>
                  <a:schemeClr val="bg1">
                    <a:lumMod val="50000"/>
                  </a:schemeClr>
                </a:solidFill>
              </a:rPr>
              <a:t> </a:t>
            </a:r>
            <a:r>
              <a:rPr lang="tr-TR" dirty="0" err="1">
                <a:solidFill>
                  <a:schemeClr val="bg1">
                    <a:lumMod val="50000"/>
                  </a:schemeClr>
                </a:solidFill>
              </a:rPr>
              <a:t>Matrix</a:t>
            </a:r>
            <a:r>
              <a:rPr lang="tr-TR" dirty="0">
                <a:solidFill>
                  <a:schemeClr val="bg1">
                    <a:lumMod val="50000"/>
                  </a:schemeClr>
                </a:solidFill>
              </a:rPr>
              <a:t> </a:t>
            </a:r>
            <a:r>
              <a:rPr lang="tr-TR" dirty="0" err="1">
                <a:solidFill>
                  <a:schemeClr val="bg1">
                    <a:lumMod val="50000"/>
                  </a:schemeClr>
                </a:solidFill>
              </a:rPr>
              <a:t>Materials</a:t>
            </a:r>
            <a:r>
              <a:rPr lang="tr-TR" dirty="0">
                <a:solidFill>
                  <a:schemeClr val="bg1">
                    <a:lumMod val="50000"/>
                  </a:schemeClr>
                </a:solidFill>
              </a:rPr>
              <a:t> (</a:t>
            </a:r>
            <a:r>
              <a:rPr lang="tr-TR" dirty="0" err="1">
                <a:solidFill>
                  <a:schemeClr val="bg1">
                    <a:lumMod val="50000"/>
                  </a:schemeClr>
                </a:solidFill>
              </a:rPr>
              <a:t>Resins</a:t>
            </a:r>
            <a:r>
              <a:rPr lang="tr-TR" dirty="0">
                <a:solidFill>
                  <a:schemeClr val="bg1">
                    <a:lumMod val="50000"/>
                  </a:schemeClr>
                </a:solidFill>
              </a:rPr>
              <a:t>/</a:t>
            </a:r>
            <a:r>
              <a:rPr lang="tr-TR" dirty="0" err="1">
                <a:solidFill>
                  <a:schemeClr val="bg1">
                    <a:lumMod val="50000"/>
                  </a:schemeClr>
                </a:solidFill>
              </a:rPr>
              <a:t>Polymers</a:t>
            </a:r>
            <a:r>
              <a:rPr lang="tr-TR" dirty="0">
                <a:solidFill>
                  <a:schemeClr val="bg1">
                    <a:lumMod val="50000"/>
                  </a:schemeClr>
                </a:solidFill>
              </a:rPr>
              <a:t>)</a:t>
            </a:r>
          </a:p>
        </p:txBody>
      </p:sp>
      <p:sp>
        <p:nvSpPr>
          <p:cNvPr id="14" name="Altbilgi Yer Tutucusu 2">
            <a:extLst>
              <a:ext uri="{FF2B5EF4-FFF2-40B4-BE49-F238E27FC236}">
                <a16:creationId xmlns:a16="http://schemas.microsoft.com/office/drawing/2014/main" id="{8D26B1FD-0E01-4B24-9147-2D74C86FD22F}"/>
              </a:ext>
            </a:extLst>
          </p:cNvPr>
          <p:cNvSpPr>
            <a:spLocks noGrp="1"/>
          </p:cNvSpPr>
          <p:nvPr>
            <p:ph type="ftr" sz="quarter" idx="11"/>
          </p:nvPr>
        </p:nvSpPr>
        <p:spPr>
          <a:xfrm>
            <a:off x="1957740" y="6410748"/>
            <a:ext cx="4680520" cy="330520"/>
          </a:xfrm>
        </p:spPr>
        <p:txBody>
          <a:bodyPr/>
          <a:lstStyle/>
          <a:p>
            <a:r>
              <a:rPr lang="en-US" dirty="0"/>
              <a:t>General Information About Composite Materials / Mehmet </a:t>
            </a:r>
            <a:r>
              <a:rPr lang="en-US" dirty="0" err="1"/>
              <a:t>Zor</a:t>
            </a:r>
            <a:endParaRPr lang="tr-TR" dirty="0"/>
          </a:p>
        </p:txBody>
      </p:sp>
    </p:spTree>
    <p:extLst>
      <p:ext uri="{BB962C8B-B14F-4D97-AF65-F5344CB8AC3E}">
        <p14:creationId xmlns:p14="http://schemas.microsoft.com/office/powerpoint/2010/main" val="199650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up)">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wipe(up)">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wipe(up)">
                                      <p:cBhvr>
                                        <p:cTn id="22" dur="500"/>
                                        <p:tgtEl>
                                          <p:spTgt spid="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wipe(up)">
                                      <p:cBhvr>
                                        <p:cTn id="27" dur="500"/>
                                        <p:tgtEl>
                                          <p:spTgt spid="1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
                                            <p:txEl>
                                              <p:pRg st="4" end="4"/>
                                            </p:txEl>
                                          </p:spTgt>
                                        </p:tgtEl>
                                        <p:attrNameLst>
                                          <p:attrName>style.visibility</p:attrName>
                                        </p:attrNameLst>
                                      </p:cBhvr>
                                      <p:to>
                                        <p:strVal val="visible"/>
                                      </p:to>
                                    </p:set>
                                    <p:animEffect transition="in" filter="wipe(up)">
                                      <p:cBhvr>
                                        <p:cTn id="32"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7"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7840E83-AC17-4BB5-BC43-751DE1ADA5B1}" type="slidenum">
              <a:rPr lang="tr-TR" smtClean="0"/>
              <a:t>101</a:t>
            </a:fld>
            <a:endParaRPr lang="tr-TR"/>
          </a:p>
        </p:txBody>
      </p:sp>
      <p:sp>
        <p:nvSpPr>
          <p:cNvPr id="6" name="Veri Yer Tutucusu 5"/>
          <p:cNvSpPr>
            <a:spLocks noGrp="1"/>
          </p:cNvSpPr>
          <p:nvPr>
            <p:ph type="dt" sz="half" idx="10"/>
          </p:nvPr>
        </p:nvSpPr>
        <p:spPr/>
        <p:txBody>
          <a:bodyPr/>
          <a:lstStyle/>
          <a:p>
            <a:r>
              <a:rPr lang="tr-TR" dirty="0"/>
              <a:t>......</a:t>
            </a:r>
          </a:p>
        </p:txBody>
      </p:sp>
      <p:sp>
        <p:nvSpPr>
          <p:cNvPr id="16" name="Metin kutusu 15">
            <a:extLst>
              <a:ext uri="{FF2B5EF4-FFF2-40B4-BE49-F238E27FC236}">
                <a16:creationId xmlns:a16="http://schemas.microsoft.com/office/drawing/2014/main" id="{CA889C84-ADB5-42E2-A560-D04654CE0765}"/>
              </a:ext>
            </a:extLst>
          </p:cNvPr>
          <p:cNvSpPr txBox="1"/>
          <p:nvPr/>
        </p:nvSpPr>
        <p:spPr>
          <a:xfrm>
            <a:off x="1866361" y="2700651"/>
            <a:ext cx="4522950" cy="369332"/>
          </a:xfrm>
          <a:prstGeom prst="rect">
            <a:avLst/>
          </a:prstGeom>
          <a:noFill/>
        </p:spPr>
        <p:txBody>
          <a:bodyPr wrap="square" rtlCol="0">
            <a:spAutoFit/>
          </a:bodyPr>
          <a:lstStyle/>
          <a:p>
            <a:r>
              <a:rPr lang="tr-TR" dirty="0">
                <a:solidFill>
                  <a:srgbClr val="FF0000"/>
                </a:solidFill>
              </a:rPr>
              <a:t>10.2.1.a.2.3 </a:t>
            </a:r>
            <a:r>
              <a:rPr lang="tr-TR" dirty="0" err="1">
                <a:solidFill>
                  <a:srgbClr val="FF0000"/>
                </a:solidFill>
              </a:rPr>
              <a:t>Usage</a:t>
            </a:r>
            <a:r>
              <a:rPr lang="tr-TR" dirty="0">
                <a:solidFill>
                  <a:srgbClr val="FF0000"/>
                </a:solidFill>
              </a:rPr>
              <a:t> </a:t>
            </a:r>
            <a:r>
              <a:rPr lang="tr-TR" dirty="0" err="1">
                <a:solidFill>
                  <a:srgbClr val="FF0000"/>
                </a:solidFill>
              </a:rPr>
              <a:t>Areas</a:t>
            </a:r>
            <a:r>
              <a:rPr lang="tr-TR" dirty="0">
                <a:solidFill>
                  <a:srgbClr val="FF0000"/>
                </a:solidFill>
              </a:rPr>
              <a:t>: </a:t>
            </a:r>
          </a:p>
        </p:txBody>
      </p:sp>
      <p:sp>
        <p:nvSpPr>
          <p:cNvPr id="17" name="Dikdörtgen 16">
            <a:extLst>
              <a:ext uri="{FF2B5EF4-FFF2-40B4-BE49-F238E27FC236}">
                <a16:creationId xmlns:a16="http://schemas.microsoft.com/office/drawing/2014/main" id="{DF5E77E2-3E33-45EE-A9DD-B8C733FB39C2}"/>
              </a:ext>
            </a:extLst>
          </p:cNvPr>
          <p:cNvSpPr/>
          <p:nvPr/>
        </p:nvSpPr>
        <p:spPr>
          <a:xfrm>
            <a:off x="126382" y="3026755"/>
            <a:ext cx="8927811" cy="3324308"/>
          </a:xfrm>
          <a:prstGeom prst="rect">
            <a:avLst/>
          </a:prstGeom>
        </p:spPr>
        <p:txBody>
          <a:bodyPr wrap="square">
            <a:spAutoFit/>
          </a:bodyPr>
          <a:lstStyle/>
          <a:p>
            <a:pPr marL="342900" indent="-342900">
              <a:lnSpc>
                <a:spcPct val="170000"/>
              </a:lnSpc>
              <a:buFont typeface="+mj-lt"/>
              <a:buAutoNum type="arabicPeriod"/>
            </a:pPr>
            <a:r>
              <a:rPr lang="en-US" dirty="0"/>
              <a:t>Making buildings resistant to environmental impacts has always been one of the most important discussion and research topics in the construction industry.</a:t>
            </a:r>
            <a:endParaRPr lang="tr-TR" dirty="0"/>
          </a:p>
          <a:p>
            <a:pPr marL="342900" indent="-342900">
              <a:lnSpc>
                <a:spcPct val="170000"/>
              </a:lnSpc>
              <a:buFont typeface="+mj-lt"/>
              <a:buAutoNum type="arabicPeriod"/>
            </a:pPr>
            <a:r>
              <a:rPr lang="en-US" dirty="0"/>
              <a:t>Epoxy is a very good building material developed against adverse conditions such as wind, storm, wave, thermal changes, freezing-thaw, pollution, chemical effects in nature and mechanical, physical and chemical adverse conditions in industry. </a:t>
            </a:r>
            <a:endParaRPr lang="tr-TR" dirty="0"/>
          </a:p>
          <a:p>
            <a:pPr marL="342900" indent="-342900">
              <a:lnSpc>
                <a:spcPct val="170000"/>
              </a:lnSpc>
              <a:buFont typeface="+mj-lt"/>
              <a:buAutoNum type="arabicPeriod"/>
            </a:pPr>
            <a:r>
              <a:rPr lang="en-US" dirty="0"/>
              <a:t>It is used to protect the interior and exterior surfaces of all kinds of land and sea structures and to increase their aesthetics.</a:t>
            </a:r>
            <a:endParaRPr lang="tr-TR" dirty="0"/>
          </a:p>
        </p:txBody>
      </p:sp>
      <p:sp>
        <p:nvSpPr>
          <p:cNvPr id="20" name="Başlık 1">
            <a:extLst>
              <a:ext uri="{FF2B5EF4-FFF2-40B4-BE49-F238E27FC236}">
                <a16:creationId xmlns:a16="http://schemas.microsoft.com/office/drawing/2014/main" id="{52072E17-5C01-46CF-8BC9-A8C00E891A09}"/>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
        <p:nvSpPr>
          <p:cNvPr id="21" name="Dikdörtgen 20">
            <a:extLst>
              <a:ext uri="{FF2B5EF4-FFF2-40B4-BE49-F238E27FC236}">
                <a16:creationId xmlns:a16="http://schemas.microsoft.com/office/drawing/2014/main" id="{9A773E25-3367-4F4C-A144-A351FE421A55}"/>
              </a:ext>
            </a:extLst>
          </p:cNvPr>
          <p:cNvSpPr/>
          <p:nvPr/>
        </p:nvSpPr>
        <p:spPr>
          <a:xfrm>
            <a:off x="2770163" y="665471"/>
            <a:ext cx="3903633" cy="400110"/>
          </a:xfrm>
          <a:prstGeom prst="rect">
            <a:avLst/>
          </a:prstGeom>
        </p:spPr>
        <p:txBody>
          <a:bodyPr wrap="none">
            <a:spAutoFit/>
          </a:bodyPr>
          <a:lstStyle/>
          <a:p>
            <a:r>
              <a:rPr lang="tr-TR" sz="2000" dirty="0">
                <a:solidFill>
                  <a:schemeClr val="bg1">
                    <a:lumMod val="50000"/>
                  </a:schemeClr>
                </a:solidFill>
              </a:rPr>
              <a:t>10.2 Main </a:t>
            </a:r>
            <a:r>
              <a:rPr lang="tr-TR" sz="2000" dirty="0" err="1">
                <a:solidFill>
                  <a:schemeClr val="bg1">
                    <a:lumMod val="50000"/>
                  </a:schemeClr>
                </a:solidFill>
              </a:rPr>
              <a:t>Matrix</a:t>
            </a:r>
            <a:r>
              <a:rPr lang="tr-TR" sz="2000" dirty="0">
                <a:solidFill>
                  <a:schemeClr val="bg1">
                    <a:lumMod val="50000"/>
                  </a:schemeClr>
                </a:solidFill>
              </a:rPr>
              <a:t> </a:t>
            </a:r>
            <a:r>
              <a:rPr lang="tr-TR" sz="2000" dirty="0" err="1">
                <a:solidFill>
                  <a:schemeClr val="bg1">
                    <a:lumMod val="50000"/>
                  </a:schemeClr>
                </a:solidFill>
              </a:rPr>
              <a:t>Material</a:t>
            </a:r>
            <a:r>
              <a:rPr lang="tr-TR" sz="2000" dirty="0">
                <a:solidFill>
                  <a:schemeClr val="bg1">
                    <a:lumMod val="50000"/>
                  </a:schemeClr>
                </a:solidFill>
              </a:rPr>
              <a:t> </a:t>
            </a:r>
            <a:r>
              <a:rPr lang="tr-TR" sz="2000" dirty="0" err="1">
                <a:solidFill>
                  <a:schemeClr val="bg1">
                    <a:lumMod val="50000"/>
                  </a:schemeClr>
                </a:solidFill>
              </a:rPr>
              <a:t>Types</a:t>
            </a:r>
            <a:endParaRPr lang="tr-TR" sz="2000" dirty="0">
              <a:solidFill>
                <a:schemeClr val="bg1">
                  <a:lumMod val="50000"/>
                </a:schemeClr>
              </a:solidFill>
            </a:endParaRPr>
          </a:p>
        </p:txBody>
      </p:sp>
      <p:sp>
        <p:nvSpPr>
          <p:cNvPr id="12" name="Dikdörtgen 11">
            <a:extLst>
              <a:ext uri="{FF2B5EF4-FFF2-40B4-BE49-F238E27FC236}">
                <a16:creationId xmlns:a16="http://schemas.microsoft.com/office/drawing/2014/main" id="{9D1035DA-3916-4B28-A816-23BA1F07D12C}"/>
              </a:ext>
            </a:extLst>
          </p:cNvPr>
          <p:cNvSpPr/>
          <p:nvPr/>
        </p:nvSpPr>
        <p:spPr>
          <a:xfrm>
            <a:off x="1416532" y="2322059"/>
            <a:ext cx="1842171" cy="369332"/>
          </a:xfrm>
          <a:prstGeom prst="rect">
            <a:avLst/>
          </a:prstGeom>
        </p:spPr>
        <p:txBody>
          <a:bodyPr wrap="none">
            <a:spAutoFit/>
          </a:bodyPr>
          <a:lstStyle/>
          <a:p>
            <a:r>
              <a:rPr lang="tr-TR" dirty="0">
                <a:solidFill>
                  <a:schemeClr val="bg1">
                    <a:lumMod val="50000"/>
                  </a:schemeClr>
                </a:solidFill>
              </a:rPr>
              <a:t>10.2.1.a.2 </a:t>
            </a:r>
            <a:r>
              <a:rPr lang="tr-TR" dirty="0" err="1">
                <a:solidFill>
                  <a:srgbClr val="FF0000"/>
                </a:solidFill>
              </a:rPr>
              <a:t>Epoxy</a:t>
            </a:r>
            <a:endParaRPr lang="tr-TR" dirty="0">
              <a:solidFill>
                <a:srgbClr val="FF0000"/>
              </a:solidFill>
            </a:endParaRPr>
          </a:p>
        </p:txBody>
      </p:sp>
      <p:sp>
        <p:nvSpPr>
          <p:cNvPr id="18" name="Dikdörtgen 17">
            <a:extLst>
              <a:ext uri="{FF2B5EF4-FFF2-40B4-BE49-F238E27FC236}">
                <a16:creationId xmlns:a16="http://schemas.microsoft.com/office/drawing/2014/main" id="{92B9C15F-F33E-42DA-B16A-EC9EFCB63B96}"/>
              </a:ext>
            </a:extLst>
          </p:cNvPr>
          <p:cNvSpPr/>
          <p:nvPr/>
        </p:nvSpPr>
        <p:spPr>
          <a:xfrm>
            <a:off x="768460" y="1952727"/>
            <a:ext cx="2217274" cy="369332"/>
          </a:xfrm>
          <a:prstGeom prst="rect">
            <a:avLst/>
          </a:prstGeom>
        </p:spPr>
        <p:txBody>
          <a:bodyPr wrap="none">
            <a:spAutoFit/>
          </a:bodyPr>
          <a:lstStyle/>
          <a:p>
            <a:r>
              <a:rPr lang="tr-TR" dirty="0">
                <a:solidFill>
                  <a:schemeClr val="bg1">
                    <a:lumMod val="50000"/>
                  </a:schemeClr>
                </a:solidFill>
              </a:rPr>
              <a:t>10.2.1.a </a:t>
            </a:r>
            <a:r>
              <a:rPr lang="tr-TR" dirty="0" err="1">
                <a:solidFill>
                  <a:schemeClr val="bg1">
                    <a:lumMod val="50000"/>
                  </a:schemeClr>
                </a:solidFill>
              </a:rPr>
              <a:t>Thermosets</a:t>
            </a:r>
            <a:endParaRPr lang="tr-TR" dirty="0">
              <a:solidFill>
                <a:schemeClr val="bg1">
                  <a:lumMod val="50000"/>
                </a:schemeClr>
              </a:solidFill>
            </a:endParaRPr>
          </a:p>
        </p:txBody>
      </p:sp>
      <p:sp>
        <p:nvSpPr>
          <p:cNvPr id="19" name="Dikdörtgen 18">
            <a:extLst>
              <a:ext uri="{FF2B5EF4-FFF2-40B4-BE49-F238E27FC236}">
                <a16:creationId xmlns:a16="http://schemas.microsoft.com/office/drawing/2014/main" id="{350FD21C-C05E-44B7-A30D-93FBC0A970F1}"/>
              </a:ext>
            </a:extLst>
          </p:cNvPr>
          <p:cNvSpPr/>
          <p:nvPr/>
        </p:nvSpPr>
        <p:spPr>
          <a:xfrm>
            <a:off x="329455" y="1631035"/>
            <a:ext cx="8352928" cy="369332"/>
          </a:xfrm>
          <a:prstGeom prst="rect">
            <a:avLst/>
          </a:prstGeom>
        </p:spPr>
        <p:txBody>
          <a:bodyPr wrap="square">
            <a:spAutoFit/>
          </a:bodyPr>
          <a:lstStyle/>
          <a:p>
            <a:r>
              <a:rPr lang="tr-TR" dirty="0">
                <a:solidFill>
                  <a:schemeClr val="bg1">
                    <a:lumMod val="50000"/>
                  </a:schemeClr>
                </a:solidFill>
              </a:rPr>
              <a:t>10.2.1 </a:t>
            </a:r>
            <a:r>
              <a:rPr lang="tr-TR" dirty="0" err="1">
                <a:solidFill>
                  <a:schemeClr val="bg1">
                    <a:lumMod val="50000"/>
                  </a:schemeClr>
                </a:solidFill>
              </a:rPr>
              <a:t>Plastic</a:t>
            </a:r>
            <a:r>
              <a:rPr lang="tr-TR" dirty="0">
                <a:solidFill>
                  <a:schemeClr val="bg1">
                    <a:lumMod val="50000"/>
                  </a:schemeClr>
                </a:solidFill>
              </a:rPr>
              <a:t> </a:t>
            </a:r>
            <a:r>
              <a:rPr lang="tr-TR" dirty="0" err="1">
                <a:solidFill>
                  <a:schemeClr val="bg1">
                    <a:lumMod val="50000"/>
                  </a:schemeClr>
                </a:solidFill>
              </a:rPr>
              <a:t>Matrix</a:t>
            </a:r>
            <a:r>
              <a:rPr lang="tr-TR" dirty="0">
                <a:solidFill>
                  <a:schemeClr val="bg1">
                    <a:lumMod val="50000"/>
                  </a:schemeClr>
                </a:solidFill>
              </a:rPr>
              <a:t> </a:t>
            </a:r>
            <a:r>
              <a:rPr lang="tr-TR" dirty="0" err="1">
                <a:solidFill>
                  <a:schemeClr val="bg1">
                    <a:lumMod val="50000"/>
                  </a:schemeClr>
                </a:solidFill>
              </a:rPr>
              <a:t>Materials</a:t>
            </a:r>
            <a:r>
              <a:rPr lang="tr-TR" dirty="0">
                <a:solidFill>
                  <a:schemeClr val="bg1">
                    <a:lumMod val="50000"/>
                  </a:schemeClr>
                </a:solidFill>
              </a:rPr>
              <a:t> (</a:t>
            </a:r>
            <a:r>
              <a:rPr lang="tr-TR" dirty="0" err="1">
                <a:solidFill>
                  <a:schemeClr val="bg1">
                    <a:lumMod val="50000"/>
                  </a:schemeClr>
                </a:solidFill>
              </a:rPr>
              <a:t>Resins</a:t>
            </a:r>
            <a:r>
              <a:rPr lang="tr-TR" dirty="0">
                <a:solidFill>
                  <a:schemeClr val="bg1">
                    <a:lumMod val="50000"/>
                  </a:schemeClr>
                </a:solidFill>
              </a:rPr>
              <a:t>/</a:t>
            </a:r>
            <a:r>
              <a:rPr lang="tr-TR" dirty="0" err="1">
                <a:solidFill>
                  <a:schemeClr val="bg1">
                    <a:lumMod val="50000"/>
                  </a:schemeClr>
                </a:solidFill>
              </a:rPr>
              <a:t>Polymers</a:t>
            </a:r>
            <a:r>
              <a:rPr lang="tr-TR" dirty="0">
                <a:solidFill>
                  <a:schemeClr val="bg1">
                    <a:lumMod val="50000"/>
                  </a:schemeClr>
                </a:solidFill>
              </a:rPr>
              <a:t>)</a:t>
            </a:r>
          </a:p>
        </p:txBody>
      </p:sp>
      <p:sp>
        <p:nvSpPr>
          <p:cNvPr id="13" name="Altbilgi Yer Tutucusu 2">
            <a:extLst>
              <a:ext uri="{FF2B5EF4-FFF2-40B4-BE49-F238E27FC236}">
                <a16:creationId xmlns:a16="http://schemas.microsoft.com/office/drawing/2014/main" id="{5A4CBAE4-ED1B-4854-B8EB-02D28B03C8F6}"/>
              </a:ext>
            </a:extLst>
          </p:cNvPr>
          <p:cNvSpPr>
            <a:spLocks noGrp="1"/>
          </p:cNvSpPr>
          <p:nvPr>
            <p:ph type="ftr" sz="quarter" idx="11"/>
          </p:nvPr>
        </p:nvSpPr>
        <p:spPr>
          <a:xfrm>
            <a:off x="1957740" y="6410748"/>
            <a:ext cx="4680520" cy="330520"/>
          </a:xfrm>
        </p:spPr>
        <p:txBody>
          <a:bodyPr/>
          <a:lstStyle/>
          <a:p>
            <a:r>
              <a:rPr lang="en-US" dirty="0"/>
              <a:t>General Information About Composite Materials / Mehmet </a:t>
            </a:r>
            <a:r>
              <a:rPr lang="en-US" dirty="0" err="1"/>
              <a:t>Zor</a:t>
            </a:r>
            <a:endParaRPr lang="tr-TR" dirty="0"/>
          </a:p>
        </p:txBody>
      </p:sp>
    </p:spTree>
    <p:extLst>
      <p:ext uri="{BB962C8B-B14F-4D97-AF65-F5344CB8AC3E}">
        <p14:creationId xmlns:p14="http://schemas.microsoft.com/office/powerpoint/2010/main" val="107196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fade">
                                      <p:cBhvr>
                                        <p:cTn id="17" dur="500"/>
                                        <p:tgtEl>
                                          <p:spTgt spid="1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xEl>
                                              <p:pRg st="2" end="2"/>
                                            </p:txEl>
                                          </p:spTgt>
                                        </p:tgtEl>
                                        <p:attrNameLst>
                                          <p:attrName>style.visibility</p:attrName>
                                        </p:attrNameLst>
                                      </p:cBhvr>
                                      <p:to>
                                        <p:strVal val="visible"/>
                                      </p:to>
                                    </p:set>
                                    <p:animEffect transition="in" filter="fade">
                                      <p:cBhvr>
                                        <p:cTn id="22"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7840E83-AC17-4BB5-BC43-751DE1ADA5B1}" type="slidenum">
              <a:rPr lang="tr-TR" smtClean="0"/>
              <a:t>102</a:t>
            </a:fld>
            <a:endParaRPr lang="tr-TR"/>
          </a:p>
        </p:txBody>
      </p:sp>
      <p:sp>
        <p:nvSpPr>
          <p:cNvPr id="9" name="Dikdörtgen 8"/>
          <p:cNvSpPr/>
          <p:nvPr/>
        </p:nvSpPr>
        <p:spPr>
          <a:xfrm>
            <a:off x="254846" y="3132574"/>
            <a:ext cx="8352928" cy="872868"/>
          </a:xfrm>
          <a:prstGeom prst="rect">
            <a:avLst/>
          </a:prstGeom>
        </p:spPr>
        <p:txBody>
          <a:bodyPr wrap="square">
            <a:spAutoFit/>
          </a:bodyPr>
          <a:lstStyle/>
          <a:p>
            <a:pPr marL="342900" indent="-342900" algn="just">
              <a:lnSpc>
                <a:spcPct val="150000"/>
              </a:lnSpc>
              <a:buFont typeface="+mj-lt"/>
              <a:buAutoNum type="arabicPeriod" startAt="4"/>
            </a:pPr>
            <a:r>
              <a:rPr lang="en-US" dirty="0"/>
              <a:t>Epoxy is used in pipe coatings as a surface protective coating, in can coatings as a primer, and on floors as an anti-wear coating or decorative coating.</a:t>
            </a:r>
            <a:endParaRPr lang="tr-TR" dirty="0"/>
          </a:p>
        </p:txBody>
      </p:sp>
      <p:sp>
        <p:nvSpPr>
          <p:cNvPr id="6" name="Veri Yer Tutucusu 5"/>
          <p:cNvSpPr>
            <a:spLocks noGrp="1"/>
          </p:cNvSpPr>
          <p:nvPr>
            <p:ph type="dt" sz="half" idx="10"/>
          </p:nvPr>
        </p:nvSpPr>
        <p:spPr/>
        <p:txBody>
          <a:bodyPr/>
          <a:lstStyle/>
          <a:p>
            <a:r>
              <a:rPr lang="tr-TR" dirty="0"/>
              <a:t>......</a:t>
            </a:r>
          </a:p>
        </p:txBody>
      </p:sp>
      <p:sp>
        <p:nvSpPr>
          <p:cNvPr id="17" name="Dikdörtgen 16">
            <a:extLst>
              <a:ext uri="{FF2B5EF4-FFF2-40B4-BE49-F238E27FC236}">
                <a16:creationId xmlns:a16="http://schemas.microsoft.com/office/drawing/2014/main" id="{E0269E77-F08C-4F0A-BD38-D31C016103C0}"/>
              </a:ext>
            </a:extLst>
          </p:cNvPr>
          <p:cNvSpPr/>
          <p:nvPr/>
        </p:nvSpPr>
        <p:spPr>
          <a:xfrm>
            <a:off x="238227" y="4024067"/>
            <a:ext cx="8650927" cy="2119363"/>
          </a:xfrm>
          <a:prstGeom prst="rect">
            <a:avLst/>
          </a:prstGeom>
        </p:spPr>
        <p:txBody>
          <a:bodyPr wrap="square">
            <a:spAutoFit/>
          </a:bodyPr>
          <a:lstStyle/>
          <a:p>
            <a:pPr marL="342900" indent="-342900" algn="just">
              <a:lnSpc>
                <a:spcPct val="150000"/>
              </a:lnSpc>
              <a:buFont typeface="+mj-lt"/>
              <a:buAutoNum type="arabicPeriod" startAt="5"/>
            </a:pPr>
            <a:r>
              <a:rPr lang="en-US" dirty="0"/>
              <a:t>In the construction industry; It is used in filling cracks and cavities, placing steel reinforcement and as an adhesive in structural elements.</a:t>
            </a:r>
            <a:endParaRPr lang="tr-TR" dirty="0"/>
          </a:p>
          <a:p>
            <a:pPr marL="342900" indent="-342900" algn="just">
              <a:lnSpc>
                <a:spcPct val="150000"/>
              </a:lnSpc>
              <a:buFont typeface="+mj-lt"/>
              <a:buAutoNum type="arabicPeriod" startAt="5"/>
            </a:pPr>
            <a:r>
              <a:rPr lang="en-US" dirty="0"/>
              <a:t>It is used</a:t>
            </a:r>
            <a:r>
              <a:rPr lang="tr-TR" dirty="0"/>
              <a:t> </a:t>
            </a:r>
            <a:r>
              <a:rPr lang="en-US" dirty="0"/>
              <a:t>as an adhesive to bond fresh concrete to old hardened concrete, as well as in the </a:t>
            </a:r>
            <a:r>
              <a:rPr lang="tr-TR" dirty="0"/>
              <a:t> </a:t>
            </a:r>
            <a:r>
              <a:rPr lang="en-US" dirty="0"/>
              <a:t>assembly of prefabricated concrete elements and in the repair of cracks and fractures..&gt;&gt;</a:t>
            </a:r>
            <a:endParaRPr lang="tr-TR" dirty="0"/>
          </a:p>
        </p:txBody>
      </p:sp>
      <p:sp>
        <p:nvSpPr>
          <p:cNvPr id="20" name="Başlık 1">
            <a:extLst>
              <a:ext uri="{FF2B5EF4-FFF2-40B4-BE49-F238E27FC236}">
                <a16:creationId xmlns:a16="http://schemas.microsoft.com/office/drawing/2014/main" id="{2F3876E2-4073-4ADB-A3E6-662E8E48B895}"/>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
        <p:nvSpPr>
          <p:cNvPr id="21" name="Dikdörtgen 20">
            <a:extLst>
              <a:ext uri="{FF2B5EF4-FFF2-40B4-BE49-F238E27FC236}">
                <a16:creationId xmlns:a16="http://schemas.microsoft.com/office/drawing/2014/main" id="{D4F7843B-E450-4309-9B2E-D7DA9FBEF143}"/>
              </a:ext>
            </a:extLst>
          </p:cNvPr>
          <p:cNvSpPr/>
          <p:nvPr/>
        </p:nvSpPr>
        <p:spPr>
          <a:xfrm>
            <a:off x="2638471" y="665471"/>
            <a:ext cx="3903633" cy="400110"/>
          </a:xfrm>
          <a:prstGeom prst="rect">
            <a:avLst/>
          </a:prstGeom>
        </p:spPr>
        <p:txBody>
          <a:bodyPr wrap="none">
            <a:spAutoFit/>
          </a:bodyPr>
          <a:lstStyle/>
          <a:p>
            <a:r>
              <a:rPr lang="tr-TR" sz="2000" dirty="0">
                <a:solidFill>
                  <a:schemeClr val="bg1">
                    <a:lumMod val="50000"/>
                  </a:schemeClr>
                </a:solidFill>
              </a:rPr>
              <a:t>10.2 Main </a:t>
            </a:r>
            <a:r>
              <a:rPr lang="tr-TR" sz="2000" dirty="0" err="1">
                <a:solidFill>
                  <a:schemeClr val="bg1">
                    <a:lumMod val="50000"/>
                  </a:schemeClr>
                </a:solidFill>
              </a:rPr>
              <a:t>Matrix</a:t>
            </a:r>
            <a:r>
              <a:rPr lang="tr-TR" sz="2000" dirty="0">
                <a:solidFill>
                  <a:schemeClr val="bg1">
                    <a:lumMod val="50000"/>
                  </a:schemeClr>
                </a:solidFill>
              </a:rPr>
              <a:t> </a:t>
            </a:r>
            <a:r>
              <a:rPr lang="tr-TR" sz="2000" dirty="0" err="1">
                <a:solidFill>
                  <a:schemeClr val="bg1">
                    <a:lumMod val="50000"/>
                  </a:schemeClr>
                </a:solidFill>
              </a:rPr>
              <a:t>Material</a:t>
            </a:r>
            <a:r>
              <a:rPr lang="tr-TR" sz="2000" dirty="0">
                <a:solidFill>
                  <a:schemeClr val="bg1">
                    <a:lumMod val="50000"/>
                  </a:schemeClr>
                </a:solidFill>
              </a:rPr>
              <a:t> </a:t>
            </a:r>
            <a:r>
              <a:rPr lang="tr-TR" sz="2000" dirty="0" err="1">
                <a:solidFill>
                  <a:schemeClr val="bg1">
                    <a:lumMod val="50000"/>
                  </a:schemeClr>
                </a:solidFill>
              </a:rPr>
              <a:t>Types</a:t>
            </a:r>
            <a:endParaRPr lang="tr-TR" sz="2000" dirty="0">
              <a:solidFill>
                <a:schemeClr val="bg1">
                  <a:lumMod val="50000"/>
                </a:schemeClr>
              </a:solidFill>
            </a:endParaRPr>
          </a:p>
        </p:txBody>
      </p:sp>
      <p:sp>
        <p:nvSpPr>
          <p:cNvPr id="18" name="Metin kutusu 17">
            <a:extLst>
              <a:ext uri="{FF2B5EF4-FFF2-40B4-BE49-F238E27FC236}">
                <a16:creationId xmlns:a16="http://schemas.microsoft.com/office/drawing/2014/main" id="{A4EB6C3D-AB15-49AB-9F4F-AB401D278DC4}"/>
              </a:ext>
            </a:extLst>
          </p:cNvPr>
          <p:cNvSpPr txBox="1"/>
          <p:nvPr/>
        </p:nvSpPr>
        <p:spPr>
          <a:xfrm>
            <a:off x="1877097" y="2727316"/>
            <a:ext cx="4522950" cy="369332"/>
          </a:xfrm>
          <a:prstGeom prst="rect">
            <a:avLst/>
          </a:prstGeom>
          <a:noFill/>
        </p:spPr>
        <p:txBody>
          <a:bodyPr wrap="square" rtlCol="0">
            <a:spAutoFit/>
          </a:bodyPr>
          <a:lstStyle/>
          <a:p>
            <a:r>
              <a:rPr lang="tr-TR" dirty="0">
                <a:solidFill>
                  <a:schemeClr val="bg1">
                    <a:lumMod val="50000"/>
                  </a:schemeClr>
                </a:solidFill>
              </a:rPr>
              <a:t>10.2.1.a.2.3 </a:t>
            </a:r>
            <a:r>
              <a:rPr lang="tr-TR" dirty="0" err="1">
                <a:solidFill>
                  <a:schemeClr val="bg1">
                    <a:lumMod val="50000"/>
                  </a:schemeClr>
                </a:solidFill>
              </a:rPr>
              <a:t>Usage</a:t>
            </a:r>
            <a:r>
              <a:rPr lang="tr-TR" dirty="0">
                <a:solidFill>
                  <a:schemeClr val="bg1">
                    <a:lumMod val="50000"/>
                  </a:schemeClr>
                </a:solidFill>
              </a:rPr>
              <a:t> </a:t>
            </a:r>
            <a:r>
              <a:rPr lang="tr-TR" dirty="0" err="1">
                <a:solidFill>
                  <a:schemeClr val="bg1">
                    <a:lumMod val="50000"/>
                  </a:schemeClr>
                </a:solidFill>
              </a:rPr>
              <a:t>Areas</a:t>
            </a:r>
            <a:r>
              <a:rPr lang="tr-TR" dirty="0">
                <a:solidFill>
                  <a:schemeClr val="bg1">
                    <a:lumMod val="50000"/>
                  </a:schemeClr>
                </a:solidFill>
              </a:rPr>
              <a:t> -</a:t>
            </a:r>
            <a:r>
              <a:rPr lang="tr-TR" dirty="0" err="1">
                <a:solidFill>
                  <a:schemeClr val="bg1">
                    <a:lumMod val="50000"/>
                  </a:schemeClr>
                </a:solidFill>
              </a:rPr>
              <a:t>Continue</a:t>
            </a:r>
            <a:r>
              <a:rPr lang="tr-TR" dirty="0">
                <a:solidFill>
                  <a:schemeClr val="bg1">
                    <a:lumMod val="50000"/>
                  </a:schemeClr>
                </a:solidFill>
              </a:rPr>
              <a:t>: </a:t>
            </a:r>
          </a:p>
        </p:txBody>
      </p:sp>
      <p:sp>
        <p:nvSpPr>
          <p:cNvPr id="19" name="Dikdörtgen 18">
            <a:extLst>
              <a:ext uri="{FF2B5EF4-FFF2-40B4-BE49-F238E27FC236}">
                <a16:creationId xmlns:a16="http://schemas.microsoft.com/office/drawing/2014/main" id="{1422E8D7-DC58-4A2F-95DB-8EF90EE9E2D7}"/>
              </a:ext>
            </a:extLst>
          </p:cNvPr>
          <p:cNvSpPr/>
          <p:nvPr/>
        </p:nvSpPr>
        <p:spPr>
          <a:xfrm>
            <a:off x="1416532" y="2322059"/>
            <a:ext cx="1842171" cy="369332"/>
          </a:xfrm>
          <a:prstGeom prst="rect">
            <a:avLst/>
          </a:prstGeom>
        </p:spPr>
        <p:txBody>
          <a:bodyPr wrap="none">
            <a:spAutoFit/>
          </a:bodyPr>
          <a:lstStyle/>
          <a:p>
            <a:r>
              <a:rPr lang="tr-TR" dirty="0">
                <a:solidFill>
                  <a:schemeClr val="bg1">
                    <a:lumMod val="50000"/>
                  </a:schemeClr>
                </a:solidFill>
              </a:rPr>
              <a:t>10.2.1.a.2 </a:t>
            </a:r>
            <a:r>
              <a:rPr lang="tr-TR" dirty="0" err="1">
                <a:solidFill>
                  <a:srgbClr val="FF0000"/>
                </a:solidFill>
              </a:rPr>
              <a:t>Epoxy</a:t>
            </a:r>
            <a:endParaRPr lang="tr-TR" dirty="0">
              <a:solidFill>
                <a:srgbClr val="FF0000"/>
              </a:solidFill>
            </a:endParaRPr>
          </a:p>
        </p:txBody>
      </p:sp>
      <p:sp>
        <p:nvSpPr>
          <p:cNvPr id="22" name="Dikdörtgen 21">
            <a:extLst>
              <a:ext uri="{FF2B5EF4-FFF2-40B4-BE49-F238E27FC236}">
                <a16:creationId xmlns:a16="http://schemas.microsoft.com/office/drawing/2014/main" id="{014DA92D-58B8-4CA1-A791-899759F763A5}"/>
              </a:ext>
            </a:extLst>
          </p:cNvPr>
          <p:cNvSpPr/>
          <p:nvPr/>
        </p:nvSpPr>
        <p:spPr>
          <a:xfrm>
            <a:off x="768460" y="1952727"/>
            <a:ext cx="2217274" cy="369332"/>
          </a:xfrm>
          <a:prstGeom prst="rect">
            <a:avLst/>
          </a:prstGeom>
        </p:spPr>
        <p:txBody>
          <a:bodyPr wrap="none">
            <a:spAutoFit/>
          </a:bodyPr>
          <a:lstStyle/>
          <a:p>
            <a:r>
              <a:rPr lang="tr-TR" dirty="0">
                <a:solidFill>
                  <a:schemeClr val="bg1">
                    <a:lumMod val="50000"/>
                  </a:schemeClr>
                </a:solidFill>
              </a:rPr>
              <a:t>10.2.1.a </a:t>
            </a:r>
            <a:r>
              <a:rPr lang="tr-TR" dirty="0" err="1">
                <a:solidFill>
                  <a:schemeClr val="bg1">
                    <a:lumMod val="50000"/>
                  </a:schemeClr>
                </a:solidFill>
              </a:rPr>
              <a:t>Thermosets</a:t>
            </a:r>
            <a:endParaRPr lang="tr-TR" dirty="0">
              <a:solidFill>
                <a:schemeClr val="bg1">
                  <a:lumMod val="50000"/>
                </a:schemeClr>
              </a:solidFill>
            </a:endParaRPr>
          </a:p>
        </p:txBody>
      </p:sp>
      <p:sp>
        <p:nvSpPr>
          <p:cNvPr id="23" name="Dikdörtgen 22">
            <a:extLst>
              <a:ext uri="{FF2B5EF4-FFF2-40B4-BE49-F238E27FC236}">
                <a16:creationId xmlns:a16="http://schemas.microsoft.com/office/drawing/2014/main" id="{3F0F04F5-DBFE-46EB-B12E-CAD697438B8D}"/>
              </a:ext>
            </a:extLst>
          </p:cNvPr>
          <p:cNvSpPr/>
          <p:nvPr/>
        </p:nvSpPr>
        <p:spPr>
          <a:xfrm>
            <a:off x="329455" y="1631035"/>
            <a:ext cx="8352928" cy="369332"/>
          </a:xfrm>
          <a:prstGeom prst="rect">
            <a:avLst/>
          </a:prstGeom>
        </p:spPr>
        <p:txBody>
          <a:bodyPr wrap="square">
            <a:spAutoFit/>
          </a:bodyPr>
          <a:lstStyle/>
          <a:p>
            <a:r>
              <a:rPr lang="tr-TR" dirty="0">
                <a:solidFill>
                  <a:schemeClr val="bg1">
                    <a:lumMod val="50000"/>
                  </a:schemeClr>
                </a:solidFill>
              </a:rPr>
              <a:t>10.2.1 </a:t>
            </a:r>
            <a:r>
              <a:rPr lang="tr-TR" dirty="0" err="1">
                <a:solidFill>
                  <a:schemeClr val="bg1">
                    <a:lumMod val="50000"/>
                  </a:schemeClr>
                </a:solidFill>
              </a:rPr>
              <a:t>Plastic</a:t>
            </a:r>
            <a:r>
              <a:rPr lang="tr-TR" dirty="0">
                <a:solidFill>
                  <a:schemeClr val="bg1">
                    <a:lumMod val="50000"/>
                  </a:schemeClr>
                </a:solidFill>
              </a:rPr>
              <a:t> </a:t>
            </a:r>
            <a:r>
              <a:rPr lang="tr-TR" dirty="0" err="1">
                <a:solidFill>
                  <a:schemeClr val="bg1">
                    <a:lumMod val="50000"/>
                  </a:schemeClr>
                </a:solidFill>
              </a:rPr>
              <a:t>Matrix</a:t>
            </a:r>
            <a:r>
              <a:rPr lang="tr-TR" dirty="0">
                <a:solidFill>
                  <a:schemeClr val="bg1">
                    <a:lumMod val="50000"/>
                  </a:schemeClr>
                </a:solidFill>
              </a:rPr>
              <a:t> </a:t>
            </a:r>
            <a:r>
              <a:rPr lang="tr-TR" dirty="0" err="1">
                <a:solidFill>
                  <a:schemeClr val="bg1">
                    <a:lumMod val="50000"/>
                  </a:schemeClr>
                </a:solidFill>
              </a:rPr>
              <a:t>Materials</a:t>
            </a:r>
            <a:r>
              <a:rPr lang="tr-TR" dirty="0">
                <a:solidFill>
                  <a:schemeClr val="bg1">
                    <a:lumMod val="50000"/>
                  </a:schemeClr>
                </a:solidFill>
              </a:rPr>
              <a:t> (</a:t>
            </a:r>
            <a:r>
              <a:rPr lang="tr-TR" dirty="0" err="1">
                <a:solidFill>
                  <a:schemeClr val="bg1">
                    <a:lumMod val="50000"/>
                  </a:schemeClr>
                </a:solidFill>
              </a:rPr>
              <a:t>Resins</a:t>
            </a:r>
            <a:r>
              <a:rPr lang="tr-TR" dirty="0">
                <a:solidFill>
                  <a:schemeClr val="bg1">
                    <a:lumMod val="50000"/>
                  </a:schemeClr>
                </a:solidFill>
              </a:rPr>
              <a:t>/</a:t>
            </a:r>
            <a:r>
              <a:rPr lang="tr-TR" dirty="0" err="1">
                <a:solidFill>
                  <a:schemeClr val="bg1">
                    <a:lumMod val="50000"/>
                  </a:schemeClr>
                </a:solidFill>
              </a:rPr>
              <a:t>Polymers</a:t>
            </a:r>
            <a:r>
              <a:rPr lang="tr-TR" dirty="0">
                <a:solidFill>
                  <a:schemeClr val="bg1">
                    <a:lumMod val="50000"/>
                  </a:schemeClr>
                </a:solidFill>
              </a:rPr>
              <a:t>)</a:t>
            </a:r>
          </a:p>
        </p:txBody>
      </p:sp>
      <p:sp>
        <p:nvSpPr>
          <p:cNvPr id="13" name="Altbilgi Yer Tutucusu 2">
            <a:extLst>
              <a:ext uri="{FF2B5EF4-FFF2-40B4-BE49-F238E27FC236}">
                <a16:creationId xmlns:a16="http://schemas.microsoft.com/office/drawing/2014/main" id="{61131AA4-887E-41CC-BCFE-F3346712DD5F}"/>
              </a:ext>
            </a:extLst>
          </p:cNvPr>
          <p:cNvSpPr>
            <a:spLocks noGrp="1"/>
          </p:cNvSpPr>
          <p:nvPr>
            <p:ph type="ftr" sz="quarter" idx="11"/>
          </p:nvPr>
        </p:nvSpPr>
        <p:spPr>
          <a:xfrm>
            <a:off x="1957740" y="6410748"/>
            <a:ext cx="4680520" cy="330520"/>
          </a:xfrm>
        </p:spPr>
        <p:txBody>
          <a:bodyPr/>
          <a:lstStyle/>
          <a:p>
            <a:r>
              <a:rPr lang="en-US" dirty="0"/>
              <a:t>General Information About Composite Materials / Mehmet </a:t>
            </a:r>
            <a:r>
              <a:rPr lang="en-US" dirty="0" err="1"/>
              <a:t>Zor</a:t>
            </a:r>
            <a:endParaRPr lang="tr-TR" dirty="0"/>
          </a:p>
        </p:txBody>
      </p:sp>
    </p:spTree>
    <p:extLst>
      <p:ext uri="{BB962C8B-B14F-4D97-AF65-F5344CB8AC3E}">
        <p14:creationId xmlns:p14="http://schemas.microsoft.com/office/powerpoint/2010/main" val="31534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wipe(up)">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wipe(up)">
                                      <p:cBhvr>
                                        <p:cTn id="17"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7840E83-AC17-4BB5-BC43-751DE1ADA5B1}" type="slidenum">
              <a:rPr lang="tr-TR" smtClean="0"/>
              <a:t>103</a:t>
            </a:fld>
            <a:endParaRPr lang="tr-TR"/>
          </a:p>
        </p:txBody>
      </p:sp>
      <p:sp>
        <p:nvSpPr>
          <p:cNvPr id="6" name="Veri Yer Tutucusu 5"/>
          <p:cNvSpPr>
            <a:spLocks noGrp="1"/>
          </p:cNvSpPr>
          <p:nvPr>
            <p:ph type="dt" sz="half" idx="10"/>
          </p:nvPr>
        </p:nvSpPr>
        <p:spPr/>
        <p:txBody>
          <a:bodyPr/>
          <a:lstStyle/>
          <a:p>
            <a:r>
              <a:rPr lang="tr-TR" dirty="0"/>
              <a:t>......</a:t>
            </a:r>
          </a:p>
        </p:txBody>
      </p:sp>
      <p:sp>
        <p:nvSpPr>
          <p:cNvPr id="20" name="Başlık 1">
            <a:extLst>
              <a:ext uri="{FF2B5EF4-FFF2-40B4-BE49-F238E27FC236}">
                <a16:creationId xmlns:a16="http://schemas.microsoft.com/office/drawing/2014/main" id="{2F3876E2-4073-4ADB-A3E6-662E8E48B895}"/>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
        <p:nvSpPr>
          <p:cNvPr id="21" name="Dikdörtgen 20">
            <a:extLst>
              <a:ext uri="{FF2B5EF4-FFF2-40B4-BE49-F238E27FC236}">
                <a16:creationId xmlns:a16="http://schemas.microsoft.com/office/drawing/2014/main" id="{D4F7843B-E450-4309-9B2E-D7DA9FBEF143}"/>
              </a:ext>
            </a:extLst>
          </p:cNvPr>
          <p:cNvSpPr/>
          <p:nvPr/>
        </p:nvSpPr>
        <p:spPr>
          <a:xfrm>
            <a:off x="2867071" y="665356"/>
            <a:ext cx="3903633" cy="400110"/>
          </a:xfrm>
          <a:prstGeom prst="rect">
            <a:avLst/>
          </a:prstGeom>
        </p:spPr>
        <p:txBody>
          <a:bodyPr wrap="none">
            <a:spAutoFit/>
          </a:bodyPr>
          <a:lstStyle/>
          <a:p>
            <a:r>
              <a:rPr lang="tr-TR" sz="2000" dirty="0">
                <a:solidFill>
                  <a:schemeClr val="bg1">
                    <a:lumMod val="50000"/>
                  </a:schemeClr>
                </a:solidFill>
              </a:rPr>
              <a:t>10.2 Main </a:t>
            </a:r>
            <a:r>
              <a:rPr lang="tr-TR" sz="2000" dirty="0" err="1">
                <a:solidFill>
                  <a:schemeClr val="bg1">
                    <a:lumMod val="50000"/>
                  </a:schemeClr>
                </a:solidFill>
              </a:rPr>
              <a:t>Matrix</a:t>
            </a:r>
            <a:r>
              <a:rPr lang="tr-TR" sz="2000" dirty="0">
                <a:solidFill>
                  <a:schemeClr val="bg1">
                    <a:lumMod val="50000"/>
                  </a:schemeClr>
                </a:solidFill>
              </a:rPr>
              <a:t> </a:t>
            </a:r>
            <a:r>
              <a:rPr lang="tr-TR" sz="2000" dirty="0" err="1">
                <a:solidFill>
                  <a:schemeClr val="bg1">
                    <a:lumMod val="50000"/>
                  </a:schemeClr>
                </a:solidFill>
              </a:rPr>
              <a:t>Material</a:t>
            </a:r>
            <a:r>
              <a:rPr lang="tr-TR" sz="2000" dirty="0">
                <a:solidFill>
                  <a:schemeClr val="bg1">
                    <a:lumMod val="50000"/>
                  </a:schemeClr>
                </a:solidFill>
              </a:rPr>
              <a:t> </a:t>
            </a:r>
            <a:r>
              <a:rPr lang="tr-TR" sz="2000" dirty="0" err="1">
                <a:solidFill>
                  <a:schemeClr val="bg1">
                    <a:lumMod val="50000"/>
                  </a:schemeClr>
                </a:solidFill>
              </a:rPr>
              <a:t>Types</a:t>
            </a:r>
            <a:endParaRPr lang="tr-TR" sz="2000" dirty="0">
              <a:solidFill>
                <a:schemeClr val="bg1">
                  <a:lumMod val="50000"/>
                </a:schemeClr>
              </a:solidFill>
            </a:endParaRPr>
          </a:p>
        </p:txBody>
      </p:sp>
      <p:sp>
        <p:nvSpPr>
          <p:cNvPr id="18" name="Dikdörtgen 17">
            <a:extLst>
              <a:ext uri="{FF2B5EF4-FFF2-40B4-BE49-F238E27FC236}">
                <a16:creationId xmlns:a16="http://schemas.microsoft.com/office/drawing/2014/main" id="{7704630F-0681-4CED-95A9-90F5CFC2053E}"/>
              </a:ext>
            </a:extLst>
          </p:cNvPr>
          <p:cNvSpPr/>
          <p:nvPr/>
        </p:nvSpPr>
        <p:spPr>
          <a:xfrm>
            <a:off x="251002" y="3642026"/>
            <a:ext cx="8534400" cy="2534861"/>
          </a:xfrm>
          <a:prstGeom prst="rect">
            <a:avLst/>
          </a:prstGeom>
        </p:spPr>
        <p:txBody>
          <a:bodyPr wrap="square">
            <a:spAutoFit/>
          </a:bodyPr>
          <a:lstStyle/>
          <a:p>
            <a:pPr marL="342900" indent="-342900" algn="just">
              <a:lnSpc>
                <a:spcPct val="150000"/>
              </a:lnSpc>
              <a:buFont typeface="+mj-lt"/>
              <a:buAutoNum type="arabicPeriod" startAt="7"/>
            </a:pPr>
            <a:r>
              <a:rPr lang="en-US" dirty="0"/>
              <a:t>in repairing and eliminating manufacturing defects in wooden materials,</a:t>
            </a:r>
            <a:endParaRPr lang="tr-TR" dirty="0"/>
          </a:p>
          <a:p>
            <a:pPr marL="342900" indent="-342900" algn="just">
              <a:lnSpc>
                <a:spcPct val="150000"/>
              </a:lnSpc>
              <a:buFont typeface="+mj-lt"/>
              <a:buAutoNum type="arabicPeriod" startAt="7"/>
            </a:pPr>
            <a:r>
              <a:rPr lang="en-US" dirty="0"/>
              <a:t> in bonding wood, metal (such as steel, aluminum) and stone materials,</a:t>
            </a:r>
            <a:endParaRPr lang="tr-TR" dirty="0"/>
          </a:p>
          <a:p>
            <a:pPr marL="342900" indent="-342900" algn="just">
              <a:lnSpc>
                <a:spcPct val="150000"/>
              </a:lnSpc>
              <a:buFont typeface="+mj-lt"/>
              <a:buAutoNum type="arabicPeriod" startAt="7"/>
            </a:pPr>
            <a:r>
              <a:rPr lang="en-US" dirty="0"/>
              <a:t> as high-strength floor and wall paint and in underwater manufacturing</a:t>
            </a:r>
            <a:r>
              <a:rPr lang="tr-TR" dirty="0"/>
              <a:t>,</a:t>
            </a:r>
            <a:r>
              <a:rPr lang="en-US" dirty="0"/>
              <a:t> </a:t>
            </a:r>
            <a:endParaRPr lang="tr-TR" dirty="0"/>
          </a:p>
          <a:p>
            <a:pPr marL="342900" indent="-342900" algn="just">
              <a:lnSpc>
                <a:spcPct val="150000"/>
              </a:lnSpc>
              <a:buFont typeface="+mj-lt"/>
              <a:buAutoNum type="arabicPeriod" startAt="7"/>
            </a:pPr>
            <a:r>
              <a:rPr lang="tr-TR" dirty="0"/>
              <a:t> </a:t>
            </a:r>
            <a:r>
              <a:rPr lang="en-US" dirty="0"/>
              <a:t>in electrical and electronic device manufacturing</a:t>
            </a:r>
            <a:r>
              <a:rPr lang="tr-TR" dirty="0"/>
              <a:t>,</a:t>
            </a:r>
            <a:r>
              <a:rPr lang="en-US" dirty="0"/>
              <a:t> </a:t>
            </a:r>
            <a:endParaRPr lang="tr-TR" dirty="0"/>
          </a:p>
          <a:p>
            <a:pPr marL="342900" indent="-342900" algn="just">
              <a:lnSpc>
                <a:spcPct val="150000"/>
              </a:lnSpc>
              <a:buFont typeface="+mj-lt"/>
              <a:buAutoNum type="arabicPeriod" startAt="7"/>
            </a:pPr>
            <a:r>
              <a:rPr lang="en-US" dirty="0"/>
              <a:t>in automotive industry due to its chemical resistance, hardness and adhesion properties. </a:t>
            </a:r>
          </a:p>
        </p:txBody>
      </p:sp>
      <p:sp>
        <p:nvSpPr>
          <p:cNvPr id="2" name="Dikdörtgen 1">
            <a:extLst>
              <a:ext uri="{FF2B5EF4-FFF2-40B4-BE49-F238E27FC236}">
                <a16:creationId xmlns:a16="http://schemas.microsoft.com/office/drawing/2014/main" id="{F86E3126-3B92-436C-A793-2A8EE4CA208F}"/>
              </a:ext>
            </a:extLst>
          </p:cNvPr>
          <p:cNvSpPr/>
          <p:nvPr/>
        </p:nvSpPr>
        <p:spPr>
          <a:xfrm>
            <a:off x="611560" y="3273065"/>
            <a:ext cx="2161169" cy="369332"/>
          </a:xfrm>
          <a:prstGeom prst="rect">
            <a:avLst/>
          </a:prstGeom>
        </p:spPr>
        <p:txBody>
          <a:bodyPr wrap="none">
            <a:spAutoFit/>
          </a:bodyPr>
          <a:lstStyle/>
          <a:p>
            <a:r>
              <a:rPr lang="tr-TR" dirty="0" err="1"/>
              <a:t>Epoxy</a:t>
            </a:r>
            <a:r>
              <a:rPr lang="en-US" dirty="0"/>
              <a:t> is </a:t>
            </a:r>
            <a:r>
              <a:rPr lang="tr-TR" dirty="0" err="1"/>
              <a:t>also</a:t>
            </a:r>
            <a:r>
              <a:rPr lang="tr-TR" dirty="0"/>
              <a:t> </a:t>
            </a:r>
            <a:r>
              <a:rPr lang="en-US" dirty="0"/>
              <a:t>used</a:t>
            </a:r>
            <a:r>
              <a:rPr lang="tr-TR" dirty="0"/>
              <a:t>, </a:t>
            </a:r>
          </a:p>
        </p:txBody>
      </p:sp>
      <p:sp>
        <p:nvSpPr>
          <p:cNvPr id="17" name="Metin kutusu 16">
            <a:extLst>
              <a:ext uri="{FF2B5EF4-FFF2-40B4-BE49-F238E27FC236}">
                <a16:creationId xmlns:a16="http://schemas.microsoft.com/office/drawing/2014/main" id="{31D931DD-17ED-4142-B95D-F909D3B761CD}"/>
              </a:ext>
            </a:extLst>
          </p:cNvPr>
          <p:cNvSpPr txBox="1"/>
          <p:nvPr/>
        </p:nvSpPr>
        <p:spPr>
          <a:xfrm>
            <a:off x="1866361" y="2700651"/>
            <a:ext cx="4522950" cy="369332"/>
          </a:xfrm>
          <a:prstGeom prst="rect">
            <a:avLst/>
          </a:prstGeom>
          <a:noFill/>
        </p:spPr>
        <p:txBody>
          <a:bodyPr wrap="square" rtlCol="0">
            <a:spAutoFit/>
          </a:bodyPr>
          <a:lstStyle/>
          <a:p>
            <a:r>
              <a:rPr lang="tr-TR" dirty="0">
                <a:solidFill>
                  <a:schemeClr val="bg1">
                    <a:lumMod val="50000"/>
                  </a:schemeClr>
                </a:solidFill>
              </a:rPr>
              <a:t>10.2.1.a.2.3 </a:t>
            </a:r>
            <a:r>
              <a:rPr lang="tr-TR" dirty="0" err="1">
                <a:solidFill>
                  <a:schemeClr val="bg1">
                    <a:lumMod val="50000"/>
                  </a:schemeClr>
                </a:solidFill>
              </a:rPr>
              <a:t>Usage</a:t>
            </a:r>
            <a:r>
              <a:rPr lang="tr-TR" dirty="0">
                <a:solidFill>
                  <a:schemeClr val="bg1">
                    <a:lumMod val="50000"/>
                  </a:schemeClr>
                </a:solidFill>
              </a:rPr>
              <a:t> </a:t>
            </a:r>
            <a:r>
              <a:rPr lang="tr-TR" dirty="0" err="1">
                <a:solidFill>
                  <a:schemeClr val="bg1">
                    <a:lumMod val="50000"/>
                  </a:schemeClr>
                </a:solidFill>
              </a:rPr>
              <a:t>Areas</a:t>
            </a:r>
            <a:r>
              <a:rPr lang="tr-TR" dirty="0">
                <a:solidFill>
                  <a:schemeClr val="bg1">
                    <a:lumMod val="50000"/>
                  </a:schemeClr>
                </a:solidFill>
              </a:rPr>
              <a:t> -</a:t>
            </a:r>
            <a:r>
              <a:rPr lang="tr-TR" dirty="0" err="1">
                <a:solidFill>
                  <a:schemeClr val="bg1">
                    <a:lumMod val="50000"/>
                  </a:schemeClr>
                </a:solidFill>
              </a:rPr>
              <a:t>Continue</a:t>
            </a:r>
            <a:r>
              <a:rPr lang="tr-TR" dirty="0">
                <a:solidFill>
                  <a:schemeClr val="bg1">
                    <a:lumMod val="50000"/>
                  </a:schemeClr>
                </a:solidFill>
              </a:rPr>
              <a:t>: </a:t>
            </a:r>
          </a:p>
        </p:txBody>
      </p:sp>
      <p:sp>
        <p:nvSpPr>
          <p:cNvPr id="19" name="Dikdörtgen 18">
            <a:extLst>
              <a:ext uri="{FF2B5EF4-FFF2-40B4-BE49-F238E27FC236}">
                <a16:creationId xmlns:a16="http://schemas.microsoft.com/office/drawing/2014/main" id="{72F9FC4E-CB85-444E-B71B-44A5279CFA77}"/>
              </a:ext>
            </a:extLst>
          </p:cNvPr>
          <p:cNvSpPr/>
          <p:nvPr/>
        </p:nvSpPr>
        <p:spPr>
          <a:xfrm>
            <a:off x="1416532" y="2322059"/>
            <a:ext cx="1842171" cy="369332"/>
          </a:xfrm>
          <a:prstGeom prst="rect">
            <a:avLst/>
          </a:prstGeom>
        </p:spPr>
        <p:txBody>
          <a:bodyPr wrap="none">
            <a:spAutoFit/>
          </a:bodyPr>
          <a:lstStyle/>
          <a:p>
            <a:r>
              <a:rPr lang="tr-TR" dirty="0">
                <a:solidFill>
                  <a:schemeClr val="bg1">
                    <a:lumMod val="50000"/>
                  </a:schemeClr>
                </a:solidFill>
              </a:rPr>
              <a:t>10.2.1.a.2 </a:t>
            </a:r>
            <a:r>
              <a:rPr lang="tr-TR" dirty="0" err="1">
                <a:solidFill>
                  <a:srgbClr val="FF0000"/>
                </a:solidFill>
              </a:rPr>
              <a:t>Epoxy</a:t>
            </a:r>
            <a:endParaRPr lang="tr-TR" dirty="0">
              <a:solidFill>
                <a:srgbClr val="FF0000"/>
              </a:solidFill>
            </a:endParaRPr>
          </a:p>
        </p:txBody>
      </p:sp>
      <p:sp>
        <p:nvSpPr>
          <p:cNvPr id="22" name="Dikdörtgen 21">
            <a:extLst>
              <a:ext uri="{FF2B5EF4-FFF2-40B4-BE49-F238E27FC236}">
                <a16:creationId xmlns:a16="http://schemas.microsoft.com/office/drawing/2014/main" id="{90D0BAA2-4A99-4E70-BFA6-BFB7EAC94EB6}"/>
              </a:ext>
            </a:extLst>
          </p:cNvPr>
          <p:cNvSpPr/>
          <p:nvPr/>
        </p:nvSpPr>
        <p:spPr>
          <a:xfrm>
            <a:off x="768460" y="1952727"/>
            <a:ext cx="2217274" cy="369332"/>
          </a:xfrm>
          <a:prstGeom prst="rect">
            <a:avLst/>
          </a:prstGeom>
        </p:spPr>
        <p:txBody>
          <a:bodyPr wrap="none">
            <a:spAutoFit/>
          </a:bodyPr>
          <a:lstStyle/>
          <a:p>
            <a:r>
              <a:rPr lang="tr-TR" dirty="0">
                <a:solidFill>
                  <a:schemeClr val="bg1">
                    <a:lumMod val="50000"/>
                  </a:schemeClr>
                </a:solidFill>
              </a:rPr>
              <a:t>10.2.1.a </a:t>
            </a:r>
            <a:r>
              <a:rPr lang="tr-TR" dirty="0" err="1">
                <a:solidFill>
                  <a:schemeClr val="bg1">
                    <a:lumMod val="50000"/>
                  </a:schemeClr>
                </a:solidFill>
              </a:rPr>
              <a:t>Thermosets</a:t>
            </a:r>
            <a:endParaRPr lang="tr-TR" dirty="0">
              <a:solidFill>
                <a:schemeClr val="bg1">
                  <a:lumMod val="50000"/>
                </a:schemeClr>
              </a:solidFill>
            </a:endParaRPr>
          </a:p>
        </p:txBody>
      </p:sp>
      <p:sp>
        <p:nvSpPr>
          <p:cNvPr id="23" name="Dikdörtgen 22">
            <a:extLst>
              <a:ext uri="{FF2B5EF4-FFF2-40B4-BE49-F238E27FC236}">
                <a16:creationId xmlns:a16="http://schemas.microsoft.com/office/drawing/2014/main" id="{6531D7B0-4BA1-42C8-9420-5380CD0F07E3}"/>
              </a:ext>
            </a:extLst>
          </p:cNvPr>
          <p:cNvSpPr/>
          <p:nvPr/>
        </p:nvSpPr>
        <p:spPr>
          <a:xfrm>
            <a:off x="329455" y="1631035"/>
            <a:ext cx="8352928" cy="369332"/>
          </a:xfrm>
          <a:prstGeom prst="rect">
            <a:avLst/>
          </a:prstGeom>
        </p:spPr>
        <p:txBody>
          <a:bodyPr wrap="square">
            <a:spAutoFit/>
          </a:bodyPr>
          <a:lstStyle/>
          <a:p>
            <a:r>
              <a:rPr lang="tr-TR" dirty="0">
                <a:solidFill>
                  <a:schemeClr val="bg1">
                    <a:lumMod val="50000"/>
                  </a:schemeClr>
                </a:solidFill>
              </a:rPr>
              <a:t>10.2.1 </a:t>
            </a:r>
            <a:r>
              <a:rPr lang="tr-TR" dirty="0" err="1">
                <a:solidFill>
                  <a:schemeClr val="bg1">
                    <a:lumMod val="50000"/>
                  </a:schemeClr>
                </a:solidFill>
              </a:rPr>
              <a:t>Plastic</a:t>
            </a:r>
            <a:r>
              <a:rPr lang="tr-TR" dirty="0">
                <a:solidFill>
                  <a:schemeClr val="bg1">
                    <a:lumMod val="50000"/>
                  </a:schemeClr>
                </a:solidFill>
              </a:rPr>
              <a:t> </a:t>
            </a:r>
            <a:r>
              <a:rPr lang="tr-TR" dirty="0" err="1">
                <a:solidFill>
                  <a:schemeClr val="bg1">
                    <a:lumMod val="50000"/>
                  </a:schemeClr>
                </a:solidFill>
              </a:rPr>
              <a:t>Matrix</a:t>
            </a:r>
            <a:r>
              <a:rPr lang="tr-TR" dirty="0">
                <a:solidFill>
                  <a:schemeClr val="bg1">
                    <a:lumMod val="50000"/>
                  </a:schemeClr>
                </a:solidFill>
              </a:rPr>
              <a:t> </a:t>
            </a:r>
            <a:r>
              <a:rPr lang="tr-TR" dirty="0" err="1">
                <a:solidFill>
                  <a:schemeClr val="bg1">
                    <a:lumMod val="50000"/>
                  </a:schemeClr>
                </a:solidFill>
              </a:rPr>
              <a:t>Materials</a:t>
            </a:r>
            <a:r>
              <a:rPr lang="tr-TR" dirty="0">
                <a:solidFill>
                  <a:schemeClr val="bg1">
                    <a:lumMod val="50000"/>
                  </a:schemeClr>
                </a:solidFill>
              </a:rPr>
              <a:t> (</a:t>
            </a:r>
            <a:r>
              <a:rPr lang="tr-TR" dirty="0" err="1">
                <a:solidFill>
                  <a:schemeClr val="bg1">
                    <a:lumMod val="50000"/>
                  </a:schemeClr>
                </a:solidFill>
              </a:rPr>
              <a:t>Resins</a:t>
            </a:r>
            <a:r>
              <a:rPr lang="tr-TR" dirty="0">
                <a:solidFill>
                  <a:schemeClr val="bg1">
                    <a:lumMod val="50000"/>
                  </a:schemeClr>
                </a:solidFill>
              </a:rPr>
              <a:t>/</a:t>
            </a:r>
            <a:r>
              <a:rPr lang="tr-TR" dirty="0" err="1">
                <a:solidFill>
                  <a:schemeClr val="bg1">
                    <a:lumMod val="50000"/>
                  </a:schemeClr>
                </a:solidFill>
              </a:rPr>
              <a:t>Polymers</a:t>
            </a:r>
            <a:r>
              <a:rPr lang="tr-TR" dirty="0">
                <a:solidFill>
                  <a:schemeClr val="bg1">
                    <a:lumMod val="50000"/>
                  </a:schemeClr>
                </a:solidFill>
              </a:rPr>
              <a:t>)</a:t>
            </a:r>
          </a:p>
        </p:txBody>
      </p:sp>
      <p:sp>
        <p:nvSpPr>
          <p:cNvPr id="13" name="Altbilgi Yer Tutucusu 2">
            <a:extLst>
              <a:ext uri="{FF2B5EF4-FFF2-40B4-BE49-F238E27FC236}">
                <a16:creationId xmlns:a16="http://schemas.microsoft.com/office/drawing/2014/main" id="{ABB34AB6-EA66-435D-BAEA-E14216E7097C}"/>
              </a:ext>
            </a:extLst>
          </p:cNvPr>
          <p:cNvSpPr>
            <a:spLocks noGrp="1"/>
          </p:cNvSpPr>
          <p:nvPr>
            <p:ph type="ftr" sz="quarter" idx="11"/>
          </p:nvPr>
        </p:nvSpPr>
        <p:spPr>
          <a:xfrm>
            <a:off x="1957740" y="6410748"/>
            <a:ext cx="4680520" cy="330520"/>
          </a:xfrm>
        </p:spPr>
        <p:txBody>
          <a:bodyPr/>
          <a:lstStyle/>
          <a:p>
            <a:r>
              <a:rPr lang="en-US" dirty="0"/>
              <a:t>General Information About Composite Materials / Mehmet </a:t>
            </a:r>
            <a:r>
              <a:rPr lang="en-US" dirty="0" err="1"/>
              <a:t>Zor</a:t>
            </a:r>
            <a:endParaRPr lang="tr-TR" dirty="0"/>
          </a:p>
        </p:txBody>
      </p:sp>
    </p:spTree>
    <p:extLst>
      <p:ext uri="{BB962C8B-B14F-4D97-AF65-F5344CB8AC3E}">
        <p14:creationId xmlns:p14="http://schemas.microsoft.com/office/powerpoint/2010/main" val="426739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fade">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fade">
                                      <p:cBhvr>
                                        <p:cTn id="22" dur="500"/>
                                        <p:tgtEl>
                                          <p:spTgt spid="1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xEl>
                                              <p:pRg st="3" end="3"/>
                                            </p:txEl>
                                          </p:spTgt>
                                        </p:tgtEl>
                                        <p:attrNameLst>
                                          <p:attrName>style.visibility</p:attrName>
                                        </p:attrNameLst>
                                      </p:cBhvr>
                                      <p:to>
                                        <p:strVal val="visible"/>
                                      </p:to>
                                    </p:set>
                                    <p:animEffect transition="in" filter="fade">
                                      <p:cBhvr>
                                        <p:cTn id="27" dur="500"/>
                                        <p:tgtEl>
                                          <p:spTgt spid="1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xEl>
                                              <p:pRg st="4" end="4"/>
                                            </p:txEl>
                                          </p:spTgt>
                                        </p:tgtEl>
                                        <p:attrNameLst>
                                          <p:attrName>style.visibility</p:attrName>
                                        </p:attrNameLst>
                                      </p:cBhvr>
                                      <p:to>
                                        <p:strVal val="visible"/>
                                      </p:to>
                                    </p:set>
                                    <p:animEffect transition="in" filter="fade">
                                      <p:cBhvr>
                                        <p:cTn id="32" dur="500"/>
                                        <p:tgtEl>
                                          <p:spTgt spid="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2"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7840E83-AC17-4BB5-BC43-751DE1ADA5B1}" type="slidenum">
              <a:rPr lang="tr-TR" smtClean="0"/>
              <a:t>104</a:t>
            </a:fld>
            <a:endParaRPr lang="tr-TR"/>
          </a:p>
        </p:txBody>
      </p:sp>
      <p:sp>
        <p:nvSpPr>
          <p:cNvPr id="6" name="Veri Yer Tutucusu 5"/>
          <p:cNvSpPr>
            <a:spLocks noGrp="1"/>
          </p:cNvSpPr>
          <p:nvPr>
            <p:ph type="dt" sz="half" idx="10"/>
          </p:nvPr>
        </p:nvSpPr>
        <p:spPr/>
        <p:txBody>
          <a:bodyPr/>
          <a:lstStyle/>
          <a:p>
            <a:r>
              <a:rPr lang="tr-TR" dirty="0"/>
              <a:t>......</a:t>
            </a:r>
          </a:p>
        </p:txBody>
      </p:sp>
      <p:sp>
        <p:nvSpPr>
          <p:cNvPr id="20" name="Başlık 1">
            <a:extLst>
              <a:ext uri="{FF2B5EF4-FFF2-40B4-BE49-F238E27FC236}">
                <a16:creationId xmlns:a16="http://schemas.microsoft.com/office/drawing/2014/main" id="{2F3876E2-4073-4ADB-A3E6-662E8E48B895}"/>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
        <p:nvSpPr>
          <p:cNvPr id="21" name="Dikdörtgen 20">
            <a:extLst>
              <a:ext uri="{FF2B5EF4-FFF2-40B4-BE49-F238E27FC236}">
                <a16:creationId xmlns:a16="http://schemas.microsoft.com/office/drawing/2014/main" id="{D4F7843B-E450-4309-9B2E-D7DA9FBEF143}"/>
              </a:ext>
            </a:extLst>
          </p:cNvPr>
          <p:cNvSpPr/>
          <p:nvPr/>
        </p:nvSpPr>
        <p:spPr>
          <a:xfrm>
            <a:off x="2638471" y="633451"/>
            <a:ext cx="3903633" cy="400110"/>
          </a:xfrm>
          <a:prstGeom prst="rect">
            <a:avLst/>
          </a:prstGeom>
        </p:spPr>
        <p:txBody>
          <a:bodyPr wrap="none">
            <a:spAutoFit/>
          </a:bodyPr>
          <a:lstStyle/>
          <a:p>
            <a:r>
              <a:rPr lang="tr-TR" sz="2000" dirty="0">
                <a:solidFill>
                  <a:schemeClr val="bg1">
                    <a:lumMod val="50000"/>
                  </a:schemeClr>
                </a:solidFill>
              </a:rPr>
              <a:t>10.2 Main </a:t>
            </a:r>
            <a:r>
              <a:rPr lang="tr-TR" sz="2000" dirty="0" err="1">
                <a:solidFill>
                  <a:schemeClr val="bg1">
                    <a:lumMod val="50000"/>
                  </a:schemeClr>
                </a:solidFill>
              </a:rPr>
              <a:t>Matrix</a:t>
            </a:r>
            <a:r>
              <a:rPr lang="tr-TR" sz="2000" dirty="0">
                <a:solidFill>
                  <a:schemeClr val="bg1">
                    <a:lumMod val="50000"/>
                  </a:schemeClr>
                </a:solidFill>
              </a:rPr>
              <a:t> </a:t>
            </a:r>
            <a:r>
              <a:rPr lang="tr-TR" sz="2000" dirty="0" err="1">
                <a:solidFill>
                  <a:schemeClr val="bg1">
                    <a:lumMod val="50000"/>
                  </a:schemeClr>
                </a:solidFill>
              </a:rPr>
              <a:t>Material</a:t>
            </a:r>
            <a:r>
              <a:rPr lang="tr-TR" sz="2000" dirty="0">
                <a:solidFill>
                  <a:schemeClr val="bg1">
                    <a:lumMod val="50000"/>
                  </a:schemeClr>
                </a:solidFill>
              </a:rPr>
              <a:t> </a:t>
            </a:r>
            <a:r>
              <a:rPr lang="tr-TR" sz="2000" dirty="0" err="1">
                <a:solidFill>
                  <a:schemeClr val="bg1">
                    <a:lumMod val="50000"/>
                  </a:schemeClr>
                </a:solidFill>
              </a:rPr>
              <a:t>Types</a:t>
            </a:r>
            <a:endParaRPr lang="tr-TR" sz="2000" dirty="0">
              <a:solidFill>
                <a:schemeClr val="bg1">
                  <a:lumMod val="50000"/>
                </a:schemeClr>
              </a:solidFill>
            </a:endParaRPr>
          </a:p>
        </p:txBody>
      </p:sp>
      <p:sp>
        <p:nvSpPr>
          <p:cNvPr id="12" name="Text Box 5">
            <a:extLst>
              <a:ext uri="{FF2B5EF4-FFF2-40B4-BE49-F238E27FC236}">
                <a16:creationId xmlns:a16="http://schemas.microsoft.com/office/drawing/2014/main" id="{3AF136C1-60E0-4839-B083-4EFA7811BF69}"/>
              </a:ext>
            </a:extLst>
          </p:cNvPr>
          <p:cNvSpPr txBox="1">
            <a:spLocks noChangeArrowheads="1"/>
          </p:cNvSpPr>
          <p:nvPr/>
        </p:nvSpPr>
        <p:spPr bwMode="auto">
          <a:xfrm>
            <a:off x="157715" y="3104422"/>
            <a:ext cx="8958748" cy="3184013"/>
          </a:xfrm>
          <a:prstGeom prst="rect">
            <a:avLst/>
          </a:prstGeom>
          <a:noFill/>
          <a:ln>
            <a:noFill/>
          </a:ln>
        </p:spPr>
        <p:txBody>
          <a:bodyPr wrap="squar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342900" indent="-342900" eaLnBrk="1" hangingPunct="1">
              <a:lnSpc>
                <a:spcPct val="150000"/>
              </a:lnSpc>
              <a:spcBef>
                <a:spcPct val="50000"/>
              </a:spcBef>
              <a:buFont typeface="+mj-lt"/>
              <a:buAutoNum type="arabicPeriod" startAt="12"/>
            </a:pPr>
            <a:r>
              <a:rPr lang="en-US" sz="1700" dirty="0">
                <a:latin typeface="+mj-lt"/>
              </a:rPr>
              <a:t>The depletion of oil reserves in the world and the environmental pollution caused by existing energy sources have made the use of alternative energy sources inevitable. Wind energy, which gained momentum with the first major oil crisis, is one of these alternative sources. While wind turbines with a maximum capacity of 25 kW could be manufactured with the technologies of the early 1970s, thanks to the developments in composite and electrical-electronic technologies, today machines with a power of 5000 kW can be produced more economically. The blades of these turbines can be produced from glass-carbon-epoxy composite materials up to 60 meters long.</a:t>
            </a:r>
            <a:endParaRPr lang="tr-TR" sz="1700" dirty="0">
              <a:solidFill>
                <a:srgbClr val="C00000"/>
              </a:solidFill>
              <a:latin typeface="+mj-lt"/>
            </a:endParaRPr>
          </a:p>
        </p:txBody>
      </p:sp>
      <p:sp>
        <p:nvSpPr>
          <p:cNvPr id="18" name="Metin kutusu 17">
            <a:extLst>
              <a:ext uri="{FF2B5EF4-FFF2-40B4-BE49-F238E27FC236}">
                <a16:creationId xmlns:a16="http://schemas.microsoft.com/office/drawing/2014/main" id="{D6C430A5-907D-472F-9C62-A0D87726D865}"/>
              </a:ext>
            </a:extLst>
          </p:cNvPr>
          <p:cNvSpPr txBox="1"/>
          <p:nvPr/>
        </p:nvSpPr>
        <p:spPr>
          <a:xfrm>
            <a:off x="1866361" y="2700651"/>
            <a:ext cx="4522950" cy="369332"/>
          </a:xfrm>
          <a:prstGeom prst="rect">
            <a:avLst/>
          </a:prstGeom>
          <a:noFill/>
        </p:spPr>
        <p:txBody>
          <a:bodyPr wrap="square" rtlCol="0">
            <a:spAutoFit/>
          </a:bodyPr>
          <a:lstStyle/>
          <a:p>
            <a:r>
              <a:rPr lang="tr-TR" dirty="0">
                <a:solidFill>
                  <a:schemeClr val="bg1">
                    <a:lumMod val="50000"/>
                  </a:schemeClr>
                </a:solidFill>
              </a:rPr>
              <a:t>10.2.1.a.2.3 </a:t>
            </a:r>
            <a:r>
              <a:rPr lang="tr-TR" dirty="0" err="1">
                <a:solidFill>
                  <a:schemeClr val="bg1">
                    <a:lumMod val="50000"/>
                  </a:schemeClr>
                </a:solidFill>
              </a:rPr>
              <a:t>Usage</a:t>
            </a:r>
            <a:r>
              <a:rPr lang="tr-TR" dirty="0">
                <a:solidFill>
                  <a:schemeClr val="bg1">
                    <a:lumMod val="50000"/>
                  </a:schemeClr>
                </a:solidFill>
              </a:rPr>
              <a:t> </a:t>
            </a:r>
            <a:r>
              <a:rPr lang="tr-TR" dirty="0" err="1">
                <a:solidFill>
                  <a:schemeClr val="bg1">
                    <a:lumMod val="50000"/>
                  </a:schemeClr>
                </a:solidFill>
              </a:rPr>
              <a:t>Areas</a:t>
            </a:r>
            <a:r>
              <a:rPr lang="tr-TR" dirty="0">
                <a:solidFill>
                  <a:schemeClr val="bg1">
                    <a:lumMod val="50000"/>
                  </a:schemeClr>
                </a:solidFill>
              </a:rPr>
              <a:t> -</a:t>
            </a:r>
            <a:r>
              <a:rPr lang="tr-TR" dirty="0" err="1">
                <a:solidFill>
                  <a:schemeClr val="bg1">
                    <a:lumMod val="50000"/>
                  </a:schemeClr>
                </a:solidFill>
              </a:rPr>
              <a:t>Continue</a:t>
            </a:r>
            <a:r>
              <a:rPr lang="tr-TR" dirty="0">
                <a:solidFill>
                  <a:schemeClr val="bg1">
                    <a:lumMod val="50000"/>
                  </a:schemeClr>
                </a:solidFill>
              </a:rPr>
              <a:t>: </a:t>
            </a:r>
          </a:p>
        </p:txBody>
      </p:sp>
      <p:sp>
        <p:nvSpPr>
          <p:cNvPr id="19" name="Dikdörtgen 18">
            <a:extLst>
              <a:ext uri="{FF2B5EF4-FFF2-40B4-BE49-F238E27FC236}">
                <a16:creationId xmlns:a16="http://schemas.microsoft.com/office/drawing/2014/main" id="{95406EC6-065A-4517-84C2-217B044D588E}"/>
              </a:ext>
            </a:extLst>
          </p:cNvPr>
          <p:cNvSpPr/>
          <p:nvPr/>
        </p:nvSpPr>
        <p:spPr>
          <a:xfrm>
            <a:off x="1416532" y="2322059"/>
            <a:ext cx="1842171" cy="369332"/>
          </a:xfrm>
          <a:prstGeom prst="rect">
            <a:avLst/>
          </a:prstGeom>
        </p:spPr>
        <p:txBody>
          <a:bodyPr wrap="none">
            <a:spAutoFit/>
          </a:bodyPr>
          <a:lstStyle/>
          <a:p>
            <a:r>
              <a:rPr lang="tr-TR" dirty="0">
                <a:solidFill>
                  <a:schemeClr val="bg1">
                    <a:lumMod val="50000"/>
                  </a:schemeClr>
                </a:solidFill>
              </a:rPr>
              <a:t>10.2.1.a.2 </a:t>
            </a:r>
            <a:r>
              <a:rPr lang="tr-TR" dirty="0" err="1">
                <a:solidFill>
                  <a:srgbClr val="FF0000"/>
                </a:solidFill>
              </a:rPr>
              <a:t>Epoxy</a:t>
            </a:r>
            <a:endParaRPr lang="tr-TR" dirty="0">
              <a:solidFill>
                <a:srgbClr val="FF0000"/>
              </a:solidFill>
            </a:endParaRPr>
          </a:p>
        </p:txBody>
      </p:sp>
      <p:sp>
        <p:nvSpPr>
          <p:cNvPr id="22" name="Dikdörtgen 21">
            <a:extLst>
              <a:ext uri="{FF2B5EF4-FFF2-40B4-BE49-F238E27FC236}">
                <a16:creationId xmlns:a16="http://schemas.microsoft.com/office/drawing/2014/main" id="{A10C7ED9-C0CA-4E80-9801-7904FE8E4CB8}"/>
              </a:ext>
            </a:extLst>
          </p:cNvPr>
          <p:cNvSpPr/>
          <p:nvPr/>
        </p:nvSpPr>
        <p:spPr>
          <a:xfrm>
            <a:off x="768460" y="1952727"/>
            <a:ext cx="2217274" cy="369332"/>
          </a:xfrm>
          <a:prstGeom prst="rect">
            <a:avLst/>
          </a:prstGeom>
        </p:spPr>
        <p:txBody>
          <a:bodyPr wrap="none">
            <a:spAutoFit/>
          </a:bodyPr>
          <a:lstStyle/>
          <a:p>
            <a:r>
              <a:rPr lang="tr-TR" dirty="0">
                <a:solidFill>
                  <a:schemeClr val="bg1">
                    <a:lumMod val="50000"/>
                  </a:schemeClr>
                </a:solidFill>
              </a:rPr>
              <a:t>10.2.1.a </a:t>
            </a:r>
            <a:r>
              <a:rPr lang="tr-TR" dirty="0" err="1">
                <a:solidFill>
                  <a:schemeClr val="bg1">
                    <a:lumMod val="50000"/>
                  </a:schemeClr>
                </a:solidFill>
              </a:rPr>
              <a:t>Thermosets</a:t>
            </a:r>
            <a:endParaRPr lang="tr-TR" dirty="0">
              <a:solidFill>
                <a:schemeClr val="bg1">
                  <a:lumMod val="50000"/>
                </a:schemeClr>
              </a:solidFill>
            </a:endParaRPr>
          </a:p>
        </p:txBody>
      </p:sp>
      <p:sp>
        <p:nvSpPr>
          <p:cNvPr id="23" name="Dikdörtgen 22">
            <a:extLst>
              <a:ext uri="{FF2B5EF4-FFF2-40B4-BE49-F238E27FC236}">
                <a16:creationId xmlns:a16="http://schemas.microsoft.com/office/drawing/2014/main" id="{3E328306-0246-4335-8C9B-EC9365049D61}"/>
              </a:ext>
            </a:extLst>
          </p:cNvPr>
          <p:cNvSpPr/>
          <p:nvPr/>
        </p:nvSpPr>
        <p:spPr>
          <a:xfrm>
            <a:off x="329455" y="1631035"/>
            <a:ext cx="8352928" cy="369332"/>
          </a:xfrm>
          <a:prstGeom prst="rect">
            <a:avLst/>
          </a:prstGeom>
        </p:spPr>
        <p:txBody>
          <a:bodyPr wrap="square">
            <a:spAutoFit/>
          </a:bodyPr>
          <a:lstStyle/>
          <a:p>
            <a:r>
              <a:rPr lang="tr-TR" dirty="0">
                <a:solidFill>
                  <a:schemeClr val="bg1">
                    <a:lumMod val="50000"/>
                  </a:schemeClr>
                </a:solidFill>
              </a:rPr>
              <a:t>10.2.1 </a:t>
            </a:r>
            <a:r>
              <a:rPr lang="tr-TR" dirty="0" err="1">
                <a:solidFill>
                  <a:schemeClr val="bg1">
                    <a:lumMod val="50000"/>
                  </a:schemeClr>
                </a:solidFill>
              </a:rPr>
              <a:t>Plastic</a:t>
            </a:r>
            <a:r>
              <a:rPr lang="tr-TR" dirty="0">
                <a:solidFill>
                  <a:schemeClr val="bg1">
                    <a:lumMod val="50000"/>
                  </a:schemeClr>
                </a:solidFill>
              </a:rPr>
              <a:t> </a:t>
            </a:r>
            <a:r>
              <a:rPr lang="tr-TR" dirty="0" err="1">
                <a:solidFill>
                  <a:schemeClr val="bg1">
                    <a:lumMod val="50000"/>
                  </a:schemeClr>
                </a:solidFill>
              </a:rPr>
              <a:t>Matrix</a:t>
            </a:r>
            <a:r>
              <a:rPr lang="tr-TR" dirty="0">
                <a:solidFill>
                  <a:schemeClr val="bg1">
                    <a:lumMod val="50000"/>
                  </a:schemeClr>
                </a:solidFill>
              </a:rPr>
              <a:t> </a:t>
            </a:r>
            <a:r>
              <a:rPr lang="tr-TR" dirty="0" err="1">
                <a:solidFill>
                  <a:schemeClr val="bg1">
                    <a:lumMod val="50000"/>
                  </a:schemeClr>
                </a:solidFill>
              </a:rPr>
              <a:t>Materials</a:t>
            </a:r>
            <a:r>
              <a:rPr lang="tr-TR" dirty="0">
                <a:solidFill>
                  <a:schemeClr val="bg1">
                    <a:lumMod val="50000"/>
                  </a:schemeClr>
                </a:solidFill>
              </a:rPr>
              <a:t> (</a:t>
            </a:r>
            <a:r>
              <a:rPr lang="tr-TR" dirty="0" err="1">
                <a:solidFill>
                  <a:schemeClr val="bg1">
                    <a:lumMod val="50000"/>
                  </a:schemeClr>
                </a:solidFill>
              </a:rPr>
              <a:t>Resins</a:t>
            </a:r>
            <a:r>
              <a:rPr lang="tr-TR" dirty="0">
                <a:solidFill>
                  <a:schemeClr val="bg1">
                    <a:lumMod val="50000"/>
                  </a:schemeClr>
                </a:solidFill>
              </a:rPr>
              <a:t>/</a:t>
            </a:r>
            <a:r>
              <a:rPr lang="tr-TR" dirty="0" err="1">
                <a:solidFill>
                  <a:schemeClr val="bg1">
                    <a:lumMod val="50000"/>
                  </a:schemeClr>
                </a:solidFill>
              </a:rPr>
              <a:t>Polymers</a:t>
            </a:r>
            <a:r>
              <a:rPr lang="tr-TR" dirty="0">
                <a:solidFill>
                  <a:schemeClr val="bg1">
                    <a:lumMod val="50000"/>
                  </a:schemeClr>
                </a:solidFill>
              </a:rPr>
              <a:t>)</a:t>
            </a:r>
          </a:p>
        </p:txBody>
      </p:sp>
      <p:pic>
        <p:nvPicPr>
          <p:cNvPr id="1026" name="Picture 2" descr="Wind Turbine Gif - Colaboratory">
            <a:extLst>
              <a:ext uri="{FF2B5EF4-FFF2-40B4-BE49-F238E27FC236}">
                <a16:creationId xmlns:a16="http://schemas.microsoft.com/office/drawing/2014/main" id="{D1F4C714-80FE-4709-AFD4-95190ADAE06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929893" y="1433727"/>
            <a:ext cx="2002502" cy="1770583"/>
          </a:xfrm>
          <a:prstGeom prst="rect">
            <a:avLst/>
          </a:prstGeom>
          <a:noFill/>
          <a:extLst>
            <a:ext uri="{909E8E84-426E-40DD-AFC4-6F175D3DCCD1}">
              <a14:hiddenFill xmlns:a14="http://schemas.microsoft.com/office/drawing/2010/main">
                <a:solidFill>
                  <a:srgbClr val="FFFFFF"/>
                </a:solidFill>
              </a14:hiddenFill>
            </a:ext>
          </a:extLst>
        </p:spPr>
      </p:pic>
      <p:sp>
        <p:nvSpPr>
          <p:cNvPr id="13" name="Altbilgi Yer Tutucusu 2">
            <a:extLst>
              <a:ext uri="{FF2B5EF4-FFF2-40B4-BE49-F238E27FC236}">
                <a16:creationId xmlns:a16="http://schemas.microsoft.com/office/drawing/2014/main" id="{2EE36AD1-B8F1-478F-94C1-8FC3D6BE3A58}"/>
              </a:ext>
            </a:extLst>
          </p:cNvPr>
          <p:cNvSpPr>
            <a:spLocks noGrp="1"/>
          </p:cNvSpPr>
          <p:nvPr>
            <p:ph type="ftr" sz="quarter" idx="11"/>
          </p:nvPr>
        </p:nvSpPr>
        <p:spPr>
          <a:xfrm>
            <a:off x="1957740" y="6410748"/>
            <a:ext cx="4680520" cy="330520"/>
          </a:xfrm>
        </p:spPr>
        <p:txBody>
          <a:bodyPr/>
          <a:lstStyle/>
          <a:p>
            <a:r>
              <a:rPr lang="en-US" dirty="0"/>
              <a:t>General Information About Composite Materials / Mehmet </a:t>
            </a:r>
            <a:r>
              <a:rPr lang="en-US" dirty="0" err="1"/>
              <a:t>Zor</a:t>
            </a:r>
            <a:endParaRPr lang="tr-TR" dirty="0"/>
          </a:p>
        </p:txBody>
      </p:sp>
    </p:spTree>
    <p:extLst>
      <p:ext uri="{BB962C8B-B14F-4D97-AF65-F5344CB8AC3E}">
        <p14:creationId xmlns:p14="http://schemas.microsoft.com/office/powerpoint/2010/main" val="393733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7840E83-AC17-4BB5-BC43-751DE1ADA5B1}" type="slidenum">
              <a:rPr lang="tr-TR" smtClean="0"/>
              <a:t>105</a:t>
            </a:fld>
            <a:endParaRPr lang="tr-TR"/>
          </a:p>
        </p:txBody>
      </p:sp>
      <p:sp>
        <p:nvSpPr>
          <p:cNvPr id="6" name="Veri Yer Tutucusu 5"/>
          <p:cNvSpPr>
            <a:spLocks noGrp="1"/>
          </p:cNvSpPr>
          <p:nvPr>
            <p:ph type="dt" sz="half" idx="10"/>
          </p:nvPr>
        </p:nvSpPr>
        <p:spPr/>
        <p:txBody>
          <a:bodyPr/>
          <a:lstStyle/>
          <a:p>
            <a:r>
              <a:rPr lang="tr-TR" dirty="0"/>
              <a:t>......</a:t>
            </a:r>
          </a:p>
        </p:txBody>
      </p:sp>
      <p:sp>
        <p:nvSpPr>
          <p:cNvPr id="13" name="Dikdörtgen 12">
            <a:extLst>
              <a:ext uri="{FF2B5EF4-FFF2-40B4-BE49-F238E27FC236}">
                <a16:creationId xmlns:a16="http://schemas.microsoft.com/office/drawing/2014/main" id="{51B77960-99BE-44DE-A530-144C64B57E10}"/>
              </a:ext>
            </a:extLst>
          </p:cNvPr>
          <p:cNvSpPr/>
          <p:nvPr/>
        </p:nvSpPr>
        <p:spPr>
          <a:xfrm>
            <a:off x="929238" y="2519483"/>
            <a:ext cx="2949846" cy="369332"/>
          </a:xfrm>
          <a:prstGeom prst="rect">
            <a:avLst/>
          </a:prstGeom>
        </p:spPr>
        <p:txBody>
          <a:bodyPr wrap="none">
            <a:spAutoFit/>
          </a:bodyPr>
          <a:lstStyle/>
          <a:p>
            <a:r>
              <a:rPr lang="tr-TR" dirty="0">
                <a:solidFill>
                  <a:srgbClr val="FF0000"/>
                </a:solidFill>
              </a:rPr>
              <a:t>10.2.1.a.3 </a:t>
            </a:r>
            <a:r>
              <a:rPr lang="tr-TR" dirty="0" err="1">
                <a:solidFill>
                  <a:srgbClr val="FF0000"/>
                </a:solidFill>
              </a:rPr>
              <a:t>Phenolic</a:t>
            </a:r>
            <a:r>
              <a:rPr lang="tr-TR" dirty="0">
                <a:solidFill>
                  <a:srgbClr val="FF0000"/>
                </a:solidFill>
              </a:rPr>
              <a:t> </a:t>
            </a:r>
            <a:r>
              <a:rPr lang="tr-TR" dirty="0" err="1">
                <a:solidFill>
                  <a:srgbClr val="FF0000"/>
                </a:solidFill>
              </a:rPr>
              <a:t>Resins</a:t>
            </a:r>
            <a:r>
              <a:rPr lang="tr-TR" dirty="0">
                <a:solidFill>
                  <a:srgbClr val="FF0000"/>
                </a:solidFill>
              </a:rPr>
              <a:t>: </a:t>
            </a:r>
          </a:p>
        </p:txBody>
      </p:sp>
      <p:sp>
        <p:nvSpPr>
          <p:cNvPr id="20" name="Başlık 1">
            <a:extLst>
              <a:ext uri="{FF2B5EF4-FFF2-40B4-BE49-F238E27FC236}">
                <a16:creationId xmlns:a16="http://schemas.microsoft.com/office/drawing/2014/main" id="{2F3876E2-4073-4ADB-A3E6-662E8E48B895}"/>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
        <p:nvSpPr>
          <p:cNvPr id="21" name="Dikdörtgen 20">
            <a:extLst>
              <a:ext uri="{FF2B5EF4-FFF2-40B4-BE49-F238E27FC236}">
                <a16:creationId xmlns:a16="http://schemas.microsoft.com/office/drawing/2014/main" id="{D4F7843B-E450-4309-9B2E-D7DA9FBEF143}"/>
              </a:ext>
            </a:extLst>
          </p:cNvPr>
          <p:cNvSpPr/>
          <p:nvPr/>
        </p:nvSpPr>
        <p:spPr>
          <a:xfrm>
            <a:off x="2672501" y="648403"/>
            <a:ext cx="3903633" cy="400110"/>
          </a:xfrm>
          <a:prstGeom prst="rect">
            <a:avLst/>
          </a:prstGeom>
        </p:spPr>
        <p:txBody>
          <a:bodyPr wrap="none">
            <a:spAutoFit/>
          </a:bodyPr>
          <a:lstStyle/>
          <a:p>
            <a:r>
              <a:rPr lang="tr-TR" sz="2000" dirty="0">
                <a:solidFill>
                  <a:schemeClr val="bg1">
                    <a:lumMod val="50000"/>
                  </a:schemeClr>
                </a:solidFill>
              </a:rPr>
              <a:t>10.2 Main </a:t>
            </a:r>
            <a:r>
              <a:rPr lang="tr-TR" sz="2000" dirty="0" err="1">
                <a:solidFill>
                  <a:schemeClr val="bg1">
                    <a:lumMod val="50000"/>
                  </a:schemeClr>
                </a:solidFill>
              </a:rPr>
              <a:t>Matrix</a:t>
            </a:r>
            <a:r>
              <a:rPr lang="tr-TR" sz="2000" dirty="0">
                <a:solidFill>
                  <a:schemeClr val="bg1">
                    <a:lumMod val="50000"/>
                  </a:schemeClr>
                </a:solidFill>
              </a:rPr>
              <a:t> </a:t>
            </a:r>
            <a:r>
              <a:rPr lang="tr-TR" sz="2000" dirty="0" err="1">
                <a:solidFill>
                  <a:schemeClr val="bg1">
                    <a:lumMod val="50000"/>
                  </a:schemeClr>
                </a:solidFill>
              </a:rPr>
              <a:t>Material</a:t>
            </a:r>
            <a:r>
              <a:rPr lang="tr-TR" sz="2000" dirty="0">
                <a:solidFill>
                  <a:schemeClr val="bg1">
                    <a:lumMod val="50000"/>
                  </a:schemeClr>
                </a:solidFill>
              </a:rPr>
              <a:t> </a:t>
            </a:r>
            <a:r>
              <a:rPr lang="tr-TR" sz="2000" dirty="0" err="1">
                <a:solidFill>
                  <a:schemeClr val="bg1">
                    <a:lumMod val="50000"/>
                  </a:schemeClr>
                </a:solidFill>
              </a:rPr>
              <a:t>Types</a:t>
            </a:r>
            <a:endParaRPr lang="tr-TR" sz="2000" dirty="0">
              <a:solidFill>
                <a:schemeClr val="bg1">
                  <a:lumMod val="50000"/>
                </a:schemeClr>
              </a:solidFill>
            </a:endParaRPr>
          </a:p>
        </p:txBody>
      </p:sp>
      <p:sp>
        <p:nvSpPr>
          <p:cNvPr id="18" name="Metin kutusu 17">
            <a:extLst>
              <a:ext uri="{FF2B5EF4-FFF2-40B4-BE49-F238E27FC236}">
                <a16:creationId xmlns:a16="http://schemas.microsoft.com/office/drawing/2014/main" id="{6CD2BA37-915F-41BC-A010-A43847250EA5}"/>
              </a:ext>
            </a:extLst>
          </p:cNvPr>
          <p:cNvSpPr txBox="1"/>
          <p:nvPr/>
        </p:nvSpPr>
        <p:spPr>
          <a:xfrm>
            <a:off x="235378" y="2975091"/>
            <a:ext cx="8777881" cy="437107"/>
          </a:xfrm>
          <a:prstGeom prst="rect">
            <a:avLst/>
          </a:prstGeom>
          <a:noFill/>
        </p:spPr>
        <p:txBody>
          <a:bodyPr wrap="square" rtlCol="0">
            <a:spAutoFit/>
          </a:bodyPr>
          <a:lstStyle/>
          <a:p>
            <a:pPr>
              <a:lnSpc>
                <a:spcPct val="150000"/>
              </a:lnSpc>
            </a:pPr>
            <a:r>
              <a:rPr lang="en-US" sz="1700" dirty="0"/>
              <a:t>Phenol-formaldehyde is a condensation product and is a resin with solid and liquid types.</a:t>
            </a:r>
            <a:r>
              <a:rPr lang="tr-TR" sz="1700" dirty="0"/>
              <a:t> </a:t>
            </a:r>
          </a:p>
        </p:txBody>
      </p:sp>
      <p:sp>
        <p:nvSpPr>
          <p:cNvPr id="22" name="Rectangle 2" descr="Rectangle: Click to edit Master text styles&#10;Second level&#10;Third level&#10;Fourth level&#10;Fifth level">
            <a:extLst>
              <a:ext uri="{FF2B5EF4-FFF2-40B4-BE49-F238E27FC236}">
                <a16:creationId xmlns:a16="http://schemas.microsoft.com/office/drawing/2014/main" id="{EB2007F9-3749-4E49-B7DE-AA01E18D28F3}"/>
              </a:ext>
            </a:extLst>
          </p:cNvPr>
          <p:cNvSpPr>
            <a:spLocks noChangeArrowheads="1"/>
          </p:cNvSpPr>
          <p:nvPr/>
        </p:nvSpPr>
        <p:spPr bwMode="auto">
          <a:xfrm>
            <a:off x="268520" y="4090948"/>
            <a:ext cx="8777881" cy="2183074"/>
          </a:xfrm>
          <a:prstGeom prst="rect">
            <a:avLst/>
          </a:prstGeom>
          <a:noFill/>
          <a:ln>
            <a:noFill/>
          </a:ln>
          <a:extLst/>
        </p:spPr>
        <p:txBody>
          <a:bodyPr/>
          <a:lstStyle/>
          <a:p>
            <a:pPr marL="342900" indent="-342900">
              <a:spcBef>
                <a:spcPct val="20000"/>
              </a:spcBef>
              <a:buClr>
                <a:schemeClr val="hlink"/>
              </a:buClr>
              <a:buSzPct val="110000"/>
              <a:buFont typeface="+mj-lt"/>
              <a:buAutoNum type="arabicPeriod"/>
            </a:pPr>
            <a:r>
              <a:rPr lang="en-US" sz="1700" dirty="0"/>
              <a:t>They can be used continuously up to 300 ºC, or for short periods up to 1000 ºC if reinforced with asbestos fiber.</a:t>
            </a:r>
            <a:endParaRPr lang="tr-TR" sz="1700" dirty="0"/>
          </a:p>
          <a:p>
            <a:pPr marL="342900" indent="-342900">
              <a:spcBef>
                <a:spcPct val="20000"/>
              </a:spcBef>
              <a:buClr>
                <a:schemeClr val="hlink"/>
              </a:buClr>
              <a:buSzPct val="110000"/>
              <a:buFont typeface="+mj-lt"/>
              <a:buAutoNum type="arabicPeriod"/>
            </a:pPr>
            <a:r>
              <a:rPr lang="en-US" sz="1700" dirty="0"/>
              <a:t>They have high viscosity.</a:t>
            </a:r>
            <a:endParaRPr lang="tr-TR" sz="1700" dirty="0"/>
          </a:p>
          <a:p>
            <a:pPr marL="342900" indent="-342900">
              <a:spcBef>
                <a:spcPct val="20000"/>
              </a:spcBef>
              <a:buClr>
                <a:schemeClr val="hlink"/>
              </a:buClr>
              <a:buSzPct val="110000"/>
              <a:buFont typeface="+mj-lt"/>
              <a:buAutoNum type="arabicPeriod"/>
            </a:pPr>
            <a:r>
              <a:rPr lang="en-US" sz="1700" dirty="0"/>
              <a:t>There is a high risk of pores forming. Therefore, high molding pressures are required.</a:t>
            </a:r>
            <a:endParaRPr lang="tr-TR" sz="1700" dirty="0"/>
          </a:p>
          <a:p>
            <a:pPr marL="342900" indent="-342900">
              <a:spcBef>
                <a:spcPct val="20000"/>
              </a:spcBef>
              <a:buClr>
                <a:schemeClr val="hlink"/>
              </a:buClr>
              <a:buSzPct val="110000"/>
              <a:buFont typeface="+mj-lt"/>
              <a:buAutoNum type="arabicPeriod"/>
            </a:pPr>
            <a:r>
              <a:rPr lang="en-US" sz="1700" dirty="0"/>
              <a:t>After hardening, heat treatment must be applied up to 250 ºC.</a:t>
            </a:r>
            <a:endParaRPr lang="tr-TR" sz="1700" dirty="0"/>
          </a:p>
          <a:p>
            <a:pPr marL="342900" indent="-342900">
              <a:spcBef>
                <a:spcPct val="20000"/>
              </a:spcBef>
              <a:buClr>
                <a:schemeClr val="hlink"/>
              </a:buClr>
              <a:buSzPct val="110000"/>
              <a:buFont typeface="+mj-lt"/>
              <a:buAutoNum type="arabicPeriod"/>
            </a:pPr>
            <a:r>
              <a:rPr lang="en-US" sz="1700" dirty="0"/>
              <a:t>They are resistant to water and many acids. However, they are sensitive to alkalis.</a:t>
            </a:r>
            <a:endParaRPr lang="tr-TR" sz="1700" dirty="0"/>
          </a:p>
          <a:p>
            <a:pPr marL="342900" indent="-342900">
              <a:spcBef>
                <a:spcPct val="20000"/>
              </a:spcBef>
              <a:buClr>
                <a:schemeClr val="hlink"/>
              </a:buClr>
              <a:buSzPct val="110000"/>
              <a:buFont typeface="+mj-lt"/>
              <a:buAutoNum type="arabicPeriod"/>
            </a:pPr>
            <a:r>
              <a:rPr lang="en-US" sz="1700" dirty="0"/>
              <a:t>The surface quality of brittle phenolic resins is low.</a:t>
            </a:r>
            <a:endParaRPr lang="tr-TR" sz="1700" dirty="0"/>
          </a:p>
        </p:txBody>
      </p:sp>
      <p:sp>
        <p:nvSpPr>
          <p:cNvPr id="16" name="Dikdörtgen 15">
            <a:extLst>
              <a:ext uri="{FF2B5EF4-FFF2-40B4-BE49-F238E27FC236}">
                <a16:creationId xmlns:a16="http://schemas.microsoft.com/office/drawing/2014/main" id="{71600CDE-D931-4A3C-BFC7-3C8EDF5E692C}"/>
              </a:ext>
            </a:extLst>
          </p:cNvPr>
          <p:cNvSpPr/>
          <p:nvPr/>
        </p:nvSpPr>
        <p:spPr>
          <a:xfrm>
            <a:off x="539552" y="2035730"/>
            <a:ext cx="2736304" cy="369332"/>
          </a:xfrm>
          <a:prstGeom prst="rect">
            <a:avLst/>
          </a:prstGeom>
        </p:spPr>
        <p:txBody>
          <a:bodyPr wrap="square">
            <a:spAutoFit/>
          </a:bodyPr>
          <a:lstStyle/>
          <a:p>
            <a:r>
              <a:rPr lang="tr-TR" dirty="0">
                <a:solidFill>
                  <a:schemeClr val="bg1">
                    <a:lumMod val="50000"/>
                  </a:schemeClr>
                </a:solidFill>
              </a:rPr>
              <a:t>10.2.1.a </a:t>
            </a:r>
            <a:r>
              <a:rPr lang="tr-TR" dirty="0" err="1">
                <a:solidFill>
                  <a:schemeClr val="bg1">
                    <a:lumMod val="50000"/>
                  </a:schemeClr>
                </a:solidFill>
              </a:rPr>
              <a:t>Thermosets</a:t>
            </a:r>
            <a:endParaRPr lang="tr-TR" dirty="0">
              <a:solidFill>
                <a:schemeClr val="bg1">
                  <a:lumMod val="50000"/>
                </a:schemeClr>
              </a:solidFill>
            </a:endParaRPr>
          </a:p>
        </p:txBody>
      </p:sp>
      <p:sp>
        <p:nvSpPr>
          <p:cNvPr id="17" name="Dikdörtgen 16">
            <a:extLst>
              <a:ext uri="{FF2B5EF4-FFF2-40B4-BE49-F238E27FC236}">
                <a16:creationId xmlns:a16="http://schemas.microsoft.com/office/drawing/2014/main" id="{6BB74064-7593-433D-BCE8-1E5DF1E303F3}"/>
              </a:ext>
            </a:extLst>
          </p:cNvPr>
          <p:cNvSpPr/>
          <p:nvPr/>
        </p:nvSpPr>
        <p:spPr>
          <a:xfrm>
            <a:off x="152341" y="1525429"/>
            <a:ext cx="5256584" cy="369332"/>
          </a:xfrm>
          <a:prstGeom prst="rect">
            <a:avLst/>
          </a:prstGeom>
        </p:spPr>
        <p:txBody>
          <a:bodyPr wrap="square">
            <a:spAutoFit/>
          </a:bodyPr>
          <a:lstStyle/>
          <a:p>
            <a:r>
              <a:rPr lang="tr-TR" dirty="0">
                <a:solidFill>
                  <a:schemeClr val="bg1">
                    <a:lumMod val="50000"/>
                  </a:schemeClr>
                </a:solidFill>
              </a:rPr>
              <a:t>10.2.1 </a:t>
            </a:r>
            <a:r>
              <a:rPr lang="tr-TR" dirty="0" err="1">
                <a:solidFill>
                  <a:schemeClr val="bg1">
                    <a:lumMod val="50000"/>
                  </a:schemeClr>
                </a:solidFill>
              </a:rPr>
              <a:t>Plastic</a:t>
            </a:r>
            <a:r>
              <a:rPr lang="tr-TR" dirty="0">
                <a:solidFill>
                  <a:schemeClr val="bg1">
                    <a:lumMod val="50000"/>
                  </a:schemeClr>
                </a:solidFill>
              </a:rPr>
              <a:t> </a:t>
            </a:r>
            <a:r>
              <a:rPr lang="tr-TR" dirty="0" err="1">
                <a:solidFill>
                  <a:schemeClr val="bg1">
                    <a:lumMod val="50000"/>
                  </a:schemeClr>
                </a:solidFill>
              </a:rPr>
              <a:t>Matrix</a:t>
            </a:r>
            <a:r>
              <a:rPr lang="tr-TR" dirty="0">
                <a:solidFill>
                  <a:schemeClr val="bg1">
                    <a:lumMod val="50000"/>
                  </a:schemeClr>
                </a:solidFill>
              </a:rPr>
              <a:t> </a:t>
            </a:r>
            <a:r>
              <a:rPr lang="tr-TR" dirty="0" err="1">
                <a:solidFill>
                  <a:schemeClr val="bg1">
                    <a:lumMod val="50000"/>
                  </a:schemeClr>
                </a:solidFill>
              </a:rPr>
              <a:t>Materials</a:t>
            </a:r>
            <a:r>
              <a:rPr lang="tr-TR" dirty="0">
                <a:solidFill>
                  <a:schemeClr val="bg1">
                    <a:lumMod val="50000"/>
                  </a:schemeClr>
                </a:solidFill>
              </a:rPr>
              <a:t> (</a:t>
            </a:r>
            <a:r>
              <a:rPr lang="tr-TR" dirty="0" err="1">
                <a:solidFill>
                  <a:schemeClr val="bg1">
                    <a:lumMod val="50000"/>
                  </a:schemeClr>
                </a:solidFill>
              </a:rPr>
              <a:t>Resins</a:t>
            </a:r>
            <a:r>
              <a:rPr lang="tr-TR" dirty="0">
                <a:solidFill>
                  <a:schemeClr val="bg1">
                    <a:lumMod val="50000"/>
                  </a:schemeClr>
                </a:solidFill>
              </a:rPr>
              <a:t>/</a:t>
            </a:r>
            <a:r>
              <a:rPr lang="tr-TR" dirty="0" err="1">
                <a:solidFill>
                  <a:schemeClr val="bg1">
                    <a:lumMod val="50000"/>
                  </a:schemeClr>
                </a:solidFill>
              </a:rPr>
              <a:t>Polymers</a:t>
            </a:r>
            <a:r>
              <a:rPr lang="tr-TR" dirty="0">
                <a:solidFill>
                  <a:schemeClr val="bg1">
                    <a:lumMod val="50000"/>
                  </a:schemeClr>
                </a:solidFill>
              </a:rPr>
              <a:t>)</a:t>
            </a:r>
          </a:p>
        </p:txBody>
      </p:sp>
      <p:pic>
        <p:nvPicPr>
          <p:cNvPr id="2" name="Resim 1">
            <a:extLst>
              <a:ext uri="{FF2B5EF4-FFF2-40B4-BE49-F238E27FC236}">
                <a16:creationId xmlns:a16="http://schemas.microsoft.com/office/drawing/2014/main" id="{EE68239D-080C-4F0D-9AF8-55ACC0201176}"/>
              </a:ext>
            </a:extLst>
          </p:cNvPr>
          <p:cNvPicPr>
            <a:picLocks noChangeAspect="1"/>
          </p:cNvPicPr>
          <p:nvPr/>
        </p:nvPicPr>
        <p:blipFill>
          <a:blip r:embed="rId2"/>
          <a:stretch>
            <a:fillRect/>
          </a:stretch>
        </p:blipFill>
        <p:spPr>
          <a:xfrm>
            <a:off x="5277320" y="1519195"/>
            <a:ext cx="3714339" cy="1372663"/>
          </a:xfrm>
          <a:prstGeom prst="rect">
            <a:avLst/>
          </a:prstGeom>
        </p:spPr>
      </p:pic>
      <p:sp>
        <p:nvSpPr>
          <p:cNvPr id="5" name="Dikdörtgen 4">
            <a:extLst>
              <a:ext uri="{FF2B5EF4-FFF2-40B4-BE49-F238E27FC236}">
                <a16:creationId xmlns:a16="http://schemas.microsoft.com/office/drawing/2014/main" id="{637AD852-7EC6-414E-B6E5-3D3EE45B1B8B}"/>
              </a:ext>
            </a:extLst>
          </p:cNvPr>
          <p:cNvSpPr/>
          <p:nvPr/>
        </p:nvSpPr>
        <p:spPr>
          <a:xfrm>
            <a:off x="235378" y="3433264"/>
            <a:ext cx="8683106" cy="615553"/>
          </a:xfrm>
          <a:prstGeom prst="rect">
            <a:avLst/>
          </a:prstGeom>
        </p:spPr>
        <p:txBody>
          <a:bodyPr wrap="square">
            <a:spAutoFit/>
          </a:bodyPr>
          <a:lstStyle/>
          <a:p>
            <a:r>
              <a:rPr lang="tr-TR" sz="1700" dirty="0"/>
              <a:t>(</a:t>
            </a:r>
            <a:r>
              <a:rPr lang="en-US" sz="1700" b="1" dirty="0"/>
              <a:t>Condensation reaction</a:t>
            </a:r>
            <a:r>
              <a:rPr lang="en-US" sz="1700" dirty="0"/>
              <a:t>: It is the formation of a new molecule by separating a small and polar molecule between two molecules, one of which is an organic molecule.</a:t>
            </a:r>
            <a:r>
              <a:rPr lang="tr-TR" sz="1700" dirty="0"/>
              <a:t>)</a:t>
            </a:r>
          </a:p>
        </p:txBody>
      </p:sp>
      <p:sp>
        <p:nvSpPr>
          <p:cNvPr id="14" name="Altbilgi Yer Tutucusu 2">
            <a:extLst>
              <a:ext uri="{FF2B5EF4-FFF2-40B4-BE49-F238E27FC236}">
                <a16:creationId xmlns:a16="http://schemas.microsoft.com/office/drawing/2014/main" id="{1AAEADAA-A7C5-4D0D-ABDD-5C2DC61965FC}"/>
              </a:ext>
            </a:extLst>
          </p:cNvPr>
          <p:cNvSpPr>
            <a:spLocks noGrp="1"/>
          </p:cNvSpPr>
          <p:nvPr>
            <p:ph type="ftr" sz="quarter" idx="11"/>
          </p:nvPr>
        </p:nvSpPr>
        <p:spPr>
          <a:xfrm>
            <a:off x="1957740" y="6410748"/>
            <a:ext cx="4680520" cy="330520"/>
          </a:xfrm>
        </p:spPr>
        <p:txBody>
          <a:bodyPr/>
          <a:lstStyle/>
          <a:p>
            <a:r>
              <a:rPr lang="en-US" dirty="0"/>
              <a:t>General Information About Composite Materials / Mehmet </a:t>
            </a:r>
            <a:r>
              <a:rPr lang="en-US" dirty="0" err="1"/>
              <a:t>Zor</a:t>
            </a:r>
            <a:endParaRPr lang="tr-TR" dirty="0"/>
          </a:p>
        </p:txBody>
      </p:sp>
    </p:spTree>
    <p:extLst>
      <p:ext uri="{BB962C8B-B14F-4D97-AF65-F5344CB8AC3E}">
        <p14:creationId xmlns:p14="http://schemas.microsoft.com/office/powerpoint/2010/main" val="117312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2">
                                            <p:txEl>
                                              <p:pRg st="0" end="0"/>
                                            </p:txEl>
                                          </p:spTgt>
                                        </p:tgtEl>
                                        <p:attrNameLst>
                                          <p:attrName>style.visibility</p:attrName>
                                        </p:attrNameLst>
                                      </p:cBhvr>
                                      <p:to>
                                        <p:strVal val="visible"/>
                                      </p:to>
                                    </p:set>
                                    <p:animEffect transition="in" filter="wipe(up)">
                                      <p:cBhvr>
                                        <p:cTn id="29" dur="500"/>
                                        <p:tgtEl>
                                          <p:spTgt spid="2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22">
                                            <p:txEl>
                                              <p:pRg st="1" end="1"/>
                                            </p:txEl>
                                          </p:spTgt>
                                        </p:tgtEl>
                                        <p:attrNameLst>
                                          <p:attrName>style.visibility</p:attrName>
                                        </p:attrNameLst>
                                      </p:cBhvr>
                                      <p:to>
                                        <p:strVal val="visible"/>
                                      </p:to>
                                    </p:set>
                                    <p:animEffect transition="in" filter="wipe(up)">
                                      <p:cBhvr>
                                        <p:cTn id="34" dur="500"/>
                                        <p:tgtEl>
                                          <p:spTgt spid="2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22">
                                            <p:txEl>
                                              <p:pRg st="2" end="2"/>
                                            </p:txEl>
                                          </p:spTgt>
                                        </p:tgtEl>
                                        <p:attrNameLst>
                                          <p:attrName>style.visibility</p:attrName>
                                        </p:attrNameLst>
                                      </p:cBhvr>
                                      <p:to>
                                        <p:strVal val="visible"/>
                                      </p:to>
                                    </p:set>
                                    <p:animEffect transition="in" filter="wipe(up)">
                                      <p:cBhvr>
                                        <p:cTn id="39" dur="500"/>
                                        <p:tgtEl>
                                          <p:spTgt spid="22">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22">
                                            <p:txEl>
                                              <p:pRg st="3" end="3"/>
                                            </p:txEl>
                                          </p:spTgt>
                                        </p:tgtEl>
                                        <p:attrNameLst>
                                          <p:attrName>style.visibility</p:attrName>
                                        </p:attrNameLst>
                                      </p:cBhvr>
                                      <p:to>
                                        <p:strVal val="visible"/>
                                      </p:to>
                                    </p:set>
                                    <p:animEffect transition="in" filter="wipe(up)">
                                      <p:cBhvr>
                                        <p:cTn id="44" dur="500"/>
                                        <p:tgtEl>
                                          <p:spTgt spid="22">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2">
                                            <p:txEl>
                                              <p:pRg st="4" end="4"/>
                                            </p:txEl>
                                          </p:spTgt>
                                        </p:tgtEl>
                                        <p:attrNameLst>
                                          <p:attrName>style.visibility</p:attrName>
                                        </p:attrNameLst>
                                      </p:cBhvr>
                                      <p:to>
                                        <p:strVal val="visible"/>
                                      </p:to>
                                    </p:set>
                                    <p:animEffect transition="in" filter="wipe(up)">
                                      <p:cBhvr>
                                        <p:cTn id="49" dur="500"/>
                                        <p:tgtEl>
                                          <p:spTgt spid="22">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22">
                                            <p:txEl>
                                              <p:pRg st="5" end="5"/>
                                            </p:txEl>
                                          </p:spTgt>
                                        </p:tgtEl>
                                        <p:attrNameLst>
                                          <p:attrName>style.visibility</p:attrName>
                                        </p:attrNameLst>
                                      </p:cBhvr>
                                      <p:to>
                                        <p:strVal val="visible"/>
                                      </p:to>
                                    </p:set>
                                    <p:animEffect transition="in" filter="wipe(up)">
                                      <p:cBhvr>
                                        <p:cTn id="54"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22" grpId="0" build="p"/>
      <p:bldP spid="5"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7840E83-AC17-4BB5-BC43-751DE1ADA5B1}" type="slidenum">
              <a:rPr lang="tr-TR" smtClean="0"/>
              <a:t>106</a:t>
            </a:fld>
            <a:endParaRPr lang="tr-TR"/>
          </a:p>
        </p:txBody>
      </p:sp>
      <p:sp>
        <p:nvSpPr>
          <p:cNvPr id="6" name="Veri Yer Tutucusu 5"/>
          <p:cNvSpPr>
            <a:spLocks noGrp="1"/>
          </p:cNvSpPr>
          <p:nvPr>
            <p:ph type="dt" sz="half" idx="10"/>
          </p:nvPr>
        </p:nvSpPr>
        <p:spPr/>
        <p:txBody>
          <a:bodyPr/>
          <a:lstStyle/>
          <a:p>
            <a:r>
              <a:rPr lang="tr-TR" dirty="0"/>
              <a:t>......</a:t>
            </a:r>
          </a:p>
        </p:txBody>
      </p:sp>
      <p:sp>
        <p:nvSpPr>
          <p:cNvPr id="13" name="Dikdörtgen 12">
            <a:extLst>
              <a:ext uri="{FF2B5EF4-FFF2-40B4-BE49-F238E27FC236}">
                <a16:creationId xmlns:a16="http://schemas.microsoft.com/office/drawing/2014/main" id="{51B77960-99BE-44DE-A530-144C64B57E10}"/>
              </a:ext>
            </a:extLst>
          </p:cNvPr>
          <p:cNvSpPr/>
          <p:nvPr/>
        </p:nvSpPr>
        <p:spPr>
          <a:xfrm>
            <a:off x="1766957" y="2462123"/>
            <a:ext cx="2029723" cy="369332"/>
          </a:xfrm>
          <a:prstGeom prst="rect">
            <a:avLst/>
          </a:prstGeom>
        </p:spPr>
        <p:txBody>
          <a:bodyPr wrap="none">
            <a:spAutoFit/>
          </a:bodyPr>
          <a:lstStyle/>
          <a:p>
            <a:r>
              <a:rPr lang="tr-TR" dirty="0">
                <a:solidFill>
                  <a:srgbClr val="FF0000"/>
                </a:solidFill>
              </a:rPr>
              <a:t>10.2.1.a.4 </a:t>
            </a:r>
            <a:r>
              <a:rPr lang="tr-TR" dirty="0" err="1">
                <a:solidFill>
                  <a:srgbClr val="FF0000"/>
                </a:solidFill>
              </a:rPr>
              <a:t>Silicon</a:t>
            </a:r>
            <a:r>
              <a:rPr lang="tr-TR" dirty="0">
                <a:solidFill>
                  <a:srgbClr val="FF0000"/>
                </a:solidFill>
              </a:rPr>
              <a:t>: </a:t>
            </a:r>
          </a:p>
        </p:txBody>
      </p:sp>
      <p:sp>
        <p:nvSpPr>
          <p:cNvPr id="20" name="Başlık 1">
            <a:extLst>
              <a:ext uri="{FF2B5EF4-FFF2-40B4-BE49-F238E27FC236}">
                <a16:creationId xmlns:a16="http://schemas.microsoft.com/office/drawing/2014/main" id="{2F3876E2-4073-4ADB-A3E6-662E8E48B895}"/>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
        <p:nvSpPr>
          <p:cNvPr id="21" name="Dikdörtgen 20">
            <a:extLst>
              <a:ext uri="{FF2B5EF4-FFF2-40B4-BE49-F238E27FC236}">
                <a16:creationId xmlns:a16="http://schemas.microsoft.com/office/drawing/2014/main" id="{D4F7843B-E450-4309-9B2E-D7DA9FBEF143}"/>
              </a:ext>
            </a:extLst>
          </p:cNvPr>
          <p:cNvSpPr/>
          <p:nvPr/>
        </p:nvSpPr>
        <p:spPr>
          <a:xfrm>
            <a:off x="2555776" y="665360"/>
            <a:ext cx="3903633" cy="400110"/>
          </a:xfrm>
          <a:prstGeom prst="rect">
            <a:avLst/>
          </a:prstGeom>
        </p:spPr>
        <p:txBody>
          <a:bodyPr wrap="none">
            <a:spAutoFit/>
          </a:bodyPr>
          <a:lstStyle/>
          <a:p>
            <a:r>
              <a:rPr lang="tr-TR" sz="2000" dirty="0">
                <a:solidFill>
                  <a:schemeClr val="bg1">
                    <a:lumMod val="50000"/>
                  </a:schemeClr>
                </a:solidFill>
              </a:rPr>
              <a:t>10.2 Main </a:t>
            </a:r>
            <a:r>
              <a:rPr lang="tr-TR" sz="2000" dirty="0" err="1">
                <a:solidFill>
                  <a:schemeClr val="bg1">
                    <a:lumMod val="50000"/>
                  </a:schemeClr>
                </a:solidFill>
              </a:rPr>
              <a:t>Matrix</a:t>
            </a:r>
            <a:r>
              <a:rPr lang="tr-TR" sz="2000" dirty="0">
                <a:solidFill>
                  <a:schemeClr val="bg1">
                    <a:lumMod val="50000"/>
                  </a:schemeClr>
                </a:solidFill>
              </a:rPr>
              <a:t> </a:t>
            </a:r>
            <a:r>
              <a:rPr lang="tr-TR" sz="2000" dirty="0" err="1">
                <a:solidFill>
                  <a:schemeClr val="bg1">
                    <a:lumMod val="50000"/>
                  </a:schemeClr>
                </a:solidFill>
              </a:rPr>
              <a:t>Material</a:t>
            </a:r>
            <a:r>
              <a:rPr lang="tr-TR" sz="2000" dirty="0">
                <a:solidFill>
                  <a:schemeClr val="bg1">
                    <a:lumMod val="50000"/>
                  </a:schemeClr>
                </a:solidFill>
              </a:rPr>
              <a:t> </a:t>
            </a:r>
            <a:r>
              <a:rPr lang="tr-TR" sz="2000" dirty="0" err="1">
                <a:solidFill>
                  <a:schemeClr val="bg1">
                    <a:lumMod val="50000"/>
                  </a:schemeClr>
                </a:solidFill>
              </a:rPr>
              <a:t>Types</a:t>
            </a:r>
            <a:endParaRPr lang="tr-TR" sz="2000" dirty="0">
              <a:solidFill>
                <a:schemeClr val="bg1">
                  <a:lumMod val="50000"/>
                </a:schemeClr>
              </a:solidFill>
            </a:endParaRPr>
          </a:p>
        </p:txBody>
      </p:sp>
      <p:sp>
        <p:nvSpPr>
          <p:cNvPr id="16" name="Dikdörtgen 15">
            <a:extLst>
              <a:ext uri="{FF2B5EF4-FFF2-40B4-BE49-F238E27FC236}">
                <a16:creationId xmlns:a16="http://schemas.microsoft.com/office/drawing/2014/main" id="{11E6A864-C240-4937-B3C5-768835FBA45F}"/>
              </a:ext>
            </a:extLst>
          </p:cNvPr>
          <p:cNvSpPr/>
          <p:nvPr/>
        </p:nvSpPr>
        <p:spPr>
          <a:xfrm>
            <a:off x="539552" y="2823466"/>
            <a:ext cx="6048672" cy="872868"/>
          </a:xfrm>
          <a:prstGeom prst="rect">
            <a:avLst/>
          </a:prstGeom>
        </p:spPr>
        <p:txBody>
          <a:bodyPr wrap="square">
            <a:spAutoFit/>
          </a:bodyPr>
          <a:lstStyle/>
          <a:p>
            <a:pPr>
              <a:lnSpc>
                <a:spcPct val="150000"/>
              </a:lnSpc>
            </a:pPr>
            <a:r>
              <a:rPr lang="en-US" dirty="0"/>
              <a:t>It is one of many synthetic polymers containing silicon, oxygen and various hydrocarbons.</a:t>
            </a:r>
            <a:endParaRPr lang="tr-TR" dirty="0"/>
          </a:p>
        </p:txBody>
      </p:sp>
      <p:pic>
        <p:nvPicPr>
          <p:cNvPr id="23" name="Picture 2">
            <a:extLst>
              <a:ext uri="{FF2B5EF4-FFF2-40B4-BE49-F238E27FC236}">
                <a16:creationId xmlns:a16="http://schemas.microsoft.com/office/drawing/2014/main" id="{ED4AD9F9-7710-41E3-95B8-7E9E5F52F9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5452" y="2228628"/>
            <a:ext cx="1790700" cy="347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ikdörtgen 1">
            <a:extLst>
              <a:ext uri="{FF2B5EF4-FFF2-40B4-BE49-F238E27FC236}">
                <a16:creationId xmlns:a16="http://schemas.microsoft.com/office/drawing/2014/main" id="{B3401A30-2730-4D97-9A61-B82F1AF6B211}"/>
              </a:ext>
            </a:extLst>
          </p:cNvPr>
          <p:cNvSpPr/>
          <p:nvPr/>
        </p:nvSpPr>
        <p:spPr>
          <a:xfrm>
            <a:off x="358938" y="3806015"/>
            <a:ext cx="6640416" cy="1911614"/>
          </a:xfrm>
          <a:prstGeom prst="rect">
            <a:avLst/>
          </a:prstGeom>
        </p:spPr>
        <p:txBody>
          <a:bodyPr wrap="square">
            <a:spAutoFit/>
          </a:bodyPr>
          <a:lstStyle/>
          <a:p>
            <a:pPr marL="514350" indent="-514350">
              <a:lnSpc>
                <a:spcPct val="170000"/>
              </a:lnSpc>
              <a:buFont typeface="+mj-lt"/>
              <a:buAutoNum type="arabicPeriod"/>
            </a:pPr>
            <a:r>
              <a:rPr lang="en-US" dirty="0"/>
              <a:t>Although its mechanical properties are low, it can operate continuously up to 250 ºC.</a:t>
            </a:r>
            <a:endParaRPr lang="tr-TR" dirty="0"/>
          </a:p>
          <a:p>
            <a:pPr marL="514350" indent="-514350">
              <a:lnSpc>
                <a:spcPct val="170000"/>
              </a:lnSpc>
              <a:buFont typeface="+mj-lt"/>
              <a:buAutoNum type="arabicPeriod"/>
            </a:pPr>
            <a:r>
              <a:rPr lang="en-US" dirty="0"/>
              <a:t>Their resistance to water, heat and corrosion is very good.</a:t>
            </a:r>
            <a:endParaRPr lang="tr-TR" dirty="0"/>
          </a:p>
          <a:p>
            <a:pPr marL="514350" indent="-514350">
              <a:lnSpc>
                <a:spcPct val="170000"/>
              </a:lnSpc>
              <a:buFont typeface="+mj-lt"/>
              <a:buAutoNum type="arabicPeriod"/>
            </a:pPr>
            <a:r>
              <a:rPr lang="en-US" dirty="0"/>
              <a:t>Their costs are high.</a:t>
            </a:r>
            <a:endParaRPr lang="tr-TR" dirty="0"/>
          </a:p>
        </p:txBody>
      </p:sp>
      <p:sp>
        <p:nvSpPr>
          <p:cNvPr id="17" name="Dikdörtgen 16">
            <a:extLst>
              <a:ext uri="{FF2B5EF4-FFF2-40B4-BE49-F238E27FC236}">
                <a16:creationId xmlns:a16="http://schemas.microsoft.com/office/drawing/2014/main" id="{C5D0B2DA-52D5-4533-9505-DF4B4AEB3FCF}"/>
              </a:ext>
            </a:extLst>
          </p:cNvPr>
          <p:cNvSpPr/>
          <p:nvPr/>
        </p:nvSpPr>
        <p:spPr>
          <a:xfrm>
            <a:off x="710986" y="2030608"/>
            <a:ext cx="2736304" cy="369332"/>
          </a:xfrm>
          <a:prstGeom prst="rect">
            <a:avLst/>
          </a:prstGeom>
        </p:spPr>
        <p:txBody>
          <a:bodyPr wrap="square">
            <a:spAutoFit/>
          </a:bodyPr>
          <a:lstStyle/>
          <a:p>
            <a:r>
              <a:rPr lang="tr-TR" dirty="0">
                <a:solidFill>
                  <a:schemeClr val="bg1">
                    <a:lumMod val="50000"/>
                  </a:schemeClr>
                </a:solidFill>
              </a:rPr>
              <a:t>10.2.1.a </a:t>
            </a:r>
            <a:r>
              <a:rPr lang="tr-TR" dirty="0" err="1">
                <a:solidFill>
                  <a:schemeClr val="bg1">
                    <a:lumMod val="50000"/>
                  </a:schemeClr>
                </a:solidFill>
              </a:rPr>
              <a:t>Thermosets</a:t>
            </a:r>
            <a:endParaRPr lang="tr-TR" dirty="0">
              <a:solidFill>
                <a:schemeClr val="bg1">
                  <a:lumMod val="50000"/>
                </a:schemeClr>
              </a:solidFill>
            </a:endParaRPr>
          </a:p>
        </p:txBody>
      </p:sp>
      <p:sp>
        <p:nvSpPr>
          <p:cNvPr id="18" name="Dikdörtgen 17">
            <a:extLst>
              <a:ext uri="{FF2B5EF4-FFF2-40B4-BE49-F238E27FC236}">
                <a16:creationId xmlns:a16="http://schemas.microsoft.com/office/drawing/2014/main" id="{542F9323-9BFD-491B-A1BC-FB88DBC2BED4}"/>
              </a:ext>
            </a:extLst>
          </p:cNvPr>
          <p:cNvSpPr/>
          <p:nvPr/>
        </p:nvSpPr>
        <p:spPr>
          <a:xfrm>
            <a:off x="296357" y="1548039"/>
            <a:ext cx="5256584" cy="369332"/>
          </a:xfrm>
          <a:prstGeom prst="rect">
            <a:avLst/>
          </a:prstGeom>
        </p:spPr>
        <p:txBody>
          <a:bodyPr wrap="square">
            <a:spAutoFit/>
          </a:bodyPr>
          <a:lstStyle/>
          <a:p>
            <a:r>
              <a:rPr lang="tr-TR" dirty="0">
                <a:solidFill>
                  <a:schemeClr val="bg1">
                    <a:lumMod val="50000"/>
                  </a:schemeClr>
                </a:solidFill>
              </a:rPr>
              <a:t>10.2.1 </a:t>
            </a:r>
            <a:r>
              <a:rPr lang="tr-TR" dirty="0" err="1">
                <a:solidFill>
                  <a:schemeClr val="bg1">
                    <a:lumMod val="50000"/>
                  </a:schemeClr>
                </a:solidFill>
              </a:rPr>
              <a:t>Plastic</a:t>
            </a:r>
            <a:r>
              <a:rPr lang="tr-TR" dirty="0">
                <a:solidFill>
                  <a:schemeClr val="bg1">
                    <a:lumMod val="50000"/>
                  </a:schemeClr>
                </a:solidFill>
              </a:rPr>
              <a:t> </a:t>
            </a:r>
            <a:r>
              <a:rPr lang="tr-TR" dirty="0" err="1">
                <a:solidFill>
                  <a:schemeClr val="bg1">
                    <a:lumMod val="50000"/>
                  </a:schemeClr>
                </a:solidFill>
              </a:rPr>
              <a:t>Matrix</a:t>
            </a:r>
            <a:r>
              <a:rPr lang="tr-TR" dirty="0">
                <a:solidFill>
                  <a:schemeClr val="bg1">
                    <a:lumMod val="50000"/>
                  </a:schemeClr>
                </a:solidFill>
              </a:rPr>
              <a:t> </a:t>
            </a:r>
            <a:r>
              <a:rPr lang="tr-TR" dirty="0" err="1">
                <a:solidFill>
                  <a:schemeClr val="bg1">
                    <a:lumMod val="50000"/>
                  </a:schemeClr>
                </a:solidFill>
              </a:rPr>
              <a:t>Materials</a:t>
            </a:r>
            <a:r>
              <a:rPr lang="tr-TR" dirty="0">
                <a:solidFill>
                  <a:schemeClr val="bg1">
                    <a:lumMod val="50000"/>
                  </a:schemeClr>
                </a:solidFill>
              </a:rPr>
              <a:t> (</a:t>
            </a:r>
            <a:r>
              <a:rPr lang="tr-TR" dirty="0" err="1">
                <a:solidFill>
                  <a:schemeClr val="bg1">
                    <a:lumMod val="50000"/>
                  </a:schemeClr>
                </a:solidFill>
              </a:rPr>
              <a:t>Resins</a:t>
            </a:r>
            <a:r>
              <a:rPr lang="tr-TR" dirty="0">
                <a:solidFill>
                  <a:schemeClr val="bg1">
                    <a:lumMod val="50000"/>
                  </a:schemeClr>
                </a:solidFill>
              </a:rPr>
              <a:t>/</a:t>
            </a:r>
            <a:r>
              <a:rPr lang="tr-TR" dirty="0" err="1">
                <a:solidFill>
                  <a:schemeClr val="bg1">
                    <a:lumMod val="50000"/>
                  </a:schemeClr>
                </a:solidFill>
              </a:rPr>
              <a:t>Polymers</a:t>
            </a:r>
            <a:r>
              <a:rPr lang="tr-TR" dirty="0">
                <a:solidFill>
                  <a:schemeClr val="bg1">
                    <a:lumMod val="50000"/>
                  </a:schemeClr>
                </a:solidFill>
              </a:rPr>
              <a:t>)</a:t>
            </a:r>
          </a:p>
        </p:txBody>
      </p:sp>
      <p:sp>
        <p:nvSpPr>
          <p:cNvPr id="14" name="Altbilgi Yer Tutucusu 2">
            <a:extLst>
              <a:ext uri="{FF2B5EF4-FFF2-40B4-BE49-F238E27FC236}">
                <a16:creationId xmlns:a16="http://schemas.microsoft.com/office/drawing/2014/main" id="{62AF4D42-39DA-4E80-9BED-939B74989632}"/>
              </a:ext>
            </a:extLst>
          </p:cNvPr>
          <p:cNvSpPr>
            <a:spLocks noGrp="1"/>
          </p:cNvSpPr>
          <p:nvPr>
            <p:ph type="ftr" sz="quarter" idx="11"/>
          </p:nvPr>
        </p:nvSpPr>
        <p:spPr>
          <a:xfrm>
            <a:off x="1957740" y="6410748"/>
            <a:ext cx="4680520" cy="330520"/>
          </a:xfrm>
        </p:spPr>
        <p:txBody>
          <a:bodyPr/>
          <a:lstStyle/>
          <a:p>
            <a:r>
              <a:rPr lang="en-US" dirty="0"/>
              <a:t>General Information About Composite Materials / Mehmet </a:t>
            </a:r>
            <a:r>
              <a:rPr lang="en-US" dirty="0" err="1"/>
              <a:t>Zor</a:t>
            </a:r>
            <a:endParaRPr lang="tr-TR" dirty="0"/>
          </a:p>
        </p:txBody>
      </p:sp>
    </p:spTree>
    <p:extLst>
      <p:ext uri="{BB962C8B-B14F-4D97-AF65-F5344CB8AC3E}">
        <p14:creationId xmlns:p14="http://schemas.microsoft.com/office/powerpoint/2010/main" val="407909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fade">
                                      <p:cBhvr>
                                        <p:cTn id="24" dur="5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fade">
                                      <p:cBhvr>
                                        <p:cTn id="2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2"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7840E83-AC17-4BB5-BC43-751DE1ADA5B1}" type="slidenum">
              <a:rPr lang="tr-TR" smtClean="0"/>
              <a:t>107</a:t>
            </a:fld>
            <a:endParaRPr lang="tr-TR"/>
          </a:p>
        </p:txBody>
      </p:sp>
      <p:sp>
        <p:nvSpPr>
          <p:cNvPr id="6" name="Veri Yer Tutucusu 5"/>
          <p:cNvSpPr>
            <a:spLocks noGrp="1"/>
          </p:cNvSpPr>
          <p:nvPr>
            <p:ph type="dt" sz="half" idx="10"/>
          </p:nvPr>
        </p:nvSpPr>
        <p:spPr/>
        <p:txBody>
          <a:bodyPr/>
          <a:lstStyle/>
          <a:p>
            <a:r>
              <a:rPr lang="tr-TR" dirty="0"/>
              <a:t>......</a:t>
            </a:r>
          </a:p>
        </p:txBody>
      </p:sp>
      <p:sp>
        <p:nvSpPr>
          <p:cNvPr id="13" name="Dikdörtgen 12">
            <a:extLst>
              <a:ext uri="{FF2B5EF4-FFF2-40B4-BE49-F238E27FC236}">
                <a16:creationId xmlns:a16="http://schemas.microsoft.com/office/drawing/2014/main" id="{51B77960-99BE-44DE-A530-144C64B57E10}"/>
              </a:ext>
            </a:extLst>
          </p:cNvPr>
          <p:cNvSpPr/>
          <p:nvPr/>
        </p:nvSpPr>
        <p:spPr>
          <a:xfrm>
            <a:off x="1115616" y="2541864"/>
            <a:ext cx="3552576" cy="369332"/>
          </a:xfrm>
          <a:prstGeom prst="rect">
            <a:avLst/>
          </a:prstGeom>
        </p:spPr>
        <p:txBody>
          <a:bodyPr wrap="none">
            <a:spAutoFit/>
          </a:bodyPr>
          <a:lstStyle/>
          <a:p>
            <a:r>
              <a:rPr lang="tr-TR" b="1" dirty="0">
                <a:solidFill>
                  <a:srgbClr val="FF0000"/>
                </a:solidFill>
              </a:rPr>
              <a:t>10.2.1.a.5 </a:t>
            </a:r>
            <a:r>
              <a:rPr lang="tr-TR" b="1" dirty="0" err="1">
                <a:solidFill>
                  <a:srgbClr val="FF0000"/>
                </a:solidFill>
              </a:rPr>
              <a:t>Polyimide</a:t>
            </a:r>
            <a:r>
              <a:rPr lang="tr-TR" b="1" dirty="0">
                <a:solidFill>
                  <a:srgbClr val="FF0000"/>
                </a:solidFill>
              </a:rPr>
              <a:t> </a:t>
            </a:r>
            <a:r>
              <a:rPr lang="tr-TR" b="1" dirty="0" err="1">
                <a:solidFill>
                  <a:srgbClr val="FF0000"/>
                </a:solidFill>
              </a:rPr>
              <a:t>Resins</a:t>
            </a:r>
            <a:r>
              <a:rPr lang="tr-TR" b="1" dirty="0">
                <a:solidFill>
                  <a:srgbClr val="FF0000"/>
                </a:solidFill>
              </a:rPr>
              <a:t>: </a:t>
            </a:r>
          </a:p>
        </p:txBody>
      </p:sp>
      <p:sp>
        <p:nvSpPr>
          <p:cNvPr id="20" name="Başlık 1">
            <a:extLst>
              <a:ext uri="{FF2B5EF4-FFF2-40B4-BE49-F238E27FC236}">
                <a16:creationId xmlns:a16="http://schemas.microsoft.com/office/drawing/2014/main" id="{2F3876E2-4073-4ADB-A3E6-662E8E48B895}"/>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
        <p:nvSpPr>
          <p:cNvPr id="21" name="Dikdörtgen 20">
            <a:extLst>
              <a:ext uri="{FF2B5EF4-FFF2-40B4-BE49-F238E27FC236}">
                <a16:creationId xmlns:a16="http://schemas.microsoft.com/office/drawing/2014/main" id="{D4F7843B-E450-4309-9B2E-D7DA9FBEF143}"/>
              </a:ext>
            </a:extLst>
          </p:cNvPr>
          <p:cNvSpPr/>
          <p:nvPr/>
        </p:nvSpPr>
        <p:spPr>
          <a:xfrm>
            <a:off x="2716375" y="653555"/>
            <a:ext cx="3903633" cy="400110"/>
          </a:xfrm>
          <a:prstGeom prst="rect">
            <a:avLst/>
          </a:prstGeom>
        </p:spPr>
        <p:txBody>
          <a:bodyPr wrap="none">
            <a:spAutoFit/>
          </a:bodyPr>
          <a:lstStyle/>
          <a:p>
            <a:r>
              <a:rPr lang="tr-TR" sz="2000" dirty="0">
                <a:solidFill>
                  <a:schemeClr val="bg1">
                    <a:lumMod val="50000"/>
                  </a:schemeClr>
                </a:solidFill>
              </a:rPr>
              <a:t>10.2 Main </a:t>
            </a:r>
            <a:r>
              <a:rPr lang="tr-TR" sz="2000" dirty="0" err="1">
                <a:solidFill>
                  <a:schemeClr val="bg1">
                    <a:lumMod val="50000"/>
                  </a:schemeClr>
                </a:solidFill>
              </a:rPr>
              <a:t>Matrix</a:t>
            </a:r>
            <a:r>
              <a:rPr lang="tr-TR" sz="2000" dirty="0">
                <a:solidFill>
                  <a:schemeClr val="bg1">
                    <a:lumMod val="50000"/>
                  </a:schemeClr>
                </a:solidFill>
              </a:rPr>
              <a:t> </a:t>
            </a:r>
            <a:r>
              <a:rPr lang="tr-TR" sz="2000" dirty="0" err="1">
                <a:solidFill>
                  <a:schemeClr val="bg1">
                    <a:lumMod val="50000"/>
                  </a:schemeClr>
                </a:solidFill>
              </a:rPr>
              <a:t>Material</a:t>
            </a:r>
            <a:r>
              <a:rPr lang="tr-TR" sz="2000" dirty="0">
                <a:solidFill>
                  <a:schemeClr val="bg1">
                    <a:lumMod val="50000"/>
                  </a:schemeClr>
                </a:solidFill>
              </a:rPr>
              <a:t> </a:t>
            </a:r>
            <a:r>
              <a:rPr lang="tr-TR" sz="2000" dirty="0" err="1">
                <a:solidFill>
                  <a:schemeClr val="bg1">
                    <a:lumMod val="50000"/>
                  </a:schemeClr>
                </a:solidFill>
              </a:rPr>
              <a:t>Types</a:t>
            </a:r>
            <a:endParaRPr lang="tr-TR" sz="2000" dirty="0">
              <a:solidFill>
                <a:schemeClr val="bg1">
                  <a:lumMod val="50000"/>
                </a:schemeClr>
              </a:solidFill>
            </a:endParaRPr>
          </a:p>
        </p:txBody>
      </p:sp>
      <p:sp>
        <p:nvSpPr>
          <p:cNvPr id="17" name="Rectangle 3" descr="Rectangle: Click to edit Master text styles&#10;Second level&#10;Third level&#10;Fourth level&#10;Fifth level">
            <a:extLst>
              <a:ext uri="{FF2B5EF4-FFF2-40B4-BE49-F238E27FC236}">
                <a16:creationId xmlns:a16="http://schemas.microsoft.com/office/drawing/2014/main" id="{ED308F3A-98D3-4900-B24D-A9671F1AF602}"/>
              </a:ext>
            </a:extLst>
          </p:cNvPr>
          <p:cNvSpPr txBox="1">
            <a:spLocks noChangeArrowheads="1"/>
          </p:cNvSpPr>
          <p:nvPr/>
        </p:nvSpPr>
        <p:spPr>
          <a:xfrm>
            <a:off x="334963" y="3157141"/>
            <a:ext cx="4885109" cy="2271638"/>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457200" indent="-457200">
              <a:lnSpc>
                <a:spcPct val="150000"/>
              </a:lnSpc>
              <a:buClrTx/>
              <a:buSzPct val="100000"/>
              <a:buFont typeface="+mj-lt"/>
              <a:buAutoNum type="arabicPeriod"/>
            </a:pPr>
            <a:r>
              <a:rPr lang="en-US" sz="1800" dirty="0"/>
              <a:t>It is a high temperature resin.</a:t>
            </a:r>
            <a:endParaRPr lang="tr-TR" sz="1800" dirty="0"/>
          </a:p>
          <a:p>
            <a:pPr marL="457200" indent="-457200">
              <a:lnSpc>
                <a:spcPct val="150000"/>
              </a:lnSpc>
              <a:buClrTx/>
              <a:buSzPct val="100000"/>
              <a:buFont typeface="+mj-lt"/>
              <a:buAutoNum type="arabicPeriod"/>
            </a:pPr>
            <a:r>
              <a:rPr lang="en-US" sz="1800" dirty="0"/>
              <a:t>They can be used at temperatures up to 127-316 ºC.</a:t>
            </a:r>
            <a:endParaRPr lang="tr-TR" sz="1800" dirty="0"/>
          </a:p>
          <a:p>
            <a:pPr marL="457200" indent="-457200">
              <a:lnSpc>
                <a:spcPct val="150000"/>
              </a:lnSpc>
              <a:buClrTx/>
              <a:buSzPct val="100000"/>
              <a:buFont typeface="+mj-lt"/>
              <a:buAutoNum type="arabicPeriod"/>
            </a:pPr>
            <a:r>
              <a:rPr lang="en-US" sz="1800" dirty="0"/>
              <a:t>They are difficult to produce.</a:t>
            </a:r>
            <a:endParaRPr lang="tr-TR" sz="1800" dirty="0"/>
          </a:p>
          <a:p>
            <a:pPr marL="457200" indent="-457200">
              <a:lnSpc>
                <a:spcPct val="150000"/>
              </a:lnSpc>
              <a:buClrTx/>
              <a:buSzPct val="100000"/>
              <a:buFont typeface="+mj-lt"/>
              <a:buAutoNum type="arabicPeriod"/>
            </a:pPr>
            <a:r>
              <a:rPr lang="en-US" sz="1800" dirty="0"/>
              <a:t>These are high cost resins.</a:t>
            </a:r>
            <a:endParaRPr lang="tr-TR" sz="1800" dirty="0"/>
          </a:p>
        </p:txBody>
      </p:sp>
      <p:pic>
        <p:nvPicPr>
          <p:cNvPr id="18" name="Picture 2" descr="Renegade Materials (Springboro, Ohio) now produces commercial quantities of polyimide-based products, such as this 60-inch wide AFR-PE-4/carbon fiber woven fabric prepreg.&#10;Source: Renegade Materials">
            <a:extLst>
              <a:ext uri="{FF2B5EF4-FFF2-40B4-BE49-F238E27FC236}">
                <a16:creationId xmlns:a16="http://schemas.microsoft.com/office/drawing/2014/main" id="{C47F8A04-F7D2-485C-8FFB-9C77B13827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8454" y="2413294"/>
            <a:ext cx="3470443" cy="2602832"/>
          </a:xfrm>
          <a:prstGeom prst="rect">
            <a:avLst/>
          </a:prstGeom>
          <a:noFill/>
          <a:extLst>
            <a:ext uri="{909E8E84-426E-40DD-AFC4-6F175D3DCCD1}">
              <a14:hiddenFill xmlns:a14="http://schemas.microsoft.com/office/drawing/2010/main">
                <a:solidFill>
                  <a:srgbClr val="FFFFFF"/>
                </a:solidFill>
              </a14:hiddenFill>
            </a:ext>
          </a:extLst>
        </p:spPr>
      </p:pic>
      <p:sp>
        <p:nvSpPr>
          <p:cNvPr id="12" name="Dikdörtgen 11">
            <a:extLst>
              <a:ext uri="{FF2B5EF4-FFF2-40B4-BE49-F238E27FC236}">
                <a16:creationId xmlns:a16="http://schemas.microsoft.com/office/drawing/2014/main" id="{00083300-4205-4C92-94E5-A5EBD2974FC9}"/>
              </a:ext>
            </a:extLst>
          </p:cNvPr>
          <p:cNvSpPr/>
          <p:nvPr/>
        </p:nvSpPr>
        <p:spPr>
          <a:xfrm>
            <a:off x="710986" y="2030608"/>
            <a:ext cx="2736304" cy="369332"/>
          </a:xfrm>
          <a:prstGeom prst="rect">
            <a:avLst/>
          </a:prstGeom>
        </p:spPr>
        <p:txBody>
          <a:bodyPr wrap="square">
            <a:spAutoFit/>
          </a:bodyPr>
          <a:lstStyle/>
          <a:p>
            <a:r>
              <a:rPr lang="tr-TR" dirty="0">
                <a:solidFill>
                  <a:schemeClr val="bg1">
                    <a:lumMod val="50000"/>
                  </a:schemeClr>
                </a:solidFill>
              </a:rPr>
              <a:t>10.2.1.a </a:t>
            </a:r>
            <a:r>
              <a:rPr lang="tr-TR" dirty="0" err="1">
                <a:solidFill>
                  <a:schemeClr val="bg1">
                    <a:lumMod val="50000"/>
                  </a:schemeClr>
                </a:solidFill>
              </a:rPr>
              <a:t>Thermosets</a:t>
            </a:r>
            <a:endParaRPr lang="tr-TR" dirty="0">
              <a:solidFill>
                <a:schemeClr val="bg1">
                  <a:lumMod val="50000"/>
                </a:schemeClr>
              </a:solidFill>
            </a:endParaRPr>
          </a:p>
        </p:txBody>
      </p:sp>
      <p:sp>
        <p:nvSpPr>
          <p:cNvPr id="16" name="Dikdörtgen 15">
            <a:extLst>
              <a:ext uri="{FF2B5EF4-FFF2-40B4-BE49-F238E27FC236}">
                <a16:creationId xmlns:a16="http://schemas.microsoft.com/office/drawing/2014/main" id="{894CAFA2-30E1-414D-952D-4276EEB3299F}"/>
              </a:ext>
            </a:extLst>
          </p:cNvPr>
          <p:cNvSpPr/>
          <p:nvPr/>
        </p:nvSpPr>
        <p:spPr>
          <a:xfrm>
            <a:off x="296357" y="1548039"/>
            <a:ext cx="5256584" cy="369332"/>
          </a:xfrm>
          <a:prstGeom prst="rect">
            <a:avLst/>
          </a:prstGeom>
        </p:spPr>
        <p:txBody>
          <a:bodyPr wrap="square">
            <a:spAutoFit/>
          </a:bodyPr>
          <a:lstStyle/>
          <a:p>
            <a:r>
              <a:rPr lang="tr-TR" dirty="0">
                <a:solidFill>
                  <a:schemeClr val="bg1">
                    <a:lumMod val="50000"/>
                  </a:schemeClr>
                </a:solidFill>
              </a:rPr>
              <a:t>10.2.1 </a:t>
            </a:r>
            <a:r>
              <a:rPr lang="tr-TR" dirty="0" err="1">
                <a:solidFill>
                  <a:schemeClr val="bg1">
                    <a:lumMod val="50000"/>
                  </a:schemeClr>
                </a:solidFill>
              </a:rPr>
              <a:t>Plastic</a:t>
            </a:r>
            <a:r>
              <a:rPr lang="tr-TR" dirty="0">
                <a:solidFill>
                  <a:schemeClr val="bg1">
                    <a:lumMod val="50000"/>
                  </a:schemeClr>
                </a:solidFill>
              </a:rPr>
              <a:t> </a:t>
            </a:r>
            <a:r>
              <a:rPr lang="tr-TR" dirty="0" err="1">
                <a:solidFill>
                  <a:schemeClr val="bg1">
                    <a:lumMod val="50000"/>
                  </a:schemeClr>
                </a:solidFill>
              </a:rPr>
              <a:t>Matrix</a:t>
            </a:r>
            <a:r>
              <a:rPr lang="tr-TR" dirty="0">
                <a:solidFill>
                  <a:schemeClr val="bg1">
                    <a:lumMod val="50000"/>
                  </a:schemeClr>
                </a:solidFill>
              </a:rPr>
              <a:t> </a:t>
            </a:r>
            <a:r>
              <a:rPr lang="tr-TR" dirty="0" err="1">
                <a:solidFill>
                  <a:schemeClr val="bg1">
                    <a:lumMod val="50000"/>
                  </a:schemeClr>
                </a:solidFill>
              </a:rPr>
              <a:t>Materials</a:t>
            </a:r>
            <a:r>
              <a:rPr lang="tr-TR" dirty="0">
                <a:solidFill>
                  <a:schemeClr val="bg1">
                    <a:lumMod val="50000"/>
                  </a:schemeClr>
                </a:solidFill>
              </a:rPr>
              <a:t> (</a:t>
            </a:r>
            <a:r>
              <a:rPr lang="tr-TR" dirty="0" err="1">
                <a:solidFill>
                  <a:schemeClr val="bg1">
                    <a:lumMod val="50000"/>
                  </a:schemeClr>
                </a:solidFill>
              </a:rPr>
              <a:t>Resins</a:t>
            </a:r>
            <a:r>
              <a:rPr lang="tr-TR" dirty="0">
                <a:solidFill>
                  <a:schemeClr val="bg1">
                    <a:lumMod val="50000"/>
                  </a:schemeClr>
                </a:solidFill>
              </a:rPr>
              <a:t>/</a:t>
            </a:r>
            <a:r>
              <a:rPr lang="tr-TR" dirty="0" err="1">
                <a:solidFill>
                  <a:schemeClr val="bg1">
                    <a:lumMod val="50000"/>
                  </a:schemeClr>
                </a:solidFill>
              </a:rPr>
              <a:t>Polymers</a:t>
            </a:r>
            <a:r>
              <a:rPr lang="tr-TR" dirty="0">
                <a:solidFill>
                  <a:schemeClr val="bg1">
                    <a:lumMod val="50000"/>
                  </a:schemeClr>
                </a:solidFill>
              </a:rPr>
              <a:t>)</a:t>
            </a:r>
          </a:p>
        </p:txBody>
      </p:sp>
      <p:sp>
        <p:nvSpPr>
          <p:cNvPr id="14" name="Altbilgi Yer Tutucusu 2">
            <a:extLst>
              <a:ext uri="{FF2B5EF4-FFF2-40B4-BE49-F238E27FC236}">
                <a16:creationId xmlns:a16="http://schemas.microsoft.com/office/drawing/2014/main" id="{C6D28067-0711-452E-BE5F-29DDB5A10EB6}"/>
              </a:ext>
            </a:extLst>
          </p:cNvPr>
          <p:cNvSpPr>
            <a:spLocks noGrp="1"/>
          </p:cNvSpPr>
          <p:nvPr>
            <p:ph type="ftr" sz="quarter" idx="11"/>
          </p:nvPr>
        </p:nvSpPr>
        <p:spPr>
          <a:xfrm>
            <a:off x="1957740" y="6410748"/>
            <a:ext cx="4680520" cy="330520"/>
          </a:xfrm>
        </p:spPr>
        <p:txBody>
          <a:bodyPr/>
          <a:lstStyle/>
          <a:p>
            <a:r>
              <a:rPr lang="en-US" dirty="0"/>
              <a:t>General Information About Composite Materials / Mehmet </a:t>
            </a:r>
            <a:r>
              <a:rPr lang="en-US" dirty="0" err="1"/>
              <a:t>Zor</a:t>
            </a:r>
            <a:endParaRPr lang="tr-TR" dirty="0"/>
          </a:p>
        </p:txBody>
      </p:sp>
    </p:spTree>
    <p:extLst>
      <p:ext uri="{BB962C8B-B14F-4D97-AF65-F5344CB8AC3E}">
        <p14:creationId xmlns:p14="http://schemas.microsoft.com/office/powerpoint/2010/main" val="403991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wipe(up)">
                                      <p:cBhvr>
                                        <p:cTn id="14" dur="500"/>
                                        <p:tgtEl>
                                          <p:spTgt spid="1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7">
                                            <p:txEl>
                                              <p:pRg st="1" end="1"/>
                                            </p:txEl>
                                          </p:spTgt>
                                        </p:tgtEl>
                                        <p:attrNameLst>
                                          <p:attrName>style.visibility</p:attrName>
                                        </p:attrNameLst>
                                      </p:cBhvr>
                                      <p:to>
                                        <p:strVal val="visible"/>
                                      </p:to>
                                    </p:set>
                                    <p:animEffect transition="in" filter="wipe(up)">
                                      <p:cBhvr>
                                        <p:cTn id="19" dur="500"/>
                                        <p:tgtEl>
                                          <p:spTgt spid="1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7">
                                            <p:txEl>
                                              <p:pRg st="2" end="2"/>
                                            </p:txEl>
                                          </p:spTgt>
                                        </p:tgtEl>
                                        <p:attrNameLst>
                                          <p:attrName>style.visibility</p:attrName>
                                        </p:attrNameLst>
                                      </p:cBhvr>
                                      <p:to>
                                        <p:strVal val="visible"/>
                                      </p:to>
                                    </p:set>
                                    <p:animEffect transition="in" filter="wipe(up)">
                                      <p:cBhvr>
                                        <p:cTn id="24" dur="500"/>
                                        <p:tgtEl>
                                          <p:spTgt spid="17">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7">
                                            <p:txEl>
                                              <p:pRg st="3" end="3"/>
                                            </p:txEl>
                                          </p:spTgt>
                                        </p:tgtEl>
                                        <p:attrNameLst>
                                          <p:attrName>style.visibility</p:attrName>
                                        </p:attrNameLst>
                                      </p:cBhvr>
                                      <p:to>
                                        <p:strVal val="visible"/>
                                      </p:to>
                                    </p:set>
                                    <p:animEffect transition="in" filter="wipe(up)">
                                      <p:cBhvr>
                                        <p:cTn id="29"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7840E83-AC17-4BB5-BC43-751DE1ADA5B1}" type="slidenum">
              <a:rPr lang="tr-TR" smtClean="0"/>
              <a:t>108</a:t>
            </a:fld>
            <a:endParaRPr lang="tr-TR"/>
          </a:p>
        </p:txBody>
      </p:sp>
      <p:sp>
        <p:nvSpPr>
          <p:cNvPr id="6" name="Veri Yer Tutucusu 5"/>
          <p:cNvSpPr>
            <a:spLocks noGrp="1"/>
          </p:cNvSpPr>
          <p:nvPr>
            <p:ph type="dt" sz="half" idx="10"/>
          </p:nvPr>
        </p:nvSpPr>
        <p:spPr/>
        <p:txBody>
          <a:bodyPr/>
          <a:lstStyle/>
          <a:p>
            <a:r>
              <a:rPr lang="tr-TR" dirty="0"/>
              <a:t>......</a:t>
            </a:r>
          </a:p>
        </p:txBody>
      </p:sp>
      <p:sp>
        <p:nvSpPr>
          <p:cNvPr id="13" name="Dikdörtgen 12">
            <a:extLst>
              <a:ext uri="{FF2B5EF4-FFF2-40B4-BE49-F238E27FC236}">
                <a16:creationId xmlns:a16="http://schemas.microsoft.com/office/drawing/2014/main" id="{51B77960-99BE-44DE-A530-144C64B57E10}"/>
              </a:ext>
            </a:extLst>
          </p:cNvPr>
          <p:cNvSpPr/>
          <p:nvPr/>
        </p:nvSpPr>
        <p:spPr>
          <a:xfrm>
            <a:off x="1506433" y="2247362"/>
            <a:ext cx="4342856" cy="369332"/>
          </a:xfrm>
          <a:prstGeom prst="rect">
            <a:avLst/>
          </a:prstGeom>
        </p:spPr>
        <p:txBody>
          <a:bodyPr wrap="none">
            <a:spAutoFit/>
          </a:bodyPr>
          <a:lstStyle/>
          <a:p>
            <a:r>
              <a:rPr lang="tr-TR" b="1" dirty="0">
                <a:solidFill>
                  <a:srgbClr val="0070C0"/>
                </a:solidFill>
              </a:rPr>
              <a:t>10.2.1.a.6 </a:t>
            </a:r>
            <a:r>
              <a:rPr lang="tr-TR" b="1" dirty="0" err="1">
                <a:solidFill>
                  <a:srgbClr val="0070C0"/>
                </a:solidFill>
              </a:rPr>
              <a:t>Polyurethane</a:t>
            </a:r>
            <a:r>
              <a:rPr lang="tr-TR" b="1" dirty="0">
                <a:solidFill>
                  <a:srgbClr val="0070C0"/>
                </a:solidFill>
              </a:rPr>
              <a:t>/</a:t>
            </a:r>
            <a:r>
              <a:rPr lang="tr-TR" b="1" dirty="0" err="1">
                <a:solidFill>
                  <a:srgbClr val="0070C0"/>
                </a:solidFill>
              </a:rPr>
              <a:t>Urethane</a:t>
            </a:r>
            <a:r>
              <a:rPr lang="tr-TR" b="1" dirty="0">
                <a:solidFill>
                  <a:srgbClr val="0070C0"/>
                </a:solidFill>
              </a:rPr>
              <a:t> :</a:t>
            </a:r>
            <a:endParaRPr lang="tr-TR" dirty="0">
              <a:solidFill>
                <a:srgbClr val="0070C0"/>
              </a:solidFill>
            </a:endParaRPr>
          </a:p>
        </p:txBody>
      </p:sp>
      <p:sp>
        <p:nvSpPr>
          <p:cNvPr id="20" name="Başlık 1">
            <a:extLst>
              <a:ext uri="{FF2B5EF4-FFF2-40B4-BE49-F238E27FC236}">
                <a16:creationId xmlns:a16="http://schemas.microsoft.com/office/drawing/2014/main" id="{2F3876E2-4073-4ADB-A3E6-662E8E48B895}"/>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
        <p:nvSpPr>
          <p:cNvPr id="21" name="Dikdörtgen 20">
            <a:extLst>
              <a:ext uri="{FF2B5EF4-FFF2-40B4-BE49-F238E27FC236}">
                <a16:creationId xmlns:a16="http://schemas.microsoft.com/office/drawing/2014/main" id="{D4F7843B-E450-4309-9B2E-D7DA9FBEF143}"/>
              </a:ext>
            </a:extLst>
          </p:cNvPr>
          <p:cNvSpPr/>
          <p:nvPr/>
        </p:nvSpPr>
        <p:spPr>
          <a:xfrm>
            <a:off x="2617135" y="655729"/>
            <a:ext cx="3903633" cy="400110"/>
          </a:xfrm>
          <a:prstGeom prst="rect">
            <a:avLst/>
          </a:prstGeom>
        </p:spPr>
        <p:txBody>
          <a:bodyPr wrap="none">
            <a:spAutoFit/>
          </a:bodyPr>
          <a:lstStyle/>
          <a:p>
            <a:r>
              <a:rPr lang="tr-TR" sz="2000" dirty="0">
                <a:solidFill>
                  <a:schemeClr val="bg1">
                    <a:lumMod val="50000"/>
                  </a:schemeClr>
                </a:solidFill>
              </a:rPr>
              <a:t>10.2 Main </a:t>
            </a:r>
            <a:r>
              <a:rPr lang="tr-TR" sz="2000" dirty="0" err="1">
                <a:solidFill>
                  <a:schemeClr val="bg1">
                    <a:lumMod val="50000"/>
                  </a:schemeClr>
                </a:solidFill>
              </a:rPr>
              <a:t>Matrix</a:t>
            </a:r>
            <a:r>
              <a:rPr lang="tr-TR" sz="2000" dirty="0">
                <a:solidFill>
                  <a:schemeClr val="bg1">
                    <a:lumMod val="50000"/>
                  </a:schemeClr>
                </a:solidFill>
              </a:rPr>
              <a:t> </a:t>
            </a:r>
            <a:r>
              <a:rPr lang="tr-TR" sz="2000" dirty="0" err="1">
                <a:solidFill>
                  <a:schemeClr val="bg1">
                    <a:lumMod val="50000"/>
                  </a:schemeClr>
                </a:solidFill>
              </a:rPr>
              <a:t>Material</a:t>
            </a:r>
            <a:r>
              <a:rPr lang="tr-TR" sz="2000" dirty="0">
                <a:solidFill>
                  <a:schemeClr val="bg1">
                    <a:lumMod val="50000"/>
                  </a:schemeClr>
                </a:solidFill>
              </a:rPr>
              <a:t> </a:t>
            </a:r>
            <a:r>
              <a:rPr lang="tr-TR" sz="2000" dirty="0" err="1">
                <a:solidFill>
                  <a:schemeClr val="bg1">
                    <a:lumMod val="50000"/>
                  </a:schemeClr>
                </a:solidFill>
              </a:rPr>
              <a:t>Types</a:t>
            </a:r>
            <a:endParaRPr lang="tr-TR" sz="2000" dirty="0">
              <a:solidFill>
                <a:schemeClr val="bg1">
                  <a:lumMod val="50000"/>
                </a:schemeClr>
              </a:solidFill>
            </a:endParaRPr>
          </a:p>
        </p:txBody>
      </p:sp>
      <p:sp>
        <p:nvSpPr>
          <p:cNvPr id="12" name="Dikdörtgen 11">
            <a:extLst>
              <a:ext uri="{FF2B5EF4-FFF2-40B4-BE49-F238E27FC236}">
                <a16:creationId xmlns:a16="http://schemas.microsoft.com/office/drawing/2014/main" id="{4A4BE3A9-2A66-492F-BE21-5360AA9ACAF4}"/>
              </a:ext>
            </a:extLst>
          </p:cNvPr>
          <p:cNvSpPr/>
          <p:nvPr/>
        </p:nvSpPr>
        <p:spPr>
          <a:xfrm>
            <a:off x="180911" y="2664409"/>
            <a:ext cx="5349603" cy="2006768"/>
          </a:xfrm>
          <a:prstGeom prst="rect">
            <a:avLst/>
          </a:prstGeom>
        </p:spPr>
        <p:txBody>
          <a:bodyPr wrap="square">
            <a:spAutoFit/>
          </a:bodyPr>
          <a:lstStyle/>
          <a:p>
            <a:pPr marL="342900" indent="-342900">
              <a:lnSpc>
                <a:spcPct val="150000"/>
              </a:lnSpc>
              <a:buFont typeface="+mj-lt"/>
              <a:buAutoNum type="arabicPeriod"/>
            </a:pPr>
            <a:r>
              <a:rPr lang="en-US" sz="1700" dirty="0"/>
              <a:t>It is a polymer consisting of a chain of organic units joined by carbamate links. They are used in the manufacture of materials such as foams, high-performance adhesives, synthetic fibers, gaskets, carpet underlays, and hard plastics.</a:t>
            </a:r>
            <a:endParaRPr lang="tr-TR" sz="1700" dirty="0"/>
          </a:p>
        </p:txBody>
      </p:sp>
      <p:sp>
        <p:nvSpPr>
          <p:cNvPr id="2" name="Dikdörtgen 1">
            <a:extLst>
              <a:ext uri="{FF2B5EF4-FFF2-40B4-BE49-F238E27FC236}">
                <a16:creationId xmlns:a16="http://schemas.microsoft.com/office/drawing/2014/main" id="{0AB8F0A0-0DEF-42DA-B718-0D8311328D5A}"/>
              </a:ext>
            </a:extLst>
          </p:cNvPr>
          <p:cNvSpPr/>
          <p:nvPr/>
        </p:nvSpPr>
        <p:spPr>
          <a:xfrm>
            <a:off x="169140" y="4768768"/>
            <a:ext cx="8842295" cy="1288366"/>
          </a:xfrm>
          <a:prstGeom prst="rect">
            <a:avLst/>
          </a:prstGeom>
        </p:spPr>
        <p:txBody>
          <a:bodyPr wrap="square">
            <a:spAutoFit/>
          </a:bodyPr>
          <a:lstStyle/>
          <a:p>
            <a:pPr marL="342900" indent="-342900">
              <a:lnSpc>
                <a:spcPct val="150000"/>
              </a:lnSpc>
              <a:buFont typeface="+mj-lt"/>
              <a:buAutoNum type="arabicPeriod" startAt="2"/>
            </a:pPr>
            <a:r>
              <a:rPr lang="en-US" dirty="0"/>
              <a:t>Flexible polyurethane foams are also known as polyurethane sponges and are used as comfort materials in beds and furniture. Non-flexible polyurethane foams are mostly used for heat and sound insulation.</a:t>
            </a:r>
            <a:endParaRPr lang="tr-TR" dirty="0"/>
          </a:p>
        </p:txBody>
      </p:sp>
      <p:pic>
        <p:nvPicPr>
          <p:cNvPr id="16" name="Picture 2" descr="http://v3.arkitera.com/uruntanitimi/maris/maris1.jpg">
            <a:extLst>
              <a:ext uri="{FF2B5EF4-FFF2-40B4-BE49-F238E27FC236}">
                <a16:creationId xmlns:a16="http://schemas.microsoft.com/office/drawing/2014/main" id="{4D032DAA-F336-4C42-A10F-CC152DA9D9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1433641"/>
            <a:ext cx="2956914" cy="1674460"/>
          </a:xfrm>
          <a:prstGeom prst="rect">
            <a:avLst/>
          </a:prstGeom>
          <a:noFill/>
          <a:extLst>
            <a:ext uri="{909E8E84-426E-40DD-AFC4-6F175D3DCCD1}">
              <a14:hiddenFill xmlns:a14="http://schemas.microsoft.com/office/drawing/2010/main">
                <a:solidFill>
                  <a:srgbClr val="FFFFFF"/>
                </a:solidFill>
              </a14:hiddenFill>
            </a:ext>
          </a:extLst>
        </p:spPr>
      </p:pic>
      <p:sp>
        <p:nvSpPr>
          <p:cNvPr id="19" name="Dikdörtgen 18">
            <a:extLst>
              <a:ext uri="{FF2B5EF4-FFF2-40B4-BE49-F238E27FC236}">
                <a16:creationId xmlns:a16="http://schemas.microsoft.com/office/drawing/2014/main" id="{09F65955-F8F5-4B52-9DE1-ADE9AF1D8576}"/>
              </a:ext>
            </a:extLst>
          </p:cNvPr>
          <p:cNvSpPr/>
          <p:nvPr/>
        </p:nvSpPr>
        <p:spPr>
          <a:xfrm>
            <a:off x="6559442" y="2650887"/>
            <a:ext cx="2493149" cy="523220"/>
          </a:xfrm>
          <a:prstGeom prst="rect">
            <a:avLst/>
          </a:prstGeom>
          <a:noFill/>
        </p:spPr>
        <p:txBody>
          <a:bodyPr wrap="square">
            <a:spAutoFit/>
          </a:bodyPr>
          <a:lstStyle/>
          <a:p>
            <a:r>
              <a:rPr lang="en-US" sz="1400" dirty="0">
                <a:solidFill>
                  <a:schemeClr val="bg1"/>
                </a:solidFill>
              </a:rPr>
              <a:t>Polyurethane Waterproofing and Floor Covering</a:t>
            </a:r>
            <a:endParaRPr lang="tr-TR" sz="1400" dirty="0">
              <a:solidFill>
                <a:schemeClr val="bg1"/>
              </a:solidFill>
            </a:endParaRPr>
          </a:p>
        </p:txBody>
      </p:sp>
      <p:pic>
        <p:nvPicPr>
          <p:cNvPr id="22" name="Picture 4" descr="http://1000ayapitasarim.com/wp-content/uploads/2013/02/poliuretan-kopuk01.jpg">
            <a:hlinkClick r:id="rId3"/>
            <a:extLst>
              <a:ext uri="{FF2B5EF4-FFF2-40B4-BE49-F238E27FC236}">
                <a16:creationId xmlns:a16="http://schemas.microsoft.com/office/drawing/2014/main" id="{59EC1898-7C05-4682-83C1-A2D8C0073E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0161" y="3318223"/>
            <a:ext cx="1610456" cy="1288365"/>
          </a:xfrm>
          <a:prstGeom prst="rect">
            <a:avLst/>
          </a:prstGeom>
          <a:noFill/>
          <a:extLst>
            <a:ext uri="{909E8E84-426E-40DD-AFC4-6F175D3DCCD1}">
              <a14:hiddenFill xmlns:a14="http://schemas.microsoft.com/office/drawing/2010/main">
                <a:solidFill>
                  <a:srgbClr val="FFFFFF"/>
                </a:solidFill>
              </a14:hiddenFill>
            </a:ext>
          </a:extLst>
        </p:spPr>
      </p:pic>
      <p:sp>
        <p:nvSpPr>
          <p:cNvPr id="23" name="Metin kutusu 22">
            <a:extLst>
              <a:ext uri="{FF2B5EF4-FFF2-40B4-BE49-F238E27FC236}">
                <a16:creationId xmlns:a16="http://schemas.microsoft.com/office/drawing/2014/main" id="{4D2ABA6D-8D3C-4181-82AF-E97EBE0B9EC9}"/>
              </a:ext>
            </a:extLst>
          </p:cNvPr>
          <p:cNvSpPr txBox="1"/>
          <p:nvPr/>
        </p:nvSpPr>
        <p:spPr>
          <a:xfrm>
            <a:off x="7605809" y="3670019"/>
            <a:ext cx="1446782" cy="584775"/>
          </a:xfrm>
          <a:prstGeom prst="rect">
            <a:avLst/>
          </a:prstGeom>
          <a:noFill/>
        </p:spPr>
        <p:txBody>
          <a:bodyPr wrap="square" rtlCol="0">
            <a:spAutoFit/>
          </a:bodyPr>
          <a:lstStyle/>
          <a:p>
            <a:pPr algn="ctr"/>
            <a:r>
              <a:rPr lang="tr-TR" sz="1600" i="1" dirty="0" err="1"/>
              <a:t>Polyurethane</a:t>
            </a:r>
            <a:r>
              <a:rPr lang="tr-TR" sz="1600" i="1" dirty="0"/>
              <a:t> </a:t>
            </a:r>
            <a:r>
              <a:rPr lang="tr-TR" sz="1600" i="1" dirty="0" err="1"/>
              <a:t>foam</a:t>
            </a:r>
            <a:endParaRPr lang="tr-TR" sz="1600" i="1" dirty="0"/>
          </a:p>
        </p:txBody>
      </p:sp>
      <p:sp>
        <p:nvSpPr>
          <p:cNvPr id="17" name="Dikdörtgen 16">
            <a:extLst>
              <a:ext uri="{FF2B5EF4-FFF2-40B4-BE49-F238E27FC236}">
                <a16:creationId xmlns:a16="http://schemas.microsoft.com/office/drawing/2014/main" id="{AC1A6F4B-F371-4A4F-982D-0F8CCEC11F34}"/>
              </a:ext>
            </a:extLst>
          </p:cNvPr>
          <p:cNvSpPr/>
          <p:nvPr/>
        </p:nvSpPr>
        <p:spPr>
          <a:xfrm>
            <a:off x="683568" y="1893765"/>
            <a:ext cx="2736304" cy="369332"/>
          </a:xfrm>
          <a:prstGeom prst="rect">
            <a:avLst/>
          </a:prstGeom>
        </p:spPr>
        <p:txBody>
          <a:bodyPr wrap="square">
            <a:spAutoFit/>
          </a:bodyPr>
          <a:lstStyle/>
          <a:p>
            <a:r>
              <a:rPr lang="tr-TR" dirty="0">
                <a:solidFill>
                  <a:schemeClr val="bg1">
                    <a:lumMod val="50000"/>
                  </a:schemeClr>
                </a:solidFill>
              </a:rPr>
              <a:t>10.2.1.a </a:t>
            </a:r>
            <a:r>
              <a:rPr lang="tr-TR" dirty="0" err="1">
                <a:solidFill>
                  <a:schemeClr val="bg1">
                    <a:lumMod val="50000"/>
                  </a:schemeClr>
                </a:solidFill>
              </a:rPr>
              <a:t>Thermosets</a:t>
            </a:r>
            <a:endParaRPr lang="tr-TR" dirty="0">
              <a:solidFill>
                <a:schemeClr val="bg1">
                  <a:lumMod val="50000"/>
                </a:schemeClr>
              </a:solidFill>
            </a:endParaRPr>
          </a:p>
        </p:txBody>
      </p:sp>
      <p:sp>
        <p:nvSpPr>
          <p:cNvPr id="18" name="Dikdörtgen 17">
            <a:extLst>
              <a:ext uri="{FF2B5EF4-FFF2-40B4-BE49-F238E27FC236}">
                <a16:creationId xmlns:a16="http://schemas.microsoft.com/office/drawing/2014/main" id="{D7FA65D1-172F-4D2B-B647-C0BBED0CED40}"/>
              </a:ext>
            </a:extLst>
          </p:cNvPr>
          <p:cNvSpPr/>
          <p:nvPr/>
        </p:nvSpPr>
        <p:spPr>
          <a:xfrm>
            <a:off x="273930" y="1491757"/>
            <a:ext cx="5256584" cy="369332"/>
          </a:xfrm>
          <a:prstGeom prst="rect">
            <a:avLst/>
          </a:prstGeom>
        </p:spPr>
        <p:txBody>
          <a:bodyPr wrap="square">
            <a:spAutoFit/>
          </a:bodyPr>
          <a:lstStyle/>
          <a:p>
            <a:r>
              <a:rPr lang="tr-TR" dirty="0">
                <a:solidFill>
                  <a:schemeClr val="bg1">
                    <a:lumMod val="50000"/>
                  </a:schemeClr>
                </a:solidFill>
              </a:rPr>
              <a:t>10.2.1 </a:t>
            </a:r>
            <a:r>
              <a:rPr lang="tr-TR" dirty="0" err="1">
                <a:solidFill>
                  <a:schemeClr val="bg1">
                    <a:lumMod val="50000"/>
                  </a:schemeClr>
                </a:solidFill>
              </a:rPr>
              <a:t>Plastic</a:t>
            </a:r>
            <a:r>
              <a:rPr lang="tr-TR" dirty="0">
                <a:solidFill>
                  <a:schemeClr val="bg1">
                    <a:lumMod val="50000"/>
                  </a:schemeClr>
                </a:solidFill>
              </a:rPr>
              <a:t> </a:t>
            </a:r>
            <a:r>
              <a:rPr lang="tr-TR" dirty="0" err="1">
                <a:solidFill>
                  <a:schemeClr val="bg1">
                    <a:lumMod val="50000"/>
                  </a:schemeClr>
                </a:solidFill>
              </a:rPr>
              <a:t>Matrix</a:t>
            </a:r>
            <a:r>
              <a:rPr lang="tr-TR" dirty="0">
                <a:solidFill>
                  <a:schemeClr val="bg1">
                    <a:lumMod val="50000"/>
                  </a:schemeClr>
                </a:solidFill>
              </a:rPr>
              <a:t> </a:t>
            </a:r>
            <a:r>
              <a:rPr lang="tr-TR" dirty="0" err="1">
                <a:solidFill>
                  <a:schemeClr val="bg1">
                    <a:lumMod val="50000"/>
                  </a:schemeClr>
                </a:solidFill>
              </a:rPr>
              <a:t>Materials</a:t>
            </a:r>
            <a:r>
              <a:rPr lang="tr-TR" dirty="0">
                <a:solidFill>
                  <a:schemeClr val="bg1">
                    <a:lumMod val="50000"/>
                  </a:schemeClr>
                </a:solidFill>
              </a:rPr>
              <a:t> (</a:t>
            </a:r>
            <a:r>
              <a:rPr lang="tr-TR" dirty="0" err="1">
                <a:solidFill>
                  <a:schemeClr val="bg1">
                    <a:lumMod val="50000"/>
                  </a:schemeClr>
                </a:solidFill>
              </a:rPr>
              <a:t>Resins</a:t>
            </a:r>
            <a:r>
              <a:rPr lang="tr-TR" dirty="0">
                <a:solidFill>
                  <a:schemeClr val="bg1">
                    <a:lumMod val="50000"/>
                  </a:schemeClr>
                </a:solidFill>
              </a:rPr>
              <a:t>/</a:t>
            </a:r>
            <a:r>
              <a:rPr lang="tr-TR" dirty="0" err="1">
                <a:solidFill>
                  <a:schemeClr val="bg1">
                    <a:lumMod val="50000"/>
                  </a:schemeClr>
                </a:solidFill>
              </a:rPr>
              <a:t>Polymers</a:t>
            </a:r>
            <a:r>
              <a:rPr lang="tr-TR" dirty="0">
                <a:solidFill>
                  <a:schemeClr val="bg1">
                    <a:lumMod val="50000"/>
                  </a:schemeClr>
                </a:solidFill>
              </a:rPr>
              <a:t>)</a:t>
            </a:r>
          </a:p>
        </p:txBody>
      </p:sp>
      <p:sp>
        <p:nvSpPr>
          <p:cNvPr id="24" name="Altbilgi Yer Tutucusu 2">
            <a:extLst>
              <a:ext uri="{FF2B5EF4-FFF2-40B4-BE49-F238E27FC236}">
                <a16:creationId xmlns:a16="http://schemas.microsoft.com/office/drawing/2014/main" id="{7267AE87-C61B-4419-B063-55942F806DC2}"/>
              </a:ext>
            </a:extLst>
          </p:cNvPr>
          <p:cNvSpPr>
            <a:spLocks noGrp="1"/>
          </p:cNvSpPr>
          <p:nvPr>
            <p:ph type="ftr" sz="quarter" idx="11"/>
          </p:nvPr>
        </p:nvSpPr>
        <p:spPr>
          <a:xfrm>
            <a:off x="1957740" y="6410748"/>
            <a:ext cx="4680520" cy="330520"/>
          </a:xfrm>
        </p:spPr>
        <p:txBody>
          <a:bodyPr/>
          <a:lstStyle/>
          <a:p>
            <a:r>
              <a:rPr lang="en-US" dirty="0"/>
              <a:t>General Information About Composite Materials / Mehmet </a:t>
            </a:r>
            <a:r>
              <a:rPr lang="en-US" dirty="0" err="1"/>
              <a:t>Zor</a:t>
            </a:r>
            <a:endParaRPr lang="tr-TR" dirty="0"/>
          </a:p>
        </p:txBody>
      </p:sp>
    </p:spTree>
    <p:extLst>
      <p:ext uri="{BB962C8B-B14F-4D97-AF65-F5344CB8AC3E}">
        <p14:creationId xmlns:p14="http://schemas.microsoft.com/office/powerpoint/2010/main" val="57529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wipe(up)">
                                      <p:cBhvr>
                                        <p:cTn id="14" dur="500"/>
                                        <p:tgtEl>
                                          <p:spTgt spid="1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fade">
                                      <p:cBhvr>
                                        <p:cTn id="24" dur="500"/>
                                        <p:tgtEl>
                                          <p:spTgt spid="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build="p"/>
      <p:bldP spid="2" grpId="0" build="p"/>
      <p:bldP spid="19" grpId="0"/>
      <p:bldP spid="23"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7840E83-AC17-4BB5-BC43-751DE1ADA5B1}" type="slidenum">
              <a:rPr lang="tr-TR" smtClean="0"/>
              <a:t>109</a:t>
            </a:fld>
            <a:endParaRPr lang="tr-TR"/>
          </a:p>
        </p:txBody>
      </p:sp>
      <p:sp>
        <p:nvSpPr>
          <p:cNvPr id="6" name="Veri Yer Tutucusu 5"/>
          <p:cNvSpPr>
            <a:spLocks noGrp="1"/>
          </p:cNvSpPr>
          <p:nvPr>
            <p:ph type="dt" sz="half" idx="10"/>
          </p:nvPr>
        </p:nvSpPr>
        <p:spPr/>
        <p:txBody>
          <a:bodyPr/>
          <a:lstStyle/>
          <a:p>
            <a:r>
              <a:rPr lang="tr-TR" dirty="0"/>
              <a:t>......</a:t>
            </a:r>
          </a:p>
        </p:txBody>
      </p:sp>
      <p:sp>
        <p:nvSpPr>
          <p:cNvPr id="20" name="Başlık 1">
            <a:extLst>
              <a:ext uri="{FF2B5EF4-FFF2-40B4-BE49-F238E27FC236}">
                <a16:creationId xmlns:a16="http://schemas.microsoft.com/office/drawing/2014/main" id="{2F3876E2-4073-4ADB-A3E6-662E8E48B895}"/>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
        <p:nvSpPr>
          <p:cNvPr id="21" name="Dikdörtgen 20">
            <a:extLst>
              <a:ext uri="{FF2B5EF4-FFF2-40B4-BE49-F238E27FC236}">
                <a16:creationId xmlns:a16="http://schemas.microsoft.com/office/drawing/2014/main" id="{D4F7843B-E450-4309-9B2E-D7DA9FBEF143}"/>
              </a:ext>
            </a:extLst>
          </p:cNvPr>
          <p:cNvSpPr/>
          <p:nvPr/>
        </p:nvSpPr>
        <p:spPr>
          <a:xfrm>
            <a:off x="2617250" y="654818"/>
            <a:ext cx="3903633" cy="400110"/>
          </a:xfrm>
          <a:prstGeom prst="rect">
            <a:avLst/>
          </a:prstGeom>
        </p:spPr>
        <p:txBody>
          <a:bodyPr wrap="none">
            <a:spAutoFit/>
          </a:bodyPr>
          <a:lstStyle/>
          <a:p>
            <a:r>
              <a:rPr lang="tr-TR" sz="2000" dirty="0">
                <a:solidFill>
                  <a:schemeClr val="bg1">
                    <a:lumMod val="50000"/>
                  </a:schemeClr>
                </a:solidFill>
              </a:rPr>
              <a:t>10.2 Main </a:t>
            </a:r>
            <a:r>
              <a:rPr lang="tr-TR" sz="2000" dirty="0" err="1">
                <a:solidFill>
                  <a:schemeClr val="bg1">
                    <a:lumMod val="50000"/>
                  </a:schemeClr>
                </a:solidFill>
              </a:rPr>
              <a:t>Matrix</a:t>
            </a:r>
            <a:r>
              <a:rPr lang="tr-TR" sz="2000" dirty="0">
                <a:solidFill>
                  <a:schemeClr val="bg1">
                    <a:lumMod val="50000"/>
                  </a:schemeClr>
                </a:solidFill>
              </a:rPr>
              <a:t> </a:t>
            </a:r>
            <a:r>
              <a:rPr lang="tr-TR" sz="2000" dirty="0" err="1">
                <a:solidFill>
                  <a:schemeClr val="bg1">
                    <a:lumMod val="50000"/>
                  </a:schemeClr>
                </a:solidFill>
              </a:rPr>
              <a:t>Material</a:t>
            </a:r>
            <a:r>
              <a:rPr lang="tr-TR" sz="2000" dirty="0">
                <a:solidFill>
                  <a:schemeClr val="bg1">
                    <a:lumMod val="50000"/>
                  </a:schemeClr>
                </a:solidFill>
              </a:rPr>
              <a:t> </a:t>
            </a:r>
            <a:r>
              <a:rPr lang="tr-TR" sz="2000" dirty="0" err="1">
                <a:solidFill>
                  <a:schemeClr val="bg1">
                    <a:lumMod val="50000"/>
                  </a:schemeClr>
                </a:solidFill>
              </a:rPr>
              <a:t>Types</a:t>
            </a:r>
            <a:endParaRPr lang="tr-TR" sz="2000" dirty="0">
              <a:solidFill>
                <a:schemeClr val="bg1">
                  <a:lumMod val="50000"/>
                </a:schemeClr>
              </a:solidFill>
            </a:endParaRPr>
          </a:p>
        </p:txBody>
      </p:sp>
      <p:sp>
        <p:nvSpPr>
          <p:cNvPr id="17" name="Dikdörtgen 16">
            <a:extLst>
              <a:ext uri="{FF2B5EF4-FFF2-40B4-BE49-F238E27FC236}">
                <a16:creationId xmlns:a16="http://schemas.microsoft.com/office/drawing/2014/main" id="{C5B9D628-C0CF-4B50-90C5-C11E2DF9FA64}"/>
              </a:ext>
            </a:extLst>
          </p:cNvPr>
          <p:cNvSpPr/>
          <p:nvPr/>
        </p:nvSpPr>
        <p:spPr>
          <a:xfrm>
            <a:off x="190618" y="4013036"/>
            <a:ext cx="6048672" cy="829522"/>
          </a:xfrm>
          <a:prstGeom prst="rect">
            <a:avLst/>
          </a:prstGeom>
        </p:spPr>
        <p:txBody>
          <a:bodyPr wrap="square">
            <a:spAutoFit/>
          </a:bodyPr>
          <a:lstStyle/>
          <a:p>
            <a:pPr marL="342900" indent="-342900">
              <a:lnSpc>
                <a:spcPct val="150000"/>
              </a:lnSpc>
              <a:buFont typeface="+mj-lt"/>
              <a:buAutoNum type="arabicPeriod" startAt="4"/>
            </a:pPr>
            <a:r>
              <a:rPr lang="en-US" sz="1700" dirty="0"/>
              <a:t>Polyurethanes were first discovered by German scientist Otto Bayer in 1937.</a:t>
            </a:r>
            <a:endParaRPr lang="tr-TR" sz="1700" dirty="0"/>
          </a:p>
        </p:txBody>
      </p:sp>
      <p:sp>
        <p:nvSpPr>
          <p:cNvPr id="18" name="Dikdörtgen 17">
            <a:extLst>
              <a:ext uri="{FF2B5EF4-FFF2-40B4-BE49-F238E27FC236}">
                <a16:creationId xmlns:a16="http://schemas.microsoft.com/office/drawing/2014/main" id="{0D5FFDEB-D80E-4DB8-894D-58EAA9ED8502}"/>
              </a:ext>
            </a:extLst>
          </p:cNvPr>
          <p:cNvSpPr/>
          <p:nvPr/>
        </p:nvSpPr>
        <p:spPr>
          <a:xfrm>
            <a:off x="165037" y="4795154"/>
            <a:ext cx="6264696" cy="1614353"/>
          </a:xfrm>
          <a:prstGeom prst="rect">
            <a:avLst/>
          </a:prstGeom>
        </p:spPr>
        <p:txBody>
          <a:bodyPr wrap="square">
            <a:spAutoFit/>
          </a:bodyPr>
          <a:lstStyle/>
          <a:p>
            <a:pPr marL="342900" indent="-342900" algn="just">
              <a:lnSpc>
                <a:spcPct val="150000"/>
              </a:lnSpc>
              <a:buFont typeface="+mj-lt"/>
              <a:buAutoNum type="arabicPeriod" startAt="5"/>
            </a:pPr>
            <a:r>
              <a:rPr lang="en-US" sz="1700" dirty="0"/>
              <a:t>Polyurethane is the indispensable material of the automotive, sponge, shoes, transportation, cooling, insulation, furniture, textile, food, electronics, paint and healthcare industry due to its biocompatibility.</a:t>
            </a:r>
            <a:endParaRPr lang="tr-TR" sz="1700" dirty="0"/>
          </a:p>
        </p:txBody>
      </p:sp>
      <p:pic>
        <p:nvPicPr>
          <p:cNvPr id="24" name="Picture 4" descr="https://encrypted-tbn1.gstatic.com/images?q=tbn:ANd9GcSuMYvqVosgL3-9kFGWfinBqBhfUwFzMUyJqipILOTOMHvutU3sbGoNgw9-">
            <a:extLst>
              <a:ext uri="{FF2B5EF4-FFF2-40B4-BE49-F238E27FC236}">
                <a16:creationId xmlns:a16="http://schemas.microsoft.com/office/drawing/2014/main" id="{8ADBC105-975C-4FE5-ADDD-83E3538024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8170" y="3551588"/>
            <a:ext cx="1462306" cy="12568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Alternativtext eingeben (optional) ...">
            <a:extLst>
              <a:ext uri="{FF2B5EF4-FFF2-40B4-BE49-F238E27FC236}">
                <a16:creationId xmlns:a16="http://schemas.microsoft.com/office/drawing/2014/main" id="{92AF704E-B1BB-49DF-97BD-2083C1945C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0615" y="1405954"/>
            <a:ext cx="1329141" cy="2106290"/>
          </a:xfrm>
          <a:prstGeom prst="rect">
            <a:avLst/>
          </a:prstGeom>
          <a:noFill/>
          <a:extLst>
            <a:ext uri="{909E8E84-426E-40DD-AFC4-6F175D3DCCD1}">
              <a14:hiddenFill xmlns:a14="http://schemas.microsoft.com/office/drawing/2010/main">
                <a:solidFill>
                  <a:srgbClr val="FFFFFF"/>
                </a:solidFill>
              </a14:hiddenFill>
            </a:ext>
          </a:extLst>
        </p:spPr>
      </p:pic>
      <p:sp>
        <p:nvSpPr>
          <p:cNvPr id="26" name="Dikdörtgen 25">
            <a:extLst>
              <a:ext uri="{FF2B5EF4-FFF2-40B4-BE49-F238E27FC236}">
                <a16:creationId xmlns:a16="http://schemas.microsoft.com/office/drawing/2014/main" id="{DF0305D8-17CE-487E-A99B-ED7764F39A0B}"/>
              </a:ext>
            </a:extLst>
          </p:cNvPr>
          <p:cNvSpPr/>
          <p:nvPr/>
        </p:nvSpPr>
        <p:spPr>
          <a:xfrm>
            <a:off x="7763161" y="1639646"/>
            <a:ext cx="1329141" cy="1384995"/>
          </a:xfrm>
          <a:prstGeom prst="rect">
            <a:avLst/>
          </a:prstGeom>
        </p:spPr>
        <p:txBody>
          <a:bodyPr wrap="square">
            <a:spAutoFit/>
          </a:bodyPr>
          <a:lstStyle/>
          <a:p>
            <a:pPr algn="ctr"/>
            <a:r>
              <a:rPr lang="en-US" sz="1400" dirty="0"/>
              <a:t>Otto Bayer (1902-1982) and the polyurethane foam cork he produced</a:t>
            </a:r>
            <a:endParaRPr lang="tr-TR" sz="1400" dirty="0"/>
          </a:p>
        </p:txBody>
      </p:sp>
      <p:sp>
        <p:nvSpPr>
          <p:cNvPr id="27" name="Metin kutusu 26">
            <a:extLst>
              <a:ext uri="{FF2B5EF4-FFF2-40B4-BE49-F238E27FC236}">
                <a16:creationId xmlns:a16="http://schemas.microsoft.com/office/drawing/2014/main" id="{13BD0913-DC3E-44D7-881C-33CD38D8FA68}"/>
              </a:ext>
            </a:extLst>
          </p:cNvPr>
          <p:cNvSpPr txBox="1"/>
          <p:nvPr/>
        </p:nvSpPr>
        <p:spPr>
          <a:xfrm>
            <a:off x="7812119" y="3655161"/>
            <a:ext cx="1291404" cy="738664"/>
          </a:xfrm>
          <a:prstGeom prst="rect">
            <a:avLst/>
          </a:prstGeom>
          <a:noFill/>
        </p:spPr>
        <p:txBody>
          <a:bodyPr wrap="square" rtlCol="0">
            <a:spAutoFit/>
          </a:bodyPr>
          <a:lstStyle/>
          <a:p>
            <a:pPr algn="ctr"/>
            <a:r>
              <a:rPr lang="tr-TR" sz="1400" dirty="0" err="1"/>
              <a:t>Polyurethane</a:t>
            </a:r>
            <a:r>
              <a:rPr lang="tr-TR" sz="1400" dirty="0"/>
              <a:t> </a:t>
            </a:r>
            <a:r>
              <a:rPr lang="tr-TR" sz="1400" dirty="0" err="1"/>
              <a:t>fabric</a:t>
            </a:r>
            <a:r>
              <a:rPr lang="tr-TR" sz="1400" dirty="0"/>
              <a:t> </a:t>
            </a:r>
          </a:p>
          <a:p>
            <a:pPr algn="ctr"/>
            <a:r>
              <a:rPr lang="tr-TR" sz="1400" dirty="0" err="1"/>
              <a:t>covered</a:t>
            </a:r>
            <a:r>
              <a:rPr lang="tr-TR" sz="1400" dirty="0"/>
              <a:t> </a:t>
            </a:r>
            <a:r>
              <a:rPr lang="tr-TR" sz="1400" dirty="0" err="1"/>
              <a:t>seat</a:t>
            </a:r>
            <a:endParaRPr lang="tr-TR" sz="1400" dirty="0"/>
          </a:p>
        </p:txBody>
      </p:sp>
      <p:pic>
        <p:nvPicPr>
          <p:cNvPr id="28" name="Picture 2" descr="http://www.akbabagiyim.com/Resim/Galeri/590-20120905173646-a14_k.jpg">
            <a:extLst>
              <a:ext uri="{FF2B5EF4-FFF2-40B4-BE49-F238E27FC236}">
                <a16:creationId xmlns:a16="http://schemas.microsoft.com/office/drawing/2014/main" id="{20619BCA-AD97-4060-9E4E-497134118B9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7874" y="4887881"/>
            <a:ext cx="1462305" cy="1462305"/>
          </a:xfrm>
          <a:prstGeom prst="rect">
            <a:avLst/>
          </a:prstGeom>
          <a:noFill/>
          <a:extLst>
            <a:ext uri="{909E8E84-426E-40DD-AFC4-6F175D3DCCD1}">
              <a14:hiddenFill xmlns:a14="http://schemas.microsoft.com/office/drawing/2010/main">
                <a:solidFill>
                  <a:srgbClr val="FFFFFF"/>
                </a:solidFill>
              </a14:hiddenFill>
            </a:ext>
          </a:extLst>
        </p:spPr>
      </p:pic>
      <p:sp>
        <p:nvSpPr>
          <p:cNvPr id="29" name="Metin kutusu 28">
            <a:extLst>
              <a:ext uri="{FF2B5EF4-FFF2-40B4-BE49-F238E27FC236}">
                <a16:creationId xmlns:a16="http://schemas.microsoft.com/office/drawing/2014/main" id="{8E04A334-EF98-4C3A-A11E-6AD6A733184F}"/>
              </a:ext>
            </a:extLst>
          </p:cNvPr>
          <p:cNvSpPr txBox="1"/>
          <p:nvPr/>
        </p:nvSpPr>
        <p:spPr>
          <a:xfrm>
            <a:off x="7835677" y="5195095"/>
            <a:ext cx="1273158" cy="954107"/>
          </a:xfrm>
          <a:prstGeom prst="rect">
            <a:avLst/>
          </a:prstGeom>
          <a:noFill/>
        </p:spPr>
        <p:txBody>
          <a:bodyPr wrap="square" rtlCol="0">
            <a:spAutoFit/>
          </a:bodyPr>
          <a:lstStyle/>
          <a:p>
            <a:pPr algn="ctr"/>
            <a:r>
              <a:rPr lang="tr-TR" sz="1400" dirty="0"/>
              <a:t>100% </a:t>
            </a:r>
            <a:r>
              <a:rPr lang="tr-TR" sz="1400" dirty="0" err="1"/>
              <a:t>Polyurethane</a:t>
            </a:r>
            <a:r>
              <a:rPr lang="tr-TR" sz="1400" dirty="0"/>
              <a:t> </a:t>
            </a:r>
            <a:r>
              <a:rPr lang="tr-TR" sz="1400" dirty="0" err="1"/>
              <a:t>leather</a:t>
            </a:r>
            <a:r>
              <a:rPr lang="tr-TR" sz="1400" dirty="0"/>
              <a:t> </a:t>
            </a:r>
          </a:p>
          <a:p>
            <a:pPr algn="ctr"/>
            <a:r>
              <a:rPr lang="tr-TR" sz="1400" dirty="0" err="1"/>
              <a:t>jacket</a:t>
            </a:r>
            <a:endParaRPr lang="tr-TR" sz="1400" dirty="0"/>
          </a:p>
        </p:txBody>
      </p:sp>
      <p:sp>
        <p:nvSpPr>
          <p:cNvPr id="19" name="Dikdörtgen 18">
            <a:extLst>
              <a:ext uri="{FF2B5EF4-FFF2-40B4-BE49-F238E27FC236}">
                <a16:creationId xmlns:a16="http://schemas.microsoft.com/office/drawing/2014/main" id="{33B2EC3C-A4BF-4782-8E36-43A97807CB83}"/>
              </a:ext>
            </a:extLst>
          </p:cNvPr>
          <p:cNvSpPr/>
          <p:nvPr/>
        </p:nvSpPr>
        <p:spPr>
          <a:xfrm>
            <a:off x="940192" y="2152992"/>
            <a:ext cx="4851008" cy="369332"/>
          </a:xfrm>
          <a:prstGeom prst="rect">
            <a:avLst/>
          </a:prstGeom>
        </p:spPr>
        <p:txBody>
          <a:bodyPr wrap="none">
            <a:spAutoFit/>
          </a:bodyPr>
          <a:lstStyle/>
          <a:p>
            <a:r>
              <a:rPr lang="tr-TR" dirty="0">
                <a:solidFill>
                  <a:schemeClr val="bg1">
                    <a:lumMod val="50000"/>
                  </a:schemeClr>
                </a:solidFill>
              </a:rPr>
              <a:t>10.2.1.a.6 </a:t>
            </a:r>
            <a:r>
              <a:rPr lang="tr-TR" dirty="0" err="1">
                <a:solidFill>
                  <a:schemeClr val="bg1">
                    <a:lumMod val="50000"/>
                  </a:schemeClr>
                </a:solidFill>
              </a:rPr>
              <a:t>Polyurethane</a:t>
            </a:r>
            <a:r>
              <a:rPr lang="tr-TR" dirty="0">
                <a:solidFill>
                  <a:schemeClr val="bg1">
                    <a:lumMod val="50000"/>
                  </a:schemeClr>
                </a:solidFill>
              </a:rPr>
              <a:t>/</a:t>
            </a:r>
            <a:r>
              <a:rPr lang="tr-TR" dirty="0" err="1">
                <a:solidFill>
                  <a:schemeClr val="bg1">
                    <a:lumMod val="50000"/>
                  </a:schemeClr>
                </a:solidFill>
              </a:rPr>
              <a:t>Urethane</a:t>
            </a:r>
            <a:r>
              <a:rPr lang="tr-TR" dirty="0">
                <a:solidFill>
                  <a:schemeClr val="bg1">
                    <a:lumMod val="50000"/>
                  </a:schemeClr>
                </a:solidFill>
              </a:rPr>
              <a:t> : -</a:t>
            </a:r>
            <a:r>
              <a:rPr lang="tr-TR" dirty="0" err="1">
                <a:solidFill>
                  <a:schemeClr val="bg1">
                    <a:lumMod val="50000"/>
                  </a:schemeClr>
                </a:solidFill>
              </a:rPr>
              <a:t>Continue</a:t>
            </a:r>
            <a:endParaRPr lang="tr-TR" dirty="0">
              <a:solidFill>
                <a:schemeClr val="bg1">
                  <a:lumMod val="50000"/>
                </a:schemeClr>
              </a:solidFill>
            </a:endParaRPr>
          </a:p>
        </p:txBody>
      </p:sp>
      <p:sp>
        <p:nvSpPr>
          <p:cNvPr id="22" name="Dikdörtgen 21">
            <a:extLst>
              <a:ext uri="{FF2B5EF4-FFF2-40B4-BE49-F238E27FC236}">
                <a16:creationId xmlns:a16="http://schemas.microsoft.com/office/drawing/2014/main" id="{D517D755-E57D-4142-8813-AD5BF5A5753A}"/>
              </a:ext>
            </a:extLst>
          </p:cNvPr>
          <p:cNvSpPr/>
          <p:nvPr/>
        </p:nvSpPr>
        <p:spPr>
          <a:xfrm>
            <a:off x="522138" y="1783660"/>
            <a:ext cx="2736304" cy="369332"/>
          </a:xfrm>
          <a:prstGeom prst="rect">
            <a:avLst/>
          </a:prstGeom>
        </p:spPr>
        <p:txBody>
          <a:bodyPr wrap="square">
            <a:spAutoFit/>
          </a:bodyPr>
          <a:lstStyle/>
          <a:p>
            <a:r>
              <a:rPr lang="tr-TR" dirty="0">
                <a:solidFill>
                  <a:schemeClr val="bg1">
                    <a:lumMod val="50000"/>
                  </a:schemeClr>
                </a:solidFill>
              </a:rPr>
              <a:t>10.2.1.a </a:t>
            </a:r>
            <a:r>
              <a:rPr lang="tr-TR" dirty="0" err="1">
                <a:solidFill>
                  <a:schemeClr val="bg1">
                    <a:lumMod val="50000"/>
                  </a:schemeClr>
                </a:solidFill>
              </a:rPr>
              <a:t>Thermosets</a:t>
            </a:r>
            <a:endParaRPr lang="tr-TR" dirty="0">
              <a:solidFill>
                <a:schemeClr val="bg1">
                  <a:lumMod val="50000"/>
                </a:schemeClr>
              </a:solidFill>
            </a:endParaRPr>
          </a:p>
        </p:txBody>
      </p:sp>
      <p:sp>
        <p:nvSpPr>
          <p:cNvPr id="23" name="Dikdörtgen 22">
            <a:extLst>
              <a:ext uri="{FF2B5EF4-FFF2-40B4-BE49-F238E27FC236}">
                <a16:creationId xmlns:a16="http://schemas.microsoft.com/office/drawing/2014/main" id="{C267D0B0-6E2E-4E9A-8D90-648EF61C0DD8}"/>
              </a:ext>
            </a:extLst>
          </p:cNvPr>
          <p:cNvSpPr/>
          <p:nvPr/>
        </p:nvSpPr>
        <p:spPr>
          <a:xfrm>
            <a:off x="224805" y="1470875"/>
            <a:ext cx="5256584" cy="369332"/>
          </a:xfrm>
          <a:prstGeom prst="rect">
            <a:avLst/>
          </a:prstGeom>
        </p:spPr>
        <p:txBody>
          <a:bodyPr wrap="square">
            <a:spAutoFit/>
          </a:bodyPr>
          <a:lstStyle/>
          <a:p>
            <a:r>
              <a:rPr lang="tr-TR" dirty="0">
                <a:solidFill>
                  <a:schemeClr val="bg1">
                    <a:lumMod val="50000"/>
                  </a:schemeClr>
                </a:solidFill>
              </a:rPr>
              <a:t>10.2.1 </a:t>
            </a:r>
            <a:r>
              <a:rPr lang="tr-TR" dirty="0" err="1">
                <a:solidFill>
                  <a:schemeClr val="bg1">
                    <a:lumMod val="50000"/>
                  </a:schemeClr>
                </a:solidFill>
              </a:rPr>
              <a:t>Plastic</a:t>
            </a:r>
            <a:r>
              <a:rPr lang="tr-TR" dirty="0">
                <a:solidFill>
                  <a:schemeClr val="bg1">
                    <a:lumMod val="50000"/>
                  </a:schemeClr>
                </a:solidFill>
              </a:rPr>
              <a:t> </a:t>
            </a:r>
            <a:r>
              <a:rPr lang="tr-TR" dirty="0" err="1">
                <a:solidFill>
                  <a:schemeClr val="bg1">
                    <a:lumMod val="50000"/>
                  </a:schemeClr>
                </a:solidFill>
              </a:rPr>
              <a:t>Matrix</a:t>
            </a:r>
            <a:r>
              <a:rPr lang="tr-TR" dirty="0">
                <a:solidFill>
                  <a:schemeClr val="bg1">
                    <a:lumMod val="50000"/>
                  </a:schemeClr>
                </a:solidFill>
              </a:rPr>
              <a:t> </a:t>
            </a:r>
            <a:r>
              <a:rPr lang="tr-TR" dirty="0" err="1">
                <a:solidFill>
                  <a:schemeClr val="bg1">
                    <a:lumMod val="50000"/>
                  </a:schemeClr>
                </a:solidFill>
              </a:rPr>
              <a:t>Materials</a:t>
            </a:r>
            <a:r>
              <a:rPr lang="tr-TR" dirty="0">
                <a:solidFill>
                  <a:schemeClr val="bg1">
                    <a:lumMod val="50000"/>
                  </a:schemeClr>
                </a:solidFill>
              </a:rPr>
              <a:t> (</a:t>
            </a:r>
            <a:r>
              <a:rPr lang="tr-TR" dirty="0" err="1">
                <a:solidFill>
                  <a:schemeClr val="bg1">
                    <a:lumMod val="50000"/>
                  </a:schemeClr>
                </a:solidFill>
              </a:rPr>
              <a:t>Resins</a:t>
            </a:r>
            <a:r>
              <a:rPr lang="tr-TR" dirty="0">
                <a:solidFill>
                  <a:schemeClr val="bg1">
                    <a:lumMod val="50000"/>
                  </a:schemeClr>
                </a:solidFill>
              </a:rPr>
              <a:t>/</a:t>
            </a:r>
            <a:r>
              <a:rPr lang="tr-TR" dirty="0" err="1">
                <a:solidFill>
                  <a:schemeClr val="bg1">
                    <a:lumMod val="50000"/>
                  </a:schemeClr>
                </a:solidFill>
              </a:rPr>
              <a:t>Polymers</a:t>
            </a:r>
            <a:r>
              <a:rPr lang="tr-TR" dirty="0">
                <a:solidFill>
                  <a:schemeClr val="bg1">
                    <a:lumMod val="50000"/>
                  </a:schemeClr>
                </a:solidFill>
              </a:rPr>
              <a:t>)</a:t>
            </a:r>
          </a:p>
        </p:txBody>
      </p:sp>
      <p:sp>
        <p:nvSpPr>
          <p:cNvPr id="2" name="Dikdörtgen 1">
            <a:extLst>
              <a:ext uri="{FF2B5EF4-FFF2-40B4-BE49-F238E27FC236}">
                <a16:creationId xmlns:a16="http://schemas.microsoft.com/office/drawing/2014/main" id="{401E8165-E602-4CFE-83C2-0812CAA4A6B3}"/>
              </a:ext>
            </a:extLst>
          </p:cNvPr>
          <p:cNvSpPr/>
          <p:nvPr/>
        </p:nvSpPr>
        <p:spPr>
          <a:xfrm>
            <a:off x="206169" y="2449426"/>
            <a:ext cx="6305779" cy="1614353"/>
          </a:xfrm>
          <a:prstGeom prst="rect">
            <a:avLst/>
          </a:prstGeom>
        </p:spPr>
        <p:txBody>
          <a:bodyPr wrap="square">
            <a:spAutoFit/>
          </a:bodyPr>
          <a:lstStyle/>
          <a:p>
            <a:pPr marL="342900" indent="-342900">
              <a:lnSpc>
                <a:spcPct val="150000"/>
              </a:lnSpc>
              <a:buFont typeface="+mj-lt"/>
              <a:buAutoNum type="arabicPeriod" startAt="3"/>
            </a:pPr>
            <a:r>
              <a:rPr lang="en-US" sz="1700" dirty="0"/>
              <a:t>Polyurethane products are often called urethane. However, it should not be confused with the special urethane substance also known as ethyl carbamate. Polyurethanes are not made from ethyl carbamate and do not contain it.</a:t>
            </a:r>
            <a:endParaRPr lang="tr-TR" sz="1700" dirty="0"/>
          </a:p>
        </p:txBody>
      </p:sp>
      <p:sp>
        <p:nvSpPr>
          <p:cNvPr id="30" name="Altbilgi Yer Tutucusu 2">
            <a:extLst>
              <a:ext uri="{FF2B5EF4-FFF2-40B4-BE49-F238E27FC236}">
                <a16:creationId xmlns:a16="http://schemas.microsoft.com/office/drawing/2014/main" id="{7C0FF849-C9F6-4A80-B3B6-4E9EFD2606F4}"/>
              </a:ext>
            </a:extLst>
          </p:cNvPr>
          <p:cNvSpPr>
            <a:spLocks noGrp="1"/>
          </p:cNvSpPr>
          <p:nvPr>
            <p:ph type="ftr" sz="quarter" idx="11"/>
          </p:nvPr>
        </p:nvSpPr>
        <p:spPr>
          <a:xfrm>
            <a:off x="1957740" y="6410748"/>
            <a:ext cx="4680520" cy="330520"/>
          </a:xfrm>
        </p:spPr>
        <p:txBody>
          <a:bodyPr/>
          <a:lstStyle/>
          <a:p>
            <a:r>
              <a:rPr lang="en-US" dirty="0"/>
              <a:t>General Information About Composite Materials / Mehmet </a:t>
            </a:r>
            <a:r>
              <a:rPr lang="en-US" dirty="0" err="1"/>
              <a:t>Zor</a:t>
            </a:r>
            <a:endParaRPr lang="tr-TR" dirty="0"/>
          </a:p>
        </p:txBody>
      </p:sp>
    </p:spTree>
    <p:extLst>
      <p:ext uri="{BB962C8B-B14F-4D97-AF65-F5344CB8AC3E}">
        <p14:creationId xmlns:p14="http://schemas.microsoft.com/office/powerpoint/2010/main" val="168550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6" grpId="0"/>
      <p:bldP spid="27" grpId="0"/>
      <p:bldP spid="29"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ltbilgi Yer Tutucusu 2"/>
          <p:cNvSpPr>
            <a:spLocks noGrp="1"/>
          </p:cNvSpPr>
          <p:nvPr>
            <p:ph type="ftr" sz="quarter" idx="11"/>
          </p:nvPr>
        </p:nvSpPr>
        <p:spPr>
          <a:xfrm>
            <a:off x="2286043" y="6410848"/>
            <a:ext cx="5983287" cy="447152"/>
          </a:xfrm>
        </p:spPr>
        <p:txBody>
          <a:bodyPr/>
          <a:lstStyle/>
          <a:p>
            <a:r>
              <a:rPr lang="en-US" dirty="0"/>
              <a:t>General Information About Composite Materials / Mehmet </a:t>
            </a:r>
            <a:r>
              <a:rPr lang="en-US" dirty="0" err="1"/>
              <a:t>Zor</a:t>
            </a:r>
            <a:endParaRPr lang="tr-TR" dirty="0"/>
          </a:p>
        </p:txBody>
      </p:sp>
      <p:sp>
        <p:nvSpPr>
          <p:cNvPr id="3" name="Slayt Numarası Yer Tutucusu 2"/>
          <p:cNvSpPr>
            <a:spLocks noGrp="1"/>
          </p:cNvSpPr>
          <p:nvPr>
            <p:ph type="sldNum" sz="quarter" idx="12"/>
          </p:nvPr>
        </p:nvSpPr>
        <p:spPr/>
        <p:txBody>
          <a:bodyPr/>
          <a:lstStyle/>
          <a:p>
            <a:fld id="{B7840E83-AC17-4BB5-BC43-751DE1ADA5B1}" type="slidenum">
              <a:rPr lang="tr-TR" smtClean="0"/>
              <a:t>11</a:t>
            </a:fld>
            <a:endParaRPr lang="tr-TR"/>
          </a:p>
        </p:txBody>
      </p:sp>
      <p:sp>
        <p:nvSpPr>
          <p:cNvPr id="2" name="Dikdörtgen 1"/>
          <p:cNvSpPr/>
          <p:nvPr/>
        </p:nvSpPr>
        <p:spPr>
          <a:xfrm>
            <a:off x="976866" y="5766765"/>
            <a:ext cx="7632848" cy="369332"/>
          </a:xfrm>
          <a:prstGeom prst="rect">
            <a:avLst/>
          </a:prstGeom>
        </p:spPr>
        <p:txBody>
          <a:bodyPr wrap="square">
            <a:spAutoFit/>
          </a:bodyPr>
          <a:lstStyle/>
          <a:p>
            <a:pPr algn="ctr">
              <a:spcBef>
                <a:spcPct val="50000"/>
              </a:spcBef>
            </a:pPr>
            <a:r>
              <a:rPr lang="en-US" dirty="0"/>
              <a:t>Window cores made of glass reinforced Polyester (GRP)</a:t>
            </a:r>
            <a:endParaRPr lang="tr-TR" dirty="0"/>
          </a:p>
        </p:txBody>
      </p:sp>
      <p:pic>
        <p:nvPicPr>
          <p:cNvPr id="12" name="Picture 2" descr="a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8650" y="2436539"/>
            <a:ext cx="2447925" cy="317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a9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233" y="2492896"/>
            <a:ext cx="2403475"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a9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1840" y="3072324"/>
            <a:ext cx="24384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Veri Yer Tutucusu 3"/>
          <p:cNvSpPr>
            <a:spLocks noGrp="1"/>
          </p:cNvSpPr>
          <p:nvPr>
            <p:ph type="dt" sz="half" idx="10"/>
          </p:nvPr>
        </p:nvSpPr>
        <p:spPr/>
        <p:txBody>
          <a:bodyPr/>
          <a:lstStyle/>
          <a:p>
            <a:r>
              <a:rPr lang="tr-TR" dirty="0"/>
              <a:t>......</a:t>
            </a:r>
          </a:p>
        </p:txBody>
      </p:sp>
      <p:sp>
        <p:nvSpPr>
          <p:cNvPr id="15" name="Rectangle 2">
            <a:extLst>
              <a:ext uri="{FF2B5EF4-FFF2-40B4-BE49-F238E27FC236}">
                <a16:creationId xmlns:a16="http://schemas.microsoft.com/office/drawing/2014/main" id="{C16CAC12-2404-4461-AC82-1C13E755E384}"/>
              </a:ext>
            </a:extLst>
          </p:cNvPr>
          <p:cNvSpPr>
            <a:spLocks noGrp="1" noChangeArrowheads="1"/>
          </p:cNvSpPr>
          <p:nvPr>
            <p:ph type="title"/>
          </p:nvPr>
        </p:nvSpPr>
        <p:spPr>
          <a:xfrm>
            <a:off x="757101" y="306582"/>
            <a:ext cx="7772400" cy="618776"/>
          </a:xfrm>
          <a:noFill/>
        </p:spPr>
        <p:txBody>
          <a:bodyPr>
            <a:noAutofit/>
          </a:bodyPr>
          <a:lstStyle/>
          <a:p>
            <a:pPr eaLnBrk="1" hangingPunct="1"/>
            <a:r>
              <a:rPr lang="tr-TR" sz="3600" dirty="0"/>
              <a:t>3-</a:t>
            </a:r>
            <a:r>
              <a:rPr lang="en" sz="3600" dirty="0"/>
              <a:t>Application Areas of Composites</a:t>
            </a:r>
          </a:p>
        </p:txBody>
      </p:sp>
      <p:sp>
        <p:nvSpPr>
          <p:cNvPr id="16" name="Dikdörtgen 15">
            <a:extLst>
              <a:ext uri="{FF2B5EF4-FFF2-40B4-BE49-F238E27FC236}">
                <a16:creationId xmlns:a16="http://schemas.microsoft.com/office/drawing/2014/main" id="{BADF1443-FAE9-4880-9239-AE8B043ED839}"/>
              </a:ext>
            </a:extLst>
          </p:cNvPr>
          <p:cNvSpPr/>
          <p:nvPr/>
        </p:nvSpPr>
        <p:spPr>
          <a:xfrm>
            <a:off x="7583886" y="820696"/>
            <a:ext cx="1370888" cy="400110"/>
          </a:xfrm>
          <a:prstGeom prst="rect">
            <a:avLst/>
          </a:prstGeom>
        </p:spPr>
        <p:txBody>
          <a:bodyPr wrap="none">
            <a:spAutoFit/>
          </a:bodyPr>
          <a:lstStyle/>
          <a:p>
            <a:r>
              <a:rPr lang="tr-TR" sz="2000" dirty="0">
                <a:solidFill>
                  <a:schemeClr val="bg2">
                    <a:lumMod val="90000"/>
                  </a:schemeClr>
                </a:solidFill>
              </a:rPr>
              <a:t>(</a:t>
            </a:r>
            <a:r>
              <a:rPr lang="tr-TR" sz="2000" dirty="0" err="1">
                <a:solidFill>
                  <a:schemeClr val="bg2">
                    <a:lumMod val="90000"/>
                  </a:schemeClr>
                </a:solidFill>
              </a:rPr>
              <a:t>continue</a:t>
            </a:r>
            <a:r>
              <a:rPr lang="tr-TR" sz="2000" dirty="0">
                <a:solidFill>
                  <a:schemeClr val="bg2">
                    <a:lumMod val="90000"/>
                  </a:schemeClr>
                </a:solidFill>
              </a:rPr>
              <a:t>)</a:t>
            </a:r>
          </a:p>
        </p:txBody>
      </p:sp>
      <p:sp>
        <p:nvSpPr>
          <p:cNvPr id="17" name="Rectangle 3" descr="Rectangle: Click to edit Master text styles&#10;Second level&#10;Third level&#10;Fourth level&#10;Fifth level">
            <a:extLst>
              <a:ext uri="{FF2B5EF4-FFF2-40B4-BE49-F238E27FC236}">
                <a16:creationId xmlns:a16="http://schemas.microsoft.com/office/drawing/2014/main" id="{EB8966D0-347D-4947-BF92-76DC5858237B}"/>
              </a:ext>
            </a:extLst>
          </p:cNvPr>
          <p:cNvSpPr>
            <a:spLocks noGrp="1" noChangeArrowheads="1"/>
          </p:cNvSpPr>
          <p:nvPr>
            <p:ph sz="quarter" idx="1"/>
          </p:nvPr>
        </p:nvSpPr>
        <p:spPr>
          <a:xfrm>
            <a:off x="301752" y="1455968"/>
            <a:ext cx="8503920" cy="441325"/>
          </a:xfrm>
          <a:noFill/>
        </p:spPr>
        <p:txBody>
          <a:bodyPr>
            <a:noAutofit/>
          </a:bodyPr>
          <a:lstStyle/>
          <a:p>
            <a:pPr marL="0" indent="0">
              <a:lnSpc>
                <a:spcPct val="150000"/>
              </a:lnSpc>
              <a:buNone/>
            </a:pPr>
            <a:r>
              <a:rPr lang="tr-TR" sz="1800" b="1" dirty="0"/>
              <a:t>3.1 </a:t>
            </a:r>
            <a:r>
              <a:rPr lang="tr-TR" sz="1800" b="1" dirty="0" err="1"/>
              <a:t>Buliding</a:t>
            </a:r>
            <a:r>
              <a:rPr lang="en-US" sz="1800" b="1" dirty="0"/>
              <a:t> Sector</a:t>
            </a:r>
            <a:r>
              <a:rPr lang="tr-TR" sz="1800" b="1" dirty="0"/>
              <a:t> - </a:t>
            </a:r>
            <a:r>
              <a:rPr lang="tr-TR" sz="1800" b="1" dirty="0">
                <a:solidFill>
                  <a:schemeClr val="bg1">
                    <a:lumMod val="65000"/>
                  </a:schemeClr>
                </a:solidFill>
              </a:rPr>
              <a:t>(</a:t>
            </a:r>
            <a:r>
              <a:rPr lang="tr-TR" sz="1800" b="1" dirty="0" err="1">
                <a:solidFill>
                  <a:schemeClr val="bg1">
                    <a:lumMod val="65000"/>
                  </a:schemeClr>
                </a:solidFill>
              </a:rPr>
              <a:t>continue</a:t>
            </a:r>
            <a:r>
              <a:rPr lang="tr-TR" sz="1800" b="1" dirty="0">
                <a:solidFill>
                  <a:schemeClr val="bg1">
                    <a:lumMod val="65000"/>
                  </a:schemeClr>
                </a:solidFill>
              </a:rPr>
              <a:t>)</a:t>
            </a:r>
            <a:r>
              <a:rPr lang="en-US" sz="1800" b="1" dirty="0"/>
              <a:t>:</a:t>
            </a:r>
            <a:endParaRPr lang="tr-TR" sz="1800" dirty="0"/>
          </a:p>
        </p:txBody>
      </p:sp>
    </p:spTree>
    <p:extLst>
      <p:ext uri="{BB962C8B-B14F-4D97-AF65-F5344CB8AC3E}">
        <p14:creationId xmlns:p14="http://schemas.microsoft.com/office/powerpoint/2010/main" val="300729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7840E83-AC17-4BB5-BC43-751DE1ADA5B1}" type="slidenum">
              <a:rPr lang="tr-TR" smtClean="0"/>
              <a:t>110</a:t>
            </a:fld>
            <a:endParaRPr lang="tr-TR"/>
          </a:p>
        </p:txBody>
      </p:sp>
      <p:sp>
        <p:nvSpPr>
          <p:cNvPr id="6" name="Veri Yer Tutucusu 5"/>
          <p:cNvSpPr>
            <a:spLocks noGrp="1"/>
          </p:cNvSpPr>
          <p:nvPr>
            <p:ph type="dt" sz="half" idx="10"/>
          </p:nvPr>
        </p:nvSpPr>
        <p:spPr/>
        <p:txBody>
          <a:bodyPr/>
          <a:lstStyle/>
          <a:p>
            <a:r>
              <a:rPr lang="tr-TR" dirty="0"/>
              <a:t>......</a:t>
            </a:r>
          </a:p>
        </p:txBody>
      </p:sp>
      <p:sp>
        <p:nvSpPr>
          <p:cNvPr id="13" name="Dikdörtgen 12">
            <a:extLst>
              <a:ext uri="{FF2B5EF4-FFF2-40B4-BE49-F238E27FC236}">
                <a16:creationId xmlns:a16="http://schemas.microsoft.com/office/drawing/2014/main" id="{51B77960-99BE-44DE-A530-144C64B57E10}"/>
              </a:ext>
            </a:extLst>
          </p:cNvPr>
          <p:cNvSpPr/>
          <p:nvPr/>
        </p:nvSpPr>
        <p:spPr>
          <a:xfrm>
            <a:off x="1434512" y="2121984"/>
            <a:ext cx="3384376" cy="369332"/>
          </a:xfrm>
          <a:prstGeom prst="rect">
            <a:avLst/>
          </a:prstGeom>
        </p:spPr>
        <p:txBody>
          <a:bodyPr wrap="square">
            <a:spAutoFit/>
          </a:bodyPr>
          <a:lstStyle/>
          <a:p>
            <a:r>
              <a:rPr lang="tr-TR" b="1" dirty="0">
                <a:solidFill>
                  <a:srgbClr val="FF0000"/>
                </a:solidFill>
              </a:rPr>
              <a:t>10.2.1.a.7 </a:t>
            </a:r>
            <a:r>
              <a:rPr lang="tr-TR" b="1" dirty="0" err="1">
                <a:solidFill>
                  <a:srgbClr val="FF0000"/>
                </a:solidFill>
              </a:rPr>
              <a:t>Cyanate</a:t>
            </a:r>
            <a:r>
              <a:rPr lang="tr-TR" b="1" dirty="0">
                <a:solidFill>
                  <a:srgbClr val="FF0000"/>
                </a:solidFill>
              </a:rPr>
              <a:t> Ester</a:t>
            </a:r>
            <a:endParaRPr lang="tr-TR" dirty="0">
              <a:solidFill>
                <a:srgbClr val="FF0000"/>
              </a:solidFill>
            </a:endParaRPr>
          </a:p>
        </p:txBody>
      </p:sp>
      <p:sp>
        <p:nvSpPr>
          <p:cNvPr id="20" name="Başlık 1">
            <a:extLst>
              <a:ext uri="{FF2B5EF4-FFF2-40B4-BE49-F238E27FC236}">
                <a16:creationId xmlns:a16="http://schemas.microsoft.com/office/drawing/2014/main" id="{2F3876E2-4073-4ADB-A3E6-662E8E48B895}"/>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
        <p:nvSpPr>
          <p:cNvPr id="21" name="Dikdörtgen 20">
            <a:extLst>
              <a:ext uri="{FF2B5EF4-FFF2-40B4-BE49-F238E27FC236}">
                <a16:creationId xmlns:a16="http://schemas.microsoft.com/office/drawing/2014/main" id="{D4F7843B-E450-4309-9B2E-D7DA9FBEF143}"/>
              </a:ext>
            </a:extLst>
          </p:cNvPr>
          <p:cNvSpPr/>
          <p:nvPr/>
        </p:nvSpPr>
        <p:spPr>
          <a:xfrm>
            <a:off x="2853097" y="668122"/>
            <a:ext cx="3903633" cy="400110"/>
          </a:xfrm>
          <a:prstGeom prst="rect">
            <a:avLst/>
          </a:prstGeom>
        </p:spPr>
        <p:txBody>
          <a:bodyPr wrap="none">
            <a:spAutoFit/>
          </a:bodyPr>
          <a:lstStyle/>
          <a:p>
            <a:r>
              <a:rPr lang="tr-TR" sz="2000" dirty="0">
                <a:solidFill>
                  <a:schemeClr val="bg1">
                    <a:lumMod val="50000"/>
                  </a:schemeClr>
                </a:solidFill>
              </a:rPr>
              <a:t>10.2 Main </a:t>
            </a:r>
            <a:r>
              <a:rPr lang="tr-TR" sz="2000" dirty="0" err="1">
                <a:solidFill>
                  <a:schemeClr val="bg1">
                    <a:lumMod val="50000"/>
                  </a:schemeClr>
                </a:solidFill>
              </a:rPr>
              <a:t>Matrix</a:t>
            </a:r>
            <a:r>
              <a:rPr lang="tr-TR" sz="2000" dirty="0">
                <a:solidFill>
                  <a:schemeClr val="bg1">
                    <a:lumMod val="50000"/>
                  </a:schemeClr>
                </a:solidFill>
              </a:rPr>
              <a:t> </a:t>
            </a:r>
            <a:r>
              <a:rPr lang="tr-TR" sz="2000" dirty="0" err="1">
                <a:solidFill>
                  <a:schemeClr val="bg1">
                    <a:lumMod val="50000"/>
                  </a:schemeClr>
                </a:solidFill>
              </a:rPr>
              <a:t>Material</a:t>
            </a:r>
            <a:r>
              <a:rPr lang="tr-TR" sz="2000" dirty="0">
                <a:solidFill>
                  <a:schemeClr val="bg1">
                    <a:lumMod val="50000"/>
                  </a:schemeClr>
                </a:solidFill>
              </a:rPr>
              <a:t> </a:t>
            </a:r>
            <a:r>
              <a:rPr lang="tr-TR" sz="2000" dirty="0" err="1">
                <a:solidFill>
                  <a:schemeClr val="bg1">
                    <a:lumMod val="50000"/>
                  </a:schemeClr>
                </a:solidFill>
              </a:rPr>
              <a:t>Types</a:t>
            </a:r>
            <a:endParaRPr lang="tr-TR" sz="2000" dirty="0">
              <a:solidFill>
                <a:schemeClr val="bg1">
                  <a:lumMod val="50000"/>
                </a:schemeClr>
              </a:solidFill>
            </a:endParaRPr>
          </a:p>
        </p:txBody>
      </p:sp>
      <p:pic>
        <p:nvPicPr>
          <p:cNvPr id="20482" name="Picture 2" descr="Cyanate ester - Wikipedia">
            <a:extLst>
              <a:ext uri="{FF2B5EF4-FFF2-40B4-BE49-F238E27FC236}">
                <a16:creationId xmlns:a16="http://schemas.microsoft.com/office/drawing/2014/main" id="{5D181AF4-D83E-40B5-AD22-5A9468FE68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5667" y="1849731"/>
            <a:ext cx="1985943" cy="1034479"/>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a:extLst>
              <a:ext uri="{FF2B5EF4-FFF2-40B4-BE49-F238E27FC236}">
                <a16:creationId xmlns:a16="http://schemas.microsoft.com/office/drawing/2014/main" id="{B523D585-477C-4A4C-867B-D2CDFB615E5C}"/>
              </a:ext>
            </a:extLst>
          </p:cNvPr>
          <p:cNvSpPr/>
          <p:nvPr/>
        </p:nvSpPr>
        <p:spPr>
          <a:xfrm>
            <a:off x="301752" y="2387808"/>
            <a:ext cx="6655896" cy="3968843"/>
          </a:xfrm>
          <a:prstGeom prst="rect">
            <a:avLst/>
          </a:prstGeom>
        </p:spPr>
        <p:txBody>
          <a:bodyPr wrap="square">
            <a:spAutoFit/>
          </a:bodyPr>
          <a:lstStyle/>
          <a:p>
            <a:pPr>
              <a:lnSpc>
                <a:spcPct val="150000"/>
              </a:lnSpc>
            </a:pPr>
            <a:r>
              <a:rPr lang="en-US" sz="1700" dirty="0">
                <a:solidFill>
                  <a:srgbClr val="000000"/>
                </a:solidFill>
                <a:latin typeface="+mj-lt"/>
              </a:rPr>
              <a:t>Cyanate esters, which are high-performance</a:t>
            </a:r>
            <a:r>
              <a:rPr lang="tr-TR" sz="1700" dirty="0">
                <a:solidFill>
                  <a:srgbClr val="000000"/>
                </a:solidFill>
                <a:latin typeface="+mj-lt"/>
              </a:rPr>
              <a:t> </a:t>
            </a:r>
            <a:r>
              <a:rPr lang="en-US" sz="1700" dirty="0">
                <a:solidFill>
                  <a:srgbClr val="000000"/>
                </a:solidFill>
                <a:latin typeface="+mj-lt"/>
              </a:rPr>
              <a:t>thermosetting resins, are often used in the aircraft and electronics industries.</a:t>
            </a:r>
            <a:r>
              <a:rPr lang="tr-TR" sz="1700" dirty="0">
                <a:solidFill>
                  <a:srgbClr val="000000"/>
                </a:solidFill>
                <a:latin typeface="+mj-lt"/>
              </a:rPr>
              <a:t> </a:t>
            </a:r>
          </a:p>
          <a:p>
            <a:pPr>
              <a:lnSpc>
                <a:spcPct val="150000"/>
              </a:lnSpc>
            </a:pPr>
            <a:r>
              <a:rPr lang="en-US" sz="1700" dirty="0">
                <a:solidFill>
                  <a:srgbClr val="000000"/>
                </a:solidFill>
                <a:latin typeface="+mj-lt"/>
              </a:rPr>
              <a:t>They can be used up to 200ºC in wet condition. Main features:</a:t>
            </a:r>
            <a:endParaRPr lang="tr-TR" sz="1700" dirty="0">
              <a:solidFill>
                <a:srgbClr val="000000"/>
              </a:solidFill>
              <a:latin typeface="+mj-lt"/>
            </a:endParaRPr>
          </a:p>
          <a:p>
            <a:pPr marL="342900" indent="-342900">
              <a:lnSpc>
                <a:spcPct val="150000"/>
              </a:lnSpc>
              <a:buFont typeface="+mj-lt"/>
              <a:buAutoNum type="arabicPeriod"/>
            </a:pPr>
            <a:r>
              <a:rPr lang="en-US" sz="1700" dirty="0">
                <a:solidFill>
                  <a:srgbClr val="000000"/>
                </a:solidFill>
                <a:latin typeface="+mj-lt"/>
              </a:rPr>
              <a:t>high thermal stability,</a:t>
            </a:r>
            <a:endParaRPr lang="tr-TR" sz="1700" dirty="0">
              <a:solidFill>
                <a:srgbClr val="000000"/>
              </a:solidFill>
              <a:latin typeface="+mj-lt"/>
            </a:endParaRPr>
          </a:p>
          <a:p>
            <a:pPr marL="342900" indent="-342900">
              <a:lnSpc>
                <a:spcPct val="150000"/>
              </a:lnSpc>
              <a:buFont typeface="+mj-lt"/>
              <a:buAutoNum type="arabicPeriod"/>
            </a:pPr>
            <a:r>
              <a:rPr lang="en-US" sz="1700" dirty="0">
                <a:solidFill>
                  <a:srgbClr val="000000"/>
                </a:solidFill>
                <a:latin typeface="+mj-lt"/>
              </a:rPr>
              <a:t>excellent mechanical properties,</a:t>
            </a:r>
            <a:endParaRPr lang="tr-TR" sz="1700" dirty="0">
              <a:solidFill>
                <a:srgbClr val="000000"/>
              </a:solidFill>
              <a:latin typeface="+mj-lt"/>
            </a:endParaRPr>
          </a:p>
          <a:p>
            <a:pPr marL="342900" indent="-342900">
              <a:lnSpc>
                <a:spcPct val="150000"/>
              </a:lnSpc>
              <a:buFont typeface="+mj-lt"/>
              <a:buAutoNum type="arabicPeriod"/>
            </a:pPr>
            <a:r>
              <a:rPr lang="en-US" sz="1700" dirty="0">
                <a:solidFill>
                  <a:srgbClr val="000000"/>
                </a:solidFill>
                <a:latin typeface="+mj-lt"/>
              </a:rPr>
              <a:t>good radiation and flame resistance,</a:t>
            </a:r>
            <a:endParaRPr lang="tr-TR" sz="1700" dirty="0">
              <a:solidFill>
                <a:srgbClr val="000000"/>
              </a:solidFill>
              <a:latin typeface="+mj-lt"/>
            </a:endParaRPr>
          </a:p>
          <a:p>
            <a:pPr marL="342900" indent="-342900">
              <a:lnSpc>
                <a:spcPct val="150000"/>
              </a:lnSpc>
              <a:buFont typeface="+mj-lt"/>
              <a:buAutoNum type="arabicPeriod"/>
            </a:pPr>
            <a:r>
              <a:rPr lang="en-US" sz="1700" dirty="0">
                <a:solidFill>
                  <a:srgbClr val="000000"/>
                </a:solidFill>
                <a:latin typeface="+mj-lt"/>
              </a:rPr>
              <a:t>extremely low dielectric constant,</a:t>
            </a:r>
            <a:endParaRPr lang="tr-TR" sz="1700" dirty="0">
              <a:solidFill>
                <a:srgbClr val="000000"/>
              </a:solidFill>
              <a:latin typeface="+mj-lt"/>
            </a:endParaRPr>
          </a:p>
          <a:p>
            <a:pPr marL="342900" indent="-342900">
              <a:lnSpc>
                <a:spcPct val="150000"/>
              </a:lnSpc>
              <a:buFont typeface="+mj-lt"/>
              <a:buAutoNum type="arabicPeriod"/>
            </a:pPr>
            <a:r>
              <a:rPr lang="en-US" sz="1700" dirty="0">
                <a:solidFill>
                  <a:srgbClr val="000000"/>
                </a:solidFill>
                <a:latin typeface="+mj-lt"/>
              </a:rPr>
              <a:t>minimum gas output,</a:t>
            </a:r>
            <a:endParaRPr lang="tr-TR" sz="1700" dirty="0">
              <a:solidFill>
                <a:srgbClr val="000000"/>
              </a:solidFill>
              <a:latin typeface="+mj-lt"/>
            </a:endParaRPr>
          </a:p>
          <a:p>
            <a:pPr marL="342900" indent="-342900">
              <a:lnSpc>
                <a:spcPct val="150000"/>
              </a:lnSpc>
              <a:buFont typeface="+mj-lt"/>
              <a:buAutoNum type="arabicPeriod"/>
            </a:pPr>
            <a:r>
              <a:rPr lang="en-US" sz="1700" dirty="0">
                <a:solidFill>
                  <a:srgbClr val="000000"/>
                </a:solidFill>
                <a:latin typeface="+mj-lt"/>
              </a:rPr>
              <a:t>minimum water absorption capacity</a:t>
            </a:r>
            <a:endParaRPr lang="tr-TR" sz="1700" dirty="0">
              <a:solidFill>
                <a:srgbClr val="000000"/>
              </a:solidFill>
              <a:latin typeface="+mj-lt"/>
            </a:endParaRPr>
          </a:p>
          <a:p>
            <a:pPr marL="342900" indent="-342900">
              <a:lnSpc>
                <a:spcPct val="150000"/>
              </a:lnSpc>
              <a:buFont typeface="+mj-lt"/>
              <a:buAutoNum type="arabicPeriod"/>
            </a:pPr>
            <a:r>
              <a:rPr lang="en-US" sz="1700" dirty="0">
                <a:solidFill>
                  <a:srgbClr val="000000"/>
                </a:solidFill>
                <a:latin typeface="+mj-lt"/>
              </a:rPr>
              <a:t>Very good insulation</a:t>
            </a:r>
            <a:endParaRPr lang="tr-TR" sz="1700" dirty="0">
              <a:solidFill>
                <a:srgbClr val="000000"/>
              </a:solidFill>
              <a:latin typeface="+mj-lt"/>
            </a:endParaRPr>
          </a:p>
        </p:txBody>
      </p:sp>
      <p:pic>
        <p:nvPicPr>
          <p:cNvPr id="8" name="Resim 7">
            <a:extLst>
              <a:ext uri="{FF2B5EF4-FFF2-40B4-BE49-F238E27FC236}">
                <a16:creationId xmlns:a16="http://schemas.microsoft.com/office/drawing/2014/main" id="{ABA74170-2482-4AA0-BDDB-CC31D06D4036}"/>
              </a:ext>
            </a:extLst>
          </p:cNvPr>
          <p:cNvPicPr>
            <a:picLocks noChangeAspect="1"/>
          </p:cNvPicPr>
          <p:nvPr/>
        </p:nvPicPr>
        <p:blipFill>
          <a:blip r:embed="rId3"/>
          <a:stretch>
            <a:fillRect/>
          </a:stretch>
        </p:blipFill>
        <p:spPr>
          <a:xfrm>
            <a:off x="6675220" y="3432782"/>
            <a:ext cx="2196390" cy="2455398"/>
          </a:xfrm>
          <a:prstGeom prst="rect">
            <a:avLst/>
          </a:prstGeom>
        </p:spPr>
      </p:pic>
      <p:sp>
        <p:nvSpPr>
          <p:cNvPr id="16" name="Dikdörtgen 15">
            <a:extLst>
              <a:ext uri="{FF2B5EF4-FFF2-40B4-BE49-F238E27FC236}">
                <a16:creationId xmlns:a16="http://schemas.microsoft.com/office/drawing/2014/main" id="{52027E53-D9E1-4AE0-9704-1FA7EA6EC3E0}"/>
              </a:ext>
            </a:extLst>
          </p:cNvPr>
          <p:cNvSpPr/>
          <p:nvPr/>
        </p:nvSpPr>
        <p:spPr>
          <a:xfrm>
            <a:off x="513521" y="1814564"/>
            <a:ext cx="2736304" cy="369332"/>
          </a:xfrm>
          <a:prstGeom prst="rect">
            <a:avLst/>
          </a:prstGeom>
        </p:spPr>
        <p:txBody>
          <a:bodyPr wrap="square">
            <a:spAutoFit/>
          </a:bodyPr>
          <a:lstStyle/>
          <a:p>
            <a:r>
              <a:rPr lang="tr-TR" dirty="0">
                <a:solidFill>
                  <a:schemeClr val="bg1">
                    <a:lumMod val="50000"/>
                  </a:schemeClr>
                </a:solidFill>
              </a:rPr>
              <a:t>10.2.1.a </a:t>
            </a:r>
            <a:r>
              <a:rPr lang="tr-TR" dirty="0" err="1">
                <a:solidFill>
                  <a:schemeClr val="bg1">
                    <a:lumMod val="50000"/>
                  </a:schemeClr>
                </a:solidFill>
              </a:rPr>
              <a:t>Thermosets</a:t>
            </a:r>
            <a:endParaRPr lang="tr-TR" dirty="0">
              <a:solidFill>
                <a:schemeClr val="bg1">
                  <a:lumMod val="50000"/>
                </a:schemeClr>
              </a:solidFill>
            </a:endParaRPr>
          </a:p>
        </p:txBody>
      </p:sp>
      <p:sp>
        <p:nvSpPr>
          <p:cNvPr id="17" name="Dikdörtgen 16">
            <a:extLst>
              <a:ext uri="{FF2B5EF4-FFF2-40B4-BE49-F238E27FC236}">
                <a16:creationId xmlns:a16="http://schemas.microsoft.com/office/drawing/2014/main" id="{0B75B7E7-18FC-4B7D-9A87-081A0E88B5BA}"/>
              </a:ext>
            </a:extLst>
          </p:cNvPr>
          <p:cNvSpPr/>
          <p:nvPr/>
        </p:nvSpPr>
        <p:spPr>
          <a:xfrm>
            <a:off x="224805" y="1470875"/>
            <a:ext cx="5256584" cy="369332"/>
          </a:xfrm>
          <a:prstGeom prst="rect">
            <a:avLst/>
          </a:prstGeom>
        </p:spPr>
        <p:txBody>
          <a:bodyPr wrap="square">
            <a:spAutoFit/>
          </a:bodyPr>
          <a:lstStyle/>
          <a:p>
            <a:r>
              <a:rPr lang="tr-TR" dirty="0">
                <a:solidFill>
                  <a:schemeClr val="bg1">
                    <a:lumMod val="50000"/>
                  </a:schemeClr>
                </a:solidFill>
              </a:rPr>
              <a:t>10.2.1 </a:t>
            </a:r>
            <a:r>
              <a:rPr lang="tr-TR" dirty="0" err="1">
                <a:solidFill>
                  <a:schemeClr val="bg1">
                    <a:lumMod val="50000"/>
                  </a:schemeClr>
                </a:solidFill>
              </a:rPr>
              <a:t>Plastic</a:t>
            </a:r>
            <a:r>
              <a:rPr lang="tr-TR" dirty="0">
                <a:solidFill>
                  <a:schemeClr val="bg1">
                    <a:lumMod val="50000"/>
                  </a:schemeClr>
                </a:solidFill>
              </a:rPr>
              <a:t> </a:t>
            </a:r>
            <a:r>
              <a:rPr lang="tr-TR" dirty="0" err="1">
                <a:solidFill>
                  <a:schemeClr val="bg1">
                    <a:lumMod val="50000"/>
                  </a:schemeClr>
                </a:solidFill>
              </a:rPr>
              <a:t>Matrix</a:t>
            </a:r>
            <a:r>
              <a:rPr lang="tr-TR" dirty="0">
                <a:solidFill>
                  <a:schemeClr val="bg1">
                    <a:lumMod val="50000"/>
                  </a:schemeClr>
                </a:solidFill>
              </a:rPr>
              <a:t> </a:t>
            </a:r>
            <a:r>
              <a:rPr lang="tr-TR" dirty="0" err="1">
                <a:solidFill>
                  <a:schemeClr val="bg1">
                    <a:lumMod val="50000"/>
                  </a:schemeClr>
                </a:solidFill>
              </a:rPr>
              <a:t>Materials</a:t>
            </a:r>
            <a:r>
              <a:rPr lang="tr-TR" dirty="0">
                <a:solidFill>
                  <a:schemeClr val="bg1">
                    <a:lumMod val="50000"/>
                  </a:schemeClr>
                </a:solidFill>
              </a:rPr>
              <a:t> (</a:t>
            </a:r>
            <a:r>
              <a:rPr lang="tr-TR" dirty="0" err="1">
                <a:solidFill>
                  <a:schemeClr val="bg1">
                    <a:lumMod val="50000"/>
                  </a:schemeClr>
                </a:solidFill>
              </a:rPr>
              <a:t>Resins</a:t>
            </a:r>
            <a:r>
              <a:rPr lang="tr-TR" dirty="0">
                <a:solidFill>
                  <a:schemeClr val="bg1">
                    <a:lumMod val="50000"/>
                  </a:schemeClr>
                </a:solidFill>
              </a:rPr>
              <a:t>/</a:t>
            </a:r>
            <a:r>
              <a:rPr lang="tr-TR" dirty="0" err="1">
                <a:solidFill>
                  <a:schemeClr val="bg1">
                    <a:lumMod val="50000"/>
                  </a:schemeClr>
                </a:solidFill>
              </a:rPr>
              <a:t>Polymers</a:t>
            </a:r>
            <a:r>
              <a:rPr lang="tr-TR" dirty="0">
                <a:solidFill>
                  <a:schemeClr val="bg1">
                    <a:lumMod val="50000"/>
                  </a:schemeClr>
                </a:solidFill>
              </a:rPr>
              <a:t>)</a:t>
            </a:r>
          </a:p>
        </p:txBody>
      </p:sp>
      <p:sp>
        <p:nvSpPr>
          <p:cNvPr id="14" name="Altbilgi Yer Tutucusu 2">
            <a:extLst>
              <a:ext uri="{FF2B5EF4-FFF2-40B4-BE49-F238E27FC236}">
                <a16:creationId xmlns:a16="http://schemas.microsoft.com/office/drawing/2014/main" id="{1C32C4EE-FA33-47B7-87C0-8F8F73ABEF73}"/>
              </a:ext>
            </a:extLst>
          </p:cNvPr>
          <p:cNvSpPr>
            <a:spLocks noGrp="1"/>
          </p:cNvSpPr>
          <p:nvPr>
            <p:ph type="ftr" sz="quarter" idx="11"/>
          </p:nvPr>
        </p:nvSpPr>
        <p:spPr>
          <a:xfrm>
            <a:off x="1957740" y="6410748"/>
            <a:ext cx="4680520" cy="330520"/>
          </a:xfrm>
        </p:spPr>
        <p:txBody>
          <a:bodyPr/>
          <a:lstStyle/>
          <a:p>
            <a:r>
              <a:rPr lang="en-US" dirty="0"/>
              <a:t>General Information About Composite Materials / Mehmet </a:t>
            </a:r>
            <a:r>
              <a:rPr lang="en-US" dirty="0" err="1"/>
              <a:t>Zor</a:t>
            </a:r>
            <a:endParaRPr lang="tr-TR" dirty="0"/>
          </a:p>
        </p:txBody>
      </p:sp>
    </p:spTree>
    <p:extLst>
      <p:ext uri="{BB962C8B-B14F-4D97-AF65-F5344CB8AC3E}">
        <p14:creationId xmlns:p14="http://schemas.microsoft.com/office/powerpoint/2010/main" val="187248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0482"/>
                                        </p:tgtEl>
                                        <p:attrNameLst>
                                          <p:attrName>style.visibility</p:attrName>
                                        </p:attrNameLst>
                                      </p:cBhvr>
                                      <p:to>
                                        <p:strVal val="visible"/>
                                      </p:to>
                                    </p:set>
                                    <p:animEffect transition="in" filter="fade">
                                      <p:cBhvr>
                                        <p:cTn id="14" dur="500"/>
                                        <p:tgtEl>
                                          <p:spTgt spid="2048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fade">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500"/>
                                        <p:tgtEl>
                                          <p:spTgt spid="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fade">
                                      <p:cBhvr>
                                        <p:cTn id="34" dur="500"/>
                                        <p:tgtEl>
                                          <p:spTgt spid="5">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Effect transition="in" filter="fade">
                                      <p:cBhvr>
                                        <p:cTn id="39" dur="500"/>
                                        <p:tgtEl>
                                          <p:spTgt spid="5">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
                                            <p:txEl>
                                              <p:pRg st="5" end="5"/>
                                            </p:txEl>
                                          </p:spTgt>
                                        </p:tgtEl>
                                        <p:attrNameLst>
                                          <p:attrName>style.visibility</p:attrName>
                                        </p:attrNameLst>
                                      </p:cBhvr>
                                      <p:to>
                                        <p:strVal val="visible"/>
                                      </p:to>
                                    </p:set>
                                    <p:animEffect transition="in" filter="fade">
                                      <p:cBhvr>
                                        <p:cTn id="44" dur="500"/>
                                        <p:tgtEl>
                                          <p:spTgt spid="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Effect transition="in" filter="fade">
                                      <p:cBhvr>
                                        <p:cTn id="49" dur="500"/>
                                        <p:tgtEl>
                                          <p:spTgt spid="5">
                                            <p:txEl>
                                              <p:pRg st="6" end="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5">
                                            <p:txEl>
                                              <p:pRg st="7" end="7"/>
                                            </p:txEl>
                                          </p:spTgt>
                                        </p:tgtEl>
                                        <p:attrNameLst>
                                          <p:attrName>style.visibility</p:attrName>
                                        </p:attrNameLst>
                                      </p:cBhvr>
                                      <p:to>
                                        <p:strVal val="visible"/>
                                      </p:to>
                                    </p:set>
                                    <p:animEffect transition="in" filter="fade">
                                      <p:cBhvr>
                                        <p:cTn id="54" dur="500"/>
                                        <p:tgtEl>
                                          <p:spTgt spid="5">
                                            <p:txEl>
                                              <p:pRg st="7" end="7"/>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
                                            <p:txEl>
                                              <p:pRg st="8" end="8"/>
                                            </p:txEl>
                                          </p:spTgt>
                                        </p:tgtEl>
                                        <p:attrNameLst>
                                          <p:attrName>style.visibility</p:attrName>
                                        </p:attrNameLst>
                                      </p:cBhvr>
                                      <p:to>
                                        <p:strVal val="visible"/>
                                      </p:to>
                                    </p:set>
                                    <p:animEffect transition="in" filter="fade">
                                      <p:cBhvr>
                                        <p:cTn id="59"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7840E83-AC17-4BB5-BC43-751DE1ADA5B1}" type="slidenum">
              <a:rPr lang="tr-TR" smtClean="0"/>
              <a:t>111</a:t>
            </a:fld>
            <a:endParaRPr lang="tr-TR"/>
          </a:p>
        </p:txBody>
      </p:sp>
      <p:sp>
        <p:nvSpPr>
          <p:cNvPr id="8" name="Dikdörtgen 7"/>
          <p:cNvSpPr/>
          <p:nvPr/>
        </p:nvSpPr>
        <p:spPr>
          <a:xfrm>
            <a:off x="1876231" y="2218361"/>
            <a:ext cx="6098144" cy="369332"/>
          </a:xfrm>
          <a:prstGeom prst="rect">
            <a:avLst/>
          </a:prstGeom>
        </p:spPr>
        <p:txBody>
          <a:bodyPr wrap="none">
            <a:spAutoFit/>
          </a:bodyPr>
          <a:lstStyle/>
          <a:p>
            <a:pPr algn="ctr">
              <a:spcBef>
                <a:spcPct val="50000"/>
              </a:spcBef>
            </a:pPr>
            <a:r>
              <a:rPr lang="tr-TR" b="1" dirty="0">
                <a:solidFill>
                  <a:srgbClr val="C81B04"/>
                </a:solidFill>
              </a:rPr>
              <a:t>10.2.1.a.8 </a:t>
            </a:r>
            <a:r>
              <a:rPr lang="en-US" b="1" dirty="0">
                <a:solidFill>
                  <a:srgbClr val="C81B04"/>
                </a:solidFill>
              </a:rPr>
              <a:t>Properties of Some Thermoset Matrices</a:t>
            </a:r>
            <a:endParaRPr lang="tr-TR" b="1" dirty="0">
              <a:solidFill>
                <a:srgbClr val="C81B04"/>
              </a:solidFill>
            </a:endParaRPr>
          </a:p>
        </p:txBody>
      </p:sp>
      <p:graphicFrame>
        <p:nvGraphicFramePr>
          <p:cNvPr id="10" name="Group 97"/>
          <p:cNvGraphicFramePr>
            <a:graphicFrameLocks noGrp="1"/>
          </p:cNvGraphicFramePr>
          <p:nvPr>
            <p:extLst>
              <p:ext uri="{D42A27DB-BD31-4B8C-83A1-F6EECF244321}">
                <p14:modId xmlns:p14="http://schemas.microsoft.com/office/powerpoint/2010/main" val="2197149394"/>
              </p:ext>
            </p:extLst>
          </p:nvPr>
        </p:nvGraphicFramePr>
        <p:xfrm>
          <a:off x="251521" y="2648165"/>
          <a:ext cx="8581376" cy="1798638"/>
        </p:xfrm>
        <a:graphic>
          <a:graphicData uri="http://schemas.openxmlformats.org/drawingml/2006/table">
            <a:tbl>
              <a:tblPr/>
              <a:tblGrid>
                <a:gridCol w="3456383">
                  <a:extLst>
                    <a:ext uri="{9D8B030D-6E8A-4147-A177-3AD203B41FA5}">
                      <a16:colId xmlns:a16="http://schemas.microsoft.com/office/drawing/2014/main" val="20000"/>
                    </a:ext>
                  </a:extLst>
                </a:gridCol>
                <a:gridCol w="1584176">
                  <a:extLst>
                    <a:ext uri="{9D8B030D-6E8A-4147-A177-3AD203B41FA5}">
                      <a16:colId xmlns:a16="http://schemas.microsoft.com/office/drawing/2014/main" val="20001"/>
                    </a:ext>
                  </a:extLst>
                </a:gridCol>
                <a:gridCol w="1831991">
                  <a:extLst>
                    <a:ext uri="{9D8B030D-6E8A-4147-A177-3AD203B41FA5}">
                      <a16:colId xmlns:a16="http://schemas.microsoft.com/office/drawing/2014/main" val="20002"/>
                    </a:ext>
                  </a:extLst>
                </a:gridCol>
                <a:gridCol w="1708826">
                  <a:extLst>
                    <a:ext uri="{9D8B030D-6E8A-4147-A177-3AD203B41FA5}">
                      <a16:colId xmlns:a16="http://schemas.microsoft.com/office/drawing/2014/main" val="20003"/>
                    </a:ext>
                  </a:extLst>
                </a:gridCol>
              </a:tblGrid>
              <a:tr h="42679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200" b="1" i="0" u="none" strike="noStrike" cap="none" normalizeH="0" baseline="0" dirty="0" err="1">
                          <a:ln>
                            <a:noFill/>
                          </a:ln>
                          <a:solidFill>
                            <a:schemeClr val="tx2"/>
                          </a:solidFill>
                          <a:effectLst/>
                          <a:latin typeface="Tahoma" pitchFamily="34" charset="0"/>
                        </a:rPr>
                        <a:t>Property</a:t>
                      </a:r>
                      <a:endParaRPr kumimoji="0" lang="tr-TR" sz="2200" b="1" i="0" u="none" strike="noStrike" cap="none" normalizeH="0" baseline="0" dirty="0">
                        <a:ln>
                          <a:noFill/>
                        </a:ln>
                        <a:solidFill>
                          <a:schemeClr val="tx2"/>
                        </a:solidFill>
                        <a:effectLst/>
                        <a:latin typeface="Tahoma" pitchFamily="34" charset="0"/>
                      </a:endParaRPr>
                    </a:p>
                  </a:txBody>
                  <a:tcPr marT="45728" marB="45728"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200" b="1" i="0" u="none" strike="noStrike" cap="none" normalizeH="0" baseline="0" dirty="0">
                          <a:ln>
                            <a:noFill/>
                          </a:ln>
                          <a:solidFill>
                            <a:schemeClr val="tx2"/>
                          </a:solidFill>
                          <a:effectLst/>
                          <a:latin typeface="Tahoma" pitchFamily="34" charset="0"/>
                        </a:rPr>
                        <a:t>Polyester</a:t>
                      </a:r>
                    </a:p>
                  </a:txBody>
                  <a:tcPr marT="45728" marB="45728"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200" b="1" i="0" u="none" strike="noStrike" cap="none" normalizeH="0" baseline="0" dirty="0" err="1">
                          <a:ln>
                            <a:noFill/>
                          </a:ln>
                          <a:solidFill>
                            <a:schemeClr val="tx2"/>
                          </a:solidFill>
                          <a:effectLst/>
                          <a:latin typeface="Tahoma" pitchFamily="34" charset="0"/>
                        </a:rPr>
                        <a:t>Epoxy</a:t>
                      </a:r>
                      <a:endParaRPr kumimoji="0" lang="tr-TR" sz="2200" b="1" i="0" u="none" strike="noStrike" cap="none" normalizeH="0" baseline="0" dirty="0">
                        <a:ln>
                          <a:noFill/>
                        </a:ln>
                        <a:solidFill>
                          <a:schemeClr val="tx2"/>
                        </a:solidFill>
                        <a:effectLst/>
                        <a:latin typeface="Tahoma" pitchFamily="34" charset="0"/>
                      </a:endParaRPr>
                    </a:p>
                  </a:txBody>
                  <a:tcPr marT="45728" marB="45728"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200" b="1" i="0" u="none" strike="noStrike" cap="none" normalizeH="0" baseline="0" dirty="0" err="1">
                          <a:ln>
                            <a:noFill/>
                          </a:ln>
                          <a:solidFill>
                            <a:schemeClr val="tx2"/>
                          </a:solidFill>
                          <a:effectLst/>
                          <a:latin typeface="Tahoma" pitchFamily="34" charset="0"/>
                        </a:rPr>
                        <a:t>Polyimide</a:t>
                      </a:r>
                      <a:endParaRPr kumimoji="0" lang="tr-TR" sz="2200" b="1" i="0" u="none" strike="noStrike" cap="none" normalizeH="0" baseline="0" dirty="0">
                        <a:ln>
                          <a:noFill/>
                        </a:ln>
                        <a:solidFill>
                          <a:schemeClr val="tx2"/>
                        </a:solidFill>
                        <a:effectLst/>
                        <a:latin typeface="Tahoma" pitchFamily="34" charset="0"/>
                      </a:endParaRPr>
                    </a:p>
                  </a:txBody>
                  <a:tcPr marT="45728" marB="45728"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0"/>
                  </a:ext>
                </a:extLst>
              </a:tr>
              <a:tr h="457281">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dirty="0" err="1">
                          <a:ln>
                            <a:noFill/>
                          </a:ln>
                          <a:solidFill>
                            <a:schemeClr val="tx1"/>
                          </a:solidFill>
                          <a:effectLst/>
                          <a:latin typeface="Tahoma" pitchFamily="34" charset="0"/>
                        </a:rPr>
                        <a:t>Densitiy</a:t>
                      </a:r>
                      <a:r>
                        <a:rPr kumimoji="0" lang="tr-TR" sz="2000" b="0" i="0" u="none" strike="noStrike" cap="none" normalizeH="0" baseline="0" dirty="0">
                          <a:ln>
                            <a:noFill/>
                          </a:ln>
                          <a:solidFill>
                            <a:schemeClr val="tx1"/>
                          </a:solidFill>
                          <a:effectLst/>
                          <a:latin typeface="Tahoma" pitchFamily="34" charset="0"/>
                        </a:rPr>
                        <a:t> (gr/cm</a:t>
                      </a:r>
                      <a:r>
                        <a:rPr kumimoji="0" lang="tr-TR" sz="2000" b="0" i="0" u="none" strike="noStrike" cap="none" normalizeH="0" baseline="30000" dirty="0">
                          <a:ln>
                            <a:noFill/>
                          </a:ln>
                          <a:solidFill>
                            <a:schemeClr val="tx1"/>
                          </a:solidFill>
                          <a:effectLst/>
                          <a:latin typeface="Tahoma" pitchFamily="34" charset="0"/>
                        </a:rPr>
                        <a:t>3</a:t>
                      </a:r>
                      <a:r>
                        <a:rPr kumimoji="0" lang="tr-TR" sz="2000" b="0" i="0" u="none" strike="noStrike" cap="none" normalizeH="0" baseline="0" dirty="0">
                          <a:ln>
                            <a:noFill/>
                          </a:ln>
                          <a:solidFill>
                            <a:schemeClr val="tx1"/>
                          </a:solidFill>
                          <a:effectLst/>
                          <a:latin typeface="Tahoma" pitchFamily="34" charset="0"/>
                        </a:rPr>
                        <a:t>)</a:t>
                      </a:r>
                    </a:p>
                  </a:txBody>
                  <a:tcPr marT="45728" marB="45728"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400" b="0" i="0" u="none" strike="noStrike" cap="none" normalizeH="0" baseline="0">
                          <a:ln>
                            <a:noFill/>
                          </a:ln>
                          <a:solidFill>
                            <a:schemeClr val="tx1"/>
                          </a:solidFill>
                          <a:effectLst/>
                          <a:latin typeface="Tahoma" pitchFamily="34" charset="0"/>
                        </a:rPr>
                        <a:t>1.1 - 1.4</a:t>
                      </a:r>
                    </a:p>
                  </a:txBody>
                  <a:tcPr marT="45728" marB="45728"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400" b="0" i="0" u="none" strike="noStrike" cap="none" normalizeH="0" baseline="0" dirty="0">
                          <a:ln>
                            <a:noFill/>
                          </a:ln>
                          <a:solidFill>
                            <a:schemeClr val="tx1"/>
                          </a:solidFill>
                          <a:effectLst/>
                          <a:latin typeface="Tahoma" pitchFamily="34" charset="0"/>
                        </a:rPr>
                        <a:t>1.1 - 1.2</a:t>
                      </a:r>
                    </a:p>
                  </a:txBody>
                  <a:tcPr marT="45728" marB="45728"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400" b="0" i="0" u="none" strike="noStrike" cap="none" normalizeH="0" baseline="0">
                          <a:ln>
                            <a:noFill/>
                          </a:ln>
                          <a:solidFill>
                            <a:schemeClr val="tx1"/>
                          </a:solidFill>
                          <a:effectLst/>
                          <a:latin typeface="Tahoma" pitchFamily="34" charset="0"/>
                        </a:rPr>
                        <a:t>1.43 - 1.9</a:t>
                      </a:r>
                    </a:p>
                  </a:txBody>
                  <a:tcPr marT="45728" marB="45728"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r h="457281">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dirty="0" err="1">
                          <a:ln>
                            <a:noFill/>
                          </a:ln>
                          <a:solidFill>
                            <a:schemeClr val="tx1"/>
                          </a:solidFill>
                          <a:effectLst/>
                          <a:latin typeface="Tahoma" pitchFamily="34" charset="0"/>
                        </a:rPr>
                        <a:t>Modulus</a:t>
                      </a:r>
                      <a:r>
                        <a:rPr kumimoji="0" lang="tr-TR" sz="2000" b="0" i="0" u="none" strike="noStrike" cap="none" normalizeH="0" baseline="0" dirty="0">
                          <a:ln>
                            <a:noFill/>
                          </a:ln>
                          <a:solidFill>
                            <a:schemeClr val="tx1"/>
                          </a:solidFill>
                          <a:effectLst/>
                          <a:latin typeface="Tahoma" pitchFamily="34" charset="0"/>
                        </a:rPr>
                        <a:t> of </a:t>
                      </a:r>
                      <a:r>
                        <a:rPr kumimoji="0" lang="tr-TR" sz="2000" b="0" i="0" u="none" strike="noStrike" cap="none" normalizeH="0" baseline="0" dirty="0" err="1">
                          <a:ln>
                            <a:noFill/>
                          </a:ln>
                          <a:solidFill>
                            <a:schemeClr val="tx1"/>
                          </a:solidFill>
                          <a:effectLst/>
                          <a:latin typeface="Tahoma" pitchFamily="34" charset="0"/>
                        </a:rPr>
                        <a:t>Elasticity</a:t>
                      </a:r>
                      <a:r>
                        <a:rPr kumimoji="0" lang="tr-TR" sz="2000" b="0" i="0" u="none" strike="noStrike" cap="none" normalizeH="0" baseline="0" dirty="0">
                          <a:ln>
                            <a:noFill/>
                          </a:ln>
                          <a:solidFill>
                            <a:schemeClr val="tx1"/>
                          </a:solidFill>
                          <a:effectLst/>
                          <a:latin typeface="Tahoma" pitchFamily="34" charset="0"/>
                        </a:rPr>
                        <a:t> (</a:t>
                      </a:r>
                      <a:r>
                        <a:rPr kumimoji="0" lang="tr-TR" sz="2000" b="0" i="0" u="none" strike="noStrike" cap="none" normalizeH="0" baseline="0" dirty="0" err="1">
                          <a:ln>
                            <a:noFill/>
                          </a:ln>
                          <a:solidFill>
                            <a:schemeClr val="tx1"/>
                          </a:solidFill>
                          <a:effectLst/>
                          <a:latin typeface="Tahoma" pitchFamily="34" charset="0"/>
                        </a:rPr>
                        <a:t>GPa</a:t>
                      </a:r>
                      <a:r>
                        <a:rPr kumimoji="0" lang="tr-TR" sz="2000" b="0" i="0" u="none" strike="noStrike" cap="none" normalizeH="0" baseline="0" dirty="0">
                          <a:ln>
                            <a:noFill/>
                          </a:ln>
                          <a:solidFill>
                            <a:schemeClr val="tx1"/>
                          </a:solidFill>
                          <a:effectLst/>
                          <a:latin typeface="Tahoma" pitchFamily="34" charset="0"/>
                        </a:rPr>
                        <a:t>)</a:t>
                      </a:r>
                    </a:p>
                  </a:txBody>
                  <a:tcPr marT="45728" marB="45728"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400" b="0" i="0" u="none" strike="noStrike" cap="none" normalizeH="0" baseline="0" dirty="0">
                          <a:ln>
                            <a:noFill/>
                          </a:ln>
                          <a:solidFill>
                            <a:schemeClr val="tx1"/>
                          </a:solidFill>
                          <a:effectLst/>
                          <a:latin typeface="Tahoma" pitchFamily="34" charset="0"/>
                        </a:rPr>
                        <a:t>1.2 - 4</a:t>
                      </a:r>
                    </a:p>
                  </a:txBody>
                  <a:tcPr marT="45728" marB="45728"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400" b="0" i="0" u="none" strike="noStrike" cap="none" normalizeH="0" baseline="0" dirty="0">
                          <a:ln>
                            <a:noFill/>
                          </a:ln>
                          <a:solidFill>
                            <a:schemeClr val="tx1"/>
                          </a:solidFill>
                          <a:effectLst/>
                          <a:latin typeface="Tahoma" pitchFamily="34" charset="0"/>
                        </a:rPr>
                        <a:t>2 - 5</a:t>
                      </a:r>
                    </a:p>
                  </a:txBody>
                  <a:tcPr marT="45728" marB="45728"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400" b="0" i="0" u="none" strike="noStrike" cap="none" normalizeH="0" baseline="0">
                          <a:ln>
                            <a:noFill/>
                          </a:ln>
                          <a:solidFill>
                            <a:schemeClr val="tx1"/>
                          </a:solidFill>
                          <a:effectLst/>
                          <a:latin typeface="Tahoma" pitchFamily="34" charset="0"/>
                        </a:rPr>
                        <a:t>3.1 - 4.9</a:t>
                      </a:r>
                    </a:p>
                  </a:txBody>
                  <a:tcPr marT="45728" marB="45728"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2"/>
                  </a:ext>
                </a:extLst>
              </a:tr>
              <a:tr h="457281">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dirty="0" err="1">
                          <a:ln>
                            <a:noFill/>
                          </a:ln>
                          <a:solidFill>
                            <a:schemeClr val="tx1"/>
                          </a:solidFill>
                          <a:effectLst/>
                          <a:latin typeface="Tahoma" pitchFamily="34" charset="0"/>
                        </a:rPr>
                        <a:t>Shear</a:t>
                      </a:r>
                      <a:r>
                        <a:rPr kumimoji="0" lang="tr-TR" sz="2000" b="0" i="0" u="none" strike="noStrike" cap="none" normalizeH="0" baseline="0" dirty="0">
                          <a:ln>
                            <a:noFill/>
                          </a:ln>
                          <a:solidFill>
                            <a:schemeClr val="tx1"/>
                          </a:solidFill>
                          <a:effectLst/>
                          <a:latin typeface="Tahoma" pitchFamily="34" charset="0"/>
                        </a:rPr>
                        <a:t> </a:t>
                      </a:r>
                      <a:r>
                        <a:rPr kumimoji="0" lang="tr-TR" sz="2000" b="0" i="0" u="none" strike="noStrike" cap="none" normalizeH="0" baseline="0" dirty="0" err="1">
                          <a:ln>
                            <a:noFill/>
                          </a:ln>
                          <a:solidFill>
                            <a:schemeClr val="tx1"/>
                          </a:solidFill>
                          <a:effectLst/>
                          <a:latin typeface="Tahoma" pitchFamily="34" charset="0"/>
                        </a:rPr>
                        <a:t>Modulus</a:t>
                      </a:r>
                      <a:r>
                        <a:rPr kumimoji="0" lang="tr-TR" sz="2000" b="0" i="0" u="none" strike="noStrike" cap="none" normalizeH="0" baseline="0" dirty="0">
                          <a:ln>
                            <a:noFill/>
                          </a:ln>
                          <a:solidFill>
                            <a:schemeClr val="tx1"/>
                          </a:solidFill>
                          <a:effectLst/>
                          <a:latin typeface="Tahoma" pitchFamily="34" charset="0"/>
                        </a:rPr>
                        <a:t> (</a:t>
                      </a:r>
                      <a:r>
                        <a:rPr kumimoji="0" lang="tr-TR" sz="2000" b="0" i="0" u="none" strike="noStrike" cap="none" normalizeH="0" baseline="0" dirty="0" err="1">
                          <a:ln>
                            <a:noFill/>
                          </a:ln>
                          <a:solidFill>
                            <a:schemeClr val="tx1"/>
                          </a:solidFill>
                          <a:effectLst/>
                          <a:latin typeface="Tahoma" pitchFamily="34" charset="0"/>
                        </a:rPr>
                        <a:t>GPa</a:t>
                      </a:r>
                      <a:r>
                        <a:rPr kumimoji="0" lang="tr-TR" sz="2000" b="0" i="0" u="none" strike="noStrike" cap="none" normalizeH="0" baseline="0" dirty="0">
                          <a:ln>
                            <a:noFill/>
                          </a:ln>
                          <a:solidFill>
                            <a:schemeClr val="tx1"/>
                          </a:solidFill>
                          <a:effectLst/>
                          <a:latin typeface="Tahoma" pitchFamily="34" charset="0"/>
                        </a:rPr>
                        <a:t>)</a:t>
                      </a:r>
                    </a:p>
                  </a:txBody>
                  <a:tcPr marT="45728" marB="45728"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400" b="0" i="0" u="none" strike="noStrike" cap="none" normalizeH="0" baseline="0" dirty="0">
                          <a:ln>
                            <a:noFill/>
                          </a:ln>
                          <a:solidFill>
                            <a:schemeClr val="tx1"/>
                          </a:solidFill>
                          <a:effectLst/>
                          <a:latin typeface="Tahoma" pitchFamily="34" charset="0"/>
                        </a:rPr>
                        <a:t>1 - 2</a:t>
                      </a:r>
                    </a:p>
                  </a:txBody>
                  <a:tcPr marT="45728" marB="45728"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400" b="0" i="0" u="none" strike="noStrike" cap="none" normalizeH="0" baseline="0">
                          <a:ln>
                            <a:noFill/>
                          </a:ln>
                          <a:solidFill>
                            <a:schemeClr val="tx1"/>
                          </a:solidFill>
                          <a:effectLst/>
                          <a:latin typeface="Tahoma" pitchFamily="34" charset="0"/>
                        </a:rPr>
                        <a:t>1.5</a:t>
                      </a:r>
                    </a:p>
                  </a:txBody>
                  <a:tcPr marT="45728" marB="45728"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400" b="0" i="0" u="none" strike="noStrike" cap="none" normalizeH="0" baseline="0" dirty="0">
                          <a:ln>
                            <a:noFill/>
                          </a:ln>
                          <a:solidFill>
                            <a:schemeClr val="tx1"/>
                          </a:solidFill>
                          <a:effectLst/>
                          <a:latin typeface="Tahoma" pitchFamily="34" charset="0"/>
                        </a:rPr>
                        <a:t>-</a:t>
                      </a:r>
                    </a:p>
                  </a:txBody>
                  <a:tcPr marT="45728" marB="45728"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graphicFrame>
        <p:nvGraphicFramePr>
          <p:cNvPr id="11" name="Group 96"/>
          <p:cNvGraphicFramePr>
            <a:graphicFrameLocks noGrp="1"/>
          </p:cNvGraphicFramePr>
          <p:nvPr>
            <p:extLst>
              <p:ext uri="{D42A27DB-BD31-4B8C-83A1-F6EECF244321}">
                <p14:modId xmlns:p14="http://schemas.microsoft.com/office/powerpoint/2010/main" val="3319353001"/>
              </p:ext>
            </p:extLst>
          </p:nvPr>
        </p:nvGraphicFramePr>
        <p:xfrm>
          <a:off x="251519" y="4499984"/>
          <a:ext cx="8581378" cy="1905000"/>
        </p:xfrm>
        <a:graphic>
          <a:graphicData uri="http://schemas.openxmlformats.org/drawingml/2006/table">
            <a:tbl>
              <a:tblPr/>
              <a:tblGrid>
                <a:gridCol w="3456385">
                  <a:extLst>
                    <a:ext uri="{9D8B030D-6E8A-4147-A177-3AD203B41FA5}">
                      <a16:colId xmlns:a16="http://schemas.microsoft.com/office/drawing/2014/main" val="20000"/>
                    </a:ext>
                  </a:extLst>
                </a:gridCol>
                <a:gridCol w="1584176">
                  <a:extLst>
                    <a:ext uri="{9D8B030D-6E8A-4147-A177-3AD203B41FA5}">
                      <a16:colId xmlns:a16="http://schemas.microsoft.com/office/drawing/2014/main" val="20001"/>
                    </a:ext>
                  </a:extLst>
                </a:gridCol>
                <a:gridCol w="1791765">
                  <a:extLst>
                    <a:ext uri="{9D8B030D-6E8A-4147-A177-3AD203B41FA5}">
                      <a16:colId xmlns:a16="http://schemas.microsoft.com/office/drawing/2014/main" val="20002"/>
                    </a:ext>
                  </a:extLst>
                </a:gridCol>
                <a:gridCol w="1749052">
                  <a:extLst>
                    <a:ext uri="{9D8B030D-6E8A-4147-A177-3AD203B41FA5}">
                      <a16:colId xmlns:a16="http://schemas.microsoft.com/office/drawing/2014/main" val="20003"/>
                    </a:ext>
                  </a:extLst>
                </a:gridCol>
              </a:tblGrid>
              <a:tr h="4572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dirty="0">
                          <a:ln>
                            <a:noFill/>
                          </a:ln>
                          <a:solidFill>
                            <a:schemeClr val="tx1"/>
                          </a:solidFill>
                          <a:effectLst/>
                          <a:latin typeface="Tahoma" pitchFamily="34" charset="0"/>
                        </a:rPr>
                        <a:t>Tensile </a:t>
                      </a:r>
                      <a:r>
                        <a:rPr kumimoji="0" lang="tr-TR" sz="2000" b="0" i="0" u="none" strike="noStrike" cap="none" normalizeH="0" baseline="0" dirty="0" err="1">
                          <a:ln>
                            <a:noFill/>
                          </a:ln>
                          <a:solidFill>
                            <a:schemeClr val="tx1"/>
                          </a:solidFill>
                          <a:effectLst/>
                          <a:latin typeface="Tahoma" pitchFamily="34" charset="0"/>
                        </a:rPr>
                        <a:t>Strength</a:t>
                      </a:r>
                      <a:r>
                        <a:rPr kumimoji="0" lang="tr-TR" sz="2000" b="0" i="0" u="none" strike="noStrike" cap="none" normalizeH="0" baseline="0" dirty="0">
                          <a:ln>
                            <a:noFill/>
                          </a:ln>
                          <a:solidFill>
                            <a:schemeClr val="tx1"/>
                          </a:solidFill>
                          <a:effectLst/>
                          <a:latin typeface="Tahoma" pitchFamily="34" charset="0"/>
                        </a:rPr>
                        <a:t> (</a:t>
                      </a:r>
                      <a:r>
                        <a:rPr kumimoji="0" lang="tr-TR" sz="2000" b="0" i="0" u="none" strike="noStrike" cap="none" normalizeH="0" baseline="0" dirty="0" err="1">
                          <a:ln>
                            <a:noFill/>
                          </a:ln>
                          <a:solidFill>
                            <a:schemeClr val="tx1"/>
                          </a:solidFill>
                          <a:effectLst/>
                          <a:latin typeface="Tahoma" pitchFamily="34" charset="0"/>
                        </a:rPr>
                        <a:t>MPa</a:t>
                      </a:r>
                      <a:r>
                        <a:rPr kumimoji="0" lang="tr-TR" sz="2000" b="0" i="0" u="none" strike="noStrike" cap="none" normalizeH="0" baseline="0" dirty="0">
                          <a:ln>
                            <a:noFill/>
                          </a:ln>
                          <a:solidFill>
                            <a:schemeClr val="tx1"/>
                          </a:solidFill>
                          <a:effectLst/>
                          <a:latin typeface="Tahoma" pitchFamily="34" charset="0"/>
                        </a:rPr>
                        <a:t>)</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400" b="0" i="0" u="none" strike="noStrike" cap="none" normalizeH="0" baseline="0" dirty="0">
                          <a:ln>
                            <a:noFill/>
                          </a:ln>
                          <a:solidFill>
                            <a:schemeClr val="tx1"/>
                          </a:solidFill>
                          <a:effectLst/>
                          <a:latin typeface="Tahoma" pitchFamily="34" charset="0"/>
                        </a:rPr>
                        <a:t>45 - 95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400" b="0" i="0" u="none" strike="noStrike" cap="none" normalizeH="0" baseline="0">
                          <a:ln>
                            <a:noFill/>
                          </a:ln>
                          <a:solidFill>
                            <a:schemeClr val="tx1"/>
                          </a:solidFill>
                          <a:effectLst/>
                          <a:latin typeface="Tahoma" pitchFamily="34" charset="0"/>
                        </a:rPr>
                        <a:t>55 - 120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400" b="0" i="0" u="none" strike="noStrike" cap="none" normalizeH="0" baseline="0">
                          <a:ln>
                            <a:noFill/>
                          </a:ln>
                          <a:solidFill>
                            <a:schemeClr val="tx1"/>
                          </a:solidFill>
                          <a:effectLst/>
                          <a:latin typeface="Tahoma" pitchFamily="34" charset="0"/>
                        </a:rPr>
                        <a:t>70 - 110</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0"/>
                  </a:ext>
                </a:extLst>
              </a:tr>
              <a:tr h="4159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dirty="0" err="1">
                          <a:ln>
                            <a:noFill/>
                          </a:ln>
                          <a:solidFill>
                            <a:schemeClr val="tx1"/>
                          </a:solidFill>
                          <a:effectLst/>
                          <a:latin typeface="Tahoma" pitchFamily="34" charset="0"/>
                        </a:rPr>
                        <a:t>Compression</a:t>
                      </a:r>
                      <a:r>
                        <a:rPr kumimoji="0" lang="tr-TR" sz="2000" b="0" i="0" u="none" strike="noStrike" cap="none" normalizeH="0" baseline="0" dirty="0">
                          <a:ln>
                            <a:noFill/>
                          </a:ln>
                          <a:solidFill>
                            <a:schemeClr val="tx1"/>
                          </a:solidFill>
                          <a:effectLst/>
                          <a:latin typeface="Tahoma" pitchFamily="34" charset="0"/>
                        </a:rPr>
                        <a:t> </a:t>
                      </a:r>
                      <a:r>
                        <a:rPr kumimoji="0" lang="tr-TR" sz="2000" b="0" i="0" u="none" strike="noStrike" cap="none" normalizeH="0" baseline="0" dirty="0" err="1">
                          <a:ln>
                            <a:noFill/>
                          </a:ln>
                          <a:solidFill>
                            <a:schemeClr val="tx1"/>
                          </a:solidFill>
                          <a:effectLst/>
                          <a:latin typeface="Tahoma" pitchFamily="34" charset="0"/>
                        </a:rPr>
                        <a:t>Strength</a:t>
                      </a:r>
                      <a:r>
                        <a:rPr kumimoji="0" lang="tr-TR" sz="2000" b="0" i="0" u="none" strike="noStrike" cap="none" normalizeH="0" baseline="0" dirty="0">
                          <a:ln>
                            <a:noFill/>
                          </a:ln>
                          <a:solidFill>
                            <a:schemeClr val="tx1"/>
                          </a:solidFill>
                          <a:effectLst/>
                          <a:latin typeface="Tahoma" pitchFamily="34" charset="0"/>
                        </a:rPr>
                        <a:t> (</a:t>
                      </a:r>
                      <a:r>
                        <a:rPr kumimoji="0" lang="tr-TR" sz="2000" b="0" i="0" u="none" strike="noStrike" cap="none" normalizeH="0" baseline="0" dirty="0" err="1">
                          <a:ln>
                            <a:noFill/>
                          </a:ln>
                          <a:solidFill>
                            <a:schemeClr val="tx1"/>
                          </a:solidFill>
                          <a:effectLst/>
                          <a:latin typeface="Tahoma" pitchFamily="34" charset="0"/>
                        </a:rPr>
                        <a:t>MPa</a:t>
                      </a:r>
                      <a:r>
                        <a:rPr kumimoji="0" lang="tr-TR" sz="2000" b="0" i="0" u="none" strike="noStrike" cap="none" normalizeH="0" baseline="0" dirty="0">
                          <a:ln>
                            <a:noFill/>
                          </a:ln>
                          <a:solidFill>
                            <a:schemeClr val="tx1"/>
                          </a:solidFill>
                          <a:effectLst/>
                          <a:latin typeface="Tahoma" pitchFamily="34" charset="0"/>
                        </a:rPr>
                        <a:t>)</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400" b="0" i="0" u="none" strike="noStrike" cap="none" normalizeH="0" baseline="0">
                          <a:ln>
                            <a:noFill/>
                          </a:ln>
                          <a:solidFill>
                            <a:schemeClr val="tx1"/>
                          </a:solidFill>
                          <a:effectLst/>
                          <a:latin typeface="Tahoma" pitchFamily="34" charset="0"/>
                        </a:rPr>
                        <a:t>140 - 90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400" b="0" i="0" u="none" strike="noStrike" cap="none" normalizeH="0" baseline="0">
                          <a:ln>
                            <a:noFill/>
                          </a:ln>
                          <a:solidFill>
                            <a:schemeClr val="tx1"/>
                          </a:solidFill>
                          <a:effectLst/>
                          <a:latin typeface="Tahoma" pitchFamily="34" charset="0"/>
                        </a:rPr>
                        <a:t>-</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400" b="0" i="0" u="none" strike="noStrike" cap="none" normalizeH="0" baseline="0">
                          <a:ln>
                            <a:noFill/>
                          </a:ln>
                          <a:solidFill>
                            <a:schemeClr val="tx1"/>
                          </a:solidFill>
                          <a:effectLst/>
                          <a:latin typeface="Tahoma" pitchFamily="34" charset="0"/>
                        </a:rPr>
                        <a:t>288</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r h="4953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dirty="0" err="1">
                          <a:ln>
                            <a:noFill/>
                          </a:ln>
                          <a:solidFill>
                            <a:schemeClr val="tx1"/>
                          </a:solidFill>
                          <a:effectLst/>
                          <a:latin typeface="Tahoma" pitchFamily="34" charset="0"/>
                        </a:rPr>
                        <a:t>Poisson</a:t>
                      </a:r>
                      <a:r>
                        <a:rPr kumimoji="0" lang="tr-TR" sz="2000" b="0" i="0" u="none" strike="noStrike" cap="none" normalizeH="0" baseline="0" dirty="0">
                          <a:ln>
                            <a:noFill/>
                          </a:ln>
                          <a:solidFill>
                            <a:schemeClr val="tx1"/>
                          </a:solidFill>
                          <a:effectLst/>
                          <a:latin typeface="Tahoma" pitchFamily="34" charset="0"/>
                        </a:rPr>
                        <a:t> </a:t>
                      </a:r>
                      <a:r>
                        <a:rPr kumimoji="0" lang="tr-TR" sz="2000" b="0" i="0" u="none" strike="noStrike" cap="none" normalizeH="0" baseline="0" dirty="0" err="1">
                          <a:ln>
                            <a:noFill/>
                          </a:ln>
                          <a:solidFill>
                            <a:schemeClr val="tx1"/>
                          </a:solidFill>
                          <a:effectLst/>
                          <a:latin typeface="Tahoma" pitchFamily="34" charset="0"/>
                        </a:rPr>
                        <a:t>Ratio</a:t>
                      </a:r>
                      <a:endParaRPr kumimoji="0" lang="tr-TR" sz="2000" b="0" i="0" u="none" strike="noStrike" cap="none" normalizeH="0" baseline="0" dirty="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400" b="0" i="0" u="none" strike="noStrike" cap="none" normalizeH="0" baseline="0" dirty="0">
                          <a:ln>
                            <a:noFill/>
                          </a:ln>
                          <a:solidFill>
                            <a:schemeClr val="tx1"/>
                          </a:solidFill>
                          <a:effectLst/>
                          <a:latin typeface="Tahoma" pitchFamily="34" charset="0"/>
                        </a:rPr>
                        <a:t>0.35 -0.36</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400" b="0" i="0" u="none" strike="noStrike" cap="none" normalizeH="0" baseline="0" dirty="0">
                          <a:ln>
                            <a:noFill/>
                          </a:ln>
                          <a:solidFill>
                            <a:schemeClr val="tx1"/>
                          </a:solidFill>
                          <a:effectLst/>
                          <a:latin typeface="Tahoma" pitchFamily="34" charset="0"/>
                        </a:rPr>
                        <a:t>0.25 – .39</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400" b="0" i="0" u="none" strike="noStrike" cap="none" normalizeH="0" baseline="0">
                          <a:ln>
                            <a:noFill/>
                          </a:ln>
                          <a:solidFill>
                            <a:schemeClr val="tx1"/>
                          </a:solidFill>
                          <a:effectLst/>
                          <a:latin typeface="Tahoma" pitchFamily="34" charset="0"/>
                        </a:rPr>
                        <a:t>-</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2"/>
                  </a:ext>
                </a:extLst>
              </a:tr>
              <a:tr h="4953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dirty="0">
                          <a:ln>
                            <a:noFill/>
                          </a:ln>
                          <a:solidFill>
                            <a:schemeClr val="tx1"/>
                          </a:solidFill>
                          <a:effectLst/>
                          <a:latin typeface="Tahoma" pitchFamily="34" charset="0"/>
                        </a:rPr>
                        <a:t>Total </a:t>
                      </a:r>
                      <a:r>
                        <a:rPr kumimoji="0" lang="tr-TR" sz="2000" b="0" i="0" u="none" strike="noStrike" cap="none" normalizeH="0" baseline="0" dirty="0" err="1">
                          <a:ln>
                            <a:noFill/>
                          </a:ln>
                          <a:solidFill>
                            <a:schemeClr val="tx1"/>
                          </a:solidFill>
                          <a:effectLst/>
                          <a:latin typeface="Tahoma" pitchFamily="34" charset="0"/>
                        </a:rPr>
                        <a:t>Elangation</a:t>
                      </a:r>
                      <a:r>
                        <a:rPr kumimoji="0" lang="tr-TR" sz="2000" b="0" i="0" u="none" strike="noStrike" cap="none" normalizeH="0" baseline="0" dirty="0">
                          <a:ln>
                            <a:noFill/>
                          </a:ln>
                          <a:solidFill>
                            <a:schemeClr val="tx1"/>
                          </a:solidFill>
                          <a:effectLst/>
                          <a:latin typeface="Tahoma" pitchFamily="34" charset="0"/>
                        </a:rPr>
                        <a:t> (%)</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400" b="0" i="0" u="none" strike="noStrike" cap="none" normalizeH="0" baseline="0" dirty="0">
                          <a:ln>
                            <a:noFill/>
                          </a:ln>
                          <a:solidFill>
                            <a:schemeClr val="tx1"/>
                          </a:solidFill>
                          <a:effectLst/>
                          <a:latin typeface="Tahoma" pitchFamily="34" charset="0"/>
                        </a:rPr>
                        <a:t>2 - 6</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400" b="0" i="0" u="none" strike="noStrike" cap="none" normalizeH="0" baseline="0">
                          <a:ln>
                            <a:noFill/>
                          </a:ln>
                          <a:solidFill>
                            <a:schemeClr val="tx1"/>
                          </a:solidFill>
                          <a:effectLst/>
                          <a:latin typeface="Tahoma" pitchFamily="34" charset="0"/>
                        </a:rPr>
                        <a:t>1.5 – 8.5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400" b="0" i="0" u="none" strike="noStrike" cap="none" normalizeH="0" baseline="0" dirty="0">
                          <a:ln>
                            <a:noFill/>
                          </a:ln>
                          <a:solidFill>
                            <a:schemeClr val="tx1"/>
                          </a:solidFill>
                          <a:effectLst/>
                          <a:latin typeface="Tahoma" pitchFamily="34" charset="0"/>
                        </a:rPr>
                        <a:t>1.5 - 3</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6" name="Veri Yer Tutucusu 5"/>
          <p:cNvSpPr>
            <a:spLocks noGrp="1"/>
          </p:cNvSpPr>
          <p:nvPr>
            <p:ph type="dt" sz="half" idx="10"/>
          </p:nvPr>
        </p:nvSpPr>
        <p:spPr/>
        <p:txBody>
          <a:bodyPr/>
          <a:lstStyle/>
          <a:p>
            <a:r>
              <a:rPr lang="tr-TR" dirty="0"/>
              <a:t>......</a:t>
            </a:r>
          </a:p>
        </p:txBody>
      </p:sp>
      <p:sp>
        <p:nvSpPr>
          <p:cNvPr id="13" name="Başlık 1">
            <a:extLst>
              <a:ext uri="{FF2B5EF4-FFF2-40B4-BE49-F238E27FC236}">
                <a16:creationId xmlns:a16="http://schemas.microsoft.com/office/drawing/2014/main" id="{26E1029F-58CD-4DA3-8E9C-572AFFE42C34}"/>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
        <p:nvSpPr>
          <p:cNvPr id="14" name="Dikdörtgen 13">
            <a:extLst>
              <a:ext uri="{FF2B5EF4-FFF2-40B4-BE49-F238E27FC236}">
                <a16:creationId xmlns:a16="http://schemas.microsoft.com/office/drawing/2014/main" id="{61726C7A-C34E-49BE-AC16-EF9482838BC6}"/>
              </a:ext>
            </a:extLst>
          </p:cNvPr>
          <p:cNvSpPr/>
          <p:nvPr/>
        </p:nvSpPr>
        <p:spPr>
          <a:xfrm>
            <a:off x="2638471" y="633091"/>
            <a:ext cx="3903633" cy="400110"/>
          </a:xfrm>
          <a:prstGeom prst="rect">
            <a:avLst/>
          </a:prstGeom>
        </p:spPr>
        <p:txBody>
          <a:bodyPr wrap="none">
            <a:spAutoFit/>
          </a:bodyPr>
          <a:lstStyle/>
          <a:p>
            <a:r>
              <a:rPr lang="tr-TR" sz="2000" dirty="0">
                <a:solidFill>
                  <a:schemeClr val="bg1">
                    <a:lumMod val="50000"/>
                  </a:schemeClr>
                </a:solidFill>
              </a:rPr>
              <a:t>10.2 Main </a:t>
            </a:r>
            <a:r>
              <a:rPr lang="tr-TR" sz="2000" dirty="0" err="1">
                <a:solidFill>
                  <a:schemeClr val="bg1">
                    <a:lumMod val="50000"/>
                  </a:schemeClr>
                </a:solidFill>
              </a:rPr>
              <a:t>Matrix</a:t>
            </a:r>
            <a:r>
              <a:rPr lang="tr-TR" sz="2000" dirty="0">
                <a:solidFill>
                  <a:schemeClr val="bg1">
                    <a:lumMod val="50000"/>
                  </a:schemeClr>
                </a:solidFill>
              </a:rPr>
              <a:t> </a:t>
            </a:r>
            <a:r>
              <a:rPr lang="tr-TR" sz="2000" dirty="0" err="1">
                <a:solidFill>
                  <a:schemeClr val="bg1">
                    <a:lumMod val="50000"/>
                  </a:schemeClr>
                </a:solidFill>
              </a:rPr>
              <a:t>Material</a:t>
            </a:r>
            <a:r>
              <a:rPr lang="tr-TR" sz="2000" dirty="0">
                <a:solidFill>
                  <a:schemeClr val="bg1">
                    <a:lumMod val="50000"/>
                  </a:schemeClr>
                </a:solidFill>
              </a:rPr>
              <a:t> </a:t>
            </a:r>
            <a:r>
              <a:rPr lang="tr-TR" sz="2000" dirty="0" err="1">
                <a:solidFill>
                  <a:schemeClr val="bg1">
                    <a:lumMod val="50000"/>
                  </a:schemeClr>
                </a:solidFill>
              </a:rPr>
              <a:t>Types</a:t>
            </a:r>
            <a:endParaRPr lang="tr-TR" sz="2000" dirty="0">
              <a:solidFill>
                <a:schemeClr val="bg1">
                  <a:lumMod val="50000"/>
                </a:schemeClr>
              </a:solidFill>
            </a:endParaRPr>
          </a:p>
        </p:txBody>
      </p:sp>
      <p:sp>
        <p:nvSpPr>
          <p:cNvPr id="12" name="Dikdörtgen 11">
            <a:extLst>
              <a:ext uri="{FF2B5EF4-FFF2-40B4-BE49-F238E27FC236}">
                <a16:creationId xmlns:a16="http://schemas.microsoft.com/office/drawing/2014/main" id="{AE6DCC8C-FBEA-4A97-A197-0BD218D236C4}"/>
              </a:ext>
            </a:extLst>
          </p:cNvPr>
          <p:cNvSpPr/>
          <p:nvPr/>
        </p:nvSpPr>
        <p:spPr>
          <a:xfrm>
            <a:off x="564470" y="1850815"/>
            <a:ext cx="2736304" cy="369332"/>
          </a:xfrm>
          <a:prstGeom prst="rect">
            <a:avLst/>
          </a:prstGeom>
        </p:spPr>
        <p:txBody>
          <a:bodyPr wrap="square">
            <a:spAutoFit/>
          </a:bodyPr>
          <a:lstStyle/>
          <a:p>
            <a:r>
              <a:rPr lang="tr-TR" dirty="0">
                <a:solidFill>
                  <a:schemeClr val="bg1">
                    <a:lumMod val="50000"/>
                  </a:schemeClr>
                </a:solidFill>
              </a:rPr>
              <a:t>10.2.1.a </a:t>
            </a:r>
            <a:r>
              <a:rPr lang="tr-TR" dirty="0" err="1">
                <a:solidFill>
                  <a:schemeClr val="bg1">
                    <a:lumMod val="50000"/>
                  </a:schemeClr>
                </a:solidFill>
              </a:rPr>
              <a:t>Thermosets</a:t>
            </a:r>
            <a:endParaRPr lang="tr-TR" dirty="0">
              <a:solidFill>
                <a:schemeClr val="bg1">
                  <a:lumMod val="50000"/>
                </a:schemeClr>
              </a:solidFill>
            </a:endParaRPr>
          </a:p>
        </p:txBody>
      </p:sp>
      <p:sp>
        <p:nvSpPr>
          <p:cNvPr id="15" name="Dikdörtgen 14">
            <a:extLst>
              <a:ext uri="{FF2B5EF4-FFF2-40B4-BE49-F238E27FC236}">
                <a16:creationId xmlns:a16="http://schemas.microsoft.com/office/drawing/2014/main" id="{3A4CE3ED-BF22-4C3B-9CB9-A0A295A175B1}"/>
              </a:ext>
            </a:extLst>
          </p:cNvPr>
          <p:cNvSpPr/>
          <p:nvPr/>
        </p:nvSpPr>
        <p:spPr>
          <a:xfrm>
            <a:off x="275754" y="1507126"/>
            <a:ext cx="5256584" cy="369332"/>
          </a:xfrm>
          <a:prstGeom prst="rect">
            <a:avLst/>
          </a:prstGeom>
        </p:spPr>
        <p:txBody>
          <a:bodyPr wrap="square">
            <a:spAutoFit/>
          </a:bodyPr>
          <a:lstStyle/>
          <a:p>
            <a:r>
              <a:rPr lang="tr-TR" dirty="0">
                <a:solidFill>
                  <a:schemeClr val="bg1">
                    <a:lumMod val="50000"/>
                  </a:schemeClr>
                </a:solidFill>
              </a:rPr>
              <a:t>10.2.1 </a:t>
            </a:r>
            <a:r>
              <a:rPr lang="tr-TR" dirty="0" err="1">
                <a:solidFill>
                  <a:schemeClr val="bg1">
                    <a:lumMod val="50000"/>
                  </a:schemeClr>
                </a:solidFill>
              </a:rPr>
              <a:t>Plastic</a:t>
            </a:r>
            <a:r>
              <a:rPr lang="tr-TR" dirty="0">
                <a:solidFill>
                  <a:schemeClr val="bg1">
                    <a:lumMod val="50000"/>
                  </a:schemeClr>
                </a:solidFill>
              </a:rPr>
              <a:t> </a:t>
            </a:r>
            <a:r>
              <a:rPr lang="tr-TR" dirty="0" err="1">
                <a:solidFill>
                  <a:schemeClr val="bg1">
                    <a:lumMod val="50000"/>
                  </a:schemeClr>
                </a:solidFill>
              </a:rPr>
              <a:t>Matrix</a:t>
            </a:r>
            <a:r>
              <a:rPr lang="tr-TR" dirty="0">
                <a:solidFill>
                  <a:schemeClr val="bg1">
                    <a:lumMod val="50000"/>
                  </a:schemeClr>
                </a:solidFill>
              </a:rPr>
              <a:t> </a:t>
            </a:r>
            <a:r>
              <a:rPr lang="tr-TR" dirty="0" err="1">
                <a:solidFill>
                  <a:schemeClr val="bg1">
                    <a:lumMod val="50000"/>
                  </a:schemeClr>
                </a:solidFill>
              </a:rPr>
              <a:t>Materials</a:t>
            </a:r>
            <a:r>
              <a:rPr lang="tr-TR" dirty="0">
                <a:solidFill>
                  <a:schemeClr val="bg1">
                    <a:lumMod val="50000"/>
                  </a:schemeClr>
                </a:solidFill>
              </a:rPr>
              <a:t> (</a:t>
            </a:r>
            <a:r>
              <a:rPr lang="tr-TR" dirty="0" err="1">
                <a:solidFill>
                  <a:schemeClr val="bg1">
                    <a:lumMod val="50000"/>
                  </a:schemeClr>
                </a:solidFill>
              </a:rPr>
              <a:t>Resins</a:t>
            </a:r>
            <a:r>
              <a:rPr lang="tr-TR" dirty="0">
                <a:solidFill>
                  <a:schemeClr val="bg1">
                    <a:lumMod val="50000"/>
                  </a:schemeClr>
                </a:solidFill>
              </a:rPr>
              <a:t>/</a:t>
            </a:r>
            <a:r>
              <a:rPr lang="tr-TR" dirty="0" err="1">
                <a:solidFill>
                  <a:schemeClr val="bg1">
                    <a:lumMod val="50000"/>
                  </a:schemeClr>
                </a:solidFill>
              </a:rPr>
              <a:t>Polymers</a:t>
            </a:r>
            <a:r>
              <a:rPr lang="tr-TR" dirty="0">
                <a:solidFill>
                  <a:schemeClr val="bg1">
                    <a:lumMod val="50000"/>
                  </a:schemeClr>
                </a:solidFill>
              </a:rPr>
              <a:t>)</a:t>
            </a:r>
          </a:p>
        </p:txBody>
      </p:sp>
      <p:sp>
        <p:nvSpPr>
          <p:cNvPr id="16" name="Altbilgi Yer Tutucusu 2">
            <a:extLst>
              <a:ext uri="{FF2B5EF4-FFF2-40B4-BE49-F238E27FC236}">
                <a16:creationId xmlns:a16="http://schemas.microsoft.com/office/drawing/2014/main" id="{2152FF44-7F49-440C-9C6A-C943C3D96433}"/>
              </a:ext>
            </a:extLst>
          </p:cNvPr>
          <p:cNvSpPr>
            <a:spLocks noGrp="1"/>
          </p:cNvSpPr>
          <p:nvPr>
            <p:ph type="ftr" sz="quarter" idx="11"/>
          </p:nvPr>
        </p:nvSpPr>
        <p:spPr>
          <a:xfrm>
            <a:off x="1957740" y="6410748"/>
            <a:ext cx="4680520" cy="330520"/>
          </a:xfrm>
        </p:spPr>
        <p:txBody>
          <a:bodyPr/>
          <a:lstStyle/>
          <a:p>
            <a:r>
              <a:rPr lang="en-US" dirty="0"/>
              <a:t>General Information About Composite Materials / Mehmet </a:t>
            </a:r>
            <a:r>
              <a:rPr lang="en-US" dirty="0" err="1"/>
              <a:t>Zor</a:t>
            </a:r>
            <a:endParaRPr lang="tr-TR" dirty="0"/>
          </a:p>
        </p:txBody>
      </p:sp>
    </p:spTree>
    <p:extLst>
      <p:ext uri="{BB962C8B-B14F-4D97-AF65-F5344CB8AC3E}">
        <p14:creationId xmlns:p14="http://schemas.microsoft.com/office/powerpoint/2010/main" val="40819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7840E83-AC17-4BB5-BC43-751DE1ADA5B1}" type="slidenum">
              <a:rPr lang="tr-TR" smtClean="0"/>
              <a:t>112</a:t>
            </a:fld>
            <a:endParaRPr lang="tr-TR"/>
          </a:p>
        </p:txBody>
      </p:sp>
      <p:sp>
        <p:nvSpPr>
          <p:cNvPr id="8" name="Dikdörtgen 7"/>
          <p:cNvSpPr/>
          <p:nvPr/>
        </p:nvSpPr>
        <p:spPr>
          <a:xfrm>
            <a:off x="971600" y="2143495"/>
            <a:ext cx="4427815" cy="369332"/>
          </a:xfrm>
          <a:prstGeom prst="rect">
            <a:avLst/>
          </a:prstGeom>
        </p:spPr>
        <p:txBody>
          <a:bodyPr wrap="none">
            <a:spAutoFit/>
          </a:bodyPr>
          <a:lstStyle/>
          <a:p>
            <a:pPr algn="ctr">
              <a:spcBef>
                <a:spcPct val="50000"/>
              </a:spcBef>
            </a:pPr>
            <a:r>
              <a:rPr lang="tr-TR" b="1" dirty="0">
                <a:solidFill>
                  <a:srgbClr val="C81B04"/>
                </a:solidFill>
              </a:rPr>
              <a:t>10.2.1.a.9 </a:t>
            </a:r>
            <a:r>
              <a:rPr lang="tr-TR" b="1" dirty="0" err="1">
                <a:solidFill>
                  <a:srgbClr val="C81B04"/>
                </a:solidFill>
              </a:rPr>
              <a:t>Processing</a:t>
            </a:r>
            <a:r>
              <a:rPr lang="tr-TR" b="1" dirty="0">
                <a:solidFill>
                  <a:srgbClr val="C81B04"/>
                </a:solidFill>
              </a:rPr>
              <a:t> of </a:t>
            </a:r>
            <a:r>
              <a:rPr lang="tr-TR" b="1" dirty="0" err="1">
                <a:solidFill>
                  <a:srgbClr val="C81B04"/>
                </a:solidFill>
              </a:rPr>
              <a:t>Thermosets</a:t>
            </a:r>
            <a:endParaRPr lang="tr-TR" b="1" dirty="0">
              <a:solidFill>
                <a:srgbClr val="C81B04"/>
              </a:solidFill>
            </a:endParaRPr>
          </a:p>
        </p:txBody>
      </p:sp>
      <p:sp>
        <p:nvSpPr>
          <p:cNvPr id="6" name="Veri Yer Tutucusu 5"/>
          <p:cNvSpPr>
            <a:spLocks noGrp="1"/>
          </p:cNvSpPr>
          <p:nvPr>
            <p:ph type="dt" sz="half" idx="10"/>
          </p:nvPr>
        </p:nvSpPr>
        <p:spPr/>
        <p:txBody>
          <a:bodyPr/>
          <a:lstStyle/>
          <a:p>
            <a:r>
              <a:rPr lang="tr-TR" dirty="0"/>
              <a:t>......</a:t>
            </a:r>
          </a:p>
        </p:txBody>
      </p:sp>
      <p:sp>
        <p:nvSpPr>
          <p:cNvPr id="13" name="Başlık 1">
            <a:extLst>
              <a:ext uri="{FF2B5EF4-FFF2-40B4-BE49-F238E27FC236}">
                <a16:creationId xmlns:a16="http://schemas.microsoft.com/office/drawing/2014/main" id="{26E1029F-58CD-4DA3-8E9C-572AFFE42C34}"/>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
        <p:nvSpPr>
          <p:cNvPr id="14" name="Dikdörtgen 13">
            <a:extLst>
              <a:ext uri="{FF2B5EF4-FFF2-40B4-BE49-F238E27FC236}">
                <a16:creationId xmlns:a16="http://schemas.microsoft.com/office/drawing/2014/main" id="{61726C7A-C34E-49BE-AC16-EF9482838BC6}"/>
              </a:ext>
            </a:extLst>
          </p:cNvPr>
          <p:cNvSpPr/>
          <p:nvPr/>
        </p:nvSpPr>
        <p:spPr>
          <a:xfrm>
            <a:off x="2737559" y="665360"/>
            <a:ext cx="3903633" cy="400110"/>
          </a:xfrm>
          <a:prstGeom prst="rect">
            <a:avLst/>
          </a:prstGeom>
        </p:spPr>
        <p:txBody>
          <a:bodyPr wrap="none">
            <a:spAutoFit/>
          </a:bodyPr>
          <a:lstStyle/>
          <a:p>
            <a:r>
              <a:rPr lang="tr-TR" sz="2000" dirty="0">
                <a:solidFill>
                  <a:schemeClr val="bg1">
                    <a:lumMod val="50000"/>
                  </a:schemeClr>
                </a:solidFill>
              </a:rPr>
              <a:t>10.2 Main </a:t>
            </a:r>
            <a:r>
              <a:rPr lang="tr-TR" sz="2000" dirty="0" err="1">
                <a:solidFill>
                  <a:schemeClr val="bg1">
                    <a:lumMod val="50000"/>
                  </a:schemeClr>
                </a:solidFill>
              </a:rPr>
              <a:t>Matrix</a:t>
            </a:r>
            <a:r>
              <a:rPr lang="tr-TR" sz="2000" dirty="0">
                <a:solidFill>
                  <a:schemeClr val="bg1">
                    <a:lumMod val="50000"/>
                  </a:schemeClr>
                </a:solidFill>
              </a:rPr>
              <a:t> </a:t>
            </a:r>
            <a:r>
              <a:rPr lang="tr-TR" sz="2000" dirty="0" err="1">
                <a:solidFill>
                  <a:schemeClr val="bg1">
                    <a:lumMod val="50000"/>
                  </a:schemeClr>
                </a:solidFill>
              </a:rPr>
              <a:t>Material</a:t>
            </a:r>
            <a:r>
              <a:rPr lang="tr-TR" sz="2000" dirty="0">
                <a:solidFill>
                  <a:schemeClr val="bg1">
                    <a:lumMod val="50000"/>
                  </a:schemeClr>
                </a:solidFill>
              </a:rPr>
              <a:t> </a:t>
            </a:r>
            <a:r>
              <a:rPr lang="tr-TR" sz="2000" dirty="0" err="1">
                <a:solidFill>
                  <a:schemeClr val="bg1">
                    <a:lumMod val="50000"/>
                  </a:schemeClr>
                </a:solidFill>
              </a:rPr>
              <a:t>Types</a:t>
            </a:r>
            <a:endParaRPr lang="tr-TR" sz="2000" dirty="0">
              <a:solidFill>
                <a:schemeClr val="bg1">
                  <a:lumMod val="50000"/>
                </a:schemeClr>
              </a:solidFill>
            </a:endParaRPr>
          </a:p>
        </p:txBody>
      </p:sp>
      <p:sp>
        <p:nvSpPr>
          <p:cNvPr id="12" name="Dikdörtgen 11">
            <a:extLst>
              <a:ext uri="{FF2B5EF4-FFF2-40B4-BE49-F238E27FC236}">
                <a16:creationId xmlns:a16="http://schemas.microsoft.com/office/drawing/2014/main" id="{FBD0DCE1-DF9E-4063-B528-C446F10A6BF4}"/>
              </a:ext>
            </a:extLst>
          </p:cNvPr>
          <p:cNvSpPr/>
          <p:nvPr/>
        </p:nvSpPr>
        <p:spPr>
          <a:xfrm>
            <a:off x="273108" y="2445614"/>
            <a:ext cx="8591687" cy="2862322"/>
          </a:xfrm>
          <a:prstGeom prst="rect">
            <a:avLst/>
          </a:prstGeom>
        </p:spPr>
        <p:txBody>
          <a:bodyPr wrap="square">
            <a:spAutoFit/>
          </a:bodyPr>
          <a:lstStyle/>
          <a:p>
            <a:pPr algn="just"/>
            <a:r>
              <a:rPr lang="en-US" dirty="0"/>
              <a:t>Thermosetting polymers are prepared for molding by mixing cross-linkers, additives and fillers into a low molar mass prepolymer.</a:t>
            </a:r>
            <a:endParaRPr lang="tr-TR" dirty="0"/>
          </a:p>
          <a:p>
            <a:pPr algn="just"/>
            <a:r>
              <a:rPr lang="en-US" dirty="0"/>
              <a:t>They are in viscous liquid or powder form before being molded. In some applications, powder resins are reshaped and stored in granules, pallets, tablets or similar geometries by compressing them.</a:t>
            </a:r>
            <a:endParaRPr lang="tr-TR" dirty="0"/>
          </a:p>
          <a:p>
            <a:pPr algn="just"/>
            <a:r>
              <a:rPr lang="en-US" dirty="0"/>
              <a:t>Thermosets stored by adding hardeners and accelerators are prone to cross-linking reactions during storage. </a:t>
            </a:r>
            <a:endParaRPr lang="tr-TR" dirty="0"/>
          </a:p>
          <a:p>
            <a:pPr algn="just"/>
            <a:r>
              <a:rPr lang="en-US" dirty="0"/>
              <a:t>Therefore, they must be shaped within a suitable period of time.</a:t>
            </a:r>
            <a:endParaRPr lang="tr-TR" dirty="0"/>
          </a:p>
          <a:p>
            <a:pPr algn="just"/>
            <a:r>
              <a:rPr lang="en-US" dirty="0"/>
              <a:t>Storage time is approximately two years for phenolic resins, although it is several weeks for uninhibited alkyd resins and unsaturated polyesters.</a:t>
            </a:r>
            <a:endParaRPr lang="tr-TR" dirty="0"/>
          </a:p>
        </p:txBody>
      </p:sp>
      <p:sp>
        <p:nvSpPr>
          <p:cNvPr id="15" name="Rectangle 2">
            <a:extLst>
              <a:ext uri="{FF2B5EF4-FFF2-40B4-BE49-F238E27FC236}">
                <a16:creationId xmlns:a16="http://schemas.microsoft.com/office/drawing/2014/main" id="{736D9E41-F364-4B8E-A929-29407DEDFA42}"/>
              </a:ext>
            </a:extLst>
          </p:cNvPr>
          <p:cNvSpPr txBox="1">
            <a:spLocks noChangeArrowheads="1"/>
          </p:cNvSpPr>
          <p:nvPr/>
        </p:nvSpPr>
        <p:spPr>
          <a:xfrm>
            <a:off x="1707452" y="5223579"/>
            <a:ext cx="6222872" cy="412750"/>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rgbClr val="FF0000"/>
                </a:solidFill>
              </a:rPr>
              <a:t>10.2.1.a.10 </a:t>
            </a:r>
            <a:r>
              <a:rPr lang="tr-TR" sz="1800" dirty="0" err="1">
                <a:solidFill>
                  <a:srgbClr val="FF0000"/>
                </a:solidFill>
              </a:rPr>
              <a:t>Molding</a:t>
            </a:r>
            <a:r>
              <a:rPr lang="tr-TR" sz="1800" dirty="0">
                <a:solidFill>
                  <a:srgbClr val="FF0000"/>
                </a:solidFill>
              </a:rPr>
              <a:t> </a:t>
            </a:r>
            <a:r>
              <a:rPr lang="tr-TR" sz="1800" dirty="0" err="1">
                <a:solidFill>
                  <a:srgbClr val="FF0000"/>
                </a:solidFill>
              </a:rPr>
              <a:t>methods</a:t>
            </a:r>
            <a:r>
              <a:rPr lang="tr-TR" sz="1800" dirty="0">
                <a:solidFill>
                  <a:srgbClr val="FF0000"/>
                </a:solidFill>
              </a:rPr>
              <a:t> of </a:t>
            </a:r>
            <a:r>
              <a:rPr lang="tr-TR" sz="1800" dirty="0" err="1">
                <a:solidFill>
                  <a:srgbClr val="FF0000"/>
                </a:solidFill>
              </a:rPr>
              <a:t>thermosets</a:t>
            </a:r>
            <a:endParaRPr lang="tr-TR" sz="1800" dirty="0">
              <a:solidFill>
                <a:srgbClr val="FF0000"/>
              </a:solidFill>
            </a:endParaRPr>
          </a:p>
        </p:txBody>
      </p:sp>
      <p:sp>
        <p:nvSpPr>
          <p:cNvPr id="16" name="Rectangle 3" descr="Rectangle: Click to edit Master text styles&#10;Second level&#10;Third level&#10;Fourth level&#10;Fifth level">
            <a:extLst>
              <a:ext uri="{FF2B5EF4-FFF2-40B4-BE49-F238E27FC236}">
                <a16:creationId xmlns:a16="http://schemas.microsoft.com/office/drawing/2014/main" id="{EFDDA3B8-AAE0-4919-9CF9-EF25181D4A8F}"/>
              </a:ext>
            </a:extLst>
          </p:cNvPr>
          <p:cNvSpPr txBox="1">
            <a:spLocks noChangeArrowheads="1"/>
          </p:cNvSpPr>
          <p:nvPr/>
        </p:nvSpPr>
        <p:spPr>
          <a:xfrm>
            <a:off x="755576" y="5651625"/>
            <a:ext cx="6425220" cy="616966"/>
          </a:xfrm>
          <a:prstGeom prst="rect">
            <a:avLst/>
          </a:prstGeom>
          <a:noFill/>
        </p:spPr>
        <p:txBody>
          <a:bodyPr vert="horz">
            <a:normAutofit fontScale="92500" lnSpcReduction="10000"/>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None/>
            </a:pPr>
            <a:r>
              <a:rPr lang="en-US" sz="1800" i="1" dirty="0"/>
              <a:t>1- Compression molding </a:t>
            </a:r>
            <a:r>
              <a:rPr lang="tr-TR" sz="1800" i="1" dirty="0"/>
              <a:t>	</a:t>
            </a:r>
            <a:r>
              <a:rPr lang="en-US" sz="1800" i="1" dirty="0"/>
              <a:t>2-Injection molding</a:t>
            </a:r>
            <a:endParaRPr lang="tr-TR" sz="1800" i="1" dirty="0"/>
          </a:p>
          <a:p>
            <a:pPr marL="0" indent="0">
              <a:buNone/>
            </a:pPr>
            <a:r>
              <a:rPr lang="tr-TR" sz="1800" i="1" dirty="0"/>
              <a:t>2</a:t>
            </a:r>
            <a:r>
              <a:rPr lang="en-US" sz="1800" i="1" dirty="0"/>
              <a:t>- Transfer molding </a:t>
            </a:r>
            <a:r>
              <a:rPr lang="tr-TR" sz="1800" i="1" dirty="0"/>
              <a:t>	</a:t>
            </a:r>
            <a:r>
              <a:rPr lang="en-US" sz="1800" i="1" dirty="0"/>
              <a:t>4- Casting</a:t>
            </a:r>
            <a:endParaRPr lang="tr-TR" sz="1800" i="1" dirty="0"/>
          </a:p>
        </p:txBody>
      </p:sp>
      <p:sp>
        <p:nvSpPr>
          <p:cNvPr id="19" name="Dikdörtgen 18">
            <a:extLst>
              <a:ext uri="{FF2B5EF4-FFF2-40B4-BE49-F238E27FC236}">
                <a16:creationId xmlns:a16="http://schemas.microsoft.com/office/drawing/2014/main" id="{9AC76B3E-A6A6-4D4A-A327-961324978857}"/>
              </a:ext>
            </a:extLst>
          </p:cNvPr>
          <p:cNvSpPr/>
          <p:nvPr/>
        </p:nvSpPr>
        <p:spPr>
          <a:xfrm>
            <a:off x="539552" y="1814177"/>
            <a:ext cx="2736304" cy="369332"/>
          </a:xfrm>
          <a:prstGeom prst="rect">
            <a:avLst/>
          </a:prstGeom>
        </p:spPr>
        <p:txBody>
          <a:bodyPr wrap="square">
            <a:spAutoFit/>
          </a:bodyPr>
          <a:lstStyle/>
          <a:p>
            <a:r>
              <a:rPr lang="tr-TR" dirty="0">
                <a:solidFill>
                  <a:schemeClr val="bg1">
                    <a:lumMod val="50000"/>
                  </a:schemeClr>
                </a:solidFill>
              </a:rPr>
              <a:t>10.2.1.a </a:t>
            </a:r>
            <a:r>
              <a:rPr lang="tr-TR" dirty="0" err="1">
                <a:solidFill>
                  <a:schemeClr val="bg1">
                    <a:lumMod val="50000"/>
                  </a:schemeClr>
                </a:solidFill>
              </a:rPr>
              <a:t>Thermosets</a:t>
            </a:r>
            <a:endParaRPr lang="tr-TR" dirty="0">
              <a:solidFill>
                <a:schemeClr val="bg1">
                  <a:lumMod val="50000"/>
                </a:schemeClr>
              </a:solidFill>
            </a:endParaRPr>
          </a:p>
        </p:txBody>
      </p:sp>
      <p:sp>
        <p:nvSpPr>
          <p:cNvPr id="20" name="Dikdörtgen 19">
            <a:extLst>
              <a:ext uri="{FF2B5EF4-FFF2-40B4-BE49-F238E27FC236}">
                <a16:creationId xmlns:a16="http://schemas.microsoft.com/office/drawing/2014/main" id="{3492D3AD-6803-4413-A7E0-2FA306EC9EC2}"/>
              </a:ext>
            </a:extLst>
          </p:cNvPr>
          <p:cNvSpPr/>
          <p:nvPr/>
        </p:nvSpPr>
        <p:spPr>
          <a:xfrm>
            <a:off x="273108" y="1484859"/>
            <a:ext cx="5256584" cy="369332"/>
          </a:xfrm>
          <a:prstGeom prst="rect">
            <a:avLst/>
          </a:prstGeom>
        </p:spPr>
        <p:txBody>
          <a:bodyPr wrap="square">
            <a:spAutoFit/>
          </a:bodyPr>
          <a:lstStyle/>
          <a:p>
            <a:r>
              <a:rPr lang="tr-TR" dirty="0">
                <a:solidFill>
                  <a:schemeClr val="bg1">
                    <a:lumMod val="50000"/>
                  </a:schemeClr>
                </a:solidFill>
              </a:rPr>
              <a:t>10.2.1 </a:t>
            </a:r>
            <a:r>
              <a:rPr lang="tr-TR" dirty="0" err="1">
                <a:solidFill>
                  <a:schemeClr val="bg1">
                    <a:lumMod val="50000"/>
                  </a:schemeClr>
                </a:solidFill>
              </a:rPr>
              <a:t>Plastic</a:t>
            </a:r>
            <a:r>
              <a:rPr lang="tr-TR" dirty="0">
                <a:solidFill>
                  <a:schemeClr val="bg1">
                    <a:lumMod val="50000"/>
                  </a:schemeClr>
                </a:solidFill>
              </a:rPr>
              <a:t> </a:t>
            </a:r>
            <a:r>
              <a:rPr lang="tr-TR" dirty="0" err="1">
                <a:solidFill>
                  <a:schemeClr val="bg1">
                    <a:lumMod val="50000"/>
                  </a:schemeClr>
                </a:solidFill>
              </a:rPr>
              <a:t>Matrix</a:t>
            </a:r>
            <a:r>
              <a:rPr lang="tr-TR" dirty="0">
                <a:solidFill>
                  <a:schemeClr val="bg1">
                    <a:lumMod val="50000"/>
                  </a:schemeClr>
                </a:solidFill>
              </a:rPr>
              <a:t> </a:t>
            </a:r>
            <a:r>
              <a:rPr lang="tr-TR" dirty="0" err="1">
                <a:solidFill>
                  <a:schemeClr val="bg1">
                    <a:lumMod val="50000"/>
                  </a:schemeClr>
                </a:solidFill>
              </a:rPr>
              <a:t>Materials</a:t>
            </a:r>
            <a:r>
              <a:rPr lang="tr-TR" dirty="0">
                <a:solidFill>
                  <a:schemeClr val="bg1">
                    <a:lumMod val="50000"/>
                  </a:schemeClr>
                </a:solidFill>
              </a:rPr>
              <a:t> (</a:t>
            </a:r>
            <a:r>
              <a:rPr lang="tr-TR" dirty="0" err="1">
                <a:solidFill>
                  <a:schemeClr val="bg1">
                    <a:lumMod val="50000"/>
                  </a:schemeClr>
                </a:solidFill>
              </a:rPr>
              <a:t>Resins</a:t>
            </a:r>
            <a:r>
              <a:rPr lang="tr-TR" dirty="0">
                <a:solidFill>
                  <a:schemeClr val="bg1">
                    <a:lumMod val="50000"/>
                  </a:schemeClr>
                </a:solidFill>
              </a:rPr>
              <a:t>/</a:t>
            </a:r>
            <a:r>
              <a:rPr lang="tr-TR" dirty="0" err="1">
                <a:solidFill>
                  <a:schemeClr val="bg1">
                    <a:lumMod val="50000"/>
                  </a:schemeClr>
                </a:solidFill>
              </a:rPr>
              <a:t>Polymers</a:t>
            </a:r>
            <a:r>
              <a:rPr lang="tr-TR" dirty="0">
                <a:solidFill>
                  <a:schemeClr val="bg1">
                    <a:lumMod val="50000"/>
                  </a:schemeClr>
                </a:solidFill>
              </a:rPr>
              <a:t>)</a:t>
            </a:r>
          </a:p>
        </p:txBody>
      </p:sp>
      <p:sp>
        <p:nvSpPr>
          <p:cNvPr id="17" name="Altbilgi Yer Tutucusu 2">
            <a:extLst>
              <a:ext uri="{FF2B5EF4-FFF2-40B4-BE49-F238E27FC236}">
                <a16:creationId xmlns:a16="http://schemas.microsoft.com/office/drawing/2014/main" id="{21CA01B7-8AFF-489B-A148-4B01E61BD4B4}"/>
              </a:ext>
            </a:extLst>
          </p:cNvPr>
          <p:cNvSpPr>
            <a:spLocks noGrp="1"/>
          </p:cNvSpPr>
          <p:nvPr>
            <p:ph type="ftr" sz="quarter" idx="11"/>
          </p:nvPr>
        </p:nvSpPr>
        <p:spPr>
          <a:xfrm>
            <a:off x="1957740" y="6410748"/>
            <a:ext cx="4680520" cy="330520"/>
          </a:xfrm>
        </p:spPr>
        <p:txBody>
          <a:bodyPr/>
          <a:lstStyle/>
          <a:p>
            <a:r>
              <a:rPr lang="en-US" dirty="0"/>
              <a:t>General Information About Composite Materials / Mehmet </a:t>
            </a:r>
            <a:r>
              <a:rPr lang="en-US" dirty="0" err="1"/>
              <a:t>Zor</a:t>
            </a:r>
            <a:endParaRPr lang="tr-TR" dirty="0"/>
          </a:p>
        </p:txBody>
      </p:sp>
    </p:spTree>
    <p:extLst>
      <p:ext uri="{BB962C8B-B14F-4D97-AF65-F5344CB8AC3E}">
        <p14:creationId xmlns:p14="http://schemas.microsoft.com/office/powerpoint/2010/main" val="427692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fade">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fade">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fade">
                                      <p:cBhvr>
                                        <p:cTn id="27" dur="500"/>
                                        <p:tgtEl>
                                          <p:spTgt spid="1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fade">
                                      <p:cBhvr>
                                        <p:cTn id="32" dur="500"/>
                                        <p:tgtEl>
                                          <p:spTgt spid="1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6">
                                            <p:txEl>
                                              <p:pRg st="0" end="0"/>
                                            </p:txEl>
                                          </p:spTgt>
                                        </p:tgtEl>
                                        <p:attrNameLst>
                                          <p:attrName>style.visibility</p:attrName>
                                        </p:attrNameLst>
                                      </p:cBhvr>
                                      <p:to>
                                        <p:strVal val="visible"/>
                                      </p:to>
                                    </p:set>
                                    <p:animEffect transition="in" filter="wipe(up)">
                                      <p:cBhvr>
                                        <p:cTn id="42" dur="500"/>
                                        <p:tgtEl>
                                          <p:spTgt spid="16">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6">
                                            <p:txEl>
                                              <p:pRg st="1" end="1"/>
                                            </p:txEl>
                                          </p:spTgt>
                                        </p:tgtEl>
                                        <p:attrNameLst>
                                          <p:attrName>style.visibility</p:attrName>
                                        </p:attrNameLst>
                                      </p:cBhvr>
                                      <p:to>
                                        <p:strVal val="visible"/>
                                      </p:to>
                                    </p:set>
                                    <p:animEffect transition="in" filter="wipe(up)">
                                      <p:cBhvr>
                                        <p:cTn id="47"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build="p"/>
      <p:bldP spid="15" grpId="0"/>
      <p:bldP spid="16"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7840E83-AC17-4BB5-BC43-751DE1ADA5B1}" type="slidenum">
              <a:rPr lang="tr-TR" smtClean="0"/>
              <a:t>113</a:t>
            </a:fld>
            <a:endParaRPr lang="tr-TR"/>
          </a:p>
        </p:txBody>
      </p:sp>
      <p:sp>
        <p:nvSpPr>
          <p:cNvPr id="6" name="Veri Yer Tutucusu 5"/>
          <p:cNvSpPr>
            <a:spLocks noGrp="1"/>
          </p:cNvSpPr>
          <p:nvPr>
            <p:ph type="dt" sz="half" idx="10"/>
          </p:nvPr>
        </p:nvSpPr>
        <p:spPr/>
        <p:txBody>
          <a:bodyPr/>
          <a:lstStyle/>
          <a:p>
            <a:r>
              <a:rPr lang="tr-TR" dirty="0"/>
              <a:t>......</a:t>
            </a:r>
          </a:p>
        </p:txBody>
      </p:sp>
      <p:sp>
        <p:nvSpPr>
          <p:cNvPr id="13" name="Başlık 1">
            <a:extLst>
              <a:ext uri="{FF2B5EF4-FFF2-40B4-BE49-F238E27FC236}">
                <a16:creationId xmlns:a16="http://schemas.microsoft.com/office/drawing/2014/main" id="{26E1029F-58CD-4DA3-8E9C-572AFFE42C34}"/>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
        <p:nvSpPr>
          <p:cNvPr id="14" name="Dikdörtgen 13">
            <a:extLst>
              <a:ext uri="{FF2B5EF4-FFF2-40B4-BE49-F238E27FC236}">
                <a16:creationId xmlns:a16="http://schemas.microsoft.com/office/drawing/2014/main" id="{61726C7A-C34E-49BE-AC16-EF9482838BC6}"/>
              </a:ext>
            </a:extLst>
          </p:cNvPr>
          <p:cNvSpPr/>
          <p:nvPr/>
        </p:nvSpPr>
        <p:spPr>
          <a:xfrm>
            <a:off x="2617135" y="665541"/>
            <a:ext cx="3903633" cy="400110"/>
          </a:xfrm>
          <a:prstGeom prst="rect">
            <a:avLst/>
          </a:prstGeom>
        </p:spPr>
        <p:txBody>
          <a:bodyPr wrap="none">
            <a:spAutoFit/>
          </a:bodyPr>
          <a:lstStyle/>
          <a:p>
            <a:r>
              <a:rPr lang="tr-TR" sz="2000" dirty="0">
                <a:solidFill>
                  <a:schemeClr val="bg1">
                    <a:lumMod val="50000"/>
                  </a:schemeClr>
                </a:solidFill>
              </a:rPr>
              <a:t>10.2 Main </a:t>
            </a:r>
            <a:r>
              <a:rPr lang="tr-TR" sz="2000" dirty="0" err="1">
                <a:solidFill>
                  <a:schemeClr val="bg1">
                    <a:lumMod val="50000"/>
                  </a:schemeClr>
                </a:solidFill>
              </a:rPr>
              <a:t>Matrix</a:t>
            </a:r>
            <a:r>
              <a:rPr lang="tr-TR" sz="2000" dirty="0">
                <a:solidFill>
                  <a:schemeClr val="bg1">
                    <a:lumMod val="50000"/>
                  </a:schemeClr>
                </a:solidFill>
              </a:rPr>
              <a:t> </a:t>
            </a:r>
            <a:r>
              <a:rPr lang="tr-TR" sz="2000" dirty="0" err="1">
                <a:solidFill>
                  <a:schemeClr val="bg1">
                    <a:lumMod val="50000"/>
                  </a:schemeClr>
                </a:solidFill>
              </a:rPr>
              <a:t>Material</a:t>
            </a:r>
            <a:r>
              <a:rPr lang="tr-TR" sz="2000" dirty="0">
                <a:solidFill>
                  <a:schemeClr val="bg1">
                    <a:lumMod val="50000"/>
                  </a:schemeClr>
                </a:solidFill>
              </a:rPr>
              <a:t> </a:t>
            </a:r>
            <a:r>
              <a:rPr lang="tr-TR" sz="2000" dirty="0" err="1">
                <a:solidFill>
                  <a:schemeClr val="bg1">
                    <a:lumMod val="50000"/>
                  </a:schemeClr>
                </a:solidFill>
              </a:rPr>
              <a:t>Types</a:t>
            </a:r>
            <a:endParaRPr lang="tr-TR" sz="2000" dirty="0">
              <a:solidFill>
                <a:schemeClr val="bg1">
                  <a:lumMod val="50000"/>
                </a:schemeClr>
              </a:solidFill>
            </a:endParaRPr>
          </a:p>
        </p:txBody>
      </p:sp>
      <p:sp>
        <p:nvSpPr>
          <p:cNvPr id="18" name="Dikdörtgen 17">
            <a:extLst>
              <a:ext uri="{FF2B5EF4-FFF2-40B4-BE49-F238E27FC236}">
                <a16:creationId xmlns:a16="http://schemas.microsoft.com/office/drawing/2014/main" id="{EEF161D5-60E0-43BC-9AE2-547E8EB3CC33}"/>
              </a:ext>
            </a:extLst>
          </p:cNvPr>
          <p:cNvSpPr/>
          <p:nvPr/>
        </p:nvSpPr>
        <p:spPr>
          <a:xfrm>
            <a:off x="971600" y="1816649"/>
            <a:ext cx="3005951" cy="369332"/>
          </a:xfrm>
          <a:prstGeom prst="rect">
            <a:avLst/>
          </a:prstGeom>
        </p:spPr>
        <p:txBody>
          <a:bodyPr wrap="none">
            <a:spAutoFit/>
          </a:bodyPr>
          <a:lstStyle/>
          <a:p>
            <a:r>
              <a:rPr lang="tr-TR" b="1" dirty="0">
                <a:solidFill>
                  <a:srgbClr val="FF0000"/>
                </a:solidFill>
              </a:rPr>
              <a:t>10.2.1.b </a:t>
            </a:r>
            <a:r>
              <a:rPr lang="tr-TR" b="1" dirty="0" err="1">
                <a:solidFill>
                  <a:srgbClr val="FF0000"/>
                </a:solidFill>
              </a:rPr>
              <a:t>Thermoplastics</a:t>
            </a:r>
            <a:endParaRPr lang="tr-TR" b="1" dirty="0">
              <a:solidFill>
                <a:srgbClr val="FF0000"/>
              </a:solidFill>
            </a:endParaRPr>
          </a:p>
        </p:txBody>
      </p:sp>
      <p:sp>
        <p:nvSpPr>
          <p:cNvPr id="19" name="Rectangle 2" descr="Rectangle: Click to edit Master text styles&#10;Second level&#10;Third level&#10;Fourth level&#10;Fifth level">
            <a:extLst>
              <a:ext uri="{FF2B5EF4-FFF2-40B4-BE49-F238E27FC236}">
                <a16:creationId xmlns:a16="http://schemas.microsoft.com/office/drawing/2014/main" id="{37764FD3-F00D-40A7-A4AD-4CEDE01BFD7D}"/>
              </a:ext>
            </a:extLst>
          </p:cNvPr>
          <p:cNvSpPr>
            <a:spLocks noChangeArrowheads="1"/>
          </p:cNvSpPr>
          <p:nvPr/>
        </p:nvSpPr>
        <p:spPr bwMode="auto">
          <a:xfrm>
            <a:off x="198738" y="2527011"/>
            <a:ext cx="7325590" cy="871373"/>
          </a:xfrm>
          <a:prstGeom prst="rect">
            <a:avLst/>
          </a:prstGeom>
          <a:noFill/>
          <a:ln>
            <a:noFill/>
          </a:ln>
        </p:spPr>
        <p:txBody>
          <a:bodyPr/>
          <a:lstStyle/>
          <a:p>
            <a:pPr marL="342900" indent="-342900">
              <a:lnSpc>
                <a:spcPct val="150000"/>
              </a:lnSpc>
              <a:spcBef>
                <a:spcPct val="20000"/>
              </a:spcBef>
              <a:buSzPct val="110000"/>
              <a:buFont typeface="+mj-lt"/>
              <a:buAutoNum type="arabicPeriod"/>
            </a:pPr>
            <a:r>
              <a:rPr lang="en-US" sz="1700" dirty="0"/>
              <a:t>Thermoplastics, which are widely used in both the automotive industry and the aircraft industry, are also called </a:t>
            </a:r>
            <a:r>
              <a:rPr lang="en-US" sz="1700" dirty="0" err="1"/>
              <a:t>thermosoftening</a:t>
            </a:r>
            <a:r>
              <a:rPr lang="en-US" sz="1700" dirty="0"/>
              <a:t> resins.</a:t>
            </a:r>
            <a:endParaRPr lang="tr-TR" sz="1700" dirty="0"/>
          </a:p>
        </p:txBody>
      </p:sp>
      <p:sp>
        <p:nvSpPr>
          <p:cNvPr id="20" name="Metin kutusu 19">
            <a:extLst>
              <a:ext uri="{FF2B5EF4-FFF2-40B4-BE49-F238E27FC236}">
                <a16:creationId xmlns:a16="http://schemas.microsoft.com/office/drawing/2014/main" id="{C5E8B59B-DCCB-41BC-A429-9D5F087CC83C}"/>
              </a:ext>
            </a:extLst>
          </p:cNvPr>
          <p:cNvSpPr txBox="1"/>
          <p:nvPr/>
        </p:nvSpPr>
        <p:spPr>
          <a:xfrm>
            <a:off x="2051720" y="2224098"/>
            <a:ext cx="3394446" cy="369332"/>
          </a:xfrm>
          <a:prstGeom prst="rect">
            <a:avLst/>
          </a:prstGeom>
          <a:noFill/>
        </p:spPr>
        <p:txBody>
          <a:bodyPr wrap="square" rtlCol="0">
            <a:spAutoFit/>
          </a:bodyPr>
          <a:lstStyle/>
          <a:p>
            <a:r>
              <a:rPr lang="tr-TR" dirty="0"/>
              <a:t>10.2.1.b.1 General </a:t>
            </a:r>
            <a:r>
              <a:rPr lang="tr-TR" dirty="0" err="1"/>
              <a:t>Properties</a:t>
            </a:r>
            <a:r>
              <a:rPr lang="tr-TR" dirty="0"/>
              <a:t>: </a:t>
            </a:r>
          </a:p>
        </p:txBody>
      </p:sp>
      <p:pic>
        <p:nvPicPr>
          <p:cNvPr id="21" name="Picture 2" descr="http://www.starthermoplastics.com/STARPet1662-3.jpg">
            <a:hlinkClick r:id="rId2"/>
            <a:extLst>
              <a:ext uri="{FF2B5EF4-FFF2-40B4-BE49-F238E27FC236}">
                <a16:creationId xmlns:a16="http://schemas.microsoft.com/office/drawing/2014/main" id="{3DA23748-F9AD-45B2-8821-20169FE2E5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30377" y="1435828"/>
            <a:ext cx="1551660" cy="1633132"/>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a:extLst>
              <a:ext uri="{FF2B5EF4-FFF2-40B4-BE49-F238E27FC236}">
                <a16:creationId xmlns:a16="http://schemas.microsoft.com/office/drawing/2014/main" id="{8DF8CB7D-3D0C-4C0B-81FE-D68E0ABA6B93}"/>
              </a:ext>
            </a:extLst>
          </p:cNvPr>
          <p:cNvSpPr/>
          <p:nvPr/>
        </p:nvSpPr>
        <p:spPr>
          <a:xfrm>
            <a:off x="148075" y="4108108"/>
            <a:ext cx="7231639" cy="829522"/>
          </a:xfrm>
          <a:prstGeom prst="rect">
            <a:avLst/>
          </a:prstGeom>
        </p:spPr>
        <p:txBody>
          <a:bodyPr wrap="square">
            <a:spAutoFit/>
          </a:bodyPr>
          <a:lstStyle/>
          <a:p>
            <a:pPr marL="342900" indent="-342900">
              <a:lnSpc>
                <a:spcPct val="150000"/>
              </a:lnSpc>
              <a:buFont typeface="+mj-lt"/>
              <a:buAutoNum type="arabicPeriod" startAt="3"/>
            </a:pPr>
            <a:r>
              <a:rPr lang="en-US" sz="1700" dirty="0"/>
              <a:t>Their specific heat is 2 times that of metals and 4 times that of ceramics, and their thermal conductivity is 3 times lower than metals.</a:t>
            </a:r>
            <a:endParaRPr lang="tr-TR" sz="1700" dirty="0"/>
          </a:p>
        </p:txBody>
      </p:sp>
      <p:sp>
        <p:nvSpPr>
          <p:cNvPr id="5" name="Dikdörtgen 4">
            <a:extLst>
              <a:ext uri="{FF2B5EF4-FFF2-40B4-BE49-F238E27FC236}">
                <a16:creationId xmlns:a16="http://schemas.microsoft.com/office/drawing/2014/main" id="{543DDE44-482E-4013-B033-6740614F5C40}"/>
              </a:ext>
            </a:extLst>
          </p:cNvPr>
          <p:cNvSpPr/>
          <p:nvPr/>
        </p:nvSpPr>
        <p:spPr>
          <a:xfrm>
            <a:off x="130899" y="4937630"/>
            <a:ext cx="7112354" cy="1221938"/>
          </a:xfrm>
          <a:prstGeom prst="rect">
            <a:avLst/>
          </a:prstGeom>
        </p:spPr>
        <p:txBody>
          <a:bodyPr wrap="square">
            <a:spAutoFit/>
          </a:bodyPr>
          <a:lstStyle/>
          <a:p>
            <a:pPr marL="457200" indent="-457200">
              <a:lnSpc>
                <a:spcPct val="150000"/>
              </a:lnSpc>
              <a:spcBef>
                <a:spcPct val="20000"/>
              </a:spcBef>
              <a:buSzPct val="110000"/>
              <a:buFont typeface="+mj-lt"/>
              <a:buAutoNum type="arabicPeriod" startAt="4"/>
            </a:pPr>
            <a:r>
              <a:rPr lang="en-US" sz="1700" dirty="0"/>
              <a:t>Thermoplastics, which are mostly produced by injection and extrusion molding methods, are used in GMT (Glass Mat Reinforced Thermoplastics) production techniques.</a:t>
            </a:r>
            <a:r>
              <a:rPr lang="tr-TR" sz="1700" dirty="0"/>
              <a:t>.</a:t>
            </a:r>
          </a:p>
        </p:txBody>
      </p:sp>
      <p:sp>
        <p:nvSpPr>
          <p:cNvPr id="7" name="Dikdörtgen 6">
            <a:extLst>
              <a:ext uri="{FF2B5EF4-FFF2-40B4-BE49-F238E27FC236}">
                <a16:creationId xmlns:a16="http://schemas.microsoft.com/office/drawing/2014/main" id="{E88C7480-BF15-461F-A51C-93F7FB17B20D}"/>
              </a:ext>
            </a:extLst>
          </p:cNvPr>
          <p:cNvSpPr/>
          <p:nvPr/>
        </p:nvSpPr>
        <p:spPr>
          <a:xfrm>
            <a:off x="80912" y="3303154"/>
            <a:ext cx="8561552" cy="829522"/>
          </a:xfrm>
          <a:prstGeom prst="rect">
            <a:avLst/>
          </a:prstGeom>
        </p:spPr>
        <p:txBody>
          <a:bodyPr wrap="square">
            <a:spAutoFit/>
          </a:bodyPr>
          <a:lstStyle/>
          <a:p>
            <a:pPr marL="342900" indent="-342900">
              <a:lnSpc>
                <a:spcPct val="150000"/>
              </a:lnSpc>
              <a:spcBef>
                <a:spcPct val="20000"/>
              </a:spcBef>
              <a:buSzPct val="110000"/>
              <a:buFont typeface="+mj-lt"/>
              <a:buAutoNum type="arabicPeriod" startAt="2"/>
            </a:pPr>
            <a:r>
              <a:rPr lang="en-US" sz="1700" dirty="0"/>
              <a:t>Thermoplastics soften when heated and harden again when cooled. They have thermal expansion coefficients approximately 5 times that of metals.</a:t>
            </a:r>
            <a:endParaRPr lang="tr-TR" sz="1700" dirty="0"/>
          </a:p>
        </p:txBody>
      </p:sp>
      <p:pic>
        <p:nvPicPr>
          <p:cNvPr id="22" name="Picture 2" descr="Click to enlarge - Durable and very flexible thermoplastic elastomer hose with a high degree of flexibility. Good resistance to oils, greases and solvents. Standard wall thickness is 0.4mm.">
            <a:extLst>
              <a:ext uri="{FF2B5EF4-FFF2-40B4-BE49-F238E27FC236}">
                <a16:creationId xmlns:a16="http://schemas.microsoft.com/office/drawing/2014/main" id="{486A9ECC-765D-45F2-A723-0D17733EAD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6077" y="3887372"/>
            <a:ext cx="1755960" cy="1755960"/>
          </a:xfrm>
          <a:prstGeom prst="rect">
            <a:avLst/>
          </a:prstGeom>
          <a:noFill/>
          <a:extLst>
            <a:ext uri="{909E8E84-426E-40DD-AFC4-6F175D3DCCD1}">
              <a14:hiddenFill xmlns:a14="http://schemas.microsoft.com/office/drawing/2010/main">
                <a:solidFill>
                  <a:srgbClr val="FFFFFF"/>
                </a:solidFill>
              </a14:hiddenFill>
            </a:ext>
          </a:extLst>
        </p:spPr>
      </p:pic>
      <p:sp>
        <p:nvSpPr>
          <p:cNvPr id="9" name="Dikdörtgen 8">
            <a:extLst>
              <a:ext uri="{FF2B5EF4-FFF2-40B4-BE49-F238E27FC236}">
                <a16:creationId xmlns:a16="http://schemas.microsoft.com/office/drawing/2014/main" id="{1274E596-9A7B-4D97-8273-BC5E60726101}"/>
              </a:ext>
            </a:extLst>
          </p:cNvPr>
          <p:cNvSpPr/>
          <p:nvPr/>
        </p:nvSpPr>
        <p:spPr>
          <a:xfrm>
            <a:off x="7151408" y="5614392"/>
            <a:ext cx="2109597" cy="738664"/>
          </a:xfrm>
          <a:prstGeom prst="rect">
            <a:avLst/>
          </a:prstGeom>
        </p:spPr>
        <p:txBody>
          <a:bodyPr wrap="square">
            <a:spAutoFit/>
          </a:bodyPr>
          <a:lstStyle/>
          <a:p>
            <a:r>
              <a:rPr lang="en-US" sz="1400" i="1" dirty="0"/>
              <a:t>Durable and very flexible thermoplastic elastomer hose</a:t>
            </a:r>
            <a:endParaRPr lang="tr-TR" sz="1400" i="1" dirty="0"/>
          </a:p>
        </p:txBody>
      </p:sp>
      <p:sp>
        <p:nvSpPr>
          <p:cNvPr id="23" name="Dikdörtgen 22">
            <a:extLst>
              <a:ext uri="{FF2B5EF4-FFF2-40B4-BE49-F238E27FC236}">
                <a16:creationId xmlns:a16="http://schemas.microsoft.com/office/drawing/2014/main" id="{FB437998-307F-4A47-927E-0BDE012BA69C}"/>
              </a:ext>
            </a:extLst>
          </p:cNvPr>
          <p:cNvSpPr/>
          <p:nvPr/>
        </p:nvSpPr>
        <p:spPr>
          <a:xfrm>
            <a:off x="275754" y="1507126"/>
            <a:ext cx="5256584" cy="369332"/>
          </a:xfrm>
          <a:prstGeom prst="rect">
            <a:avLst/>
          </a:prstGeom>
        </p:spPr>
        <p:txBody>
          <a:bodyPr wrap="square">
            <a:spAutoFit/>
          </a:bodyPr>
          <a:lstStyle/>
          <a:p>
            <a:r>
              <a:rPr lang="tr-TR" dirty="0">
                <a:solidFill>
                  <a:schemeClr val="bg1">
                    <a:lumMod val="50000"/>
                  </a:schemeClr>
                </a:solidFill>
              </a:rPr>
              <a:t>10.2.1 </a:t>
            </a:r>
            <a:r>
              <a:rPr lang="tr-TR" dirty="0" err="1">
                <a:solidFill>
                  <a:schemeClr val="bg1">
                    <a:lumMod val="50000"/>
                  </a:schemeClr>
                </a:solidFill>
              </a:rPr>
              <a:t>Plastic</a:t>
            </a:r>
            <a:r>
              <a:rPr lang="tr-TR" dirty="0">
                <a:solidFill>
                  <a:schemeClr val="bg1">
                    <a:lumMod val="50000"/>
                  </a:schemeClr>
                </a:solidFill>
              </a:rPr>
              <a:t> </a:t>
            </a:r>
            <a:r>
              <a:rPr lang="tr-TR" dirty="0" err="1">
                <a:solidFill>
                  <a:schemeClr val="bg1">
                    <a:lumMod val="50000"/>
                  </a:schemeClr>
                </a:solidFill>
              </a:rPr>
              <a:t>Matrix</a:t>
            </a:r>
            <a:r>
              <a:rPr lang="tr-TR" dirty="0">
                <a:solidFill>
                  <a:schemeClr val="bg1">
                    <a:lumMod val="50000"/>
                  </a:schemeClr>
                </a:solidFill>
              </a:rPr>
              <a:t> </a:t>
            </a:r>
            <a:r>
              <a:rPr lang="tr-TR" dirty="0" err="1">
                <a:solidFill>
                  <a:schemeClr val="bg1">
                    <a:lumMod val="50000"/>
                  </a:schemeClr>
                </a:solidFill>
              </a:rPr>
              <a:t>Materials</a:t>
            </a:r>
            <a:r>
              <a:rPr lang="tr-TR" dirty="0">
                <a:solidFill>
                  <a:schemeClr val="bg1">
                    <a:lumMod val="50000"/>
                  </a:schemeClr>
                </a:solidFill>
              </a:rPr>
              <a:t> (</a:t>
            </a:r>
            <a:r>
              <a:rPr lang="tr-TR" dirty="0" err="1">
                <a:solidFill>
                  <a:schemeClr val="bg1">
                    <a:lumMod val="50000"/>
                  </a:schemeClr>
                </a:solidFill>
              </a:rPr>
              <a:t>Resins</a:t>
            </a:r>
            <a:r>
              <a:rPr lang="tr-TR" dirty="0">
                <a:solidFill>
                  <a:schemeClr val="bg1">
                    <a:lumMod val="50000"/>
                  </a:schemeClr>
                </a:solidFill>
              </a:rPr>
              <a:t>/</a:t>
            </a:r>
            <a:r>
              <a:rPr lang="tr-TR" dirty="0" err="1">
                <a:solidFill>
                  <a:schemeClr val="bg1">
                    <a:lumMod val="50000"/>
                  </a:schemeClr>
                </a:solidFill>
              </a:rPr>
              <a:t>Polymers</a:t>
            </a:r>
            <a:r>
              <a:rPr lang="tr-TR" dirty="0">
                <a:solidFill>
                  <a:schemeClr val="bg1">
                    <a:lumMod val="50000"/>
                  </a:schemeClr>
                </a:solidFill>
              </a:rPr>
              <a:t>)</a:t>
            </a:r>
          </a:p>
        </p:txBody>
      </p:sp>
      <p:sp>
        <p:nvSpPr>
          <p:cNvPr id="17" name="Altbilgi Yer Tutucusu 2">
            <a:extLst>
              <a:ext uri="{FF2B5EF4-FFF2-40B4-BE49-F238E27FC236}">
                <a16:creationId xmlns:a16="http://schemas.microsoft.com/office/drawing/2014/main" id="{6D3B432E-31FC-431E-A3F8-20D530DB4FB6}"/>
              </a:ext>
            </a:extLst>
          </p:cNvPr>
          <p:cNvSpPr>
            <a:spLocks noGrp="1"/>
          </p:cNvSpPr>
          <p:nvPr>
            <p:ph type="ftr" sz="quarter" idx="11"/>
          </p:nvPr>
        </p:nvSpPr>
        <p:spPr>
          <a:xfrm>
            <a:off x="1957740" y="6410748"/>
            <a:ext cx="4680520" cy="330520"/>
          </a:xfrm>
        </p:spPr>
        <p:txBody>
          <a:bodyPr/>
          <a:lstStyle/>
          <a:p>
            <a:r>
              <a:rPr lang="en-US" dirty="0"/>
              <a:t>General Information About Composite Materials / Mehmet </a:t>
            </a:r>
            <a:r>
              <a:rPr lang="en-US" dirty="0" err="1"/>
              <a:t>Zor</a:t>
            </a:r>
            <a:endParaRPr lang="tr-TR" dirty="0"/>
          </a:p>
        </p:txBody>
      </p:sp>
    </p:spTree>
    <p:extLst>
      <p:ext uri="{BB962C8B-B14F-4D97-AF65-F5344CB8AC3E}">
        <p14:creationId xmlns:p14="http://schemas.microsoft.com/office/powerpoint/2010/main" val="92132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left)">
                                      <p:cBhvr>
                                        <p:cTn id="17" dur="500"/>
                                        <p:tgtEl>
                                          <p:spTgt spid="1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build="p"/>
      <p:bldP spid="20" grpId="0"/>
      <p:bldP spid="2" grpId="0"/>
      <p:bldP spid="5" grpId="0"/>
      <p:bldP spid="7" grpId="0"/>
      <p:bldP spid="9"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7840E83-AC17-4BB5-BC43-751DE1ADA5B1}" type="slidenum">
              <a:rPr lang="tr-TR" smtClean="0"/>
              <a:t>114</a:t>
            </a:fld>
            <a:endParaRPr lang="tr-TR"/>
          </a:p>
        </p:txBody>
      </p:sp>
      <p:sp>
        <p:nvSpPr>
          <p:cNvPr id="6" name="Veri Yer Tutucusu 5"/>
          <p:cNvSpPr>
            <a:spLocks noGrp="1"/>
          </p:cNvSpPr>
          <p:nvPr>
            <p:ph type="dt" sz="half" idx="10"/>
          </p:nvPr>
        </p:nvSpPr>
        <p:spPr/>
        <p:txBody>
          <a:bodyPr/>
          <a:lstStyle/>
          <a:p>
            <a:r>
              <a:rPr lang="tr-TR" dirty="0"/>
              <a:t>......</a:t>
            </a:r>
          </a:p>
        </p:txBody>
      </p:sp>
      <p:sp>
        <p:nvSpPr>
          <p:cNvPr id="13" name="Başlık 1">
            <a:extLst>
              <a:ext uri="{FF2B5EF4-FFF2-40B4-BE49-F238E27FC236}">
                <a16:creationId xmlns:a16="http://schemas.microsoft.com/office/drawing/2014/main" id="{26E1029F-58CD-4DA3-8E9C-572AFFE42C34}"/>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
        <p:nvSpPr>
          <p:cNvPr id="14" name="Dikdörtgen 13">
            <a:extLst>
              <a:ext uri="{FF2B5EF4-FFF2-40B4-BE49-F238E27FC236}">
                <a16:creationId xmlns:a16="http://schemas.microsoft.com/office/drawing/2014/main" id="{61726C7A-C34E-49BE-AC16-EF9482838BC6}"/>
              </a:ext>
            </a:extLst>
          </p:cNvPr>
          <p:cNvSpPr/>
          <p:nvPr/>
        </p:nvSpPr>
        <p:spPr>
          <a:xfrm>
            <a:off x="2638471" y="642340"/>
            <a:ext cx="3903633" cy="400110"/>
          </a:xfrm>
          <a:prstGeom prst="rect">
            <a:avLst/>
          </a:prstGeom>
        </p:spPr>
        <p:txBody>
          <a:bodyPr wrap="none">
            <a:spAutoFit/>
          </a:bodyPr>
          <a:lstStyle/>
          <a:p>
            <a:r>
              <a:rPr lang="tr-TR" sz="2000" dirty="0">
                <a:solidFill>
                  <a:schemeClr val="bg1">
                    <a:lumMod val="50000"/>
                  </a:schemeClr>
                </a:solidFill>
              </a:rPr>
              <a:t>10.2 Main </a:t>
            </a:r>
            <a:r>
              <a:rPr lang="tr-TR" sz="2000" dirty="0" err="1">
                <a:solidFill>
                  <a:schemeClr val="bg1">
                    <a:lumMod val="50000"/>
                  </a:schemeClr>
                </a:solidFill>
              </a:rPr>
              <a:t>Matrix</a:t>
            </a:r>
            <a:r>
              <a:rPr lang="tr-TR" sz="2000" dirty="0">
                <a:solidFill>
                  <a:schemeClr val="bg1">
                    <a:lumMod val="50000"/>
                  </a:schemeClr>
                </a:solidFill>
              </a:rPr>
              <a:t> </a:t>
            </a:r>
            <a:r>
              <a:rPr lang="tr-TR" sz="2000" dirty="0" err="1">
                <a:solidFill>
                  <a:schemeClr val="bg1">
                    <a:lumMod val="50000"/>
                  </a:schemeClr>
                </a:solidFill>
              </a:rPr>
              <a:t>Material</a:t>
            </a:r>
            <a:r>
              <a:rPr lang="tr-TR" sz="2000" dirty="0">
                <a:solidFill>
                  <a:schemeClr val="bg1">
                    <a:lumMod val="50000"/>
                  </a:schemeClr>
                </a:solidFill>
              </a:rPr>
              <a:t> </a:t>
            </a:r>
            <a:r>
              <a:rPr lang="tr-TR" sz="2000" dirty="0" err="1">
                <a:solidFill>
                  <a:schemeClr val="bg1">
                    <a:lumMod val="50000"/>
                  </a:schemeClr>
                </a:solidFill>
              </a:rPr>
              <a:t>Types</a:t>
            </a:r>
            <a:endParaRPr lang="tr-TR" sz="2000" dirty="0">
              <a:solidFill>
                <a:schemeClr val="bg1">
                  <a:lumMod val="50000"/>
                </a:schemeClr>
              </a:solidFill>
            </a:endParaRPr>
          </a:p>
        </p:txBody>
      </p:sp>
      <p:sp>
        <p:nvSpPr>
          <p:cNvPr id="23" name="Metin kutusu 22">
            <a:extLst>
              <a:ext uri="{FF2B5EF4-FFF2-40B4-BE49-F238E27FC236}">
                <a16:creationId xmlns:a16="http://schemas.microsoft.com/office/drawing/2014/main" id="{15E94613-98B8-4AF2-834B-CFFC2E6A6B6D}"/>
              </a:ext>
            </a:extLst>
          </p:cNvPr>
          <p:cNvSpPr txBox="1"/>
          <p:nvPr/>
        </p:nvSpPr>
        <p:spPr>
          <a:xfrm>
            <a:off x="1216324" y="2050847"/>
            <a:ext cx="3394446" cy="369332"/>
          </a:xfrm>
          <a:prstGeom prst="rect">
            <a:avLst/>
          </a:prstGeom>
          <a:noFill/>
        </p:spPr>
        <p:txBody>
          <a:bodyPr wrap="square" rtlCol="0">
            <a:spAutoFit/>
          </a:bodyPr>
          <a:lstStyle/>
          <a:p>
            <a:r>
              <a:rPr lang="tr-TR" dirty="0">
                <a:solidFill>
                  <a:srgbClr val="FF0000"/>
                </a:solidFill>
              </a:rPr>
              <a:t>10.2.1.b.2 </a:t>
            </a:r>
            <a:r>
              <a:rPr lang="tr-TR" dirty="0" err="1">
                <a:solidFill>
                  <a:srgbClr val="FF0000"/>
                </a:solidFill>
              </a:rPr>
              <a:t>Advantages</a:t>
            </a:r>
            <a:r>
              <a:rPr lang="tr-TR" dirty="0">
                <a:solidFill>
                  <a:srgbClr val="FF0000"/>
                </a:solidFill>
              </a:rPr>
              <a:t>: </a:t>
            </a:r>
          </a:p>
        </p:txBody>
      </p:sp>
      <p:sp>
        <p:nvSpPr>
          <p:cNvPr id="24" name="Dikdörtgen 23">
            <a:extLst>
              <a:ext uri="{FF2B5EF4-FFF2-40B4-BE49-F238E27FC236}">
                <a16:creationId xmlns:a16="http://schemas.microsoft.com/office/drawing/2014/main" id="{8576AF61-1D56-419D-AEFD-AE557932E2F4}"/>
              </a:ext>
            </a:extLst>
          </p:cNvPr>
          <p:cNvSpPr/>
          <p:nvPr/>
        </p:nvSpPr>
        <p:spPr>
          <a:xfrm>
            <a:off x="227153" y="2290619"/>
            <a:ext cx="8377295" cy="4150688"/>
          </a:xfrm>
          <a:prstGeom prst="rect">
            <a:avLst/>
          </a:prstGeom>
        </p:spPr>
        <p:txBody>
          <a:bodyPr wrap="square">
            <a:spAutoFit/>
          </a:bodyPr>
          <a:lstStyle/>
          <a:p>
            <a:pPr marL="342900" indent="-342900">
              <a:lnSpc>
                <a:spcPct val="150000"/>
              </a:lnSpc>
              <a:buFont typeface="+mj-lt"/>
              <a:buAutoNum type="arabicPeriod"/>
            </a:pPr>
            <a:r>
              <a:rPr lang="en-US" dirty="0"/>
              <a:t>As raw materials, they have a long shelf life</a:t>
            </a:r>
            <a:r>
              <a:rPr lang="tr-TR" dirty="0"/>
              <a:t> (</a:t>
            </a:r>
            <a:r>
              <a:rPr lang="en-US" sz="1600" dirty="0"/>
              <a:t>shelf life: the life it can last when put on the shelf)</a:t>
            </a:r>
            <a:endParaRPr lang="tr-TR" sz="1600" dirty="0"/>
          </a:p>
          <a:p>
            <a:pPr marL="342900" indent="-342900">
              <a:lnSpc>
                <a:spcPct val="150000"/>
              </a:lnSpc>
              <a:buFont typeface="+mj-lt"/>
              <a:buAutoNum type="arabicPeriod"/>
            </a:pPr>
            <a:r>
              <a:rPr lang="en-US" dirty="0"/>
              <a:t>They have recycling capabilities.</a:t>
            </a:r>
            <a:endParaRPr lang="tr-TR" dirty="0"/>
          </a:p>
          <a:p>
            <a:pPr marL="342900" indent="-342900">
              <a:lnSpc>
                <a:spcPct val="150000"/>
              </a:lnSpc>
              <a:buFont typeface="+mj-lt"/>
              <a:buAutoNum type="arabicPeriod"/>
            </a:pPr>
            <a:r>
              <a:rPr lang="en-US" dirty="0"/>
              <a:t>They have a high ductility rate (1-500%).</a:t>
            </a:r>
            <a:endParaRPr lang="tr-TR" dirty="0"/>
          </a:p>
          <a:p>
            <a:pPr marL="342900" indent="-342900">
              <a:lnSpc>
                <a:spcPct val="150000"/>
              </a:lnSpc>
              <a:buFont typeface="+mj-lt"/>
              <a:buAutoNum type="arabicPeriod"/>
            </a:pPr>
            <a:r>
              <a:rPr lang="en-US" dirty="0"/>
              <a:t>Thermoplastic products can be reshaped by heating after processing.</a:t>
            </a:r>
            <a:endParaRPr lang="tr-TR" dirty="0"/>
          </a:p>
          <a:p>
            <a:pPr marL="342900" indent="-342900">
              <a:lnSpc>
                <a:spcPct val="150000"/>
              </a:lnSpc>
              <a:buFont typeface="+mj-lt"/>
              <a:buAutoNum type="arabicPeriod"/>
            </a:pPr>
            <a:r>
              <a:rPr lang="en-US" dirty="0"/>
              <a:t>Thermoplastics, which are solid at room temperature, can be stored</a:t>
            </a:r>
            <a:endParaRPr lang="tr-TR" dirty="0"/>
          </a:p>
          <a:p>
            <a:pPr>
              <a:lnSpc>
                <a:spcPct val="150000"/>
              </a:lnSpc>
            </a:pPr>
            <a:r>
              <a:rPr lang="tr-TR" dirty="0"/>
              <a:t>      </a:t>
            </a:r>
            <a:r>
              <a:rPr lang="en-US" dirty="0"/>
              <a:t> without refrigeration.</a:t>
            </a:r>
            <a:endParaRPr lang="tr-TR" dirty="0"/>
          </a:p>
          <a:p>
            <a:pPr marL="342900" indent="-342900">
              <a:lnSpc>
                <a:spcPct val="150000"/>
              </a:lnSpc>
              <a:buFont typeface="+mj-lt"/>
              <a:buAutoNum type="arabicPeriod" startAt="6"/>
            </a:pPr>
            <a:r>
              <a:rPr lang="en-US" dirty="0"/>
              <a:t>Organic solvents are not needed for their hardening.</a:t>
            </a:r>
            <a:endParaRPr lang="tr-TR" dirty="0"/>
          </a:p>
          <a:p>
            <a:pPr marL="342900" indent="-342900">
              <a:lnSpc>
                <a:spcPct val="150000"/>
              </a:lnSpc>
              <a:buFont typeface="+mj-lt"/>
              <a:buAutoNum type="arabicPeriod" startAt="6"/>
            </a:pPr>
            <a:r>
              <a:rPr lang="en-US" dirty="0"/>
              <a:t>Due to their superior fracture toughness, their impact resistance is also high.</a:t>
            </a:r>
            <a:r>
              <a:rPr lang="tr-TR" dirty="0"/>
              <a:t> </a:t>
            </a:r>
            <a:r>
              <a:rPr lang="en-US" dirty="0"/>
              <a:t>Its electrical insulation properties are very good.</a:t>
            </a:r>
            <a:endParaRPr lang="tr-TR" dirty="0"/>
          </a:p>
        </p:txBody>
      </p:sp>
      <p:pic>
        <p:nvPicPr>
          <p:cNvPr id="25" name="Picture 2" descr="http://www.chemtrend.com/sites/default/files/imagecache/width173/thermoplastic_products.jpg">
            <a:extLst>
              <a:ext uri="{FF2B5EF4-FFF2-40B4-BE49-F238E27FC236}">
                <a16:creationId xmlns:a16="http://schemas.microsoft.com/office/drawing/2014/main" id="{DC03CD62-8415-4744-A818-B3AF64E97D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8772" y="2742645"/>
            <a:ext cx="1777380" cy="113347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felixcompounds.com/images/left_plan.jpg">
            <a:extLst>
              <a:ext uri="{FF2B5EF4-FFF2-40B4-BE49-F238E27FC236}">
                <a16:creationId xmlns:a16="http://schemas.microsoft.com/office/drawing/2014/main" id="{D4F8B609-33F5-4185-8255-8BA83E6E34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5829" y="4016525"/>
            <a:ext cx="1140323" cy="1611226"/>
          </a:xfrm>
          <a:prstGeom prst="rect">
            <a:avLst/>
          </a:prstGeom>
          <a:noFill/>
          <a:extLst>
            <a:ext uri="{909E8E84-426E-40DD-AFC4-6F175D3DCCD1}">
              <a14:hiddenFill xmlns:a14="http://schemas.microsoft.com/office/drawing/2010/main">
                <a:solidFill>
                  <a:srgbClr val="FFFFFF"/>
                </a:solidFill>
              </a14:hiddenFill>
            </a:ext>
          </a:extLst>
        </p:spPr>
      </p:pic>
      <p:sp>
        <p:nvSpPr>
          <p:cNvPr id="15" name="Dikdörtgen 14">
            <a:extLst>
              <a:ext uri="{FF2B5EF4-FFF2-40B4-BE49-F238E27FC236}">
                <a16:creationId xmlns:a16="http://schemas.microsoft.com/office/drawing/2014/main" id="{76E64098-29DA-49B4-9BE2-C75F402A0388}"/>
              </a:ext>
            </a:extLst>
          </p:cNvPr>
          <p:cNvSpPr/>
          <p:nvPr/>
        </p:nvSpPr>
        <p:spPr>
          <a:xfrm>
            <a:off x="676727" y="1776635"/>
            <a:ext cx="2603598" cy="369332"/>
          </a:xfrm>
          <a:prstGeom prst="rect">
            <a:avLst/>
          </a:prstGeom>
        </p:spPr>
        <p:txBody>
          <a:bodyPr wrap="none">
            <a:spAutoFit/>
          </a:bodyPr>
          <a:lstStyle/>
          <a:p>
            <a:r>
              <a:rPr lang="tr-TR" dirty="0">
                <a:solidFill>
                  <a:schemeClr val="bg1">
                    <a:lumMod val="50000"/>
                  </a:schemeClr>
                </a:solidFill>
              </a:rPr>
              <a:t>10.2.1.b </a:t>
            </a:r>
            <a:r>
              <a:rPr lang="tr-TR" dirty="0" err="1">
                <a:solidFill>
                  <a:schemeClr val="bg1">
                    <a:lumMod val="50000"/>
                  </a:schemeClr>
                </a:solidFill>
              </a:rPr>
              <a:t>Thermoplastics</a:t>
            </a:r>
            <a:endParaRPr lang="tr-TR" dirty="0">
              <a:solidFill>
                <a:schemeClr val="bg1">
                  <a:lumMod val="50000"/>
                </a:schemeClr>
              </a:solidFill>
            </a:endParaRPr>
          </a:p>
        </p:txBody>
      </p:sp>
      <p:sp>
        <p:nvSpPr>
          <p:cNvPr id="16" name="Dikdörtgen 15">
            <a:extLst>
              <a:ext uri="{FF2B5EF4-FFF2-40B4-BE49-F238E27FC236}">
                <a16:creationId xmlns:a16="http://schemas.microsoft.com/office/drawing/2014/main" id="{998BA054-A726-4B55-AE56-D9D234775D6B}"/>
              </a:ext>
            </a:extLst>
          </p:cNvPr>
          <p:cNvSpPr/>
          <p:nvPr/>
        </p:nvSpPr>
        <p:spPr>
          <a:xfrm>
            <a:off x="227153" y="1447317"/>
            <a:ext cx="5256584" cy="369332"/>
          </a:xfrm>
          <a:prstGeom prst="rect">
            <a:avLst/>
          </a:prstGeom>
        </p:spPr>
        <p:txBody>
          <a:bodyPr wrap="square">
            <a:spAutoFit/>
          </a:bodyPr>
          <a:lstStyle/>
          <a:p>
            <a:r>
              <a:rPr lang="tr-TR" dirty="0">
                <a:solidFill>
                  <a:schemeClr val="bg1">
                    <a:lumMod val="50000"/>
                  </a:schemeClr>
                </a:solidFill>
              </a:rPr>
              <a:t>10.2.1 </a:t>
            </a:r>
            <a:r>
              <a:rPr lang="tr-TR" dirty="0" err="1">
                <a:solidFill>
                  <a:schemeClr val="bg1">
                    <a:lumMod val="50000"/>
                  </a:schemeClr>
                </a:solidFill>
              </a:rPr>
              <a:t>Plastic</a:t>
            </a:r>
            <a:r>
              <a:rPr lang="tr-TR" dirty="0">
                <a:solidFill>
                  <a:schemeClr val="bg1">
                    <a:lumMod val="50000"/>
                  </a:schemeClr>
                </a:solidFill>
              </a:rPr>
              <a:t> </a:t>
            </a:r>
            <a:r>
              <a:rPr lang="tr-TR" dirty="0" err="1">
                <a:solidFill>
                  <a:schemeClr val="bg1">
                    <a:lumMod val="50000"/>
                  </a:schemeClr>
                </a:solidFill>
              </a:rPr>
              <a:t>Matrix</a:t>
            </a:r>
            <a:r>
              <a:rPr lang="tr-TR" dirty="0">
                <a:solidFill>
                  <a:schemeClr val="bg1">
                    <a:lumMod val="50000"/>
                  </a:schemeClr>
                </a:solidFill>
              </a:rPr>
              <a:t> </a:t>
            </a:r>
            <a:r>
              <a:rPr lang="tr-TR" dirty="0" err="1">
                <a:solidFill>
                  <a:schemeClr val="bg1">
                    <a:lumMod val="50000"/>
                  </a:schemeClr>
                </a:solidFill>
              </a:rPr>
              <a:t>Materials</a:t>
            </a:r>
            <a:r>
              <a:rPr lang="tr-TR" dirty="0">
                <a:solidFill>
                  <a:schemeClr val="bg1">
                    <a:lumMod val="50000"/>
                  </a:schemeClr>
                </a:solidFill>
              </a:rPr>
              <a:t> (</a:t>
            </a:r>
            <a:r>
              <a:rPr lang="tr-TR" dirty="0" err="1">
                <a:solidFill>
                  <a:schemeClr val="bg1">
                    <a:lumMod val="50000"/>
                  </a:schemeClr>
                </a:solidFill>
              </a:rPr>
              <a:t>Resins</a:t>
            </a:r>
            <a:r>
              <a:rPr lang="tr-TR" dirty="0">
                <a:solidFill>
                  <a:schemeClr val="bg1">
                    <a:lumMod val="50000"/>
                  </a:schemeClr>
                </a:solidFill>
              </a:rPr>
              <a:t>/</a:t>
            </a:r>
            <a:r>
              <a:rPr lang="tr-TR" dirty="0" err="1">
                <a:solidFill>
                  <a:schemeClr val="bg1">
                    <a:lumMod val="50000"/>
                  </a:schemeClr>
                </a:solidFill>
              </a:rPr>
              <a:t>Polymers</a:t>
            </a:r>
            <a:r>
              <a:rPr lang="tr-TR" dirty="0">
                <a:solidFill>
                  <a:schemeClr val="bg1">
                    <a:lumMod val="50000"/>
                  </a:schemeClr>
                </a:solidFill>
              </a:rPr>
              <a:t>)</a:t>
            </a:r>
          </a:p>
        </p:txBody>
      </p:sp>
      <p:sp>
        <p:nvSpPr>
          <p:cNvPr id="17" name="Altbilgi Yer Tutucusu 2">
            <a:extLst>
              <a:ext uri="{FF2B5EF4-FFF2-40B4-BE49-F238E27FC236}">
                <a16:creationId xmlns:a16="http://schemas.microsoft.com/office/drawing/2014/main" id="{49F933EF-55A5-4666-8DB8-646707AC7ED4}"/>
              </a:ext>
            </a:extLst>
          </p:cNvPr>
          <p:cNvSpPr>
            <a:spLocks noGrp="1"/>
          </p:cNvSpPr>
          <p:nvPr>
            <p:ph type="ftr" sz="quarter" idx="11"/>
          </p:nvPr>
        </p:nvSpPr>
        <p:spPr>
          <a:xfrm>
            <a:off x="1957740" y="6410748"/>
            <a:ext cx="4680520" cy="330520"/>
          </a:xfrm>
        </p:spPr>
        <p:txBody>
          <a:bodyPr/>
          <a:lstStyle/>
          <a:p>
            <a:r>
              <a:rPr lang="en-US" dirty="0"/>
              <a:t>General Information About Composite Materials / Mehmet </a:t>
            </a:r>
            <a:r>
              <a:rPr lang="en-US" dirty="0" err="1"/>
              <a:t>Zor</a:t>
            </a:r>
            <a:endParaRPr lang="tr-TR" dirty="0"/>
          </a:p>
        </p:txBody>
      </p:sp>
    </p:spTree>
    <p:extLst>
      <p:ext uri="{BB962C8B-B14F-4D97-AF65-F5344CB8AC3E}">
        <p14:creationId xmlns:p14="http://schemas.microsoft.com/office/powerpoint/2010/main" val="80963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wipe(left)">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wipe(left)">
                                      <p:cBhvr>
                                        <p:cTn id="17" dur="5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wipe(left)">
                                      <p:cBhvr>
                                        <p:cTn id="22" dur="500"/>
                                        <p:tgtEl>
                                          <p:spTgt spid="2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4">
                                            <p:txEl>
                                              <p:pRg st="3" end="3"/>
                                            </p:txEl>
                                          </p:spTgt>
                                        </p:tgtEl>
                                        <p:attrNameLst>
                                          <p:attrName>style.visibility</p:attrName>
                                        </p:attrNameLst>
                                      </p:cBhvr>
                                      <p:to>
                                        <p:strVal val="visible"/>
                                      </p:to>
                                    </p:set>
                                    <p:animEffect transition="in" filter="wipe(left)">
                                      <p:cBhvr>
                                        <p:cTn id="27" dur="500"/>
                                        <p:tgtEl>
                                          <p:spTgt spid="2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4">
                                            <p:txEl>
                                              <p:pRg st="4" end="4"/>
                                            </p:txEl>
                                          </p:spTgt>
                                        </p:tgtEl>
                                        <p:attrNameLst>
                                          <p:attrName>style.visibility</p:attrName>
                                        </p:attrNameLst>
                                      </p:cBhvr>
                                      <p:to>
                                        <p:strVal val="visible"/>
                                      </p:to>
                                    </p:set>
                                    <p:animEffect transition="in" filter="wipe(left)">
                                      <p:cBhvr>
                                        <p:cTn id="32" dur="500"/>
                                        <p:tgtEl>
                                          <p:spTgt spid="2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4">
                                            <p:txEl>
                                              <p:pRg st="5" end="5"/>
                                            </p:txEl>
                                          </p:spTgt>
                                        </p:tgtEl>
                                        <p:attrNameLst>
                                          <p:attrName>style.visibility</p:attrName>
                                        </p:attrNameLst>
                                      </p:cBhvr>
                                      <p:to>
                                        <p:strVal val="visible"/>
                                      </p:to>
                                    </p:set>
                                    <p:animEffect transition="in" filter="wipe(left)">
                                      <p:cBhvr>
                                        <p:cTn id="37" dur="500"/>
                                        <p:tgtEl>
                                          <p:spTgt spid="2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4">
                                            <p:txEl>
                                              <p:pRg st="6" end="6"/>
                                            </p:txEl>
                                          </p:spTgt>
                                        </p:tgtEl>
                                        <p:attrNameLst>
                                          <p:attrName>style.visibility</p:attrName>
                                        </p:attrNameLst>
                                      </p:cBhvr>
                                      <p:to>
                                        <p:strVal val="visible"/>
                                      </p:to>
                                    </p:set>
                                    <p:animEffect transition="in" filter="wipe(left)">
                                      <p:cBhvr>
                                        <p:cTn id="42" dur="500"/>
                                        <p:tgtEl>
                                          <p:spTgt spid="24">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4">
                                            <p:txEl>
                                              <p:pRg st="7" end="7"/>
                                            </p:txEl>
                                          </p:spTgt>
                                        </p:tgtEl>
                                        <p:attrNameLst>
                                          <p:attrName>style.visibility</p:attrName>
                                        </p:attrNameLst>
                                      </p:cBhvr>
                                      <p:to>
                                        <p:strVal val="visible"/>
                                      </p:to>
                                    </p:set>
                                    <p:animEffect transition="in" filter="wipe(left)">
                                      <p:cBhvr>
                                        <p:cTn id="47" dur="500"/>
                                        <p:tgtEl>
                                          <p:spTgt spid="2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7840E83-AC17-4BB5-BC43-751DE1ADA5B1}" type="slidenum">
              <a:rPr lang="tr-TR" smtClean="0"/>
              <a:t>115</a:t>
            </a:fld>
            <a:endParaRPr lang="tr-TR"/>
          </a:p>
        </p:txBody>
      </p:sp>
      <p:sp>
        <p:nvSpPr>
          <p:cNvPr id="6" name="Veri Yer Tutucusu 5"/>
          <p:cNvSpPr>
            <a:spLocks noGrp="1"/>
          </p:cNvSpPr>
          <p:nvPr>
            <p:ph type="dt" sz="half" idx="10"/>
          </p:nvPr>
        </p:nvSpPr>
        <p:spPr/>
        <p:txBody>
          <a:bodyPr/>
          <a:lstStyle/>
          <a:p>
            <a:r>
              <a:rPr lang="tr-TR" dirty="0"/>
              <a:t>......</a:t>
            </a:r>
          </a:p>
        </p:txBody>
      </p:sp>
      <p:sp>
        <p:nvSpPr>
          <p:cNvPr id="13" name="Başlık 1">
            <a:extLst>
              <a:ext uri="{FF2B5EF4-FFF2-40B4-BE49-F238E27FC236}">
                <a16:creationId xmlns:a16="http://schemas.microsoft.com/office/drawing/2014/main" id="{26E1029F-58CD-4DA3-8E9C-572AFFE42C34}"/>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
        <p:nvSpPr>
          <p:cNvPr id="14" name="Dikdörtgen 13">
            <a:extLst>
              <a:ext uri="{FF2B5EF4-FFF2-40B4-BE49-F238E27FC236}">
                <a16:creationId xmlns:a16="http://schemas.microsoft.com/office/drawing/2014/main" id="{61726C7A-C34E-49BE-AC16-EF9482838BC6}"/>
              </a:ext>
            </a:extLst>
          </p:cNvPr>
          <p:cNvSpPr/>
          <p:nvPr/>
        </p:nvSpPr>
        <p:spPr>
          <a:xfrm>
            <a:off x="2734627" y="665074"/>
            <a:ext cx="3903633" cy="400110"/>
          </a:xfrm>
          <a:prstGeom prst="rect">
            <a:avLst/>
          </a:prstGeom>
        </p:spPr>
        <p:txBody>
          <a:bodyPr wrap="none">
            <a:spAutoFit/>
          </a:bodyPr>
          <a:lstStyle/>
          <a:p>
            <a:r>
              <a:rPr lang="tr-TR" sz="2000" dirty="0">
                <a:solidFill>
                  <a:schemeClr val="bg1">
                    <a:lumMod val="50000"/>
                  </a:schemeClr>
                </a:solidFill>
              </a:rPr>
              <a:t>10.2 Main </a:t>
            </a:r>
            <a:r>
              <a:rPr lang="tr-TR" sz="2000" dirty="0" err="1">
                <a:solidFill>
                  <a:schemeClr val="bg1">
                    <a:lumMod val="50000"/>
                  </a:schemeClr>
                </a:solidFill>
              </a:rPr>
              <a:t>Matrix</a:t>
            </a:r>
            <a:r>
              <a:rPr lang="tr-TR" sz="2000" dirty="0">
                <a:solidFill>
                  <a:schemeClr val="bg1">
                    <a:lumMod val="50000"/>
                  </a:schemeClr>
                </a:solidFill>
              </a:rPr>
              <a:t> </a:t>
            </a:r>
            <a:r>
              <a:rPr lang="tr-TR" sz="2000" dirty="0" err="1">
                <a:solidFill>
                  <a:schemeClr val="bg1">
                    <a:lumMod val="50000"/>
                  </a:schemeClr>
                </a:solidFill>
              </a:rPr>
              <a:t>Material</a:t>
            </a:r>
            <a:r>
              <a:rPr lang="tr-TR" sz="2000" dirty="0">
                <a:solidFill>
                  <a:schemeClr val="bg1">
                    <a:lumMod val="50000"/>
                  </a:schemeClr>
                </a:solidFill>
              </a:rPr>
              <a:t> </a:t>
            </a:r>
            <a:r>
              <a:rPr lang="tr-TR" sz="2000" dirty="0" err="1">
                <a:solidFill>
                  <a:schemeClr val="bg1">
                    <a:lumMod val="50000"/>
                  </a:schemeClr>
                </a:solidFill>
              </a:rPr>
              <a:t>Types</a:t>
            </a:r>
            <a:endParaRPr lang="tr-TR" sz="2000" dirty="0">
              <a:solidFill>
                <a:schemeClr val="bg1">
                  <a:lumMod val="50000"/>
                </a:schemeClr>
              </a:solidFill>
            </a:endParaRPr>
          </a:p>
        </p:txBody>
      </p:sp>
      <p:sp>
        <p:nvSpPr>
          <p:cNvPr id="23" name="Metin kutusu 22">
            <a:extLst>
              <a:ext uri="{FF2B5EF4-FFF2-40B4-BE49-F238E27FC236}">
                <a16:creationId xmlns:a16="http://schemas.microsoft.com/office/drawing/2014/main" id="{15E94613-98B8-4AF2-834B-CFFC2E6A6B6D}"/>
              </a:ext>
            </a:extLst>
          </p:cNvPr>
          <p:cNvSpPr txBox="1"/>
          <p:nvPr/>
        </p:nvSpPr>
        <p:spPr>
          <a:xfrm>
            <a:off x="1151905" y="2226034"/>
            <a:ext cx="3394446" cy="369332"/>
          </a:xfrm>
          <a:prstGeom prst="rect">
            <a:avLst/>
          </a:prstGeom>
          <a:noFill/>
        </p:spPr>
        <p:txBody>
          <a:bodyPr wrap="square" rtlCol="0">
            <a:spAutoFit/>
          </a:bodyPr>
          <a:lstStyle/>
          <a:p>
            <a:r>
              <a:rPr lang="tr-TR" dirty="0">
                <a:solidFill>
                  <a:srgbClr val="FF0000"/>
                </a:solidFill>
              </a:rPr>
              <a:t>10.2.1.b.3 </a:t>
            </a:r>
            <a:r>
              <a:rPr lang="tr-TR" dirty="0" err="1">
                <a:solidFill>
                  <a:srgbClr val="FF0000"/>
                </a:solidFill>
              </a:rPr>
              <a:t>Disadvantages</a:t>
            </a:r>
            <a:r>
              <a:rPr lang="tr-TR" dirty="0">
                <a:solidFill>
                  <a:srgbClr val="FF0000"/>
                </a:solidFill>
              </a:rPr>
              <a:t>: </a:t>
            </a:r>
          </a:p>
        </p:txBody>
      </p:sp>
      <p:pic>
        <p:nvPicPr>
          <p:cNvPr id="27" name="Picture 6" descr="http://www.plactic.com/Upload/Product/529790.jpg">
            <a:extLst>
              <a:ext uri="{FF2B5EF4-FFF2-40B4-BE49-F238E27FC236}">
                <a16:creationId xmlns:a16="http://schemas.microsoft.com/office/drawing/2014/main" id="{4947C13F-E50D-4893-BBC2-3A2FB8B7C6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4312" y="1413516"/>
            <a:ext cx="2015236" cy="151142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3" descr="Rectangle: Click to edit Master text styles&#10;Second level&#10;Third level&#10;Fourth level&#10;Fifth level">
            <a:extLst>
              <a:ext uri="{FF2B5EF4-FFF2-40B4-BE49-F238E27FC236}">
                <a16:creationId xmlns:a16="http://schemas.microsoft.com/office/drawing/2014/main" id="{0B65E967-5097-48B7-B4CB-2505C5F7D907}"/>
              </a:ext>
            </a:extLst>
          </p:cNvPr>
          <p:cNvSpPr txBox="1">
            <a:spLocks noChangeArrowheads="1"/>
          </p:cNvSpPr>
          <p:nvPr/>
        </p:nvSpPr>
        <p:spPr>
          <a:xfrm>
            <a:off x="301752" y="2697622"/>
            <a:ext cx="6322470" cy="592316"/>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342900" indent="-342900">
              <a:buClrTx/>
              <a:buFont typeface="+mj-lt"/>
              <a:buAutoNum type="arabicPeriod"/>
            </a:pPr>
            <a:r>
              <a:rPr lang="en-US" sz="1800" dirty="0"/>
              <a:t>They have very low strength (especially tensile strength), low hardness and low rigidity.</a:t>
            </a:r>
            <a:endParaRPr lang="tr-TR" sz="1800" dirty="0"/>
          </a:p>
        </p:txBody>
      </p:sp>
      <p:sp>
        <p:nvSpPr>
          <p:cNvPr id="2" name="Dikdörtgen 1">
            <a:extLst>
              <a:ext uri="{FF2B5EF4-FFF2-40B4-BE49-F238E27FC236}">
                <a16:creationId xmlns:a16="http://schemas.microsoft.com/office/drawing/2014/main" id="{55BFE721-AF09-432A-B91F-A969B420DF1C}"/>
              </a:ext>
            </a:extLst>
          </p:cNvPr>
          <p:cNvSpPr/>
          <p:nvPr/>
        </p:nvSpPr>
        <p:spPr>
          <a:xfrm>
            <a:off x="301752" y="3293210"/>
            <a:ext cx="7590021" cy="969817"/>
          </a:xfrm>
          <a:prstGeom prst="rect">
            <a:avLst/>
          </a:prstGeom>
        </p:spPr>
        <p:txBody>
          <a:bodyPr wrap="square">
            <a:spAutoFit/>
          </a:bodyPr>
          <a:lstStyle/>
          <a:p>
            <a:pPr marL="342900" indent="-342900">
              <a:lnSpc>
                <a:spcPct val="170000"/>
              </a:lnSpc>
              <a:buFont typeface="+mj-lt"/>
              <a:buAutoNum type="arabicPeriod" startAt="2"/>
            </a:pPr>
            <a:r>
              <a:rPr lang="en-US" dirty="0"/>
              <a:t>They are difficult to use as a matrix and their costs are high.</a:t>
            </a:r>
            <a:endParaRPr lang="tr-TR" dirty="0"/>
          </a:p>
          <a:p>
            <a:pPr marL="342900" indent="-342900">
              <a:lnSpc>
                <a:spcPct val="170000"/>
              </a:lnSpc>
              <a:buFont typeface="+mj-lt"/>
              <a:buAutoNum type="arabicPeriod" startAt="2"/>
            </a:pPr>
            <a:r>
              <a:rPr lang="en-US" dirty="0"/>
              <a:t>They are difficult to process at room temperature.</a:t>
            </a:r>
            <a:endParaRPr lang="tr-TR" dirty="0"/>
          </a:p>
        </p:txBody>
      </p:sp>
      <p:sp>
        <p:nvSpPr>
          <p:cNvPr id="5" name="Dikdörtgen 4">
            <a:extLst>
              <a:ext uri="{FF2B5EF4-FFF2-40B4-BE49-F238E27FC236}">
                <a16:creationId xmlns:a16="http://schemas.microsoft.com/office/drawing/2014/main" id="{47A7E7FD-2E77-4256-8985-015764626C08}"/>
              </a:ext>
            </a:extLst>
          </p:cNvPr>
          <p:cNvSpPr/>
          <p:nvPr/>
        </p:nvSpPr>
        <p:spPr>
          <a:xfrm>
            <a:off x="301752" y="4195081"/>
            <a:ext cx="8734744" cy="1994713"/>
          </a:xfrm>
          <a:prstGeom prst="rect">
            <a:avLst/>
          </a:prstGeom>
        </p:spPr>
        <p:txBody>
          <a:bodyPr wrap="square">
            <a:spAutoFit/>
          </a:bodyPr>
          <a:lstStyle/>
          <a:p>
            <a:pPr marL="342900" indent="-342900">
              <a:lnSpc>
                <a:spcPct val="170000"/>
              </a:lnSpc>
              <a:buFont typeface="+mj-lt"/>
              <a:buAutoNum type="arabicPeriod" startAt="4"/>
            </a:pPr>
            <a:r>
              <a:rPr lang="en-US" dirty="0"/>
              <a:t>Solvents are needed to shape some thermoplastics into desired shapes.</a:t>
            </a:r>
            <a:endParaRPr lang="tr-TR" dirty="0"/>
          </a:p>
          <a:p>
            <a:pPr marL="342900" indent="-342900">
              <a:lnSpc>
                <a:spcPct val="170000"/>
              </a:lnSpc>
              <a:buFont typeface="+mj-lt"/>
              <a:buAutoNum type="arabicPeriod" startAt="4"/>
            </a:pPr>
            <a:r>
              <a:rPr lang="en-US" dirty="0"/>
              <a:t>Thermoplastic raw materials are more expensive than thermoset materials.</a:t>
            </a:r>
            <a:endParaRPr lang="tr-TR" dirty="0"/>
          </a:p>
          <a:p>
            <a:pPr marL="342900" indent="-342900">
              <a:buFont typeface="+mj-lt"/>
              <a:buAutoNum type="arabicPeriod" startAt="4"/>
            </a:pPr>
            <a:r>
              <a:rPr lang="en-US" dirty="0"/>
              <a:t>Creep (time-dependent deformation under constant load) may occur even at room temperature.</a:t>
            </a:r>
            <a:endParaRPr lang="tr-TR" dirty="0"/>
          </a:p>
          <a:p>
            <a:pPr marL="342900" indent="-342900">
              <a:lnSpc>
                <a:spcPct val="170000"/>
              </a:lnSpc>
              <a:buFont typeface="+mj-lt"/>
              <a:buAutoNum type="arabicPeriod" startAt="4"/>
            </a:pPr>
            <a:r>
              <a:rPr lang="en-US" dirty="0"/>
              <a:t>They have a low melting temperature.</a:t>
            </a:r>
            <a:endParaRPr lang="tr-TR" dirty="0"/>
          </a:p>
        </p:txBody>
      </p:sp>
      <p:sp>
        <p:nvSpPr>
          <p:cNvPr id="16" name="Dikdörtgen 15">
            <a:extLst>
              <a:ext uri="{FF2B5EF4-FFF2-40B4-BE49-F238E27FC236}">
                <a16:creationId xmlns:a16="http://schemas.microsoft.com/office/drawing/2014/main" id="{D352768A-EB0F-4A9A-9049-06AD12FCD04A}"/>
              </a:ext>
            </a:extLst>
          </p:cNvPr>
          <p:cNvSpPr/>
          <p:nvPr/>
        </p:nvSpPr>
        <p:spPr>
          <a:xfrm>
            <a:off x="755576" y="1799443"/>
            <a:ext cx="2603598" cy="369332"/>
          </a:xfrm>
          <a:prstGeom prst="rect">
            <a:avLst/>
          </a:prstGeom>
        </p:spPr>
        <p:txBody>
          <a:bodyPr wrap="none">
            <a:spAutoFit/>
          </a:bodyPr>
          <a:lstStyle/>
          <a:p>
            <a:r>
              <a:rPr lang="tr-TR" dirty="0">
                <a:solidFill>
                  <a:schemeClr val="bg1">
                    <a:lumMod val="50000"/>
                  </a:schemeClr>
                </a:solidFill>
              </a:rPr>
              <a:t>10.2.1.b </a:t>
            </a:r>
            <a:r>
              <a:rPr lang="tr-TR" dirty="0" err="1">
                <a:solidFill>
                  <a:schemeClr val="bg1">
                    <a:lumMod val="50000"/>
                  </a:schemeClr>
                </a:solidFill>
              </a:rPr>
              <a:t>Thermoplastics</a:t>
            </a:r>
            <a:endParaRPr lang="tr-TR" dirty="0">
              <a:solidFill>
                <a:schemeClr val="bg1">
                  <a:lumMod val="50000"/>
                </a:schemeClr>
              </a:solidFill>
            </a:endParaRPr>
          </a:p>
        </p:txBody>
      </p:sp>
      <p:sp>
        <p:nvSpPr>
          <p:cNvPr id="19" name="Dikdörtgen 18">
            <a:extLst>
              <a:ext uri="{FF2B5EF4-FFF2-40B4-BE49-F238E27FC236}">
                <a16:creationId xmlns:a16="http://schemas.microsoft.com/office/drawing/2014/main" id="{116FF38F-5A14-483F-A561-7C8A148F268B}"/>
              </a:ext>
            </a:extLst>
          </p:cNvPr>
          <p:cNvSpPr/>
          <p:nvPr/>
        </p:nvSpPr>
        <p:spPr>
          <a:xfrm>
            <a:off x="227153" y="1447317"/>
            <a:ext cx="5256584" cy="369332"/>
          </a:xfrm>
          <a:prstGeom prst="rect">
            <a:avLst/>
          </a:prstGeom>
        </p:spPr>
        <p:txBody>
          <a:bodyPr wrap="square">
            <a:spAutoFit/>
          </a:bodyPr>
          <a:lstStyle/>
          <a:p>
            <a:r>
              <a:rPr lang="tr-TR" dirty="0">
                <a:solidFill>
                  <a:schemeClr val="bg1">
                    <a:lumMod val="50000"/>
                  </a:schemeClr>
                </a:solidFill>
              </a:rPr>
              <a:t>10.2.1 </a:t>
            </a:r>
            <a:r>
              <a:rPr lang="tr-TR" dirty="0" err="1">
                <a:solidFill>
                  <a:schemeClr val="bg1">
                    <a:lumMod val="50000"/>
                  </a:schemeClr>
                </a:solidFill>
              </a:rPr>
              <a:t>Plastic</a:t>
            </a:r>
            <a:r>
              <a:rPr lang="tr-TR" dirty="0">
                <a:solidFill>
                  <a:schemeClr val="bg1">
                    <a:lumMod val="50000"/>
                  </a:schemeClr>
                </a:solidFill>
              </a:rPr>
              <a:t> </a:t>
            </a:r>
            <a:r>
              <a:rPr lang="tr-TR" dirty="0" err="1">
                <a:solidFill>
                  <a:schemeClr val="bg1">
                    <a:lumMod val="50000"/>
                  </a:schemeClr>
                </a:solidFill>
              </a:rPr>
              <a:t>Matrix</a:t>
            </a:r>
            <a:r>
              <a:rPr lang="tr-TR" dirty="0">
                <a:solidFill>
                  <a:schemeClr val="bg1">
                    <a:lumMod val="50000"/>
                  </a:schemeClr>
                </a:solidFill>
              </a:rPr>
              <a:t> </a:t>
            </a:r>
            <a:r>
              <a:rPr lang="tr-TR" dirty="0" err="1">
                <a:solidFill>
                  <a:schemeClr val="bg1">
                    <a:lumMod val="50000"/>
                  </a:schemeClr>
                </a:solidFill>
              </a:rPr>
              <a:t>Materials</a:t>
            </a:r>
            <a:r>
              <a:rPr lang="tr-TR" dirty="0">
                <a:solidFill>
                  <a:schemeClr val="bg1">
                    <a:lumMod val="50000"/>
                  </a:schemeClr>
                </a:solidFill>
              </a:rPr>
              <a:t> (</a:t>
            </a:r>
            <a:r>
              <a:rPr lang="tr-TR" dirty="0" err="1">
                <a:solidFill>
                  <a:schemeClr val="bg1">
                    <a:lumMod val="50000"/>
                  </a:schemeClr>
                </a:solidFill>
              </a:rPr>
              <a:t>Resins</a:t>
            </a:r>
            <a:r>
              <a:rPr lang="tr-TR" dirty="0">
                <a:solidFill>
                  <a:schemeClr val="bg1">
                    <a:lumMod val="50000"/>
                  </a:schemeClr>
                </a:solidFill>
              </a:rPr>
              <a:t>/</a:t>
            </a:r>
            <a:r>
              <a:rPr lang="tr-TR" dirty="0" err="1">
                <a:solidFill>
                  <a:schemeClr val="bg1">
                    <a:lumMod val="50000"/>
                  </a:schemeClr>
                </a:solidFill>
              </a:rPr>
              <a:t>Polymers</a:t>
            </a:r>
            <a:r>
              <a:rPr lang="tr-TR" dirty="0">
                <a:solidFill>
                  <a:schemeClr val="bg1">
                    <a:lumMod val="50000"/>
                  </a:schemeClr>
                </a:solidFill>
              </a:rPr>
              <a:t>)</a:t>
            </a:r>
          </a:p>
        </p:txBody>
      </p:sp>
      <p:sp>
        <p:nvSpPr>
          <p:cNvPr id="17" name="Altbilgi Yer Tutucusu 2">
            <a:extLst>
              <a:ext uri="{FF2B5EF4-FFF2-40B4-BE49-F238E27FC236}">
                <a16:creationId xmlns:a16="http://schemas.microsoft.com/office/drawing/2014/main" id="{65DFA731-ED9E-422C-9AA5-D5423A9353CC}"/>
              </a:ext>
            </a:extLst>
          </p:cNvPr>
          <p:cNvSpPr>
            <a:spLocks noGrp="1"/>
          </p:cNvSpPr>
          <p:nvPr>
            <p:ph type="ftr" sz="quarter" idx="11"/>
          </p:nvPr>
        </p:nvSpPr>
        <p:spPr>
          <a:xfrm>
            <a:off x="1957740" y="6410748"/>
            <a:ext cx="4680520" cy="330520"/>
          </a:xfrm>
        </p:spPr>
        <p:txBody>
          <a:bodyPr/>
          <a:lstStyle/>
          <a:p>
            <a:r>
              <a:rPr lang="en-US" dirty="0"/>
              <a:t>General Information About Composite Materials / Mehmet </a:t>
            </a:r>
            <a:r>
              <a:rPr lang="en-US" dirty="0" err="1"/>
              <a:t>Zor</a:t>
            </a:r>
            <a:endParaRPr lang="tr-TR" dirty="0"/>
          </a:p>
        </p:txBody>
      </p:sp>
    </p:spTree>
    <p:extLst>
      <p:ext uri="{BB962C8B-B14F-4D97-AF65-F5344CB8AC3E}">
        <p14:creationId xmlns:p14="http://schemas.microsoft.com/office/powerpoint/2010/main" val="91037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up)">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fade">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fade">
                                      <p:cBhvr>
                                        <p:cTn id="32" dur="500"/>
                                        <p:tgtEl>
                                          <p:spTgt spid="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fade">
                                      <p:cBhvr>
                                        <p:cTn id="37" dur="500"/>
                                        <p:tgtEl>
                                          <p:spTgt spid="5">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Effect transition="in" filter="fade">
                                      <p:cBhvr>
                                        <p:cTn id="4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5" grpId="0" build="p"/>
      <p:bldP spid="2" grpId="0" build="p"/>
      <p:bldP spid="5"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7840E83-AC17-4BB5-BC43-751DE1ADA5B1}" type="slidenum">
              <a:rPr lang="tr-TR" smtClean="0"/>
              <a:t>116</a:t>
            </a:fld>
            <a:endParaRPr lang="tr-TR"/>
          </a:p>
        </p:txBody>
      </p:sp>
      <p:sp>
        <p:nvSpPr>
          <p:cNvPr id="6" name="Veri Yer Tutucusu 5"/>
          <p:cNvSpPr>
            <a:spLocks noGrp="1"/>
          </p:cNvSpPr>
          <p:nvPr>
            <p:ph type="dt" sz="half" idx="10"/>
          </p:nvPr>
        </p:nvSpPr>
        <p:spPr/>
        <p:txBody>
          <a:bodyPr/>
          <a:lstStyle/>
          <a:p>
            <a:r>
              <a:rPr lang="tr-TR" dirty="0"/>
              <a:t>......</a:t>
            </a:r>
          </a:p>
        </p:txBody>
      </p:sp>
      <p:sp>
        <p:nvSpPr>
          <p:cNvPr id="13" name="Başlık 1">
            <a:extLst>
              <a:ext uri="{FF2B5EF4-FFF2-40B4-BE49-F238E27FC236}">
                <a16:creationId xmlns:a16="http://schemas.microsoft.com/office/drawing/2014/main" id="{26E1029F-58CD-4DA3-8E9C-572AFFE42C34}"/>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
        <p:nvSpPr>
          <p:cNvPr id="14" name="Dikdörtgen 13">
            <a:extLst>
              <a:ext uri="{FF2B5EF4-FFF2-40B4-BE49-F238E27FC236}">
                <a16:creationId xmlns:a16="http://schemas.microsoft.com/office/drawing/2014/main" id="{61726C7A-C34E-49BE-AC16-EF9482838BC6}"/>
              </a:ext>
            </a:extLst>
          </p:cNvPr>
          <p:cNvSpPr/>
          <p:nvPr/>
        </p:nvSpPr>
        <p:spPr>
          <a:xfrm>
            <a:off x="2760886" y="628363"/>
            <a:ext cx="3903633" cy="400110"/>
          </a:xfrm>
          <a:prstGeom prst="rect">
            <a:avLst/>
          </a:prstGeom>
        </p:spPr>
        <p:txBody>
          <a:bodyPr wrap="none">
            <a:spAutoFit/>
          </a:bodyPr>
          <a:lstStyle/>
          <a:p>
            <a:r>
              <a:rPr lang="tr-TR" sz="2000" dirty="0">
                <a:solidFill>
                  <a:schemeClr val="bg1">
                    <a:lumMod val="50000"/>
                  </a:schemeClr>
                </a:solidFill>
              </a:rPr>
              <a:t>10.2 Main </a:t>
            </a:r>
            <a:r>
              <a:rPr lang="tr-TR" sz="2000" dirty="0" err="1">
                <a:solidFill>
                  <a:schemeClr val="bg1">
                    <a:lumMod val="50000"/>
                  </a:schemeClr>
                </a:solidFill>
              </a:rPr>
              <a:t>Matrix</a:t>
            </a:r>
            <a:r>
              <a:rPr lang="tr-TR" sz="2000" dirty="0">
                <a:solidFill>
                  <a:schemeClr val="bg1">
                    <a:lumMod val="50000"/>
                  </a:schemeClr>
                </a:solidFill>
              </a:rPr>
              <a:t> </a:t>
            </a:r>
            <a:r>
              <a:rPr lang="tr-TR" sz="2000" dirty="0" err="1">
                <a:solidFill>
                  <a:schemeClr val="bg1">
                    <a:lumMod val="50000"/>
                  </a:schemeClr>
                </a:solidFill>
              </a:rPr>
              <a:t>Material</a:t>
            </a:r>
            <a:r>
              <a:rPr lang="tr-TR" sz="2000" dirty="0">
                <a:solidFill>
                  <a:schemeClr val="bg1">
                    <a:lumMod val="50000"/>
                  </a:schemeClr>
                </a:solidFill>
              </a:rPr>
              <a:t> </a:t>
            </a:r>
            <a:r>
              <a:rPr lang="tr-TR" sz="2000" dirty="0" err="1">
                <a:solidFill>
                  <a:schemeClr val="bg1">
                    <a:lumMod val="50000"/>
                  </a:schemeClr>
                </a:solidFill>
              </a:rPr>
              <a:t>Types</a:t>
            </a:r>
            <a:endParaRPr lang="tr-TR" sz="2000" dirty="0">
              <a:solidFill>
                <a:schemeClr val="bg1">
                  <a:lumMod val="50000"/>
                </a:schemeClr>
              </a:solidFill>
            </a:endParaRPr>
          </a:p>
        </p:txBody>
      </p:sp>
      <p:sp>
        <p:nvSpPr>
          <p:cNvPr id="23" name="Metin kutusu 22">
            <a:extLst>
              <a:ext uri="{FF2B5EF4-FFF2-40B4-BE49-F238E27FC236}">
                <a16:creationId xmlns:a16="http://schemas.microsoft.com/office/drawing/2014/main" id="{15E94613-98B8-4AF2-834B-CFFC2E6A6B6D}"/>
              </a:ext>
            </a:extLst>
          </p:cNvPr>
          <p:cNvSpPr txBox="1"/>
          <p:nvPr/>
        </p:nvSpPr>
        <p:spPr>
          <a:xfrm>
            <a:off x="1110675" y="2105348"/>
            <a:ext cx="5553844" cy="369332"/>
          </a:xfrm>
          <a:prstGeom prst="rect">
            <a:avLst/>
          </a:prstGeom>
          <a:noFill/>
        </p:spPr>
        <p:txBody>
          <a:bodyPr wrap="square" rtlCol="0">
            <a:spAutoFit/>
          </a:bodyPr>
          <a:lstStyle/>
          <a:p>
            <a:r>
              <a:rPr lang="tr-TR" dirty="0">
                <a:solidFill>
                  <a:srgbClr val="FF0000"/>
                </a:solidFill>
              </a:rPr>
              <a:t>10.2.1.b.4 </a:t>
            </a:r>
            <a:r>
              <a:rPr lang="tr-TR" dirty="0" err="1">
                <a:solidFill>
                  <a:srgbClr val="FF0000"/>
                </a:solidFill>
              </a:rPr>
              <a:t>Some</a:t>
            </a:r>
            <a:r>
              <a:rPr lang="tr-TR" dirty="0">
                <a:solidFill>
                  <a:srgbClr val="FF0000"/>
                </a:solidFill>
              </a:rPr>
              <a:t> </a:t>
            </a:r>
            <a:r>
              <a:rPr lang="tr-TR" dirty="0" err="1">
                <a:solidFill>
                  <a:srgbClr val="FF0000"/>
                </a:solidFill>
              </a:rPr>
              <a:t>Thermoplastic</a:t>
            </a:r>
            <a:r>
              <a:rPr lang="tr-TR" dirty="0">
                <a:solidFill>
                  <a:srgbClr val="FF0000"/>
                </a:solidFill>
              </a:rPr>
              <a:t> </a:t>
            </a:r>
            <a:r>
              <a:rPr lang="tr-TR" dirty="0" err="1">
                <a:solidFill>
                  <a:srgbClr val="FF0000"/>
                </a:solidFill>
              </a:rPr>
              <a:t>Materials</a:t>
            </a:r>
            <a:r>
              <a:rPr lang="tr-TR" dirty="0">
                <a:solidFill>
                  <a:srgbClr val="FF0000"/>
                </a:solidFill>
              </a:rPr>
              <a:t>:</a:t>
            </a:r>
          </a:p>
        </p:txBody>
      </p:sp>
      <p:sp>
        <p:nvSpPr>
          <p:cNvPr id="16" name="Metin kutusu 15">
            <a:extLst>
              <a:ext uri="{FF2B5EF4-FFF2-40B4-BE49-F238E27FC236}">
                <a16:creationId xmlns:a16="http://schemas.microsoft.com/office/drawing/2014/main" id="{5745C92F-B5D9-43C5-B1B3-2FB2B9CEFAEF}"/>
              </a:ext>
            </a:extLst>
          </p:cNvPr>
          <p:cNvSpPr txBox="1"/>
          <p:nvPr/>
        </p:nvSpPr>
        <p:spPr>
          <a:xfrm>
            <a:off x="737489" y="2434666"/>
            <a:ext cx="4770615" cy="3970318"/>
          </a:xfrm>
          <a:prstGeom prst="rect">
            <a:avLst/>
          </a:prstGeom>
          <a:noFill/>
        </p:spPr>
        <p:txBody>
          <a:bodyPr wrap="square" rtlCol="0">
            <a:spAutoFit/>
          </a:bodyPr>
          <a:lstStyle/>
          <a:p>
            <a:pPr marL="342900" indent="-342900">
              <a:buFont typeface="+mj-lt"/>
              <a:buAutoNum type="arabicPeriod"/>
            </a:pPr>
            <a:r>
              <a:rPr lang="tr-TR" dirty="0" err="1"/>
              <a:t>Acetal</a:t>
            </a:r>
            <a:r>
              <a:rPr lang="tr-TR" dirty="0"/>
              <a:t>/</a:t>
            </a:r>
            <a:r>
              <a:rPr lang="tr-TR" dirty="0" err="1"/>
              <a:t>Poly-Methelene-Methylene</a:t>
            </a:r>
            <a:r>
              <a:rPr lang="tr-TR" dirty="0"/>
              <a:t> (POM)</a:t>
            </a:r>
          </a:p>
          <a:p>
            <a:pPr marL="342900" indent="-342900">
              <a:buFont typeface="+mj-lt"/>
              <a:buAutoNum type="arabicPeriod"/>
            </a:pPr>
            <a:r>
              <a:rPr lang="tr-TR" dirty="0" err="1"/>
              <a:t>Polymet</a:t>
            </a:r>
            <a:r>
              <a:rPr lang="tr-TR" dirty="0"/>
              <a:t> </a:t>
            </a:r>
            <a:r>
              <a:rPr lang="tr-TR" dirty="0" err="1"/>
              <a:t>metha</a:t>
            </a:r>
            <a:r>
              <a:rPr lang="tr-TR" dirty="0"/>
              <a:t> </a:t>
            </a:r>
            <a:r>
              <a:rPr lang="tr-TR" dirty="0" err="1"/>
              <a:t>acrylic</a:t>
            </a:r>
            <a:r>
              <a:rPr lang="tr-TR" dirty="0"/>
              <a:t> (</a:t>
            </a:r>
            <a:r>
              <a:rPr lang="tr-TR" dirty="0" err="1"/>
              <a:t>Acrylic</a:t>
            </a:r>
            <a:r>
              <a:rPr lang="tr-TR" dirty="0"/>
              <a:t>) (PMMA)</a:t>
            </a:r>
          </a:p>
          <a:p>
            <a:pPr marL="342900" indent="-342900">
              <a:buFont typeface="+mj-lt"/>
              <a:buAutoNum type="arabicPeriod"/>
            </a:pPr>
            <a:r>
              <a:rPr lang="tr-TR" dirty="0" err="1"/>
              <a:t>Acronitrile-Butadiene-Strain</a:t>
            </a:r>
            <a:r>
              <a:rPr lang="tr-TR" dirty="0"/>
              <a:t>(ABS)</a:t>
            </a:r>
          </a:p>
          <a:p>
            <a:pPr marL="342900" indent="-342900">
              <a:buFont typeface="+mj-lt"/>
              <a:buAutoNum type="arabicPeriod"/>
            </a:pPr>
            <a:r>
              <a:rPr lang="tr-TR" dirty="0" err="1"/>
              <a:t>Poly-Tetra-Fluor-Ethylene</a:t>
            </a:r>
            <a:r>
              <a:rPr lang="tr-TR" dirty="0"/>
              <a:t> (PTFE)</a:t>
            </a:r>
          </a:p>
          <a:p>
            <a:pPr marL="342900" indent="-342900">
              <a:buFont typeface="+mj-lt"/>
              <a:buAutoNum type="arabicPeriod"/>
            </a:pPr>
            <a:r>
              <a:rPr lang="tr-TR" dirty="0" err="1"/>
              <a:t>Poly-Amides</a:t>
            </a:r>
            <a:r>
              <a:rPr lang="tr-TR" dirty="0"/>
              <a:t> (PA) / </a:t>
            </a:r>
            <a:r>
              <a:rPr lang="tr-TR" dirty="0" err="1"/>
              <a:t>Nylon</a:t>
            </a:r>
            <a:endParaRPr lang="tr-TR" dirty="0"/>
          </a:p>
          <a:p>
            <a:pPr marL="342900" indent="-342900">
              <a:buFont typeface="+mj-lt"/>
              <a:buAutoNum type="arabicPeriod"/>
            </a:pPr>
            <a:r>
              <a:rPr lang="tr-TR" dirty="0" err="1"/>
              <a:t>Poly-Ethylene</a:t>
            </a:r>
            <a:r>
              <a:rPr lang="tr-TR" dirty="0"/>
              <a:t> (PE)</a:t>
            </a:r>
          </a:p>
          <a:p>
            <a:pPr marL="342900" indent="-342900">
              <a:buFont typeface="+mj-lt"/>
              <a:buAutoNum type="arabicPeriod"/>
            </a:pPr>
            <a:r>
              <a:rPr lang="tr-TR" dirty="0" err="1"/>
              <a:t>Poly-Propylene</a:t>
            </a:r>
            <a:r>
              <a:rPr lang="tr-TR" dirty="0"/>
              <a:t> (PP)</a:t>
            </a:r>
          </a:p>
          <a:p>
            <a:pPr marL="342900" indent="-342900">
              <a:buFont typeface="+mj-lt"/>
              <a:buAutoNum type="arabicPeriod"/>
            </a:pPr>
            <a:r>
              <a:rPr lang="tr-TR" dirty="0" err="1"/>
              <a:t>Poly-Vinyl-Chloride</a:t>
            </a:r>
            <a:r>
              <a:rPr lang="tr-TR" dirty="0"/>
              <a:t> (PVC)</a:t>
            </a:r>
          </a:p>
          <a:p>
            <a:pPr marL="342900" indent="-342900">
              <a:buFont typeface="+mj-lt"/>
              <a:buAutoNum type="arabicPeriod"/>
            </a:pPr>
            <a:r>
              <a:rPr lang="tr-TR" dirty="0" err="1"/>
              <a:t>Poly-Ether-Sulphone</a:t>
            </a:r>
            <a:r>
              <a:rPr lang="tr-TR" dirty="0"/>
              <a:t> (PES)  </a:t>
            </a:r>
          </a:p>
          <a:p>
            <a:pPr marL="342900" indent="-342900">
              <a:buFont typeface="+mj-lt"/>
              <a:buAutoNum type="arabicPeriod"/>
            </a:pPr>
            <a:r>
              <a:rPr lang="tr-TR" dirty="0" err="1"/>
              <a:t>Poly-Ether-Imide</a:t>
            </a:r>
            <a:r>
              <a:rPr lang="tr-TR" dirty="0"/>
              <a:t> (PEI)</a:t>
            </a:r>
          </a:p>
          <a:p>
            <a:pPr marL="342900" indent="-342900">
              <a:buFont typeface="+mj-lt"/>
              <a:buAutoNum type="arabicPeriod"/>
            </a:pPr>
            <a:r>
              <a:rPr lang="tr-TR" dirty="0" err="1"/>
              <a:t>Poly-Amide-Imide</a:t>
            </a:r>
            <a:r>
              <a:rPr lang="tr-TR" dirty="0"/>
              <a:t> (PAI)</a:t>
            </a:r>
          </a:p>
          <a:p>
            <a:pPr marL="342900" indent="-342900">
              <a:buFont typeface="+mj-lt"/>
              <a:buAutoNum type="arabicPeriod"/>
            </a:pPr>
            <a:r>
              <a:rPr lang="tr-TR" dirty="0" err="1"/>
              <a:t>Poly-Phenylene-Sulfide</a:t>
            </a:r>
            <a:r>
              <a:rPr lang="tr-TR" dirty="0"/>
              <a:t> (PPS)</a:t>
            </a:r>
          </a:p>
          <a:p>
            <a:pPr marL="342900" indent="-342900">
              <a:buFont typeface="+mj-lt"/>
              <a:buAutoNum type="arabicPeriod"/>
            </a:pPr>
            <a:r>
              <a:rPr lang="tr-TR" dirty="0" err="1"/>
              <a:t>Poly-Ether-Ether-Ketone</a:t>
            </a:r>
            <a:r>
              <a:rPr lang="tr-TR" dirty="0"/>
              <a:t> (PEEK)</a:t>
            </a:r>
          </a:p>
          <a:p>
            <a:pPr marL="342900" indent="-342900">
              <a:buFont typeface="+mj-lt"/>
              <a:buAutoNum type="arabicPeriod"/>
            </a:pPr>
            <a:r>
              <a:rPr lang="tr-TR" dirty="0" err="1"/>
              <a:t>Poly-Styrene</a:t>
            </a:r>
            <a:r>
              <a:rPr lang="tr-TR" dirty="0"/>
              <a:t> (PS)</a:t>
            </a:r>
          </a:p>
        </p:txBody>
      </p:sp>
      <p:pic>
        <p:nvPicPr>
          <p:cNvPr id="19" name="Picture 2" descr="Acetal (Delrin®)">
            <a:extLst>
              <a:ext uri="{FF2B5EF4-FFF2-40B4-BE49-F238E27FC236}">
                <a16:creationId xmlns:a16="http://schemas.microsoft.com/office/drawing/2014/main" id="{39DABF17-3F67-4371-A18F-B528959898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0888" y="2262997"/>
            <a:ext cx="2664296" cy="2654205"/>
          </a:xfrm>
          <a:prstGeom prst="rect">
            <a:avLst/>
          </a:prstGeom>
          <a:noFill/>
          <a:extLst>
            <a:ext uri="{909E8E84-426E-40DD-AFC4-6F175D3DCCD1}">
              <a14:hiddenFill xmlns:a14="http://schemas.microsoft.com/office/drawing/2010/main">
                <a:solidFill>
                  <a:srgbClr val="FFFFFF"/>
                </a:solidFill>
              </a14:hiddenFill>
            </a:ext>
          </a:extLst>
        </p:spPr>
      </p:pic>
      <p:sp>
        <p:nvSpPr>
          <p:cNvPr id="12" name="Dikdörtgen 11">
            <a:extLst>
              <a:ext uri="{FF2B5EF4-FFF2-40B4-BE49-F238E27FC236}">
                <a16:creationId xmlns:a16="http://schemas.microsoft.com/office/drawing/2014/main" id="{2099B851-26C8-4944-9E38-161DC9ADC1E4}"/>
              </a:ext>
            </a:extLst>
          </p:cNvPr>
          <p:cNvSpPr/>
          <p:nvPr/>
        </p:nvSpPr>
        <p:spPr>
          <a:xfrm>
            <a:off x="755576" y="1799443"/>
            <a:ext cx="2603598" cy="369332"/>
          </a:xfrm>
          <a:prstGeom prst="rect">
            <a:avLst/>
          </a:prstGeom>
        </p:spPr>
        <p:txBody>
          <a:bodyPr wrap="none">
            <a:spAutoFit/>
          </a:bodyPr>
          <a:lstStyle/>
          <a:p>
            <a:r>
              <a:rPr lang="tr-TR" dirty="0">
                <a:solidFill>
                  <a:schemeClr val="bg1">
                    <a:lumMod val="50000"/>
                  </a:schemeClr>
                </a:solidFill>
              </a:rPr>
              <a:t>10.2.1.b </a:t>
            </a:r>
            <a:r>
              <a:rPr lang="tr-TR" dirty="0" err="1">
                <a:solidFill>
                  <a:schemeClr val="bg1">
                    <a:lumMod val="50000"/>
                  </a:schemeClr>
                </a:solidFill>
              </a:rPr>
              <a:t>Thermoplastics</a:t>
            </a:r>
            <a:endParaRPr lang="tr-TR" dirty="0">
              <a:solidFill>
                <a:schemeClr val="bg1">
                  <a:lumMod val="50000"/>
                </a:schemeClr>
              </a:solidFill>
            </a:endParaRPr>
          </a:p>
        </p:txBody>
      </p:sp>
      <p:sp>
        <p:nvSpPr>
          <p:cNvPr id="15" name="Dikdörtgen 14">
            <a:extLst>
              <a:ext uri="{FF2B5EF4-FFF2-40B4-BE49-F238E27FC236}">
                <a16:creationId xmlns:a16="http://schemas.microsoft.com/office/drawing/2014/main" id="{ED02A799-0683-490A-B614-625C834E838C}"/>
              </a:ext>
            </a:extLst>
          </p:cNvPr>
          <p:cNvSpPr/>
          <p:nvPr/>
        </p:nvSpPr>
        <p:spPr>
          <a:xfrm>
            <a:off x="227153" y="1447317"/>
            <a:ext cx="5256584" cy="369332"/>
          </a:xfrm>
          <a:prstGeom prst="rect">
            <a:avLst/>
          </a:prstGeom>
        </p:spPr>
        <p:txBody>
          <a:bodyPr wrap="square">
            <a:spAutoFit/>
          </a:bodyPr>
          <a:lstStyle/>
          <a:p>
            <a:r>
              <a:rPr lang="tr-TR" dirty="0">
                <a:solidFill>
                  <a:schemeClr val="bg1">
                    <a:lumMod val="50000"/>
                  </a:schemeClr>
                </a:solidFill>
              </a:rPr>
              <a:t>10.2.1 </a:t>
            </a:r>
            <a:r>
              <a:rPr lang="tr-TR" dirty="0" err="1">
                <a:solidFill>
                  <a:schemeClr val="bg1">
                    <a:lumMod val="50000"/>
                  </a:schemeClr>
                </a:solidFill>
              </a:rPr>
              <a:t>Plastic</a:t>
            </a:r>
            <a:r>
              <a:rPr lang="tr-TR" dirty="0">
                <a:solidFill>
                  <a:schemeClr val="bg1">
                    <a:lumMod val="50000"/>
                  </a:schemeClr>
                </a:solidFill>
              </a:rPr>
              <a:t> </a:t>
            </a:r>
            <a:r>
              <a:rPr lang="tr-TR" dirty="0" err="1">
                <a:solidFill>
                  <a:schemeClr val="bg1">
                    <a:lumMod val="50000"/>
                  </a:schemeClr>
                </a:solidFill>
              </a:rPr>
              <a:t>Matrix</a:t>
            </a:r>
            <a:r>
              <a:rPr lang="tr-TR" dirty="0">
                <a:solidFill>
                  <a:schemeClr val="bg1">
                    <a:lumMod val="50000"/>
                  </a:schemeClr>
                </a:solidFill>
              </a:rPr>
              <a:t> </a:t>
            </a:r>
            <a:r>
              <a:rPr lang="tr-TR" dirty="0" err="1">
                <a:solidFill>
                  <a:schemeClr val="bg1">
                    <a:lumMod val="50000"/>
                  </a:schemeClr>
                </a:solidFill>
              </a:rPr>
              <a:t>Materials</a:t>
            </a:r>
            <a:r>
              <a:rPr lang="tr-TR" dirty="0">
                <a:solidFill>
                  <a:schemeClr val="bg1">
                    <a:lumMod val="50000"/>
                  </a:schemeClr>
                </a:solidFill>
              </a:rPr>
              <a:t> (</a:t>
            </a:r>
            <a:r>
              <a:rPr lang="tr-TR" dirty="0" err="1">
                <a:solidFill>
                  <a:schemeClr val="bg1">
                    <a:lumMod val="50000"/>
                  </a:schemeClr>
                </a:solidFill>
              </a:rPr>
              <a:t>Resins</a:t>
            </a:r>
            <a:r>
              <a:rPr lang="tr-TR" dirty="0">
                <a:solidFill>
                  <a:schemeClr val="bg1">
                    <a:lumMod val="50000"/>
                  </a:schemeClr>
                </a:solidFill>
              </a:rPr>
              <a:t>/</a:t>
            </a:r>
            <a:r>
              <a:rPr lang="tr-TR" dirty="0" err="1">
                <a:solidFill>
                  <a:schemeClr val="bg1">
                    <a:lumMod val="50000"/>
                  </a:schemeClr>
                </a:solidFill>
              </a:rPr>
              <a:t>Polymers</a:t>
            </a:r>
            <a:r>
              <a:rPr lang="tr-TR" dirty="0">
                <a:solidFill>
                  <a:schemeClr val="bg1">
                    <a:lumMod val="50000"/>
                  </a:schemeClr>
                </a:solidFill>
              </a:rPr>
              <a:t>)</a:t>
            </a:r>
          </a:p>
        </p:txBody>
      </p:sp>
      <p:sp>
        <p:nvSpPr>
          <p:cNvPr id="17" name="Altbilgi Yer Tutucusu 2">
            <a:extLst>
              <a:ext uri="{FF2B5EF4-FFF2-40B4-BE49-F238E27FC236}">
                <a16:creationId xmlns:a16="http://schemas.microsoft.com/office/drawing/2014/main" id="{365205CE-ABC1-42C9-B435-80FFB1947BBB}"/>
              </a:ext>
            </a:extLst>
          </p:cNvPr>
          <p:cNvSpPr>
            <a:spLocks noGrp="1"/>
          </p:cNvSpPr>
          <p:nvPr>
            <p:ph type="ftr" sz="quarter" idx="11"/>
          </p:nvPr>
        </p:nvSpPr>
        <p:spPr>
          <a:xfrm>
            <a:off x="1957740" y="6410748"/>
            <a:ext cx="4680520" cy="330520"/>
          </a:xfrm>
        </p:spPr>
        <p:txBody>
          <a:bodyPr/>
          <a:lstStyle/>
          <a:p>
            <a:r>
              <a:rPr lang="en-US" dirty="0"/>
              <a:t>General Information About Composite Materials / Mehmet </a:t>
            </a:r>
            <a:r>
              <a:rPr lang="en-US" dirty="0" err="1"/>
              <a:t>Zor</a:t>
            </a:r>
            <a:endParaRPr lang="tr-TR" dirty="0"/>
          </a:p>
        </p:txBody>
      </p:sp>
    </p:spTree>
    <p:extLst>
      <p:ext uri="{BB962C8B-B14F-4D97-AF65-F5344CB8AC3E}">
        <p14:creationId xmlns:p14="http://schemas.microsoft.com/office/powerpoint/2010/main" val="3377980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up)">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wipe(up)">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wipe(up)">
                                      <p:cBhvr>
                                        <p:cTn id="22" dur="500"/>
                                        <p:tgtEl>
                                          <p:spTgt spid="1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wipe(up)">
                                      <p:cBhvr>
                                        <p:cTn id="27" dur="500"/>
                                        <p:tgtEl>
                                          <p:spTgt spid="1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6">
                                            <p:txEl>
                                              <p:pRg st="4" end="4"/>
                                            </p:txEl>
                                          </p:spTgt>
                                        </p:tgtEl>
                                        <p:attrNameLst>
                                          <p:attrName>style.visibility</p:attrName>
                                        </p:attrNameLst>
                                      </p:cBhvr>
                                      <p:to>
                                        <p:strVal val="visible"/>
                                      </p:to>
                                    </p:set>
                                    <p:animEffect transition="in" filter="wipe(up)">
                                      <p:cBhvr>
                                        <p:cTn id="32" dur="500"/>
                                        <p:tgtEl>
                                          <p:spTgt spid="1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6">
                                            <p:txEl>
                                              <p:pRg st="5" end="5"/>
                                            </p:txEl>
                                          </p:spTgt>
                                        </p:tgtEl>
                                        <p:attrNameLst>
                                          <p:attrName>style.visibility</p:attrName>
                                        </p:attrNameLst>
                                      </p:cBhvr>
                                      <p:to>
                                        <p:strVal val="visible"/>
                                      </p:to>
                                    </p:set>
                                    <p:animEffect transition="in" filter="wipe(up)">
                                      <p:cBhvr>
                                        <p:cTn id="37" dur="500"/>
                                        <p:tgtEl>
                                          <p:spTgt spid="1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6">
                                            <p:txEl>
                                              <p:pRg st="6" end="6"/>
                                            </p:txEl>
                                          </p:spTgt>
                                        </p:tgtEl>
                                        <p:attrNameLst>
                                          <p:attrName>style.visibility</p:attrName>
                                        </p:attrNameLst>
                                      </p:cBhvr>
                                      <p:to>
                                        <p:strVal val="visible"/>
                                      </p:to>
                                    </p:set>
                                    <p:animEffect transition="in" filter="wipe(up)">
                                      <p:cBhvr>
                                        <p:cTn id="42" dur="500"/>
                                        <p:tgtEl>
                                          <p:spTgt spid="16">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6">
                                            <p:txEl>
                                              <p:pRg st="7" end="7"/>
                                            </p:txEl>
                                          </p:spTgt>
                                        </p:tgtEl>
                                        <p:attrNameLst>
                                          <p:attrName>style.visibility</p:attrName>
                                        </p:attrNameLst>
                                      </p:cBhvr>
                                      <p:to>
                                        <p:strVal val="visible"/>
                                      </p:to>
                                    </p:set>
                                    <p:animEffect transition="in" filter="wipe(up)">
                                      <p:cBhvr>
                                        <p:cTn id="47" dur="500"/>
                                        <p:tgtEl>
                                          <p:spTgt spid="16">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16">
                                            <p:txEl>
                                              <p:pRg st="8" end="8"/>
                                            </p:txEl>
                                          </p:spTgt>
                                        </p:tgtEl>
                                        <p:attrNameLst>
                                          <p:attrName>style.visibility</p:attrName>
                                        </p:attrNameLst>
                                      </p:cBhvr>
                                      <p:to>
                                        <p:strVal val="visible"/>
                                      </p:to>
                                    </p:set>
                                    <p:animEffect transition="in" filter="wipe(up)">
                                      <p:cBhvr>
                                        <p:cTn id="52" dur="500"/>
                                        <p:tgtEl>
                                          <p:spTgt spid="16">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16">
                                            <p:txEl>
                                              <p:pRg st="9" end="9"/>
                                            </p:txEl>
                                          </p:spTgt>
                                        </p:tgtEl>
                                        <p:attrNameLst>
                                          <p:attrName>style.visibility</p:attrName>
                                        </p:attrNameLst>
                                      </p:cBhvr>
                                      <p:to>
                                        <p:strVal val="visible"/>
                                      </p:to>
                                    </p:set>
                                    <p:animEffect transition="in" filter="wipe(up)">
                                      <p:cBhvr>
                                        <p:cTn id="57" dur="500"/>
                                        <p:tgtEl>
                                          <p:spTgt spid="16">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16">
                                            <p:txEl>
                                              <p:pRg st="10" end="10"/>
                                            </p:txEl>
                                          </p:spTgt>
                                        </p:tgtEl>
                                        <p:attrNameLst>
                                          <p:attrName>style.visibility</p:attrName>
                                        </p:attrNameLst>
                                      </p:cBhvr>
                                      <p:to>
                                        <p:strVal val="visible"/>
                                      </p:to>
                                    </p:set>
                                    <p:animEffect transition="in" filter="wipe(up)">
                                      <p:cBhvr>
                                        <p:cTn id="62" dur="500"/>
                                        <p:tgtEl>
                                          <p:spTgt spid="16">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16">
                                            <p:txEl>
                                              <p:pRg st="11" end="11"/>
                                            </p:txEl>
                                          </p:spTgt>
                                        </p:tgtEl>
                                        <p:attrNameLst>
                                          <p:attrName>style.visibility</p:attrName>
                                        </p:attrNameLst>
                                      </p:cBhvr>
                                      <p:to>
                                        <p:strVal val="visible"/>
                                      </p:to>
                                    </p:set>
                                    <p:animEffect transition="in" filter="wipe(up)">
                                      <p:cBhvr>
                                        <p:cTn id="67" dur="500"/>
                                        <p:tgtEl>
                                          <p:spTgt spid="16">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16">
                                            <p:txEl>
                                              <p:pRg st="12" end="12"/>
                                            </p:txEl>
                                          </p:spTgt>
                                        </p:tgtEl>
                                        <p:attrNameLst>
                                          <p:attrName>style.visibility</p:attrName>
                                        </p:attrNameLst>
                                      </p:cBhvr>
                                      <p:to>
                                        <p:strVal val="visible"/>
                                      </p:to>
                                    </p:set>
                                    <p:animEffect transition="in" filter="wipe(up)">
                                      <p:cBhvr>
                                        <p:cTn id="72" dur="500"/>
                                        <p:tgtEl>
                                          <p:spTgt spid="16">
                                            <p:txEl>
                                              <p:pRg st="12" end="1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16">
                                            <p:txEl>
                                              <p:pRg st="13" end="13"/>
                                            </p:txEl>
                                          </p:spTgt>
                                        </p:tgtEl>
                                        <p:attrNameLst>
                                          <p:attrName>style.visibility</p:attrName>
                                        </p:attrNameLst>
                                      </p:cBhvr>
                                      <p:to>
                                        <p:strVal val="visible"/>
                                      </p:to>
                                    </p:set>
                                    <p:animEffect transition="in" filter="wipe(up)">
                                      <p:cBhvr>
                                        <p:cTn id="77" dur="500"/>
                                        <p:tgtEl>
                                          <p:spTgt spid="16">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6"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7840E83-AC17-4BB5-BC43-751DE1ADA5B1}" type="slidenum">
              <a:rPr lang="tr-TR" smtClean="0"/>
              <a:t>117</a:t>
            </a:fld>
            <a:endParaRPr lang="tr-TR"/>
          </a:p>
        </p:txBody>
      </p:sp>
      <p:sp>
        <p:nvSpPr>
          <p:cNvPr id="6" name="Veri Yer Tutucusu 5"/>
          <p:cNvSpPr>
            <a:spLocks noGrp="1"/>
          </p:cNvSpPr>
          <p:nvPr>
            <p:ph type="dt" sz="half" idx="10"/>
          </p:nvPr>
        </p:nvSpPr>
        <p:spPr/>
        <p:txBody>
          <a:bodyPr/>
          <a:lstStyle/>
          <a:p>
            <a:r>
              <a:rPr lang="tr-TR" dirty="0"/>
              <a:t>......</a:t>
            </a:r>
          </a:p>
        </p:txBody>
      </p:sp>
      <p:sp>
        <p:nvSpPr>
          <p:cNvPr id="13" name="Başlık 1">
            <a:extLst>
              <a:ext uri="{FF2B5EF4-FFF2-40B4-BE49-F238E27FC236}">
                <a16:creationId xmlns:a16="http://schemas.microsoft.com/office/drawing/2014/main" id="{26E1029F-58CD-4DA3-8E9C-572AFFE42C34}"/>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
        <p:nvSpPr>
          <p:cNvPr id="14" name="Dikdörtgen 13">
            <a:extLst>
              <a:ext uri="{FF2B5EF4-FFF2-40B4-BE49-F238E27FC236}">
                <a16:creationId xmlns:a16="http://schemas.microsoft.com/office/drawing/2014/main" id="{61726C7A-C34E-49BE-AC16-EF9482838BC6}"/>
              </a:ext>
            </a:extLst>
          </p:cNvPr>
          <p:cNvSpPr/>
          <p:nvPr/>
        </p:nvSpPr>
        <p:spPr>
          <a:xfrm>
            <a:off x="2855445" y="646430"/>
            <a:ext cx="3903633" cy="400110"/>
          </a:xfrm>
          <a:prstGeom prst="rect">
            <a:avLst/>
          </a:prstGeom>
        </p:spPr>
        <p:txBody>
          <a:bodyPr wrap="none">
            <a:spAutoFit/>
          </a:bodyPr>
          <a:lstStyle/>
          <a:p>
            <a:r>
              <a:rPr lang="tr-TR" sz="2000" dirty="0">
                <a:solidFill>
                  <a:schemeClr val="bg1">
                    <a:lumMod val="50000"/>
                  </a:schemeClr>
                </a:solidFill>
              </a:rPr>
              <a:t>10.2 Main </a:t>
            </a:r>
            <a:r>
              <a:rPr lang="tr-TR" sz="2000" dirty="0" err="1">
                <a:solidFill>
                  <a:schemeClr val="bg1">
                    <a:lumMod val="50000"/>
                  </a:schemeClr>
                </a:solidFill>
              </a:rPr>
              <a:t>Matrix</a:t>
            </a:r>
            <a:r>
              <a:rPr lang="tr-TR" sz="2000" dirty="0">
                <a:solidFill>
                  <a:schemeClr val="bg1">
                    <a:lumMod val="50000"/>
                  </a:schemeClr>
                </a:solidFill>
              </a:rPr>
              <a:t> </a:t>
            </a:r>
            <a:r>
              <a:rPr lang="tr-TR" sz="2000" dirty="0" err="1">
                <a:solidFill>
                  <a:schemeClr val="bg1">
                    <a:lumMod val="50000"/>
                  </a:schemeClr>
                </a:solidFill>
              </a:rPr>
              <a:t>Material</a:t>
            </a:r>
            <a:r>
              <a:rPr lang="tr-TR" sz="2000" dirty="0">
                <a:solidFill>
                  <a:schemeClr val="bg1">
                    <a:lumMod val="50000"/>
                  </a:schemeClr>
                </a:solidFill>
              </a:rPr>
              <a:t> </a:t>
            </a:r>
            <a:r>
              <a:rPr lang="tr-TR" sz="2000" dirty="0" err="1">
                <a:solidFill>
                  <a:schemeClr val="bg1">
                    <a:lumMod val="50000"/>
                  </a:schemeClr>
                </a:solidFill>
              </a:rPr>
              <a:t>Types</a:t>
            </a:r>
            <a:endParaRPr lang="tr-TR" sz="2000" dirty="0">
              <a:solidFill>
                <a:schemeClr val="bg1">
                  <a:lumMod val="50000"/>
                </a:schemeClr>
              </a:solidFill>
            </a:endParaRPr>
          </a:p>
        </p:txBody>
      </p:sp>
      <p:sp>
        <p:nvSpPr>
          <p:cNvPr id="12" name="Metin kutusu 11">
            <a:extLst>
              <a:ext uri="{FF2B5EF4-FFF2-40B4-BE49-F238E27FC236}">
                <a16:creationId xmlns:a16="http://schemas.microsoft.com/office/drawing/2014/main" id="{0345A3D0-D52C-4B74-B6F6-437A019F379E}"/>
              </a:ext>
            </a:extLst>
          </p:cNvPr>
          <p:cNvSpPr txBox="1"/>
          <p:nvPr/>
        </p:nvSpPr>
        <p:spPr>
          <a:xfrm>
            <a:off x="1421330" y="2486930"/>
            <a:ext cx="5901777" cy="369332"/>
          </a:xfrm>
          <a:prstGeom prst="rect">
            <a:avLst/>
          </a:prstGeom>
          <a:noFill/>
        </p:spPr>
        <p:txBody>
          <a:bodyPr wrap="square" rtlCol="0">
            <a:spAutoFit/>
          </a:bodyPr>
          <a:lstStyle/>
          <a:p>
            <a:r>
              <a:rPr lang="tr-TR" dirty="0">
                <a:solidFill>
                  <a:srgbClr val="FF0000"/>
                </a:solidFill>
              </a:rPr>
              <a:t>10.2.1.b.4.1 </a:t>
            </a:r>
            <a:r>
              <a:rPr lang="tr-TR" dirty="0" err="1">
                <a:solidFill>
                  <a:srgbClr val="FF0000"/>
                </a:solidFill>
              </a:rPr>
              <a:t>Acetal</a:t>
            </a:r>
            <a:r>
              <a:rPr lang="tr-TR" dirty="0">
                <a:solidFill>
                  <a:srgbClr val="FF0000"/>
                </a:solidFill>
              </a:rPr>
              <a:t>/</a:t>
            </a:r>
            <a:r>
              <a:rPr lang="tr-TR" dirty="0" err="1">
                <a:solidFill>
                  <a:srgbClr val="FF0000"/>
                </a:solidFill>
              </a:rPr>
              <a:t>Poly-Methelene-Methylene</a:t>
            </a:r>
            <a:r>
              <a:rPr lang="tr-TR" dirty="0">
                <a:solidFill>
                  <a:srgbClr val="FF0000"/>
                </a:solidFill>
              </a:rPr>
              <a:t> (POM):</a:t>
            </a:r>
          </a:p>
        </p:txBody>
      </p:sp>
      <p:sp>
        <p:nvSpPr>
          <p:cNvPr id="15" name="Metin kutusu 14">
            <a:extLst>
              <a:ext uri="{FF2B5EF4-FFF2-40B4-BE49-F238E27FC236}">
                <a16:creationId xmlns:a16="http://schemas.microsoft.com/office/drawing/2014/main" id="{395D03F9-B717-401C-B367-762ECA30F7E8}"/>
              </a:ext>
            </a:extLst>
          </p:cNvPr>
          <p:cNvSpPr txBox="1"/>
          <p:nvPr/>
        </p:nvSpPr>
        <p:spPr>
          <a:xfrm>
            <a:off x="369070" y="2854622"/>
            <a:ext cx="6920998" cy="3365858"/>
          </a:xfrm>
          <a:prstGeom prst="rect">
            <a:avLst/>
          </a:prstGeom>
          <a:noFill/>
        </p:spPr>
        <p:txBody>
          <a:bodyPr wrap="square" rtlCol="0">
            <a:spAutoFit/>
          </a:bodyPr>
          <a:lstStyle/>
          <a:p>
            <a:pPr marL="342900" indent="-342900">
              <a:lnSpc>
                <a:spcPct val="150000"/>
              </a:lnSpc>
              <a:buFont typeface="+mj-lt"/>
              <a:buAutoNum type="arabicPeriod"/>
            </a:pPr>
            <a:r>
              <a:rPr lang="en-US" dirty="0"/>
              <a:t>Its basic material is formaldehyde and is commercially known as Poly-</a:t>
            </a:r>
            <a:r>
              <a:rPr lang="en-US" dirty="0" err="1"/>
              <a:t>Methelene</a:t>
            </a:r>
            <a:r>
              <a:rPr lang="en-US" dirty="0"/>
              <a:t>-Methylene (POM).</a:t>
            </a:r>
            <a:endParaRPr lang="tr-TR" dirty="0"/>
          </a:p>
          <a:p>
            <a:pPr marL="342900" indent="-342900">
              <a:lnSpc>
                <a:spcPct val="150000"/>
              </a:lnSpc>
              <a:buFont typeface="+mj-lt"/>
              <a:buAutoNum type="arabicPeriod"/>
            </a:pPr>
            <a:r>
              <a:rPr lang="en-US" dirty="0"/>
              <a:t>It has high rigidity, strength, toughness and wear resistance.</a:t>
            </a:r>
            <a:endParaRPr lang="tr-TR" dirty="0"/>
          </a:p>
          <a:p>
            <a:pPr marL="342900" indent="-342900">
              <a:lnSpc>
                <a:spcPct val="150000"/>
              </a:lnSpc>
              <a:buFont typeface="+mj-lt"/>
              <a:buAutoNum type="arabicPeriod"/>
            </a:pPr>
            <a:r>
              <a:rPr lang="en-US" dirty="0"/>
              <a:t>Its melting point is (180oC) and its moisture absorption capacity is low.</a:t>
            </a:r>
            <a:endParaRPr lang="tr-TR" dirty="0"/>
          </a:p>
          <a:p>
            <a:pPr marL="342900" indent="-342900">
              <a:lnSpc>
                <a:spcPct val="150000"/>
              </a:lnSpc>
              <a:buFont typeface="+mj-lt"/>
              <a:buAutoNum type="arabicPeriod"/>
            </a:pPr>
            <a:r>
              <a:rPr lang="en-US" dirty="0"/>
              <a:t>With these properties, it is close to zinc and brass. </a:t>
            </a:r>
            <a:endParaRPr lang="tr-TR" dirty="0"/>
          </a:p>
          <a:p>
            <a:pPr marL="342900" indent="-342900">
              <a:lnSpc>
                <a:spcPct val="150000"/>
              </a:lnSpc>
              <a:buFont typeface="+mj-lt"/>
              <a:buAutoNum type="arabicPeriod"/>
            </a:pPr>
            <a:r>
              <a:rPr lang="en-US" dirty="0"/>
              <a:t>It is used in the manufacturing of elements such as some automobile parts, door handles, pump parts.</a:t>
            </a:r>
            <a:endParaRPr lang="tr-TR" dirty="0"/>
          </a:p>
        </p:txBody>
      </p:sp>
      <p:pic>
        <p:nvPicPr>
          <p:cNvPr id="20" name="Picture 2" descr="http://ecx.images-amazon.com/images/I/617PfCMc1wL.jpg">
            <a:extLst>
              <a:ext uri="{FF2B5EF4-FFF2-40B4-BE49-F238E27FC236}">
                <a16:creationId xmlns:a16="http://schemas.microsoft.com/office/drawing/2014/main" id="{819ABCA8-04B8-461C-BDD9-70AC6DDC8D9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6650938" y="3458824"/>
            <a:ext cx="2857384" cy="1513044"/>
          </a:xfrm>
          <a:prstGeom prst="rect">
            <a:avLst/>
          </a:prstGeom>
          <a:noFill/>
          <a:extLst>
            <a:ext uri="{909E8E84-426E-40DD-AFC4-6F175D3DCCD1}">
              <a14:hiddenFill xmlns:a14="http://schemas.microsoft.com/office/drawing/2010/main">
                <a:solidFill>
                  <a:srgbClr val="FFFFFF"/>
                </a:solidFill>
              </a14:hiddenFill>
            </a:ext>
          </a:extLst>
        </p:spPr>
      </p:pic>
      <p:sp>
        <p:nvSpPr>
          <p:cNvPr id="21" name="Metin kutusu 20">
            <a:extLst>
              <a:ext uri="{FF2B5EF4-FFF2-40B4-BE49-F238E27FC236}">
                <a16:creationId xmlns:a16="http://schemas.microsoft.com/office/drawing/2014/main" id="{FBAF9DD6-3BC1-4F8D-9CAF-4D53445826BD}"/>
              </a:ext>
            </a:extLst>
          </p:cNvPr>
          <p:cNvSpPr txBox="1"/>
          <p:nvPr/>
        </p:nvSpPr>
        <p:spPr>
          <a:xfrm>
            <a:off x="7338486" y="5632366"/>
            <a:ext cx="1584176" cy="584775"/>
          </a:xfrm>
          <a:prstGeom prst="rect">
            <a:avLst/>
          </a:prstGeom>
          <a:noFill/>
        </p:spPr>
        <p:txBody>
          <a:bodyPr wrap="square" rtlCol="0">
            <a:spAutoFit/>
          </a:bodyPr>
          <a:lstStyle/>
          <a:p>
            <a:pPr algn="ctr"/>
            <a:r>
              <a:rPr lang="en-US" sz="1600" i="1" dirty="0"/>
              <a:t>A fastener made of acetal</a:t>
            </a:r>
            <a:endParaRPr lang="tr-TR" sz="1600" i="1" dirty="0"/>
          </a:p>
        </p:txBody>
      </p:sp>
      <p:sp>
        <p:nvSpPr>
          <p:cNvPr id="16" name="Dikdörtgen 15">
            <a:extLst>
              <a:ext uri="{FF2B5EF4-FFF2-40B4-BE49-F238E27FC236}">
                <a16:creationId xmlns:a16="http://schemas.microsoft.com/office/drawing/2014/main" id="{B85DEA3D-8163-4802-AF93-355EF2D01E00}"/>
              </a:ext>
            </a:extLst>
          </p:cNvPr>
          <p:cNvSpPr/>
          <p:nvPr/>
        </p:nvSpPr>
        <p:spPr>
          <a:xfrm>
            <a:off x="755576" y="1799443"/>
            <a:ext cx="2603598" cy="369332"/>
          </a:xfrm>
          <a:prstGeom prst="rect">
            <a:avLst/>
          </a:prstGeom>
        </p:spPr>
        <p:txBody>
          <a:bodyPr wrap="none">
            <a:spAutoFit/>
          </a:bodyPr>
          <a:lstStyle/>
          <a:p>
            <a:r>
              <a:rPr lang="tr-TR" dirty="0">
                <a:solidFill>
                  <a:schemeClr val="bg1">
                    <a:lumMod val="50000"/>
                  </a:schemeClr>
                </a:solidFill>
              </a:rPr>
              <a:t>10.2.1.b </a:t>
            </a:r>
            <a:r>
              <a:rPr lang="tr-TR" dirty="0" err="1">
                <a:solidFill>
                  <a:schemeClr val="bg1">
                    <a:lumMod val="50000"/>
                  </a:schemeClr>
                </a:solidFill>
              </a:rPr>
              <a:t>Thermoplastics</a:t>
            </a:r>
            <a:endParaRPr lang="tr-TR" dirty="0">
              <a:solidFill>
                <a:schemeClr val="bg1">
                  <a:lumMod val="50000"/>
                </a:schemeClr>
              </a:solidFill>
            </a:endParaRPr>
          </a:p>
        </p:txBody>
      </p:sp>
      <p:sp>
        <p:nvSpPr>
          <p:cNvPr id="19" name="Dikdörtgen 18">
            <a:extLst>
              <a:ext uri="{FF2B5EF4-FFF2-40B4-BE49-F238E27FC236}">
                <a16:creationId xmlns:a16="http://schemas.microsoft.com/office/drawing/2014/main" id="{630B35A7-B1F2-4C41-9793-A06F3D33A69D}"/>
              </a:ext>
            </a:extLst>
          </p:cNvPr>
          <p:cNvSpPr/>
          <p:nvPr/>
        </p:nvSpPr>
        <p:spPr>
          <a:xfrm>
            <a:off x="227153" y="1447317"/>
            <a:ext cx="5256584" cy="369332"/>
          </a:xfrm>
          <a:prstGeom prst="rect">
            <a:avLst/>
          </a:prstGeom>
        </p:spPr>
        <p:txBody>
          <a:bodyPr wrap="square">
            <a:spAutoFit/>
          </a:bodyPr>
          <a:lstStyle/>
          <a:p>
            <a:r>
              <a:rPr lang="tr-TR" dirty="0">
                <a:solidFill>
                  <a:schemeClr val="bg1">
                    <a:lumMod val="50000"/>
                  </a:schemeClr>
                </a:solidFill>
              </a:rPr>
              <a:t>10.2.1 </a:t>
            </a:r>
            <a:r>
              <a:rPr lang="tr-TR" dirty="0" err="1">
                <a:solidFill>
                  <a:schemeClr val="bg1">
                    <a:lumMod val="50000"/>
                  </a:schemeClr>
                </a:solidFill>
              </a:rPr>
              <a:t>Plastic</a:t>
            </a:r>
            <a:r>
              <a:rPr lang="tr-TR" dirty="0">
                <a:solidFill>
                  <a:schemeClr val="bg1">
                    <a:lumMod val="50000"/>
                  </a:schemeClr>
                </a:solidFill>
              </a:rPr>
              <a:t> </a:t>
            </a:r>
            <a:r>
              <a:rPr lang="tr-TR" dirty="0" err="1">
                <a:solidFill>
                  <a:schemeClr val="bg1">
                    <a:lumMod val="50000"/>
                  </a:schemeClr>
                </a:solidFill>
              </a:rPr>
              <a:t>Matrix</a:t>
            </a:r>
            <a:r>
              <a:rPr lang="tr-TR" dirty="0">
                <a:solidFill>
                  <a:schemeClr val="bg1">
                    <a:lumMod val="50000"/>
                  </a:schemeClr>
                </a:solidFill>
              </a:rPr>
              <a:t> </a:t>
            </a:r>
            <a:r>
              <a:rPr lang="tr-TR" dirty="0" err="1">
                <a:solidFill>
                  <a:schemeClr val="bg1">
                    <a:lumMod val="50000"/>
                  </a:schemeClr>
                </a:solidFill>
              </a:rPr>
              <a:t>Materials</a:t>
            </a:r>
            <a:r>
              <a:rPr lang="tr-TR" dirty="0">
                <a:solidFill>
                  <a:schemeClr val="bg1">
                    <a:lumMod val="50000"/>
                  </a:schemeClr>
                </a:solidFill>
              </a:rPr>
              <a:t> (</a:t>
            </a:r>
            <a:r>
              <a:rPr lang="tr-TR" dirty="0" err="1">
                <a:solidFill>
                  <a:schemeClr val="bg1">
                    <a:lumMod val="50000"/>
                  </a:schemeClr>
                </a:solidFill>
              </a:rPr>
              <a:t>Resins</a:t>
            </a:r>
            <a:r>
              <a:rPr lang="tr-TR" dirty="0">
                <a:solidFill>
                  <a:schemeClr val="bg1">
                    <a:lumMod val="50000"/>
                  </a:schemeClr>
                </a:solidFill>
              </a:rPr>
              <a:t>/</a:t>
            </a:r>
            <a:r>
              <a:rPr lang="tr-TR" dirty="0" err="1">
                <a:solidFill>
                  <a:schemeClr val="bg1">
                    <a:lumMod val="50000"/>
                  </a:schemeClr>
                </a:solidFill>
              </a:rPr>
              <a:t>Polymers</a:t>
            </a:r>
            <a:r>
              <a:rPr lang="tr-TR" dirty="0">
                <a:solidFill>
                  <a:schemeClr val="bg1">
                    <a:lumMod val="50000"/>
                  </a:schemeClr>
                </a:solidFill>
              </a:rPr>
              <a:t>)</a:t>
            </a:r>
          </a:p>
        </p:txBody>
      </p:sp>
      <p:sp>
        <p:nvSpPr>
          <p:cNvPr id="22" name="Metin kutusu 21">
            <a:extLst>
              <a:ext uri="{FF2B5EF4-FFF2-40B4-BE49-F238E27FC236}">
                <a16:creationId xmlns:a16="http://schemas.microsoft.com/office/drawing/2014/main" id="{CE3E7E78-D030-4B3B-BC42-2D5F9FCC108A}"/>
              </a:ext>
            </a:extLst>
          </p:cNvPr>
          <p:cNvSpPr txBox="1"/>
          <p:nvPr/>
        </p:nvSpPr>
        <p:spPr>
          <a:xfrm>
            <a:off x="1110675" y="2105348"/>
            <a:ext cx="5553844" cy="369332"/>
          </a:xfrm>
          <a:prstGeom prst="rect">
            <a:avLst/>
          </a:prstGeom>
          <a:noFill/>
        </p:spPr>
        <p:txBody>
          <a:bodyPr wrap="square" rtlCol="0">
            <a:spAutoFit/>
          </a:bodyPr>
          <a:lstStyle/>
          <a:p>
            <a:r>
              <a:rPr lang="tr-TR" dirty="0">
                <a:solidFill>
                  <a:schemeClr val="bg1">
                    <a:lumMod val="50000"/>
                  </a:schemeClr>
                </a:solidFill>
              </a:rPr>
              <a:t>10.2.1.b.4 </a:t>
            </a:r>
            <a:r>
              <a:rPr lang="tr-TR" dirty="0" err="1">
                <a:solidFill>
                  <a:schemeClr val="bg1">
                    <a:lumMod val="50000"/>
                  </a:schemeClr>
                </a:solidFill>
              </a:rPr>
              <a:t>Some</a:t>
            </a:r>
            <a:r>
              <a:rPr lang="tr-TR" dirty="0">
                <a:solidFill>
                  <a:schemeClr val="bg1">
                    <a:lumMod val="50000"/>
                  </a:schemeClr>
                </a:solidFill>
              </a:rPr>
              <a:t> </a:t>
            </a:r>
            <a:r>
              <a:rPr lang="tr-TR" dirty="0" err="1">
                <a:solidFill>
                  <a:schemeClr val="bg1">
                    <a:lumMod val="50000"/>
                  </a:schemeClr>
                </a:solidFill>
              </a:rPr>
              <a:t>Thermoplastic</a:t>
            </a:r>
            <a:r>
              <a:rPr lang="tr-TR" dirty="0">
                <a:solidFill>
                  <a:schemeClr val="bg1">
                    <a:lumMod val="50000"/>
                  </a:schemeClr>
                </a:solidFill>
              </a:rPr>
              <a:t> </a:t>
            </a:r>
            <a:r>
              <a:rPr lang="tr-TR" dirty="0" err="1">
                <a:solidFill>
                  <a:schemeClr val="bg1">
                    <a:lumMod val="50000"/>
                  </a:schemeClr>
                </a:solidFill>
              </a:rPr>
              <a:t>Materials</a:t>
            </a:r>
            <a:r>
              <a:rPr lang="tr-TR" dirty="0">
                <a:solidFill>
                  <a:schemeClr val="bg1">
                    <a:lumMod val="50000"/>
                  </a:schemeClr>
                </a:solidFill>
              </a:rPr>
              <a:t>:</a:t>
            </a:r>
          </a:p>
        </p:txBody>
      </p:sp>
      <p:sp>
        <p:nvSpPr>
          <p:cNvPr id="17" name="Altbilgi Yer Tutucusu 2">
            <a:extLst>
              <a:ext uri="{FF2B5EF4-FFF2-40B4-BE49-F238E27FC236}">
                <a16:creationId xmlns:a16="http://schemas.microsoft.com/office/drawing/2014/main" id="{5C580E29-8708-49FF-BC98-84F8E2CAD691}"/>
              </a:ext>
            </a:extLst>
          </p:cNvPr>
          <p:cNvSpPr>
            <a:spLocks noGrp="1"/>
          </p:cNvSpPr>
          <p:nvPr>
            <p:ph type="ftr" sz="quarter" idx="11"/>
          </p:nvPr>
        </p:nvSpPr>
        <p:spPr>
          <a:xfrm>
            <a:off x="1957740" y="6410748"/>
            <a:ext cx="4680520" cy="330520"/>
          </a:xfrm>
        </p:spPr>
        <p:txBody>
          <a:bodyPr/>
          <a:lstStyle/>
          <a:p>
            <a:r>
              <a:rPr lang="en-US" dirty="0"/>
              <a:t>General Information About Composite Materials / Mehmet </a:t>
            </a:r>
            <a:r>
              <a:rPr lang="en-US" dirty="0" err="1"/>
              <a:t>Zor</a:t>
            </a:r>
            <a:endParaRPr lang="tr-TR" dirty="0"/>
          </a:p>
        </p:txBody>
      </p:sp>
    </p:spTree>
    <p:extLst>
      <p:ext uri="{BB962C8B-B14F-4D97-AF65-F5344CB8AC3E}">
        <p14:creationId xmlns:p14="http://schemas.microsoft.com/office/powerpoint/2010/main" val="3611886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up)">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wipe(up)">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wipe(up)">
                                      <p:cBhvr>
                                        <p:cTn id="22" dur="500"/>
                                        <p:tgtEl>
                                          <p:spTgt spid="1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5">
                                            <p:txEl>
                                              <p:pRg st="3" end="3"/>
                                            </p:txEl>
                                          </p:spTgt>
                                        </p:tgtEl>
                                        <p:attrNameLst>
                                          <p:attrName>style.visibility</p:attrName>
                                        </p:attrNameLst>
                                      </p:cBhvr>
                                      <p:to>
                                        <p:strVal val="visible"/>
                                      </p:to>
                                    </p:set>
                                    <p:animEffect transition="in" filter="wipe(up)">
                                      <p:cBhvr>
                                        <p:cTn id="27" dur="500"/>
                                        <p:tgtEl>
                                          <p:spTgt spid="1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5">
                                            <p:txEl>
                                              <p:pRg st="4" end="4"/>
                                            </p:txEl>
                                          </p:spTgt>
                                        </p:tgtEl>
                                        <p:attrNameLst>
                                          <p:attrName>style.visibility</p:attrName>
                                        </p:attrNameLst>
                                      </p:cBhvr>
                                      <p:to>
                                        <p:strVal val="visible"/>
                                      </p:to>
                                    </p:set>
                                    <p:animEffect transition="in" filter="wipe(up)">
                                      <p:cBhvr>
                                        <p:cTn id="32" dur="500"/>
                                        <p:tgtEl>
                                          <p:spTgt spid="1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build="p"/>
      <p:bldP spid="21"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7840E83-AC17-4BB5-BC43-751DE1ADA5B1}" type="slidenum">
              <a:rPr lang="tr-TR" smtClean="0"/>
              <a:t>118</a:t>
            </a:fld>
            <a:endParaRPr lang="tr-TR"/>
          </a:p>
        </p:txBody>
      </p:sp>
      <p:sp>
        <p:nvSpPr>
          <p:cNvPr id="6" name="Veri Yer Tutucusu 5"/>
          <p:cNvSpPr>
            <a:spLocks noGrp="1"/>
          </p:cNvSpPr>
          <p:nvPr>
            <p:ph type="dt" sz="half" idx="10"/>
          </p:nvPr>
        </p:nvSpPr>
        <p:spPr/>
        <p:txBody>
          <a:bodyPr/>
          <a:lstStyle/>
          <a:p>
            <a:r>
              <a:rPr lang="tr-TR" dirty="0"/>
              <a:t>......</a:t>
            </a:r>
          </a:p>
        </p:txBody>
      </p:sp>
      <p:sp>
        <p:nvSpPr>
          <p:cNvPr id="13" name="Başlık 1">
            <a:extLst>
              <a:ext uri="{FF2B5EF4-FFF2-40B4-BE49-F238E27FC236}">
                <a16:creationId xmlns:a16="http://schemas.microsoft.com/office/drawing/2014/main" id="{26E1029F-58CD-4DA3-8E9C-572AFFE42C34}"/>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
        <p:nvSpPr>
          <p:cNvPr id="14" name="Dikdörtgen 13">
            <a:extLst>
              <a:ext uri="{FF2B5EF4-FFF2-40B4-BE49-F238E27FC236}">
                <a16:creationId xmlns:a16="http://schemas.microsoft.com/office/drawing/2014/main" id="{61726C7A-C34E-49BE-AC16-EF9482838BC6}"/>
              </a:ext>
            </a:extLst>
          </p:cNvPr>
          <p:cNvSpPr/>
          <p:nvPr/>
        </p:nvSpPr>
        <p:spPr>
          <a:xfrm>
            <a:off x="2769514" y="613713"/>
            <a:ext cx="3903633" cy="400110"/>
          </a:xfrm>
          <a:prstGeom prst="rect">
            <a:avLst/>
          </a:prstGeom>
        </p:spPr>
        <p:txBody>
          <a:bodyPr wrap="none">
            <a:spAutoFit/>
          </a:bodyPr>
          <a:lstStyle/>
          <a:p>
            <a:r>
              <a:rPr lang="tr-TR" sz="2000" dirty="0">
                <a:solidFill>
                  <a:schemeClr val="bg1">
                    <a:lumMod val="50000"/>
                  </a:schemeClr>
                </a:solidFill>
              </a:rPr>
              <a:t>10.2 Main </a:t>
            </a:r>
            <a:r>
              <a:rPr lang="tr-TR" sz="2000" dirty="0" err="1">
                <a:solidFill>
                  <a:schemeClr val="bg1">
                    <a:lumMod val="50000"/>
                  </a:schemeClr>
                </a:solidFill>
              </a:rPr>
              <a:t>Matrix</a:t>
            </a:r>
            <a:r>
              <a:rPr lang="tr-TR" sz="2000" dirty="0">
                <a:solidFill>
                  <a:schemeClr val="bg1">
                    <a:lumMod val="50000"/>
                  </a:schemeClr>
                </a:solidFill>
              </a:rPr>
              <a:t> </a:t>
            </a:r>
            <a:r>
              <a:rPr lang="tr-TR" sz="2000" dirty="0" err="1">
                <a:solidFill>
                  <a:schemeClr val="bg1">
                    <a:lumMod val="50000"/>
                  </a:schemeClr>
                </a:solidFill>
              </a:rPr>
              <a:t>Material</a:t>
            </a:r>
            <a:r>
              <a:rPr lang="tr-TR" sz="2000" dirty="0">
                <a:solidFill>
                  <a:schemeClr val="bg1">
                    <a:lumMod val="50000"/>
                  </a:schemeClr>
                </a:solidFill>
              </a:rPr>
              <a:t> </a:t>
            </a:r>
            <a:r>
              <a:rPr lang="tr-TR" sz="2000" dirty="0" err="1">
                <a:solidFill>
                  <a:schemeClr val="bg1">
                    <a:lumMod val="50000"/>
                  </a:schemeClr>
                </a:solidFill>
              </a:rPr>
              <a:t>Types</a:t>
            </a:r>
            <a:endParaRPr lang="tr-TR" sz="2000" dirty="0">
              <a:solidFill>
                <a:schemeClr val="bg1">
                  <a:lumMod val="50000"/>
                </a:schemeClr>
              </a:solidFill>
            </a:endParaRPr>
          </a:p>
        </p:txBody>
      </p:sp>
      <p:sp>
        <p:nvSpPr>
          <p:cNvPr id="12" name="Metin kutusu 11">
            <a:extLst>
              <a:ext uri="{FF2B5EF4-FFF2-40B4-BE49-F238E27FC236}">
                <a16:creationId xmlns:a16="http://schemas.microsoft.com/office/drawing/2014/main" id="{0345A3D0-D52C-4B74-B6F6-437A019F379E}"/>
              </a:ext>
            </a:extLst>
          </p:cNvPr>
          <p:cNvSpPr txBox="1"/>
          <p:nvPr/>
        </p:nvSpPr>
        <p:spPr>
          <a:xfrm>
            <a:off x="1438186" y="2657308"/>
            <a:ext cx="6566291" cy="369332"/>
          </a:xfrm>
          <a:prstGeom prst="rect">
            <a:avLst/>
          </a:prstGeom>
          <a:noFill/>
        </p:spPr>
        <p:txBody>
          <a:bodyPr wrap="square" rtlCol="0">
            <a:spAutoFit/>
          </a:bodyPr>
          <a:lstStyle/>
          <a:p>
            <a:r>
              <a:rPr lang="tr-TR" dirty="0">
                <a:solidFill>
                  <a:srgbClr val="FF0000"/>
                </a:solidFill>
              </a:rPr>
              <a:t>10.2.1.b.4.2 </a:t>
            </a:r>
            <a:r>
              <a:rPr lang="tr-TR" dirty="0" err="1">
                <a:solidFill>
                  <a:srgbClr val="FF0000"/>
                </a:solidFill>
              </a:rPr>
              <a:t>Polymet</a:t>
            </a:r>
            <a:r>
              <a:rPr lang="tr-TR" dirty="0">
                <a:solidFill>
                  <a:srgbClr val="FF0000"/>
                </a:solidFill>
              </a:rPr>
              <a:t> </a:t>
            </a:r>
            <a:r>
              <a:rPr lang="tr-TR" dirty="0" err="1">
                <a:solidFill>
                  <a:srgbClr val="FF0000"/>
                </a:solidFill>
              </a:rPr>
              <a:t>metha</a:t>
            </a:r>
            <a:r>
              <a:rPr lang="tr-TR" dirty="0">
                <a:solidFill>
                  <a:srgbClr val="FF0000"/>
                </a:solidFill>
              </a:rPr>
              <a:t> </a:t>
            </a:r>
            <a:r>
              <a:rPr lang="tr-TR" dirty="0" err="1">
                <a:solidFill>
                  <a:srgbClr val="FF0000"/>
                </a:solidFill>
              </a:rPr>
              <a:t>acrylic</a:t>
            </a:r>
            <a:r>
              <a:rPr lang="tr-TR" dirty="0">
                <a:solidFill>
                  <a:srgbClr val="FF0000"/>
                </a:solidFill>
              </a:rPr>
              <a:t> (</a:t>
            </a:r>
            <a:r>
              <a:rPr lang="tr-TR" dirty="0" err="1">
                <a:solidFill>
                  <a:srgbClr val="FF0000"/>
                </a:solidFill>
              </a:rPr>
              <a:t>Acrylic</a:t>
            </a:r>
            <a:r>
              <a:rPr lang="tr-TR" dirty="0">
                <a:solidFill>
                  <a:srgbClr val="FF0000"/>
                </a:solidFill>
              </a:rPr>
              <a:t>) (PMMA):</a:t>
            </a:r>
          </a:p>
        </p:txBody>
      </p:sp>
      <p:sp>
        <p:nvSpPr>
          <p:cNvPr id="16" name="Rectangle 2" descr="Rectangle: Click to edit Master text styles&#10;Second level&#10;Third level&#10;Fourth level&#10;Fifth level">
            <a:extLst>
              <a:ext uri="{FF2B5EF4-FFF2-40B4-BE49-F238E27FC236}">
                <a16:creationId xmlns:a16="http://schemas.microsoft.com/office/drawing/2014/main" id="{412A7AFE-7DA7-433B-B524-D6E816345179}"/>
              </a:ext>
            </a:extLst>
          </p:cNvPr>
          <p:cNvSpPr txBox="1">
            <a:spLocks noChangeArrowheads="1"/>
          </p:cNvSpPr>
          <p:nvPr/>
        </p:nvSpPr>
        <p:spPr>
          <a:xfrm>
            <a:off x="186848" y="3040108"/>
            <a:ext cx="7007170" cy="3488556"/>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265113" indent="-265113">
              <a:lnSpc>
                <a:spcPct val="170000"/>
              </a:lnSpc>
              <a:buClrTx/>
              <a:buSzPct val="100000"/>
              <a:buFont typeface="+mj-lt"/>
              <a:buAutoNum type="arabicPeriod"/>
            </a:pPr>
            <a:r>
              <a:rPr lang="en-US" sz="1700" dirty="0"/>
              <a:t>Acrylic or Poly-Met-</a:t>
            </a:r>
            <a:r>
              <a:rPr lang="en-US" sz="1700" dirty="0" err="1"/>
              <a:t>Metha</a:t>
            </a:r>
            <a:r>
              <a:rPr lang="en-US" sz="1700" dirty="0"/>
              <a:t>-Acrylic (PMMA) is amorphous because it is a linear polymer.</a:t>
            </a:r>
            <a:endParaRPr lang="tr-TR" sz="1700" dirty="0"/>
          </a:p>
          <a:p>
            <a:pPr marL="265113" indent="-265113">
              <a:lnSpc>
                <a:spcPct val="170000"/>
              </a:lnSpc>
              <a:buClrTx/>
              <a:buSzPct val="100000"/>
              <a:buFont typeface="+mj-lt"/>
              <a:buAutoNum type="arabicPeriod"/>
            </a:pPr>
            <a:r>
              <a:rPr lang="en-US" sz="1700" dirty="0"/>
              <a:t>Due to its transparency, it is used as an alternative to glass in optical applications. (Ex: auto tail light lenses and aircraft windows)</a:t>
            </a:r>
            <a:endParaRPr lang="tr-TR" sz="1700" dirty="0"/>
          </a:p>
          <a:p>
            <a:pPr marL="265113" indent="-265113">
              <a:lnSpc>
                <a:spcPct val="170000"/>
              </a:lnSpc>
              <a:buClrTx/>
              <a:buSzPct val="100000"/>
              <a:buFont typeface="+mj-lt"/>
              <a:buAutoNum type="arabicPeriod"/>
            </a:pPr>
            <a:r>
              <a:rPr lang="en-US" sz="1700" dirty="0"/>
              <a:t>Their low scratch resistance is a disadvantage compared to glass.</a:t>
            </a:r>
            <a:endParaRPr lang="tr-TR" sz="1700" dirty="0"/>
          </a:p>
          <a:p>
            <a:pPr marL="265113" indent="-265113">
              <a:lnSpc>
                <a:spcPct val="170000"/>
              </a:lnSpc>
              <a:buClrTx/>
              <a:buSzPct val="100000"/>
              <a:buFont typeface="+mj-lt"/>
              <a:buAutoNum type="arabicPeriod"/>
            </a:pPr>
            <a:r>
              <a:rPr lang="en-US" sz="1700" dirty="0"/>
              <a:t>It is widely used in textiles and Poly-Acro-Nitrile (PAN) production.</a:t>
            </a:r>
            <a:endParaRPr lang="tr-TR" sz="1700" dirty="0"/>
          </a:p>
        </p:txBody>
      </p:sp>
      <p:pic>
        <p:nvPicPr>
          <p:cNvPr id="19" name="Picture 2" descr="http://pslc.ws/macrog/kidsmac/images/pmma02.gif">
            <a:extLst>
              <a:ext uri="{FF2B5EF4-FFF2-40B4-BE49-F238E27FC236}">
                <a16:creationId xmlns:a16="http://schemas.microsoft.com/office/drawing/2014/main" id="{BECC4508-0F97-4B54-B6B3-56CA97EF80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7124" y="1505685"/>
            <a:ext cx="3241449" cy="1167772"/>
          </a:xfrm>
          <a:prstGeom prst="rect">
            <a:avLst/>
          </a:prstGeom>
          <a:solidFill>
            <a:schemeClr val="bg1"/>
          </a:solidFill>
        </p:spPr>
      </p:pic>
      <p:pic>
        <p:nvPicPr>
          <p:cNvPr id="22" name="Picture 4" descr="https://encrypted-tbn3.gstatic.com/images?q=tbn:ANd9GcRKfhzo_Q7Rwj6yEaDTHe-MF3tfv4vFfDDHzwraqY3nl4aK90k7PieswRoa">
            <a:extLst>
              <a:ext uri="{FF2B5EF4-FFF2-40B4-BE49-F238E27FC236}">
                <a16:creationId xmlns:a16="http://schemas.microsoft.com/office/drawing/2014/main" id="{D3649B54-66B4-4BA5-9313-260BF98503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7490" y="3010491"/>
            <a:ext cx="1155402" cy="86655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https://encrypted-tbn3.gstatic.com/images?q=tbn:ANd9GcTHhfAk0u3qUZZWUPeuRrU5TFUlfwWNDhfNOvgZdJix7Pwakcd8UcLghbsi">
            <a:extLst>
              <a:ext uri="{FF2B5EF4-FFF2-40B4-BE49-F238E27FC236}">
                <a16:creationId xmlns:a16="http://schemas.microsoft.com/office/drawing/2014/main" id="{5DE3919F-4910-45F9-9605-B0518F5F1E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8259" y="4478282"/>
            <a:ext cx="1726303" cy="1293062"/>
          </a:xfrm>
          <a:prstGeom prst="rect">
            <a:avLst/>
          </a:prstGeom>
          <a:noFill/>
          <a:extLst>
            <a:ext uri="{909E8E84-426E-40DD-AFC4-6F175D3DCCD1}">
              <a14:hiddenFill xmlns:a14="http://schemas.microsoft.com/office/drawing/2010/main">
                <a:solidFill>
                  <a:srgbClr val="FFFFFF"/>
                </a:solidFill>
              </a14:hiddenFill>
            </a:ext>
          </a:extLst>
        </p:spPr>
      </p:pic>
      <p:sp>
        <p:nvSpPr>
          <p:cNvPr id="25" name="Metin kutusu 24">
            <a:extLst>
              <a:ext uri="{FF2B5EF4-FFF2-40B4-BE49-F238E27FC236}">
                <a16:creationId xmlns:a16="http://schemas.microsoft.com/office/drawing/2014/main" id="{11BAABCC-FDCC-4AB9-A6E5-ADFB944DB636}"/>
              </a:ext>
            </a:extLst>
          </p:cNvPr>
          <p:cNvSpPr txBox="1"/>
          <p:nvPr/>
        </p:nvSpPr>
        <p:spPr>
          <a:xfrm>
            <a:off x="7562615" y="3875524"/>
            <a:ext cx="1032062" cy="338554"/>
          </a:xfrm>
          <a:prstGeom prst="rect">
            <a:avLst/>
          </a:prstGeom>
          <a:noFill/>
        </p:spPr>
        <p:txBody>
          <a:bodyPr wrap="square" rtlCol="0">
            <a:spAutoFit/>
          </a:bodyPr>
          <a:lstStyle/>
          <a:p>
            <a:r>
              <a:rPr lang="tr-TR" sz="1600" dirty="0"/>
              <a:t>Akrilik ip</a:t>
            </a:r>
          </a:p>
        </p:txBody>
      </p:sp>
      <p:sp>
        <p:nvSpPr>
          <p:cNvPr id="26" name="Metin kutusu 25">
            <a:extLst>
              <a:ext uri="{FF2B5EF4-FFF2-40B4-BE49-F238E27FC236}">
                <a16:creationId xmlns:a16="http://schemas.microsoft.com/office/drawing/2014/main" id="{DFEA6749-4C31-46AA-A149-7C68BD48D7BE}"/>
              </a:ext>
            </a:extLst>
          </p:cNvPr>
          <p:cNvSpPr txBox="1"/>
          <p:nvPr/>
        </p:nvSpPr>
        <p:spPr>
          <a:xfrm>
            <a:off x="7348692" y="5773156"/>
            <a:ext cx="1487460" cy="338554"/>
          </a:xfrm>
          <a:prstGeom prst="rect">
            <a:avLst/>
          </a:prstGeom>
          <a:noFill/>
        </p:spPr>
        <p:txBody>
          <a:bodyPr wrap="square" rtlCol="0">
            <a:spAutoFit/>
          </a:bodyPr>
          <a:lstStyle/>
          <a:p>
            <a:r>
              <a:rPr lang="tr-TR" sz="1600" dirty="0"/>
              <a:t>Akrilik kazak</a:t>
            </a:r>
          </a:p>
        </p:txBody>
      </p:sp>
      <p:sp>
        <p:nvSpPr>
          <p:cNvPr id="20" name="Dikdörtgen 19">
            <a:extLst>
              <a:ext uri="{FF2B5EF4-FFF2-40B4-BE49-F238E27FC236}">
                <a16:creationId xmlns:a16="http://schemas.microsoft.com/office/drawing/2014/main" id="{84935159-429F-4D27-8CDE-08FFFE7E5B5D}"/>
              </a:ext>
            </a:extLst>
          </p:cNvPr>
          <p:cNvSpPr/>
          <p:nvPr/>
        </p:nvSpPr>
        <p:spPr>
          <a:xfrm>
            <a:off x="762715" y="1858929"/>
            <a:ext cx="2603598" cy="369332"/>
          </a:xfrm>
          <a:prstGeom prst="rect">
            <a:avLst/>
          </a:prstGeom>
        </p:spPr>
        <p:txBody>
          <a:bodyPr wrap="none">
            <a:spAutoFit/>
          </a:bodyPr>
          <a:lstStyle/>
          <a:p>
            <a:r>
              <a:rPr lang="tr-TR" dirty="0">
                <a:solidFill>
                  <a:schemeClr val="bg1">
                    <a:lumMod val="50000"/>
                  </a:schemeClr>
                </a:solidFill>
              </a:rPr>
              <a:t>10.2.1.b </a:t>
            </a:r>
            <a:r>
              <a:rPr lang="tr-TR" dirty="0" err="1">
                <a:solidFill>
                  <a:schemeClr val="bg1">
                    <a:lumMod val="50000"/>
                  </a:schemeClr>
                </a:solidFill>
              </a:rPr>
              <a:t>Thermoplastics</a:t>
            </a:r>
            <a:endParaRPr lang="tr-TR" dirty="0">
              <a:solidFill>
                <a:schemeClr val="bg1">
                  <a:lumMod val="50000"/>
                </a:schemeClr>
              </a:solidFill>
            </a:endParaRPr>
          </a:p>
        </p:txBody>
      </p:sp>
      <p:sp>
        <p:nvSpPr>
          <p:cNvPr id="21" name="Dikdörtgen 20">
            <a:extLst>
              <a:ext uri="{FF2B5EF4-FFF2-40B4-BE49-F238E27FC236}">
                <a16:creationId xmlns:a16="http://schemas.microsoft.com/office/drawing/2014/main" id="{2806BA08-FB02-4E35-B5B3-C691C3DF7CF4}"/>
              </a:ext>
            </a:extLst>
          </p:cNvPr>
          <p:cNvSpPr/>
          <p:nvPr/>
        </p:nvSpPr>
        <p:spPr>
          <a:xfrm>
            <a:off x="234292" y="1506803"/>
            <a:ext cx="5256584" cy="369332"/>
          </a:xfrm>
          <a:prstGeom prst="rect">
            <a:avLst/>
          </a:prstGeom>
        </p:spPr>
        <p:txBody>
          <a:bodyPr wrap="square">
            <a:spAutoFit/>
          </a:bodyPr>
          <a:lstStyle/>
          <a:p>
            <a:r>
              <a:rPr lang="tr-TR" dirty="0">
                <a:solidFill>
                  <a:schemeClr val="bg1">
                    <a:lumMod val="50000"/>
                  </a:schemeClr>
                </a:solidFill>
              </a:rPr>
              <a:t>10.2.1 </a:t>
            </a:r>
            <a:r>
              <a:rPr lang="tr-TR" dirty="0" err="1">
                <a:solidFill>
                  <a:schemeClr val="bg1">
                    <a:lumMod val="50000"/>
                  </a:schemeClr>
                </a:solidFill>
              </a:rPr>
              <a:t>Plastic</a:t>
            </a:r>
            <a:r>
              <a:rPr lang="tr-TR" dirty="0">
                <a:solidFill>
                  <a:schemeClr val="bg1">
                    <a:lumMod val="50000"/>
                  </a:schemeClr>
                </a:solidFill>
              </a:rPr>
              <a:t> </a:t>
            </a:r>
            <a:r>
              <a:rPr lang="tr-TR" dirty="0" err="1">
                <a:solidFill>
                  <a:schemeClr val="bg1">
                    <a:lumMod val="50000"/>
                  </a:schemeClr>
                </a:solidFill>
              </a:rPr>
              <a:t>Matrix</a:t>
            </a:r>
            <a:r>
              <a:rPr lang="tr-TR" dirty="0">
                <a:solidFill>
                  <a:schemeClr val="bg1">
                    <a:lumMod val="50000"/>
                  </a:schemeClr>
                </a:solidFill>
              </a:rPr>
              <a:t> </a:t>
            </a:r>
            <a:r>
              <a:rPr lang="tr-TR" dirty="0" err="1">
                <a:solidFill>
                  <a:schemeClr val="bg1">
                    <a:lumMod val="50000"/>
                  </a:schemeClr>
                </a:solidFill>
              </a:rPr>
              <a:t>Materials</a:t>
            </a:r>
            <a:r>
              <a:rPr lang="tr-TR" dirty="0">
                <a:solidFill>
                  <a:schemeClr val="bg1">
                    <a:lumMod val="50000"/>
                  </a:schemeClr>
                </a:solidFill>
              </a:rPr>
              <a:t> (</a:t>
            </a:r>
            <a:r>
              <a:rPr lang="tr-TR" dirty="0" err="1">
                <a:solidFill>
                  <a:schemeClr val="bg1">
                    <a:lumMod val="50000"/>
                  </a:schemeClr>
                </a:solidFill>
              </a:rPr>
              <a:t>Resins</a:t>
            </a:r>
            <a:r>
              <a:rPr lang="tr-TR" dirty="0">
                <a:solidFill>
                  <a:schemeClr val="bg1">
                    <a:lumMod val="50000"/>
                  </a:schemeClr>
                </a:solidFill>
              </a:rPr>
              <a:t>/</a:t>
            </a:r>
            <a:r>
              <a:rPr lang="tr-TR" dirty="0" err="1">
                <a:solidFill>
                  <a:schemeClr val="bg1">
                    <a:lumMod val="50000"/>
                  </a:schemeClr>
                </a:solidFill>
              </a:rPr>
              <a:t>Polymers</a:t>
            </a:r>
            <a:r>
              <a:rPr lang="tr-TR" dirty="0">
                <a:solidFill>
                  <a:schemeClr val="bg1">
                    <a:lumMod val="50000"/>
                  </a:schemeClr>
                </a:solidFill>
              </a:rPr>
              <a:t>)</a:t>
            </a:r>
          </a:p>
        </p:txBody>
      </p:sp>
      <p:sp>
        <p:nvSpPr>
          <p:cNvPr id="27" name="Metin kutusu 26">
            <a:extLst>
              <a:ext uri="{FF2B5EF4-FFF2-40B4-BE49-F238E27FC236}">
                <a16:creationId xmlns:a16="http://schemas.microsoft.com/office/drawing/2014/main" id="{95BD4449-7D2B-4910-9DA8-DAAE177F4484}"/>
              </a:ext>
            </a:extLst>
          </p:cNvPr>
          <p:cNvSpPr txBox="1"/>
          <p:nvPr/>
        </p:nvSpPr>
        <p:spPr>
          <a:xfrm>
            <a:off x="1117814" y="2230562"/>
            <a:ext cx="4462298" cy="369332"/>
          </a:xfrm>
          <a:prstGeom prst="rect">
            <a:avLst/>
          </a:prstGeom>
          <a:noFill/>
        </p:spPr>
        <p:txBody>
          <a:bodyPr wrap="square" rtlCol="0">
            <a:spAutoFit/>
          </a:bodyPr>
          <a:lstStyle/>
          <a:p>
            <a:r>
              <a:rPr lang="tr-TR" dirty="0">
                <a:solidFill>
                  <a:schemeClr val="bg1">
                    <a:lumMod val="50000"/>
                  </a:schemeClr>
                </a:solidFill>
              </a:rPr>
              <a:t>10.2.1.b.4 </a:t>
            </a:r>
            <a:r>
              <a:rPr lang="tr-TR" dirty="0" err="1">
                <a:solidFill>
                  <a:schemeClr val="bg1">
                    <a:lumMod val="50000"/>
                  </a:schemeClr>
                </a:solidFill>
              </a:rPr>
              <a:t>Some</a:t>
            </a:r>
            <a:r>
              <a:rPr lang="tr-TR" dirty="0">
                <a:solidFill>
                  <a:schemeClr val="bg1">
                    <a:lumMod val="50000"/>
                  </a:schemeClr>
                </a:solidFill>
              </a:rPr>
              <a:t> </a:t>
            </a:r>
            <a:r>
              <a:rPr lang="tr-TR" dirty="0" err="1">
                <a:solidFill>
                  <a:schemeClr val="bg1">
                    <a:lumMod val="50000"/>
                  </a:schemeClr>
                </a:solidFill>
              </a:rPr>
              <a:t>Thermoplastic</a:t>
            </a:r>
            <a:r>
              <a:rPr lang="tr-TR" dirty="0">
                <a:solidFill>
                  <a:schemeClr val="bg1">
                    <a:lumMod val="50000"/>
                  </a:schemeClr>
                </a:solidFill>
              </a:rPr>
              <a:t> </a:t>
            </a:r>
            <a:r>
              <a:rPr lang="tr-TR" dirty="0" err="1">
                <a:solidFill>
                  <a:schemeClr val="bg1">
                    <a:lumMod val="50000"/>
                  </a:schemeClr>
                </a:solidFill>
              </a:rPr>
              <a:t>Materials</a:t>
            </a:r>
            <a:r>
              <a:rPr lang="tr-TR" dirty="0">
                <a:solidFill>
                  <a:schemeClr val="bg1">
                    <a:lumMod val="50000"/>
                  </a:schemeClr>
                </a:solidFill>
              </a:rPr>
              <a:t>:</a:t>
            </a:r>
          </a:p>
        </p:txBody>
      </p:sp>
      <p:sp>
        <p:nvSpPr>
          <p:cNvPr id="17" name="Altbilgi Yer Tutucusu 2">
            <a:extLst>
              <a:ext uri="{FF2B5EF4-FFF2-40B4-BE49-F238E27FC236}">
                <a16:creationId xmlns:a16="http://schemas.microsoft.com/office/drawing/2014/main" id="{5C0255B4-E8A9-42BC-9883-C4DE7DD61792}"/>
              </a:ext>
            </a:extLst>
          </p:cNvPr>
          <p:cNvSpPr>
            <a:spLocks noGrp="1"/>
          </p:cNvSpPr>
          <p:nvPr>
            <p:ph type="ftr" sz="quarter" idx="11"/>
          </p:nvPr>
        </p:nvSpPr>
        <p:spPr>
          <a:xfrm>
            <a:off x="1957740" y="6410748"/>
            <a:ext cx="4680520" cy="330520"/>
          </a:xfrm>
        </p:spPr>
        <p:txBody>
          <a:bodyPr/>
          <a:lstStyle/>
          <a:p>
            <a:r>
              <a:rPr lang="en-US" dirty="0"/>
              <a:t>General Information About Composite Materials / Mehmet </a:t>
            </a:r>
            <a:r>
              <a:rPr lang="en-US" dirty="0" err="1"/>
              <a:t>Zor</a:t>
            </a:r>
            <a:endParaRPr lang="tr-TR" dirty="0"/>
          </a:p>
        </p:txBody>
      </p:sp>
    </p:spTree>
    <p:extLst>
      <p:ext uri="{BB962C8B-B14F-4D97-AF65-F5344CB8AC3E}">
        <p14:creationId xmlns:p14="http://schemas.microsoft.com/office/powerpoint/2010/main" val="37554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wipe(up)">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6">
                                            <p:txEl>
                                              <p:pRg st="1" end="1"/>
                                            </p:txEl>
                                          </p:spTgt>
                                        </p:tgtEl>
                                        <p:attrNameLst>
                                          <p:attrName>style.visibility</p:attrName>
                                        </p:attrNameLst>
                                      </p:cBhvr>
                                      <p:to>
                                        <p:strVal val="visible"/>
                                      </p:to>
                                    </p:set>
                                    <p:animEffect transition="in" filter="wipe(up)">
                                      <p:cBhvr>
                                        <p:cTn id="22" dur="500"/>
                                        <p:tgtEl>
                                          <p:spTgt spid="1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6">
                                            <p:txEl>
                                              <p:pRg st="2" end="2"/>
                                            </p:txEl>
                                          </p:spTgt>
                                        </p:tgtEl>
                                        <p:attrNameLst>
                                          <p:attrName>style.visibility</p:attrName>
                                        </p:attrNameLst>
                                      </p:cBhvr>
                                      <p:to>
                                        <p:strVal val="visible"/>
                                      </p:to>
                                    </p:set>
                                    <p:animEffect transition="in" filter="wipe(up)">
                                      <p:cBhvr>
                                        <p:cTn id="27" dur="500"/>
                                        <p:tgtEl>
                                          <p:spTgt spid="1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6">
                                            <p:txEl>
                                              <p:pRg st="3" end="3"/>
                                            </p:txEl>
                                          </p:spTgt>
                                        </p:tgtEl>
                                        <p:attrNameLst>
                                          <p:attrName>style.visibility</p:attrName>
                                        </p:attrNameLst>
                                      </p:cBhvr>
                                      <p:to>
                                        <p:strVal val="visible"/>
                                      </p:to>
                                    </p:set>
                                    <p:animEffect transition="in" filter="wipe(up)">
                                      <p:cBhvr>
                                        <p:cTn id="32" dur="500"/>
                                        <p:tgtEl>
                                          <p:spTgt spid="1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build="p"/>
      <p:bldP spid="25" grpId="0"/>
      <p:bldP spid="26"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7840E83-AC17-4BB5-BC43-751DE1ADA5B1}" type="slidenum">
              <a:rPr lang="tr-TR" smtClean="0"/>
              <a:t>119</a:t>
            </a:fld>
            <a:endParaRPr lang="tr-TR"/>
          </a:p>
        </p:txBody>
      </p:sp>
      <p:sp>
        <p:nvSpPr>
          <p:cNvPr id="6" name="Veri Yer Tutucusu 5"/>
          <p:cNvSpPr>
            <a:spLocks noGrp="1"/>
          </p:cNvSpPr>
          <p:nvPr>
            <p:ph type="dt" sz="half" idx="10"/>
          </p:nvPr>
        </p:nvSpPr>
        <p:spPr/>
        <p:txBody>
          <a:bodyPr/>
          <a:lstStyle/>
          <a:p>
            <a:r>
              <a:rPr lang="tr-TR" dirty="0"/>
              <a:t>......</a:t>
            </a:r>
          </a:p>
        </p:txBody>
      </p:sp>
      <p:sp>
        <p:nvSpPr>
          <p:cNvPr id="13" name="Başlık 1">
            <a:extLst>
              <a:ext uri="{FF2B5EF4-FFF2-40B4-BE49-F238E27FC236}">
                <a16:creationId xmlns:a16="http://schemas.microsoft.com/office/drawing/2014/main" id="{26E1029F-58CD-4DA3-8E9C-572AFFE42C34}"/>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
        <p:nvSpPr>
          <p:cNvPr id="14" name="Dikdörtgen 13">
            <a:extLst>
              <a:ext uri="{FF2B5EF4-FFF2-40B4-BE49-F238E27FC236}">
                <a16:creationId xmlns:a16="http://schemas.microsoft.com/office/drawing/2014/main" id="{61726C7A-C34E-49BE-AC16-EF9482838BC6}"/>
              </a:ext>
            </a:extLst>
          </p:cNvPr>
          <p:cNvSpPr/>
          <p:nvPr/>
        </p:nvSpPr>
        <p:spPr>
          <a:xfrm>
            <a:off x="2855323" y="639680"/>
            <a:ext cx="3903633" cy="400110"/>
          </a:xfrm>
          <a:prstGeom prst="rect">
            <a:avLst/>
          </a:prstGeom>
        </p:spPr>
        <p:txBody>
          <a:bodyPr wrap="none">
            <a:spAutoFit/>
          </a:bodyPr>
          <a:lstStyle/>
          <a:p>
            <a:r>
              <a:rPr lang="tr-TR" sz="2000" dirty="0">
                <a:solidFill>
                  <a:schemeClr val="bg1">
                    <a:lumMod val="50000"/>
                  </a:schemeClr>
                </a:solidFill>
              </a:rPr>
              <a:t>10.2 Main </a:t>
            </a:r>
            <a:r>
              <a:rPr lang="tr-TR" sz="2000" dirty="0" err="1">
                <a:solidFill>
                  <a:schemeClr val="bg1">
                    <a:lumMod val="50000"/>
                  </a:schemeClr>
                </a:solidFill>
              </a:rPr>
              <a:t>Matrix</a:t>
            </a:r>
            <a:r>
              <a:rPr lang="tr-TR" sz="2000" dirty="0">
                <a:solidFill>
                  <a:schemeClr val="bg1">
                    <a:lumMod val="50000"/>
                  </a:schemeClr>
                </a:solidFill>
              </a:rPr>
              <a:t> </a:t>
            </a:r>
            <a:r>
              <a:rPr lang="tr-TR" sz="2000" dirty="0" err="1">
                <a:solidFill>
                  <a:schemeClr val="bg1">
                    <a:lumMod val="50000"/>
                  </a:schemeClr>
                </a:solidFill>
              </a:rPr>
              <a:t>Material</a:t>
            </a:r>
            <a:r>
              <a:rPr lang="tr-TR" sz="2000" dirty="0">
                <a:solidFill>
                  <a:schemeClr val="bg1">
                    <a:lumMod val="50000"/>
                  </a:schemeClr>
                </a:solidFill>
              </a:rPr>
              <a:t> </a:t>
            </a:r>
            <a:r>
              <a:rPr lang="tr-TR" sz="2000" dirty="0" err="1">
                <a:solidFill>
                  <a:schemeClr val="bg1">
                    <a:lumMod val="50000"/>
                  </a:schemeClr>
                </a:solidFill>
              </a:rPr>
              <a:t>Types</a:t>
            </a:r>
            <a:endParaRPr lang="tr-TR" sz="2000" dirty="0">
              <a:solidFill>
                <a:schemeClr val="bg1">
                  <a:lumMod val="50000"/>
                </a:schemeClr>
              </a:solidFill>
            </a:endParaRPr>
          </a:p>
        </p:txBody>
      </p:sp>
      <p:sp>
        <p:nvSpPr>
          <p:cNvPr id="12" name="Metin kutusu 11">
            <a:extLst>
              <a:ext uri="{FF2B5EF4-FFF2-40B4-BE49-F238E27FC236}">
                <a16:creationId xmlns:a16="http://schemas.microsoft.com/office/drawing/2014/main" id="{0345A3D0-D52C-4B74-B6F6-437A019F379E}"/>
              </a:ext>
            </a:extLst>
          </p:cNvPr>
          <p:cNvSpPr txBox="1"/>
          <p:nvPr/>
        </p:nvSpPr>
        <p:spPr>
          <a:xfrm>
            <a:off x="1389930" y="2637828"/>
            <a:ext cx="6370612" cy="369332"/>
          </a:xfrm>
          <a:prstGeom prst="rect">
            <a:avLst/>
          </a:prstGeom>
          <a:noFill/>
        </p:spPr>
        <p:txBody>
          <a:bodyPr wrap="square" rtlCol="0">
            <a:spAutoFit/>
          </a:bodyPr>
          <a:lstStyle/>
          <a:p>
            <a:r>
              <a:rPr lang="tr-TR" dirty="0">
                <a:solidFill>
                  <a:srgbClr val="FF0000"/>
                </a:solidFill>
              </a:rPr>
              <a:t>10.2.1.b.4.3 </a:t>
            </a:r>
            <a:r>
              <a:rPr lang="tr-TR" dirty="0" err="1">
                <a:solidFill>
                  <a:srgbClr val="FF0000"/>
                </a:solidFill>
              </a:rPr>
              <a:t>Acronitrile-Butadiene-Strain</a:t>
            </a:r>
            <a:r>
              <a:rPr lang="tr-TR" dirty="0">
                <a:solidFill>
                  <a:srgbClr val="FF0000"/>
                </a:solidFill>
              </a:rPr>
              <a:t>(ABS):</a:t>
            </a:r>
          </a:p>
        </p:txBody>
      </p:sp>
      <p:sp>
        <p:nvSpPr>
          <p:cNvPr id="20" name="Rectangle 2" descr="Rectangle: Click to edit Master text styles&#10;Second level&#10;Third level&#10;Fourth level&#10;Fifth level">
            <a:extLst>
              <a:ext uri="{FF2B5EF4-FFF2-40B4-BE49-F238E27FC236}">
                <a16:creationId xmlns:a16="http://schemas.microsoft.com/office/drawing/2014/main" id="{D6C44694-952C-4CA6-B5D0-58CEB186F0F5}"/>
              </a:ext>
            </a:extLst>
          </p:cNvPr>
          <p:cNvSpPr txBox="1">
            <a:spLocks noChangeArrowheads="1"/>
          </p:cNvSpPr>
          <p:nvPr/>
        </p:nvSpPr>
        <p:spPr>
          <a:xfrm>
            <a:off x="467544" y="3302497"/>
            <a:ext cx="6185691" cy="2298796"/>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50000"/>
              </a:lnSpc>
              <a:buNone/>
            </a:pPr>
            <a:r>
              <a:rPr lang="en-US" sz="1800" dirty="0"/>
              <a:t>ABS, which has superior features, is two-phase.</a:t>
            </a:r>
            <a:endParaRPr lang="tr-TR" sz="1800" dirty="0"/>
          </a:p>
          <a:p>
            <a:pPr marL="628650" indent="-273050">
              <a:lnSpc>
                <a:spcPct val="150000"/>
              </a:lnSpc>
            </a:pPr>
            <a:r>
              <a:rPr lang="en-US" sz="1800" dirty="0"/>
              <a:t>1st phase: hard </a:t>
            </a:r>
            <a:r>
              <a:rPr lang="en-US" sz="1800" dirty="0" err="1"/>
              <a:t>Strein</a:t>
            </a:r>
            <a:r>
              <a:rPr lang="en-US" sz="1800" dirty="0"/>
              <a:t>-Acrylonitrile copolymer,</a:t>
            </a:r>
            <a:endParaRPr lang="tr-TR" sz="1800" dirty="0"/>
          </a:p>
          <a:p>
            <a:pPr marL="628650" indent="-273050">
              <a:lnSpc>
                <a:spcPct val="150000"/>
              </a:lnSpc>
            </a:pPr>
            <a:r>
              <a:rPr lang="en-US" sz="1800" dirty="0"/>
              <a:t>2nd phase: </a:t>
            </a:r>
            <a:r>
              <a:rPr lang="en-US" sz="1800" dirty="0" err="1"/>
              <a:t>Strein</a:t>
            </a:r>
            <a:r>
              <a:rPr lang="en-US" sz="1800" dirty="0"/>
              <a:t>-Butadiene copolymer and rubber.</a:t>
            </a:r>
            <a:endParaRPr lang="tr-TR" sz="1800" dirty="0"/>
          </a:p>
          <a:p>
            <a:pPr marL="0" indent="0">
              <a:lnSpc>
                <a:spcPct val="150000"/>
              </a:lnSpc>
              <a:buNone/>
            </a:pPr>
            <a:r>
              <a:rPr lang="en-US" sz="1800" dirty="0"/>
              <a:t>It is obtained by mixing three different basic raw materials in different proportions.</a:t>
            </a:r>
            <a:endParaRPr lang="tr-TR" sz="1800" dirty="0"/>
          </a:p>
        </p:txBody>
      </p:sp>
      <p:pic>
        <p:nvPicPr>
          <p:cNvPr id="21" name="Picture 2" descr="http://eu.redeyeondemand.com/images/mABS.jpg">
            <a:extLst>
              <a:ext uri="{FF2B5EF4-FFF2-40B4-BE49-F238E27FC236}">
                <a16:creationId xmlns:a16="http://schemas.microsoft.com/office/drawing/2014/main" id="{DB845715-A549-41F8-94DE-2FB043FB80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7477" y="2325177"/>
            <a:ext cx="2546648" cy="1909986"/>
          </a:xfrm>
          <a:prstGeom prst="rect">
            <a:avLst/>
          </a:prstGeom>
          <a:noFill/>
          <a:extLst>
            <a:ext uri="{909E8E84-426E-40DD-AFC4-6F175D3DCCD1}">
              <a14:hiddenFill xmlns:a14="http://schemas.microsoft.com/office/drawing/2010/main">
                <a:solidFill>
                  <a:srgbClr val="FFFFFF"/>
                </a:solidFill>
              </a14:hiddenFill>
            </a:ext>
          </a:extLst>
        </p:spPr>
      </p:pic>
      <p:sp>
        <p:nvSpPr>
          <p:cNvPr id="27" name="Metin kutusu 26">
            <a:extLst>
              <a:ext uri="{FF2B5EF4-FFF2-40B4-BE49-F238E27FC236}">
                <a16:creationId xmlns:a16="http://schemas.microsoft.com/office/drawing/2014/main" id="{2D9379DF-6E4F-4BD7-A626-AA59B5EC6666}"/>
              </a:ext>
            </a:extLst>
          </p:cNvPr>
          <p:cNvSpPr txBox="1"/>
          <p:nvPr/>
        </p:nvSpPr>
        <p:spPr>
          <a:xfrm>
            <a:off x="7060821" y="4361902"/>
            <a:ext cx="1615635" cy="584775"/>
          </a:xfrm>
          <a:prstGeom prst="rect">
            <a:avLst/>
          </a:prstGeom>
          <a:noFill/>
        </p:spPr>
        <p:txBody>
          <a:bodyPr wrap="square" rtlCol="0">
            <a:spAutoFit/>
          </a:bodyPr>
          <a:lstStyle/>
          <a:p>
            <a:r>
              <a:rPr lang="en-US" sz="1600" i="1" dirty="0"/>
              <a:t>A tool bag made of ABS</a:t>
            </a:r>
            <a:endParaRPr lang="tr-TR" sz="1600" i="1" dirty="0"/>
          </a:p>
        </p:txBody>
      </p:sp>
      <p:sp>
        <p:nvSpPr>
          <p:cNvPr id="15" name="Dikdörtgen 14">
            <a:extLst>
              <a:ext uri="{FF2B5EF4-FFF2-40B4-BE49-F238E27FC236}">
                <a16:creationId xmlns:a16="http://schemas.microsoft.com/office/drawing/2014/main" id="{546F3209-6991-4893-BBF7-0AC31EEE42B9}"/>
              </a:ext>
            </a:extLst>
          </p:cNvPr>
          <p:cNvSpPr/>
          <p:nvPr/>
        </p:nvSpPr>
        <p:spPr>
          <a:xfrm>
            <a:off x="762715" y="1858929"/>
            <a:ext cx="2603598" cy="369332"/>
          </a:xfrm>
          <a:prstGeom prst="rect">
            <a:avLst/>
          </a:prstGeom>
        </p:spPr>
        <p:txBody>
          <a:bodyPr wrap="none">
            <a:spAutoFit/>
          </a:bodyPr>
          <a:lstStyle/>
          <a:p>
            <a:r>
              <a:rPr lang="tr-TR" dirty="0">
                <a:solidFill>
                  <a:schemeClr val="bg1">
                    <a:lumMod val="50000"/>
                  </a:schemeClr>
                </a:solidFill>
              </a:rPr>
              <a:t>10.2.1.b </a:t>
            </a:r>
            <a:r>
              <a:rPr lang="tr-TR" dirty="0" err="1">
                <a:solidFill>
                  <a:schemeClr val="bg1">
                    <a:lumMod val="50000"/>
                  </a:schemeClr>
                </a:solidFill>
              </a:rPr>
              <a:t>Thermoplastics</a:t>
            </a:r>
            <a:endParaRPr lang="tr-TR" dirty="0">
              <a:solidFill>
                <a:schemeClr val="bg1">
                  <a:lumMod val="50000"/>
                </a:schemeClr>
              </a:solidFill>
            </a:endParaRPr>
          </a:p>
        </p:txBody>
      </p:sp>
      <p:sp>
        <p:nvSpPr>
          <p:cNvPr id="16" name="Dikdörtgen 15">
            <a:extLst>
              <a:ext uri="{FF2B5EF4-FFF2-40B4-BE49-F238E27FC236}">
                <a16:creationId xmlns:a16="http://schemas.microsoft.com/office/drawing/2014/main" id="{391A3442-1C55-4B5F-8B03-6AD5EA513692}"/>
              </a:ext>
            </a:extLst>
          </p:cNvPr>
          <p:cNvSpPr/>
          <p:nvPr/>
        </p:nvSpPr>
        <p:spPr>
          <a:xfrm>
            <a:off x="234292" y="1506803"/>
            <a:ext cx="5256584" cy="369332"/>
          </a:xfrm>
          <a:prstGeom prst="rect">
            <a:avLst/>
          </a:prstGeom>
        </p:spPr>
        <p:txBody>
          <a:bodyPr wrap="square">
            <a:spAutoFit/>
          </a:bodyPr>
          <a:lstStyle/>
          <a:p>
            <a:r>
              <a:rPr lang="tr-TR" dirty="0">
                <a:solidFill>
                  <a:schemeClr val="bg1">
                    <a:lumMod val="50000"/>
                  </a:schemeClr>
                </a:solidFill>
              </a:rPr>
              <a:t>10.2.1 </a:t>
            </a:r>
            <a:r>
              <a:rPr lang="tr-TR" dirty="0" err="1">
                <a:solidFill>
                  <a:schemeClr val="bg1">
                    <a:lumMod val="50000"/>
                  </a:schemeClr>
                </a:solidFill>
              </a:rPr>
              <a:t>Plastic</a:t>
            </a:r>
            <a:r>
              <a:rPr lang="tr-TR" dirty="0">
                <a:solidFill>
                  <a:schemeClr val="bg1">
                    <a:lumMod val="50000"/>
                  </a:schemeClr>
                </a:solidFill>
              </a:rPr>
              <a:t> </a:t>
            </a:r>
            <a:r>
              <a:rPr lang="tr-TR" dirty="0" err="1">
                <a:solidFill>
                  <a:schemeClr val="bg1">
                    <a:lumMod val="50000"/>
                  </a:schemeClr>
                </a:solidFill>
              </a:rPr>
              <a:t>Matrix</a:t>
            </a:r>
            <a:r>
              <a:rPr lang="tr-TR" dirty="0">
                <a:solidFill>
                  <a:schemeClr val="bg1">
                    <a:lumMod val="50000"/>
                  </a:schemeClr>
                </a:solidFill>
              </a:rPr>
              <a:t> </a:t>
            </a:r>
            <a:r>
              <a:rPr lang="tr-TR" dirty="0" err="1">
                <a:solidFill>
                  <a:schemeClr val="bg1">
                    <a:lumMod val="50000"/>
                  </a:schemeClr>
                </a:solidFill>
              </a:rPr>
              <a:t>Materials</a:t>
            </a:r>
            <a:r>
              <a:rPr lang="tr-TR" dirty="0">
                <a:solidFill>
                  <a:schemeClr val="bg1">
                    <a:lumMod val="50000"/>
                  </a:schemeClr>
                </a:solidFill>
              </a:rPr>
              <a:t> (</a:t>
            </a:r>
            <a:r>
              <a:rPr lang="tr-TR" dirty="0" err="1">
                <a:solidFill>
                  <a:schemeClr val="bg1">
                    <a:lumMod val="50000"/>
                  </a:schemeClr>
                </a:solidFill>
              </a:rPr>
              <a:t>Resins</a:t>
            </a:r>
            <a:r>
              <a:rPr lang="tr-TR" dirty="0">
                <a:solidFill>
                  <a:schemeClr val="bg1">
                    <a:lumMod val="50000"/>
                  </a:schemeClr>
                </a:solidFill>
              </a:rPr>
              <a:t>/</a:t>
            </a:r>
            <a:r>
              <a:rPr lang="tr-TR" dirty="0" err="1">
                <a:solidFill>
                  <a:schemeClr val="bg1">
                    <a:lumMod val="50000"/>
                  </a:schemeClr>
                </a:solidFill>
              </a:rPr>
              <a:t>Polymers</a:t>
            </a:r>
            <a:r>
              <a:rPr lang="tr-TR" dirty="0">
                <a:solidFill>
                  <a:schemeClr val="bg1">
                    <a:lumMod val="50000"/>
                  </a:schemeClr>
                </a:solidFill>
              </a:rPr>
              <a:t>)</a:t>
            </a:r>
          </a:p>
        </p:txBody>
      </p:sp>
      <p:sp>
        <p:nvSpPr>
          <p:cNvPr id="19" name="Metin kutusu 18">
            <a:extLst>
              <a:ext uri="{FF2B5EF4-FFF2-40B4-BE49-F238E27FC236}">
                <a16:creationId xmlns:a16="http://schemas.microsoft.com/office/drawing/2014/main" id="{EAFDD732-DE52-4A07-A784-99EDCB6D42F6}"/>
              </a:ext>
            </a:extLst>
          </p:cNvPr>
          <p:cNvSpPr txBox="1"/>
          <p:nvPr/>
        </p:nvSpPr>
        <p:spPr>
          <a:xfrm>
            <a:off x="1099391" y="2211055"/>
            <a:ext cx="5553844" cy="369332"/>
          </a:xfrm>
          <a:prstGeom prst="rect">
            <a:avLst/>
          </a:prstGeom>
          <a:noFill/>
        </p:spPr>
        <p:txBody>
          <a:bodyPr wrap="square" rtlCol="0">
            <a:spAutoFit/>
          </a:bodyPr>
          <a:lstStyle/>
          <a:p>
            <a:r>
              <a:rPr lang="tr-TR" dirty="0">
                <a:solidFill>
                  <a:schemeClr val="bg1">
                    <a:lumMod val="50000"/>
                  </a:schemeClr>
                </a:solidFill>
              </a:rPr>
              <a:t>10.2.1.b.4 </a:t>
            </a:r>
            <a:r>
              <a:rPr lang="tr-TR" dirty="0" err="1">
                <a:solidFill>
                  <a:schemeClr val="bg1">
                    <a:lumMod val="50000"/>
                  </a:schemeClr>
                </a:solidFill>
              </a:rPr>
              <a:t>Some</a:t>
            </a:r>
            <a:r>
              <a:rPr lang="tr-TR" dirty="0">
                <a:solidFill>
                  <a:schemeClr val="bg1">
                    <a:lumMod val="50000"/>
                  </a:schemeClr>
                </a:solidFill>
              </a:rPr>
              <a:t> </a:t>
            </a:r>
            <a:r>
              <a:rPr lang="tr-TR" dirty="0" err="1">
                <a:solidFill>
                  <a:schemeClr val="bg1">
                    <a:lumMod val="50000"/>
                  </a:schemeClr>
                </a:solidFill>
              </a:rPr>
              <a:t>Thermoplastic</a:t>
            </a:r>
            <a:r>
              <a:rPr lang="tr-TR" dirty="0">
                <a:solidFill>
                  <a:schemeClr val="bg1">
                    <a:lumMod val="50000"/>
                  </a:schemeClr>
                </a:solidFill>
              </a:rPr>
              <a:t> </a:t>
            </a:r>
            <a:r>
              <a:rPr lang="tr-TR" dirty="0" err="1">
                <a:solidFill>
                  <a:schemeClr val="bg1">
                    <a:lumMod val="50000"/>
                  </a:schemeClr>
                </a:solidFill>
              </a:rPr>
              <a:t>Materials</a:t>
            </a:r>
            <a:r>
              <a:rPr lang="tr-TR" dirty="0">
                <a:solidFill>
                  <a:schemeClr val="bg1">
                    <a:lumMod val="50000"/>
                  </a:schemeClr>
                </a:solidFill>
              </a:rPr>
              <a:t>:</a:t>
            </a:r>
          </a:p>
        </p:txBody>
      </p:sp>
      <p:sp>
        <p:nvSpPr>
          <p:cNvPr id="17" name="Altbilgi Yer Tutucusu 2">
            <a:extLst>
              <a:ext uri="{FF2B5EF4-FFF2-40B4-BE49-F238E27FC236}">
                <a16:creationId xmlns:a16="http://schemas.microsoft.com/office/drawing/2014/main" id="{13A0748D-6246-4C56-B548-680CE38D500F}"/>
              </a:ext>
            </a:extLst>
          </p:cNvPr>
          <p:cNvSpPr>
            <a:spLocks noGrp="1"/>
          </p:cNvSpPr>
          <p:nvPr>
            <p:ph type="ftr" sz="quarter" idx="11"/>
          </p:nvPr>
        </p:nvSpPr>
        <p:spPr>
          <a:xfrm>
            <a:off x="1957740" y="6410748"/>
            <a:ext cx="4680520" cy="330520"/>
          </a:xfrm>
        </p:spPr>
        <p:txBody>
          <a:bodyPr/>
          <a:lstStyle/>
          <a:p>
            <a:r>
              <a:rPr lang="en-US" dirty="0"/>
              <a:t>General Information About Composite Materials / Mehmet </a:t>
            </a:r>
            <a:r>
              <a:rPr lang="en-US" dirty="0" err="1"/>
              <a:t>Zor</a:t>
            </a:r>
            <a:endParaRPr lang="tr-TR" dirty="0"/>
          </a:p>
        </p:txBody>
      </p:sp>
    </p:spTree>
    <p:extLst>
      <p:ext uri="{BB962C8B-B14F-4D97-AF65-F5344CB8AC3E}">
        <p14:creationId xmlns:p14="http://schemas.microsoft.com/office/powerpoint/2010/main" val="232152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wipe(up)">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wipe(up)">
                                      <p:cBhvr>
                                        <p:cTn id="17" dur="500"/>
                                        <p:tgtEl>
                                          <p:spTgt spid="2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0">
                                            <p:txEl>
                                              <p:pRg st="2" end="2"/>
                                            </p:txEl>
                                          </p:spTgt>
                                        </p:tgtEl>
                                        <p:attrNameLst>
                                          <p:attrName>style.visibility</p:attrName>
                                        </p:attrNameLst>
                                      </p:cBhvr>
                                      <p:to>
                                        <p:strVal val="visible"/>
                                      </p:to>
                                    </p:set>
                                    <p:animEffect transition="in" filter="wipe(up)">
                                      <p:cBhvr>
                                        <p:cTn id="22" dur="500"/>
                                        <p:tgtEl>
                                          <p:spTgt spid="2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0">
                                            <p:txEl>
                                              <p:pRg st="3" end="3"/>
                                            </p:txEl>
                                          </p:spTgt>
                                        </p:tgtEl>
                                        <p:attrNameLst>
                                          <p:attrName>style.visibility</p:attrName>
                                        </p:attrNameLst>
                                      </p:cBhvr>
                                      <p:to>
                                        <p:strVal val="visible"/>
                                      </p:to>
                                    </p:set>
                                    <p:animEffect transition="in" filter="wipe(up)">
                                      <p:cBhvr>
                                        <p:cTn id="27" dur="500"/>
                                        <p:tgtEl>
                                          <p:spTgt spid="2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build="p"/>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ltbilgi Yer Tutucusu 2"/>
          <p:cNvSpPr>
            <a:spLocks noGrp="1"/>
          </p:cNvSpPr>
          <p:nvPr>
            <p:ph type="ftr" sz="quarter" idx="11"/>
          </p:nvPr>
        </p:nvSpPr>
        <p:spPr>
          <a:xfrm>
            <a:off x="2166683" y="6410848"/>
            <a:ext cx="5983287" cy="447152"/>
          </a:xfrm>
        </p:spPr>
        <p:txBody>
          <a:bodyPr/>
          <a:lstStyle/>
          <a:p>
            <a:r>
              <a:rPr lang="en-US" dirty="0"/>
              <a:t>General Information About Composite Materials / Mehmet </a:t>
            </a:r>
            <a:r>
              <a:rPr lang="en-US" dirty="0" err="1"/>
              <a:t>Zor</a:t>
            </a:r>
            <a:endParaRPr lang="tr-TR" dirty="0"/>
          </a:p>
        </p:txBody>
      </p:sp>
      <p:sp>
        <p:nvSpPr>
          <p:cNvPr id="3" name="Slayt Numarası Yer Tutucusu 2"/>
          <p:cNvSpPr>
            <a:spLocks noGrp="1"/>
          </p:cNvSpPr>
          <p:nvPr>
            <p:ph type="sldNum" sz="quarter" idx="12"/>
          </p:nvPr>
        </p:nvSpPr>
        <p:spPr/>
        <p:txBody>
          <a:bodyPr/>
          <a:lstStyle/>
          <a:p>
            <a:fld id="{B7840E83-AC17-4BB5-BC43-751DE1ADA5B1}" type="slidenum">
              <a:rPr lang="tr-TR" smtClean="0"/>
              <a:t>12</a:t>
            </a:fld>
            <a:endParaRPr lang="tr-TR"/>
          </a:p>
        </p:txBody>
      </p:sp>
      <p:pic>
        <p:nvPicPr>
          <p:cNvPr id="10" name="Picture 2" descr="106_m2_konu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725" y="1988840"/>
            <a:ext cx="7234238"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2627784" y="5877272"/>
            <a:ext cx="4392488" cy="369332"/>
          </a:xfrm>
          <a:prstGeom prst="rect">
            <a:avLst/>
          </a:prstGeom>
          <a:noFill/>
        </p:spPr>
        <p:txBody>
          <a:bodyPr wrap="square" rtlCol="0">
            <a:spAutoFit/>
          </a:bodyPr>
          <a:lstStyle/>
          <a:p>
            <a:pPr algn="ctr"/>
            <a:r>
              <a:rPr lang="tr-TR" dirty="0" err="1"/>
              <a:t>Prefabricated</a:t>
            </a:r>
            <a:r>
              <a:rPr lang="tr-TR" dirty="0"/>
              <a:t> </a:t>
            </a:r>
            <a:r>
              <a:rPr lang="tr-TR" dirty="0" err="1"/>
              <a:t>Buildings</a:t>
            </a:r>
            <a:endParaRPr lang="tr-TR" dirty="0"/>
          </a:p>
        </p:txBody>
      </p:sp>
      <p:sp>
        <p:nvSpPr>
          <p:cNvPr id="2" name="Veri Yer Tutucusu 1"/>
          <p:cNvSpPr>
            <a:spLocks noGrp="1"/>
          </p:cNvSpPr>
          <p:nvPr>
            <p:ph type="dt" sz="half" idx="10"/>
          </p:nvPr>
        </p:nvSpPr>
        <p:spPr/>
        <p:txBody>
          <a:bodyPr/>
          <a:lstStyle/>
          <a:p>
            <a:r>
              <a:rPr lang="tr-TR" dirty="0"/>
              <a:t>......</a:t>
            </a:r>
          </a:p>
        </p:txBody>
      </p:sp>
      <p:sp>
        <p:nvSpPr>
          <p:cNvPr id="11" name="Rectangle 2">
            <a:extLst>
              <a:ext uri="{FF2B5EF4-FFF2-40B4-BE49-F238E27FC236}">
                <a16:creationId xmlns:a16="http://schemas.microsoft.com/office/drawing/2014/main" id="{73F10564-2869-4B77-A9AC-0563AE99568B}"/>
              </a:ext>
            </a:extLst>
          </p:cNvPr>
          <p:cNvSpPr>
            <a:spLocks noGrp="1" noChangeArrowheads="1"/>
          </p:cNvSpPr>
          <p:nvPr>
            <p:ph type="title"/>
          </p:nvPr>
        </p:nvSpPr>
        <p:spPr>
          <a:xfrm>
            <a:off x="757101" y="306582"/>
            <a:ext cx="7772400" cy="618776"/>
          </a:xfrm>
          <a:noFill/>
        </p:spPr>
        <p:txBody>
          <a:bodyPr>
            <a:noAutofit/>
          </a:bodyPr>
          <a:lstStyle/>
          <a:p>
            <a:pPr eaLnBrk="1" hangingPunct="1"/>
            <a:r>
              <a:rPr lang="tr-TR" sz="3600" dirty="0"/>
              <a:t>3-</a:t>
            </a:r>
            <a:r>
              <a:rPr lang="en" sz="3600" dirty="0"/>
              <a:t>Application Areas of Composites</a:t>
            </a:r>
          </a:p>
        </p:txBody>
      </p:sp>
      <p:sp>
        <p:nvSpPr>
          <p:cNvPr id="12" name="Dikdörtgen 11">
            <a:extLst>
              <a:ext uri="{FF2B5EF4-FFF2-40B4-BE49-F238E27FC236}">
                <a16:creationId xmlns:a16="http://schemas.microsoft.com/office/drawing/2014/main" id="{B5E605A1-CF77-4528-9C88-67D9811F4345}"/>
              </a:ext>
            </a:extLst>
          </p:cNvPr>
          <p:cNvSpPr/>
          <p:nvPr/>
        </p:nvSpPr>
        <p:spPr>
          <a:xfrm>
            <a:off x="7583886" y="820696"/>
            <a:ext cx="1370888" cy="400110"/>
          </a:xfrm>
          <a:prstGeom prst="rect">
            <a:avLst/>
          </a:prstGeom>
        </p:spPr>
        <p:txBody>
          <a:bodyPr wrap="none">
            <a:spAutoFit/>
          </a:bodyPr>
          <a:lstStyle/>
          <a:p>
            <a:r>
              <a:rPr lang="tr-TR" sz="2000" dirty="0">
                <a:solidFill>
                  <a:schemeClr val="bg2">
                    <a:lumMod val="90000"/>
                  </a:schemeClr>
                </a:solidFill>
              </a:rPr>
              <a:t>(</a:t>
            </a:r>
            <a:r>
              <a:rPr lang="tr-TR" sz="2000" dirty="0" err="1">
                <a:solidFill>
                  <a:schemeClr val="bg2">
                    <a:lumMod val="90000"/>
                  </a:schemeClr>
                </a:solidFill>
              </a:rPr>
              <a:t>continue</a:t>
            </a:r>
            <a:r>
              <a:rPr lang="tr-TR" sz="2000" dirty="0">
                <a:solidFill>
                  <a:schemeClr val="bg2">
                    <a:lumMod val="90000"/>
                  </a:schemeClr>
                </a:solidFill>
              </a:rPr>
              <a:t>)</a:t>
            </a:r>
          </a:p>
        </p:txBody>
      </p:sp>
      <p:sp>
        <p:nvSpPr>
          <p:cNvPr id="15" name="Rectangle 3" descr="Rectangle: Click to edit Master text styles&#10;Second level&#10;Third level&#10;Fourth level&#10;Fifth level">
            <a:extLst>
              <a:ext uri="{FF2B5EF4-FFF2-40B4-BE49-F238E27FC236}">
                <a16:creationId xmlns:a16="http://schemas.microsoft.com/office/drawing/2014/main" id="{CCD7825B-2BDE-4C10-B020-2B14A6D3165C}"/>
              </a:ext>
            </a:extLst>
          </p:cNvPr>
          <p:cNvSpPr>
            <a:spLocks noGrp="1" noChangeArrowheads="1"/>
          </p:cNvSpPr>
          <p:nvPr>
            <p:ph sz="quarter" idx="1"/>
          </p:nvPr>
        </p:nvSpPr>
        <p:spPr>
          <a:xfrm>
            <a:off x="301752" y="1455968"/>
            <a:ext cx="8503920" cy="441325"/>
          </a:xfrm>
          <a:noFill/>
        </p:spPr>
        <p:txBody>
          <a:bodyPr>
            <a:noAutofit/>
          </a:bodyPr>
          <a:lstStyle/>
          <a:p>
            <a:pPr marL="0" indent="0">
              <a:lnSpc>
                <a:spcPct val="150000"/>
              </a:lnSpc>
              <a:buNone/>
            </a:pPr>
            <a:r>
              <a:rPr lang="tr-TR" sz="1800" b="1" dirty="0"/>
              <a:t>3.1 </a:t>
            </a:r>
            <a:r>
              <a:rPr lang="tr-TR" sz="1800" b="1" dirty="0" err="1"/>
              <a:t>Buliding</a:t>
            </a:r>
            <a:r>
              <a:rPr lang="en-US" sz="1800" b="1" dirty="0"/>
              <a:t> Sector</a:t>
            </a:r>
            <a:r>
              <a:rPr lang="tr-TR" sz="1800" b="1" dirty="0"/>
              <a:t> - </a:t>
            </a:r>
            <a:r>
              <a:rPr lang="tr-TR" sz="1800" b="1" dirty="0">
                <a:solidFill>
                  <a:schemeClr val="bg1">
                    <a:lumMod val="65000"/>
                  </a:schemeClr>
                </a:solidFill>
              </a:rPr>
              <a:t>(</a:t>
            </a:r>
            <a:r>
              <a:rPr lang="tr-TR" sz="1800" b="1" dirty="0" err="1">
                <a:solidFill>
                  <a:schemeClr val="bg1">
                    <a:lumMod val="65000"/>
                  </a:schemeClr>
                </a:solidFill>
              </a:rPr>
              <a:t>continue</a:t>
            </a:r>
            <a:r>
              <a:rPr lang="tr-TR" sz="1800" b="1" dirty="0">
                <a:solidFill>
                  <a:schemeClr val="bg1">
                    <a:lumMod val="65000"/>
                  </a:schemeClr>
                </a:solidFill>
              </a:rPr>
              <a:t>)</a:t>
            </a:r>
            <a:r>
              <a:rPr lang="en-US" sz="1800" b="1" dirty="0"/>
              <a:t>:</a:t>
            </a:r>
            <a:endParaRPr lang="tr-TR" sz="1800" dirty="0"/>
          </a:p>
        </p:txBody>
      </p:sp>
    </p:spTree>
    <p:extLst>
      <p:ext uri="{BB962C8B-B14F-4D97-AF65-F5344CB8AC3E}">
        <p14:creationId xmlns:p14="http://schemas.microsoft.com/office/powerpoint/2010/main" val="162185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7840E83-AC17-4BB5-BC43-751DE1ADA5B1}" type="slidenum">
              <a:rPr lang="tr-TR" smtClean="0"/>
              <a:t>120</a:t>
            </a:fld>
            <a:endParaRPr lang="tr-TR"/>
          </a:p>
        </p:txBody>
      </p:sp>
      <p:sp>
        <p:nvSpPr>
          <p:cNvPr id="6" name="Veri Yer Tutucusu 5"/>
          <p:cNvSpPr>
            <a:spLocks noGrp="1"/>
          </p:cNvSpPr>
          <p:nvPr>
            <p:ph type="dt" sz="half" idx="10"/>
          </p:nvPr>
        </p:nvSpPr>
        <p:spPr/>
        <p:txBody>
          <a:bodyPr/>
          <a:lstStyle/>
          <a:p>
            <a:r>
              <a:rPr lang="tr-TR" dirty="0"/>
              <a:t>......</a:t>
            </a:r>
          </a:p>
        </p:txBody>
      </p:sp>
      <p:sp>
        <p:nvSpPr>
          <p:cNvPr id="13" name="Başlık 1">
            <a:extLst>
              <a:ext uri="{FF2B5EF4-FFF2-40B4-BE49-F238E27FC236}">
                <a16:creationId xmlns:a16="http://schemas.microsoft.com/office/drawing/2014/main" id="{26E1029F-58CD-4DA3-8E9C-572AFFE42C34}"/>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
        <p:nvSpPr>
          <p:cNvPr id="14" name="Dikdörtgen 13">
            <a:extLst>
              <a:ext uri="{FF2B5EF4-FFF2-40B4-BE49-F238E27FC236}">
                <a16:creationId xmlns:a16="http://schemas.microsoft.com/office/drawing/2014/main" id="{61726C7A-C34E-49BE-AC16-EF9482838BC6}"/>
              </a:ext>
            </a:extLst>
          </p:cNvPr>
          <p:cNvSpPr/>
          <p:nvPr/>
        </p:nvSpPr>
        <p:spPr>
          <a:xfrm>
            <a:off x="2792389" y="636552"/>
            <a:ext cx="3903633" cy="400110"/>
          </a:xfrm>
          <a:prstGeom prst="rect">
            <a:avLst/>
          </a:prstGeom>
        </p:spPr>
        <p:txBody>
          <a:bodyPr wrap="none">
            <a:spAutoFit/>
          </a:bodyPr>
          <a:lstStyle/>
          <a:p>
            <a:r>
              <a:rPr lang="tr-TR" sz="2000" dirty="0">
                <a:solidFill>
                  <a:schemeClr val="bg1">
                    <a:lumMod val="50000"/>
                  </a:schemeClr>
                </a:solidFill>
              </a:rPr>
              <a:t>10.2 Main </a:t>
            </a:r>
            <a:r>
              <a:rPr lang="tr-TR" sz="2000" dirty="0" err="1">
                <a:solidFill>
                  <a:schemeClr val="bg1">
                    <a:lumMod val="50000"/>
                  </a:schemeClr>
                </a:solidFill>
              </a:rPr>
              <a:t>Matrix</a:t>
            </a:r>
            <a:r>
              <a:rPr lang="tr-TR" sz="2000" dirty="0">
                <a:solidFill>
                  <a:schemeClr val="bg1">
                    <a:lumMod val="50000"/>
                  </a:schemeClr>
                </a:solidFill>
              </a:rPr>
              <a:t> </a:t>
            </a:r>
            <a:r>
              <a:rPr lang="tr-TR" sz="2000" dirty="0" err="1">
                <a:solidFill>
                  <a:schemeClr val="bg1">
                    <a:lumMod val="50000"/>
                  </a:schemeClr>
                </a:solidFill>
              </a:rPr>
              <a:t>Material</a:t>
            </a:r>
            <a:r>
              <a:rPr lang="tr-TR" sz="2000" dirty="0">
                <a:solidFill>
                  <a:schemeClr val="bg1">
                    <a:lumMod val="50000"/>
                  </a:schemeClr>
                </a:solidFill>
              </a:rPr>
              <a:t> </a:t>
            </a:r>
            <a:r>
              <a:rPr lang="tr-TR" sz="2000" dirty="0" err="1">
                <a:solidFill>
                  <a:schemeClr val="bg1">
                    <a:lumMod val="50000"/>
                  </a:schemeClr>
                </a:solidFill>
              </a:rPr>
              <a:t>Types</a:t>
            </a:r>
            <a:endParaRPr lang="tr-TR" sz="2000" dirty="0">
              <a:solidFill>
                <a:schemeClr val="bg1">
                  <a:lumMod val="50000"/>
                </a:schemeClr>
              </a:solidFill>
            </a:endParaRPr>
          </a:p>
        </p:txBody>
      </p:sp>
      <p:sp>
        <p:nvSpPr>
          <p:cNvPr id="12" name="Metin kutusu 11">
            <a:extLst>
              <a:ext uri="{FF2B5EF4-FFF2-40B4-BE49-F238E27FC236}">
                <a16:creationId xmlns:a16="http://schemas.microsoft.com/office/drawing/2014/main" id="{0345A3D0-D52C-4B74-B6F6-437A019F379E}"/>
              </a:ext>
            </a:extLst>
          </p:cNvPr>
          <p:cNvSpPr txBox="1"/>
          <p:nvPr/>
        </p:nvSpPr>
        <p:spPr>
          <a:xfrm>
            <a:off x="944055" y="2788525"/>
            <a:ext cx="6370612" cy="369332"/>
          </a:xfrm>
          <a:prstGeom prst="rect">
            <a:avLst/>
          </a:prstGeom>
          <a:noFill/>
        </p:spPr>
        <p:txBody>
          <a:bodyPr wrap="square" rtlCol="0">
            <a:spAutoFit/>
          </a:bodyPr>
          <a:lstStyle/>
          <a:p>
            <a:r>
              <a:rPr lang="tr-TR" dirty="0">
                <a:solidFill>
                  <a:srgbClr val="C00000"/>
                </a:solidFill>
              </a:rPr>
              <a:t>10.2.1.b.4.4  </a:t>
            </a:r>
            <a:r>
              <a:rPr lang="tr-TR" dirty="0" err="1">
                <a:solidFill>
                  <a:srgbClr val="C00000"/>
                </a:solidFill>
              </a:rPr>
              <a:t>Poli-Tetra-Fluor-Ethylene</a:t>
            </a:r>
            <a:r>
              <a:rPr lang="tr-TR" dirty="0">
                <a:solidFill>
                  <a:srgbClr val="C00000"/>
                </a:solidFill>
              </a:rPr>
              <a:t> (PTFE)</a:t>
            </a:r>
          </a:p>
        </p:txBody>
      </p:sp>
      <p:sp>
        <p:nvSpPr>
          <p:cNvPr id="15" name="Metin kutusu 14">
            <a:extLst>
              <a:ext uri="{FF2B5EF4-FFF2-40B4-BE49-F238E27FC236}">
                <a16:creationId xmlns:a16="http://schemas.microsoft.com/office/drawing/2014/main" id="{05D41BD2-8526-49DE-9423-5AF37A4F15AB}"/>
              </a:ext>
            </a:extLst>
          </p:cNvPr>
          <p:cNvSpPr txBox="1"/>
          <p:nvPr/>
        </p:nvSpPr>
        <p:spPr>
          <a:xfrm>
            <a:off x="301752" y="3350549"/>
            <a:ext cx="8230688" cy="2534861"/>
          </a:xfrm>
          <a:prstGeom prst="rect">
            <a:avLst/>
          </a:prstGeom>
          <a:noFill/>
        </p:spPr>
        <p:txBody>
          <a:bodyPr wrap="square" rtlCol="0">
            <a:spAutoFit/>
          </a:bodyPr>
          <a:lstStyle/>
          <a:p>
            <a:pPr marL="457200" indent="-457200">
              <a:lnSpc>
                <a:spcPct val="150000"/>
              </a:lnSpc>
              <a:buFont typeface="+mj-lt"/>
              <a:buAutoNum type="arabicPeriod"/>
            </a:pPr>
            <a:r>
              <a:rPr lang="en-US" dirty="0"/>
              <a:t>This material, also known as Teflon, has very good resistance to environmental and chemical effects.</a:t>
            </a:r>
            <a:endParaRPr lang="tr-TR" dirty="0"/>
          </a:p>
          <a:p>
            <a:pPr marL="457200" indent="-457200">
              <a:lnSpc>
                <a:spcPct val="150000"/>
              </a:lnSpc>
              <a:buFont typeface="+mj-lt"/>
              <a:buAutoNum type="arabicPeriod"/>
            </a:pPr>
            <a:r>
              <a:rPr lang="en-US" dirty="0"/>
              <a:t>It is not affected by water and has good electrical and thermal resistance.</a:t>
            </a:r>
            <a:endParaRPr lang="tr-TR" dirty="0"/>
          </a:p>
          <a:p>
            <a:pPr marL="457200" indent="-457200">
              <a:lnSpc>
                <a:spcPct val="150000"/>
              </a:lnSpc>
              <a:buFont typeface="+mj-lt"/>
              <a:buAutoNum type="arabicPeriod"/>
            </a:pPr>
            <a:r>
              <a:rPr lang="en-US" dirty="0"/>
              <a:t>It is used in the manufacturing of parts that cannot be lubricated due to low friction resistance.</a:t>
            </a:r>
            <a:endParaRPr lang="tr-TR" dirty="0"/>
          </a:p>
          <a:p>
            <a:pPr marL="457200" indent="-457200">
              <a:lnSpc>
                <a:spcPct val="150000"/>
              </a:lnSpc>
              <a:buFont typeface="+mj-lt"/>
              <a:buAutoNum type="arabicPeriod"/>
            </a:pPr>
            <a:r>
              <a:rPr lang="en-US" dirty="0"/>
              <a:t>It is also used in the chemical industry and food industry.</a:t>
            </a:r>
            <a:endParaRPr lang="tr-TR" dirty="0"/>
          </a:p>
        </p:txBody>
      </p:sp>
      <p:pic>
        <p:nvPicPr>
          <p:cNvPr id="16" name="Picture 2" descr="http://hardiepolymers.files.wordpress.com/2013/03/pan.jpg?w=628">
            <a:extLst>
              <a:ext uri="{FF2B5EF4-FFF2-40B4-BE49-F238E27FC236}">
                <a16:creationId xmlns:a16="http://schemas.microsoft.com/office/drawing/2014/main" id="{620DD84F-D0D7-4D4B-8503-E433BFF150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6022" y="1601956"/>
            <a:ext cx="2232248" cy="1687165"/>
          </a:xfrm>
          <a:prstGeom prst="rect">
            <a:avLst/>
          </a:prstGeom>
          <a:noFill/>
          <a:extLst>
            <a:ext uri="{909E8E84-426E-40DD-AFC4-6F175D3DCCD1}">
              <a14:hiddenFill xmlns:a14="http://schemas.microsoft.com/office/drawing/2010/main">
                <a:solidFill>
                  <a:srgbClr val="FFFFFF"/>
                </a:solidFill>
              </a14:hiddenFill>
            </a:ext>
          </a:extLst>
        </p:spPr>
      </p:pic>
      <p:sp>
        <p:nvSpPr>
          <p:cNvPr id="19" name="Dikdörtgen 18">
            <a:extLst>
              <a:ext uri="{FF2B5EF4-FFF2-40B4-BE49-F238E27FC236}">
                <a16:creationId xmlns:a16="http://schemas.microsoft.com/office/drawing/2014/main" id="{E92E6860-0B1E-499D-8C35-2E965568CD76}"/>
              </a:ext>
            </a:extLst>
          </p:cNvPr>
          <p:cNvSpPr/>
          <p:nvPr/>
        </p:nvSpPr>
        <p:spPr>
          <a:xfrm>
            <a:off x="827584" y="1937563"/>
            <a:ext cx="2603598" cy="369332"/>
          </a:xfrm>
          <a:prstGeom prst="rect">
            <a:avLst/>
          </a:prstGeom>
        </p:spPr>
        <p:txBody>
          <a:bodyPr wrap="none">
            <a:spAutoFit/>
          </a:bodyPr>
          <a:lstStyle/>
          <a:p>
            <a:r>
              <a:rPr lang="tr-TR" dirty="0">
                <a:solidFill>
                  <a:schemeClr val="bg1">
                    <a:lumMod val="50000"/>
                  </a:schemeClr>
                </a:solidFill>
              </a:rPr>
              <a:t>10.2.1.b </a:t>
            </a:r>
            <a:r>
              <a:rPr lang="tr-TR" dirty="0" err="1">
                <a:solidFill>
                  <a:schemeClr val="bg1">
                    <a:lumMod val="50000"/>
                  </a:schemeClr>
                </a:solidFill>
              </a:rPr>
              <a:t>Thermoplastics</a:t>
            </a:r>
            <a:endParaRPr lang="tr-TR" dirty="0">
              <a:solidFill>
                <a:schemeClr val="bg1">
                  <a:lumMod val="50000"/>
                </a:schemeClr>
              </a:solidFill>
            </a:endParaRPr>
          </a:p>
        </p:txBody>
      </p:sp>
      <p:sp>
        <p:nvSpPr>
          <p:cNvPr id="20" name="Dikdörtgen 19">
            <a:extLst>
              <a:ext uri="{FF2B5EF4-FFF2-40B4-BE49-F238E27FC236}">
                <a16:creationId xmlns:a16="http://schemas.microsoft.com/office/drawing/2014/main" id="{5E480A38-5058-48A2-AD08-4A11FB3E439A}"/>
              </a:ext>
            </a:extLst>
          </p:cNvPr>
          <p:cNvSpPr/>
          <p:nvPr/>
        </p:nvSpPr>
        <p:spPr>
          <a:xfrm>
            <a:off x="234292" y="1506803"/>
            <a:ext cx="5256584" cy="369332"/>
          </a:xfrm>
          <a:prstGeom prst="rect">
            <a:avLst/>
          </a:prstGeom>
        </p:spPr>
        <p:txBody>
          <a:bodyPr wrap="square">
            <a:spAutoFit/>
          </a:bodyPr>
          <a:lstStyle/>
          <a:p>
            <a:r>
              <a:rPr lang="tr-TR" dirty="0">
                <a:solidFill>
                  <a:schemeClr val="bg1">
                    <a:lumMod val="50000"/>
                  </a:schemeClr>
                </a:solidFill>
              </a:rPr>
              <a:t>10.2.1 </a:t>
            </a:r>
            <a:r>
              <a:rPr lang="tr-TR" dirty="0" err="1">
                <a:solidFill>
                  <a:schemeClr val="bg1">
                    <a:lumMod val="50000"/>
                  </a:schemeClr>
                </a:solidFill>
              </a:rPr>
              <a:t>Plastic</a:t>
            </a:r>
            <a:r>
              <a:rPr lang="tr-TR" dirty="0">
                <a:solidFill>
                  <a:schemeClr val="bg1">
                    <a:lumMod val="50000"/>
                  </a:schemeClr>
                </a:solidFill>
              </a:rPr>
              <a:t> </a:t>
            </a:r>
            <a:r>
              <a:rPr lang="tr-TR" dirty="0" err="1">
                <a:solidFill>
                  <a:schemeClr val="bg1">
                    <a:lumMod val="50000"/>
                  </a:schemeClr>
                </a:solidFill>
              </a:rPr>
              <a:t>Matrix</a:t>
            </a:r>
            <a:r>
              <a:rPr lang="tr-TR" dirty="0">
                <a:solidFill>
                  <a:schemeClr val="bg1">
                    <a:lumMod val="50000"/>
                  </a:schemeClr>
                </a:solidFill>
              </a:rPr>
              <a:t> </a:t>
            </a:r>
            <a:r>
              <a:rPr lang="tr-TR" dirty="0" err="1">
                <a:solidFill>
                  <a:schemeClr val="bg1">
                    <a:lumMod val="50000"/>
                  </a:schemeClr>
                </a:solidFill>
              </a:rPr>
              <a:t>Materials</a:t>
            </a:r>
            <a:r>
              <a:rPr lang="tr-TR" dirty="0">
                <a:solidFill>
                  <a:schemeClr val="bg1">
                    <a:lumMod val="50000"/>
                  </a:schemeClr>
                </a:solidFill>
              </a:rPr>
              <a:t> (</a:t>
            </a:r>
            <a:r>
              <a:rPr lang="tr-TR" dirty="0" err="1">
                <a:solidFill>
                  <a:schemeClr val="bg1">
                    <a:lumMod val="50000"/>
                  </a:schemeClr>
                </a:solidFill>
              </a:rPr>
              <a:t>Resins</a:t>
            </a:r>
            <a:r>
              <a:rPr lang="tr-TR" dirty="0">
                <a:solidFill>
                  <a:schemeClr val="bg1">
                    <a:lumMod val="50000"/>
                  </a:schemeClr>
                </a:solidFill>
              </a:rPr>
              <a:t>/</a:t>
            </a:r>
            <a:r>
              <a:rPr lang="tr-TR" dirty="0" err="1">
                <a:solidFill>
                  <a:schemeClr val="bg1">
                    <a:lumMod val="50000"/>
                  </a:schemeClr>
                </a:solidFill>
              </a:rPr>
              <a:t>Polymers</a:t>
            </a:r>
            <a:r>
              <a:rPr lang="tr-TR" dirty="0">
                <a:solidFill>
                  <a:schemeClr val="bg1">
                    <a:lumMod val="50000"/>
                  </a:schemeClr>
                </a:solidFill>
              </a:rPr>
              <a:t>)</a:t>
            </a:r>
          </a:p>
        </p:txBody>
      </p:sp>
      <p:sp>
        <p:nvSpPr>
          <p:cNvPr id="21" name="Metin kutusu 20">
            <a:extLst>
              <a:ext uri="{FF2B5EF4-FFF2-40B4-BE49-F238E27FC236}">
                <a16:creationId xmlns:a16="http://schemas.microsoft.com/office/drawing/2014/main" id="{F0AE1A03-3D38-4C24-B9E9-4516F58A33B3}"/>
              </a:ext>
            </a:extLst>
          </p:cNvPr>
          <p:cNvSpPr txBox="1"/>
          <p:nvPr/>
        </p:nvSpPr>
        <p:spPr>
          <a:xfrm>
            <a:off x="1142178" y="2340261"/>
            <a:ext cx="5553844" cy="369332"/>
          </a:xfrm>
          <a:prstGeom prst="rect">
            <a:avLst/>
          </a:prstGeom>
          <a:noFill/>
        </p:spPr>
        <p:txBody>
          <a:bodyPr wrap="square" rtlCol="0">
            <a:spAutoFit/>
          </a:bodyPr>
          <a:lstStyle/>
          <a:p>
            <a:r>
              <a:rPr lang="tr-TR" dirty="0">
                <a:solidFill>
                  <a:schemeClr val="bg1">
                    <a:lumMod val="50000"/>
                  </a:schemeClr>
                </a:solidFill>
              </a:rPr>
              <a:t>10.2.1.b.4 </a:t>
            </a:r>
            <a:r>
              <a:rPr lang="tr-TR" dirty="0" err="1">
                <a:solidFill>
                  <a:schemeClr val="bg1">
                    <a:lumMod val="50000"/>
                  </a:schemeClr>
                </a:solidFill>
              </a:rPr>
              <a:t>Some</a:t>
            </a:r>
            <a:r>
              <a:rPr lang="tr-TR" dirty="0">
                <a:solidFill>
                  <a:schemeClr val="bg1">
                    <a:lumMod val="50000"/>
                  </a:schemeClr>
                </a:solidFill>
              </a:rPr>
              <a:t> </a:t>
            </a:r>
            <a:r>
              <a:rPr lang="tr-TR" dirty="0" err="1">
                <a:solidFill>
                  <a:schemeClr val="bg1">
                    <a:lumMod val="50000"/>
                  </a:schemeClr>
                </a:solidFill>
              </a:rPr>
              <a:t>Thermoplastic</a:t>
            </a:r>
            <a:r>
              <a:rPr lang="tr-TR" dirty="0">
                <a:solidFill>
                  <a:schemeClr val="bg1">
                    <a:lumMod val="50000"/>
                  </a:schemeClr>
                </a:solidFill>
              </a:rPr>
              <a:t> </a:t>
            </a:r>
            <a:r>
              <a:rPr lang="tr-TR" dirty="0" err="1">
                <a:solidFill>
                  <a:schemeClr val="bg1">
                    <a:lumMod val="50000"/>
                  </a:schemeClr>
                </a:solidFill>
              </a:rPr>
              <a:t>Materials</a:t>
            </a:r>
            <a:r>
              <a:rPr lang="tr-TR" dirty="0">
                <a:solidFill>
                  <a:schemeClr val="bg1">
                    <a:lumMod val="50000"/>
                  </a:schemeClr>
                </a:solidFill>
              </a:rPr>
              <a:t>:</a:t>
            </a:r>
          </a:p>
        </p:txBody>
      </p:sp>
      <p:sp>
        <p:nvSpPr>
          <p:cNvPr id="17" name="Altbilgi Yer Tutucusu 2">
            <a:extLst>
              <a:ext uri="{FF2B5EF4-FFF2-40B4-BE49-F238E27FC236}">
                <a16:creationId xmlns:a16="http://schemas.microsoft.com/office/drawing/2014/main" id="{226137A7-C8AC-4E1B-B67B-89DE5271B2C8}"/>
              </a:ext>
            </a:extLst>
          </p:cNvPr>
          <p:cNvSpPr>
            <a:spLocks noGrp="1"/>
          </p:cNvSpPr>
          <p:nvPr>
            <p:ph type="ftr" sz="quarter" idx="11"/>
          </p:nvPr>
        </p:nvSpPr>
        <p:spPr>
          <a:xfrm>
            <a:off x="1957740" y="6410748"/>
            <a:ext cx="4680520" cy="330520"/>
          </a:xfrm>
        </p:spPr>
        <p:txBody>
          <a:bodyPr/>
          <a:lstStyle/>
          <a:p>
            <a:r>
              <a:rPr lang="en-US" dirty="0"/>
              <a:t>General Information About Composite Materials / Mehmet </a:t>
            </a:r>
            <a:r>
              <a:rPr lang="en-US" dirty="0" err="1"/>
              <a:t>Zor</a:t>
            </a:r>
            <a:endParaRPr lang="tr-TR" dirty="0"/>
          </a:p>
        </p:txBody>
      </p:sp>
    </p:spTree>
    <p:extLst>
      <p:ext uri="{BB962C8B-B14F-4D97-AF65-F5344CB8AC3E}">
        <p14:creationId xmlns:p14="http://schemas.microsoft.com/office/powerpoint/2010/main" val="255872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up)">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5">
                                            <p:txEl>
                                              <p:pRg st="1" end="1"/>
                                            </p:txEl>
                                          </p:spTgt>
                                        </p:tgtEl>
                                        <p:attrNameLst>
                                          <p:attrName>style.visibility</p:attrName>
                                        </p:attrNameLst>
                                      </p:cBhvr>
                                      <p:to>
                                        <p:strVal val="visible"/>
                                      </p:to>
                                    </p:set>
                                    <p:animEffect transition="in" filter="wipe(up)">
                                      <p:cBhvr>
                                        <p:cTn id="22" dur="500"/>
                                        <p:tgtEl>
                                          <p:spTgt spid="1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5">
                                            <p:txEl>
                                              <p:pRg st="2" end="2"/>
                                            </p:txEl>
                                          </p:spTgt>
                                        </p:tgtEl>
                                        <p:attrNameLst>
                                          <p:attrName>style.visibility</p:attrName>
                                        </p:attrNameLst>
                                      </p:cBhvr>
                                      <p:to>
                                        <p:strVal val="visible"/>
                                      </p:to>
                                    </p:set>
                                    <p:animEffect transition="in" filter="wipe(up)">
                                      <p:cBhvr>
                                        <p:cTn id="27" dur="500"/>
                                        <p:tgtEl>
                                          <p:spTgt spid="1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5">
                                            <p:txEl>
                                              <p:pRg st="3" end="3"/>
                                            </p:txEl>
                                          </p:spTgt>
                                        </p:tgtEl>
                                        <p:attrNameLst>
                                          <p:attrName>style.visibility</p:attrName>
                                        </p:attrNameLst>
                                      </p:cBhvr>
                                      <p:to>
                                        <p:strVal val="visible"/>
                                      </p:to>
                                    </p:set>
                                    <p:animEffect transition="in" filter="wipe(up)">
                                      <p:cBhvr>
                                        <p:cTn id="32"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7840E83-AC17-4BB5-BC43-751DE1ADA5B1}" type="slidenum">
              <a:rPr lang="tr-TR" smtClean="0"/>
              <a:t>121</a:t>
            </a:fld>
            <a:endParaRPr lang="tr-TR"/>
          </a:p>
        </p:txBody>
      </p:sp>
      <p:sp>
        <p:nvSpPr>
          <p:cNvPr id="6" name="Veri Yer Tutucusu 5"/>
          <p:cNvSpPr>
            <a:spLocks noGrp="1"/>
          </p:cNvSpPr>
          <p:nvPr>
            <p:ph type="dt" sz="half" idx="10"/>
          </p:nvPr>
        </p:nvSpPr>
        <p:spPr/>
        <p:txBody>
          <a:bodyPr/>
          <a:lstStyle/>
          <a:p>
            <a:r>
              <a:rPr lang="tr-TR" dirty="0"/>
              <a:t>......</a:t>
            </a:r>
          </a:p>
        </p:txBody>
      </p:sp>
      <p:sp>
        <p:nvSpPr>
          <p:cNvPr id="13" name="Başlık 1">
            <a:extLst>
              <a:ext uri="{FF2B5EF4-FFF2-40B4-BE49-F238E27FC236}">
                <a16:creationId xmlns:a16="http://schemas.microsoft.com/office/drawing/2014/main" id="{26E1029F-58CD-4DA3-8E9C-572AFFE42C34}"/>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
        <p:nvSpPr>
          <p:cNvPr id="14" name="Dikdörtgen 13">
            <a:extLst>
              <a:ext uri="{FF2B5EF4-FFF2-40B4-BE49-F238E27FC236}">
                <a16:creationId xmlns:a16="http://schemas.microsoft.com/office/drawing/2014/main" id="{61726C7A-C34E-49BE-AC16-EF9482838BC6}"/>
              </a:ext>
            </a:extLst>
          </p:cNvPr>
          <p:cNvSpPr/>
          <p:nvPr/>
        </p:nvSpPr>
        <p:spPr>
          <a:xfrm>
            <a:off x="2734627" y="662738"/>
            <a:ext cx="3903633" cy="400110"/>
          </a:xfrm>
          <a:prstGeom prst="rect">
            <a:avLst/>
          </a:prstGeom>
        </p:spPr>
        <p:txBody>
          <a:bodyPr wrap="none">
            <a:spAutoFit/>
          </a:bodyPr>
          <a:lstStyle/>
          <a:p>
            <a:r>
              <a:rPr lang="tr-TR" sz="2000" dirty="0">
                <a:solidFill>
                  <a:schemeClr val="bg1">
                    <a:lumMod val="50000"/>
                  </a:schemeClr>
                </a:solidFill>
              </a:rPr>
              <a:t>10.2 Main </a:t>
            </a:r>
            <a:r>
              <a:rPr lang="tr-TR" sz="2000" dirty="0" err="1">
                <a:solidFill>
                  <a:schemeClr val="bg1">
                    <a:lumMod val="50000"/>
                  </a:schemeClr>
                </a:solidFill>
              </a:rPr>
              <a:t>Matrix</a:t>
            </a:r>
            <a:r>
              <a:rPr lang="tr-TR" sz="2000" dirty="0">
                <a:solidFill>
                  <a:schemeClr val="bg1">
                    <a:lumMod val="50000"/>
                  </a:schemeClr>
                </a:solidFill>
              </a:rPr>
              <a:t> </a:t>
            </a:r>
            <a:r>
              <a:rPr lang="tr-TR" sz="2000" dirty="0" err="1">
                <a:solidFill>
                  <a:schemeClr val="bg1">
                    <a:lumMod val="50000"/>
                  </a:schemeClr>
                </a:solidFill>
              </a:rPr>
              <a:t>Material</a:t>
            </a:r>
            <a:r>
              <a:rPr lang="tr-TR" sz="2000" dirty="0">
                <a:solidFill>
                  <a:schemeClr val="bg1">
                    <a:lumMod val="50000"/>
                  </a:schemeClr>
                </a:solidFill>
              </a:rPr>
              <a:t> </a:t>
            </a:r>
            <a:r>
              <a:rPr lang="tr-TR" sz="2000" dirty="0" err="1">
                <a:solidFill>
                  <a:schemeClr val="bg1">
                    <a:lumMod val="50000"/>
                  </a:schemeClr>
                </a:solidFill>
              </a:rPr>
              <a:t>Types</a:t>
            </a:r>
            <a:endParaRPr lang="tr-TR" sz="2000" dirty="0">
              <a:solidFill>
                <a:schemeClr val="bg1">
                  <a:lumMod val="50000"/>
                </a:schemeClr>
              </a:solidFill>
            </a:endParaRPr>
          </a:p>
        </p:txBody>
      </p:sp>
      <p:sp>
        <p:nvSpPr>
          <p:cNvPr id="12" name="Metin kutusu 11">
            <a:extLst>
              <a:ext uri="{FF2B5EF4-FFF2-40B4-BE49-F238E27FC236}">
                <a16:creationId xmlns:a16="http://schemas.microsoft.com/office/drawing/2014/main" id="{0345A3D0-D52C-4B74-B6F6-437A019F379E}"/>
              </a:ext>
            </a:extLst>
          </p:cNvPr>
          <p:cNvSpPr txBox="1"/>
          <p:nvPr/>
        </p:nvSpPr>
        <p:spPr>
          <a:xfrm>
            <a:off x="1454134" y="2557042"/>
            <a:ext cx="3413906" cy="369332"/>
          </a:xfrm>
          <a:prstGeom prst="rect">
            <a:avLst/>
          </a:prstGeom>
          <a:noFill/>
        </p:spPr>
        <p:txBody>
          <a:bodyPr wrap="square" rtlCol="0">
            <a:spAutoFit/>
          </a:bodyPr>
          <a:lstStyle/>
          <a:p>
            <a:r>
              <a:rPr lang="tr-TR" dirty="0">
                <a:solidFill>
                  <a:srgbClr val="FF0000"/>
                </a:solidFill>
              </a:rPr>
              <a:t>10.2.1.b.4.5  </a:t>
            </a:r>
            <a:r>
              <a:rPr lang="tr-TR" dirty="0" err="1">
                <a:solidFill>
                  <a:srgbClr val="FF0000"/>
                </a:solidFill>
              </a:rPr>
              <a:t>Poli-Amids</a:t>
            </a:r>
            <a:r>
              <a:rPr lang="tr-TR" dirty="0">
                <a:solidFill>
                  <a:srgbClr val="FF0000"/>
                </a:solidFill>
              </a:rPr>
              <a:t> (PA)</a:t>
            </a:r>
          </a:p>
        </p:txBody>
      </p:sp>
      <p:sp>
        <p:nvSpPr>
          <p:cNvPr id="19" name="Metin kutusu 18">
            <a:extLst>
              <a:ext uri="{FF2B5EF4-FFF2-40B4-BE49-F238E27FC236}">
                <a16:creationId xmlns:a16="http://schemas.microsoft.com/office/drawing/2014/main" id="{33C917E1-3A31-476D-83D1-111F053202FD}"/>
              </a:ext>
            </a:extLst>
          </p:cNvPr>
          <p:cNvSpPr txBox="1"/>
          <p:nvPr/>
        </p:nvSpPr>
        <p:spPr>
          <a:xfrm>
            <a:off x="234292" y="2960294"/>
            <a:ext cx="8802204" cy="3184013"/>
          </a:xfrm>
          <a:prstGeom prst="rect">
            <a:avLst/>
          </a:prstGeom>
          <a:noFill/>
        </p:spPr>
        <p:txBody>
          <a:bodyPr wrap="square" rtlCol="0">
            <a:spAutoFit/>
          </a:bodyPr>
          <a:lstStyle/>
          <a:p>
            <a:pPr marL="342900" indent="-342900">
              <a:lnSpc>
                <a:spcPct val="150000"/>
              </a:lnSpc>
              <a:buFont typeface="+mj-lt"/>
              <a:buAutoNum type="arabicPeriod"/>
            </a:pPr>
            <a:r>
              <a:rPr lang="en-US" sz="1700" dirty="0"/>
              <a:t>The most important PA family is Nylon (Nylon 6 and Nylon 6.6) and its strength, elasticity modulus and wear resistance are better than its equivalents.</a:t>
            </a:r>
            <a:endParaRPr lang="tr-TR" sz="1700" dirty="0"/>
          </a:p>
          <a:p>
            <a:pPr marL="342900" indent="-342900">
              <a:lnSpc>
                <a:spcPct val="150000"/>
              </a:lnSpc>
              <a:buFont typeface="+mj-lt"/>
              <a:buAutoNum type="arabicPeriod"/>
            </a:pPr>
            <a:r>
              <a:rPr lang="en-US" sz="1700" dirty="0"/>
              <a:t>It has a self-lubricating feature. It can maintain its mechanical properties up to 125oC.</a:t>
            </a:r>
            <a:endParaRPr lang="tr-TR" sz="1700" dirty="0"/>
          </a:p>
          <a:p>
            <a:pPr marL="342900" indent="-342900">
              <a:lnSpc>
                <a:spcPct val="150000"/>
              </a:lnSpc>
              <a:buFont typeface="+mj-lt"/>
              <a:buAutoNum type="arabicPeriod"/>
            </a:pPr>
            <a:r>
              <a:rPr lang="en-US" sz="1700" dirty="0"/>
              <a:t>Water absorption is its most important disadvantage.</a:t>
            </a:r>
            <a:endParaRPr lang="tr-TR" sz="1700" dirty="0"/>
          </a:p>
          <a:p>
            <a:pPr marL="342900" indent="-342900">
              <a:lnSpc>
                <a:spcPct val="150000"/>
              </a:lnSpc>
              <a:buFont typeface="+mj-lt"/>
              <a:buAutoNum type="arabicPeriod"/>
            </a:pPr>
            <a:r>
              <a:rPr lang="en-US" sz="1700" dirty="0"/>
              <a:t>It can be used instead of metal in places where low friction is required and high strength is not required (such as gears, bearings).  </a:t>
            </a:r>
            <a:endParaRPr lang="tr-TR" sz="1700" dirty="0"/>
          </a:p>
          <a:p>
            <a:pPr marL="342900" indent="-342900">
              <a:lnSpc>
                <a:spcPct val="150000"/>
              </a:lnSpc>
              <a:buFont typeface="+mj-lt"/>
              <a:buAutoNum type="arabicPeriod"/>
            </a:pPr>
            <a:r>
              <a:rPr lang="en-US" sz="1700" dirty="0"/>
              <a:t>The second group is PA Aramids and their trade name is Kevlar. The specific strength of Kevlar is considerably higher than steel.</a:t>
            </a:r>
            <a:endParaRPr lang="tr-TR" sz="1700" dirty="0"/>
          </a:p>
        </p:txBody>
      </p:sp>
      <p:pic>
        <p:nvPicPr>
          <p:cNvPr id="2" name="Resim 1">
            <a:extLst>
              <a:ext uri="{FF2B5EF4-FFF2-40B4-BE49-F238E27FC236}">
                <a16:creationId xmlns:a16="http://schemas.microsoft.com/office/drawing/2014/main" id="{2D9F5197-E5F4-48D7-9944-E6356CEBAEA9}"/>
              </a:ext>
            </a:extLst>
          </p:cNvPr>
          <p:cNvPicPr>
            <a:picLocks noChangeAspect="1"/>
          </p:cNvPicPr>
          <p:nvPr/>
        </p:nvPicPr>
        <p:blipFill>
          <a:blip r:embed="rId2"/>
          <a:stretch>
            <a:fillRect/>
          </a:stretch>
        </p:blipFill>
        <p:spPr>
          <a:xfrm>
            <a:off x="6132671" y="1431866"/>
            <a:ext cx="2798211" cy="1180076"/>
          </a:xfrm>
          <a:prstGeom prst="rect">
            <a:avLst/>
          </a:prstGeom>
        </p:spPr>
      </p:pic>
      <p:sp>
        <p:nvSpPr>
          <p:cNvPr id="21" name="Metin kutusu 20">
            <a:extLst>
              <a:ext uri="{FF2B5EF4-FFF2-40B4-BE49-F238E27FC236}">
                <a16:creationId xmlns:a16="http://schemas.microsoft.com/office/drawing/2014/main" id="{F8F612BD-11DA-4F0E-B21F-E1026D855F39}"/>
              </a:ext>
            </a:extLst>
          </p:cNvPr>
          <p:cNvSpPr txBox="1"/>
          <p:nvPr/>
        </p:nvSpPr>
        <p:spPr>
          <a:xfrm>
            <a:off x="7627912" y="1721960"/>
            <a:ext cx="1334546" cy="738664"/>
          </a:xfrm>
          <a:prstGeom prst="rect">
            <a:avLst/>
          </a:prstGeom>
          <a:noFill/>
        </p:spPr>
        <p:txBody>
          <a:bodyPr wrap="square" rtlCol="0">
            <a:spAutoFit/>
          </a:bodyPr>
          <a:lstStyle/>
          <a:p>
            <a:pPr algn="ctr"/>
            <a:r>
              <a:rPr lang="en-US" sz="1400" i="1" dirty="0"/>
              <a:t>Door pull handles made of PA</a:t>
            </a:r>
            <a:endParaRPr lang="tr-TR" sz="1400" i="1" dirty="0"/>
          </a:p>
        </p:txBody>
      </p:sp>
      <p:sp>
        <p:nvSpPr>
          <p:cNvPr id="15" name="Dikdörtgen 14">
            <a:extLst>
              <a:ext uri="{FF2B5EF4-FFF2-40B4-BE49-F238E27FC236}">
                <a16:creationId xmlns:a16="http://schemas.microsoft.com/office/drawing/2014/main" id="{FBDBE974-D4A5-41BC-A4CD-32156BD85F5C}"/>
              </a:ext>
            </a:extLst>
          </p:cNvPr>
          <p:cNvSpPr/>
          <p:nvPr/>
        </p:nvSpPr>
        <p:spPr>
          <a:xfrm>
            <a:off x="557489" y="1821235"/>
            <a:ext cx="2603598" cy="369332"/>
          </a:xfrm>
          <a:prstGeom prst="rect">
            <a:avLst/>
          </a:prstGeom>
        </p:spPr>
        <p:txBody>
          <a:bodyPr wrap="none">
            <a:spAutoFit/>
          </a:bodyPr>
          <a:lstStyle/>
          <a:p>
            <a:r>
              <a:rPr lang="tr-TR" dirty="0">
                <a:solidFill>
                  <a:schemeClr val="bg1">
                    <a:lumMod val="50000"/>
                  </a:schemeClr>
                </a:solidFill>
              </a:rPr>
              <a:t>10.2.1.b </a:t>
            </a:r>
            <a:r>
              <a:rPr lang="tr-TR" dirty="0" err="1">
                <a:solidFill>
                  <a:schemeClr val="bg1">
                    <a:lumMod val="50000"/>
                  </a:schemeClr>
                </a:solidFill>
              </a:rPr>
              <a:t>Thermoplastics</a:t>
            </a:r>
            <a:endParaRPr lang="tr-TR" dirty="0">
              <a:solidFill>
                <a:schemeClr val="bg1">
                  <a:lumMod val="50000"/>
                </a:schemeClr>
              </a:solidFill>
            </a:endParaRPr>
          </a:p>
        </p:txBody>
      </p:sp>
      <p:sp>
        <p:nvSpPr>
          <p:cNvPr id="16" name="Dikdörtgen 15">
            <a:extLst>
              <a:ext uri="{FF2B5EF4-FFF2-40B4-BE49-F238E27FC236}">
                <a16:creationId xmlns:a16="http://schemas.microsoft.com/office/drawing/2014/main" id="{D92A88B9-7AA5-4D28-929A-564A853B7DC5}"/>
              </a:ext>
            </a:extLst>
          </p:cNvPr>
          <p:cNvSpPr/>
          <p:nvPr/>
        </p:nvSpPr>
        <p:spPr>
          <a:xfrm>
            <a:off x="234292" y="1506803"/>
            <a:ext cx="5256584" cy="369332"/>
          </a:xfrm>
          <a:prstGeom prst="rect">
            <a:avLst/>
          </a:prstGeom>
        </p:spPr>
        <p:txBody>
          <a:bodyPr wrap="square">
            <a:spAutoFit/>
          </a:bodyPr>
          <a:lstStyle/>
          <a:p>
            <a:r>
              <a:rPr lang="tr-TR" dirty="0">
                <a:solidFill>
                  <a:schemeClr val="bg1">
                    <a:lumMod val="50000"/>
                  </a:schemeClr>
                </a:solidFill>
              </a:rPr>
              <a:t>10.2.1 </a:t>
            </a:r>
            <a:r>
              <a:rPr lang="tr-TR" dirty="0" err="1">
                <a:solidFill>
                  <a:schemeClr val="bg1">
                    <a:lumMod val="50000"/>
                  </a:schemeClr>
                </a:solidFill>
              </a:rPr>
              <a:t>Plastic</a:t>
            </a:r>
            <a:r>
              <a:rPr lang="tr-TR" dirty="0">
                <a:solidFill>
                  <a:schemeClr val="bg1">
                    <a:lumMod val="50000"/>
                  </a:schemeClr>
                </a:solidFill>
              </a:rPr>
              <a:t> </a:t>
            </a:r>
            <a:r>
              <a:rPr lang="tr-TR" dirty="0" err="1">
                <a:solidFill>
                  <a:schemeClr val="bg1">
                    <a:lumMod val="50000"/>
                  </a:schemeClr>
                </a:solidFill>
              </a:rPr>
              <a:t>Matrix</a:t>
            </a:r>
            <a:r>
              <a:rPr lang="tr-TR" dirty="0">
                <a:solidFill>
                  <a:schemeClr val="bg1">
                    <a:lumMod val="50000"/>
                  </a:schemeClr>
                </a:solidFill>
              </a:rPr>
              <a:t> </a:t>
            </a:r>
            <a:r>
              <a:rPr lang="tr-TR" dirty="0" err="1">
                <a:solidFill>
                  <a:schemeClr val="bg1">
                    <a:lumMod val="50000"/>
                  </a:schemeClr>
                </a:solidFill>
              </a:rPr>
              <a:t>Materials</a:t>
            </a:r>
            <a:r>
              <a:rPr lang="tr-TR" dirty="0">
                <a:solidFill>
                  <a:schemeClr val="bg1">
                    <a:lumMod val="50000"/>
                  </a:schemeClr>
                </a:solidFill>
              </a:rPr>
              <a:t> (</a:t>
            </a:r>
            <a:r>
              <a:rPr lang="tr-TR" dirty="0" err="1">
                <a:solidFill>
                  <a:schemeClr val="bg1">
                    <a:lumMod val="50000"/>
                  </a:schemeClr>
                </a:solidFill>
              </a:rPr>
              <a:t>Resins</a:t>
            </a:r>
            <a:r>
              <a:rPr lang="tr-TR" dirty="0">
                <a:solidFill>
                  <a:schemeClr val="bg1">
                    <a:lumMod val="50000"/>
                  </a:schemeClr>
                </a:solidFill>
              </a:rPr>
              <a:t>/</a:t>
            </a:r>
            <a:r>
              <a:rPr lang="tr-TR" dirty="0" err="1">
                <a:solidFill>
                  <a:schemeClr val="bg1">
                    <a:lumMod val="50000"/>
                  </a:schemeClr>
                </a:solidFill>
              </a:rPr>
              <a:t>Polymers</a:t>
            </a:r>
            <a:r>
              <a:rPr lang="tr-TR" dirty="0">
                <a:solidFill>
                  <a:schemeClr val="bg1">
                    <a:lumMod val="50000"/>
                  </a:schemeClr>
                </a:solidFill>
              </a:rPr>
              <a:t>)</a:t>
            </a:r>
          </a:p>
        </p:txBody>
      </p:sp>
      <p:sp>
        <p:nvSpPr>
          <p:cNvPr id="20" name="Metin kutusu 19">
            <a:extLst>
              <a:ext uri="{FF2B5EF4-FFF2-40B4-BE49-F238E27FC236}">
                <a16:creationId xmlns:a16="http://schemas.microsoft.com/office/drawing/2014/main" id="{25297D9C-4B03-485D-AEDC-E41593B75D5A}"/>
              </a:ext>
            </a:extLst>
          </p:cNvPr>
          <p:cNvSpPr txBox="1"/>
          <p:nvPr/>
        </p:nvSpPr>
        <p:spPr>
          <a:xfrm>
            <a:off x="971600" y="2175524"/>
            <a:ext cx="5553844" cy="369332"/>
          </a:xfrm>
          <a:prstGeom prst="rect">
            <a:avLst/>
          </a:prstGeom>
          <a:noFill/>
        </p:spPr>
        <p:txBody>
          <a:bodyPr wrap="square" rtlCol="0">
            <a:spAutoFit/>
          </a:bodyPr>
          <a:lstStyle/>
          <a:p>
            <a:r>
              <a:rPr lang="tr-TR" dirty="0">
                <a:solidFill>
                  <a:schemeClr val="bg1">
                    <a:lumMod val="50000"/>
                  </a:schemeClr>
                </a:solidFill>
              </a:rPr>
              <a:t>10.2.1.b.4 </a:t>
            </a:r>
            <a:r>
              <a:rPr lang="tr-TR" dirty="0" err="1">
                <a:solidFill>
                  <a:schemeClr val="bg1">
                    <a:lumMod val="50000"/>
                  </a:schemeClr>
                </a:solidFill>
              </a:rPr>
              <a:t>Some</a:t>
            </a:r>
            <a:r>
              <a:rPr lang="tr-TR" dirty="0">
                <a:solidFill>
                  <a:schemeClr val="bg1">
                    <a:lumMod val="50000"/>
                  </a:schemeClr>
                </a:solidFill>
              </a:rPr>
              <a:t> </a:t>
            </a:r>
            <a:r>
              <a:rPr lang="tr-TR" dirty="0" err="1">
                <a:solidFill>
                  <a:schemeClr val="bg1">
                    <a:lumMod val="50000"/>
                  </a:schemeClr>
                </a:solidFill>
              </a:rPr>
              <a:t>Thermoplastic</a:t>
            </a:r>
            <a:r>
              <a:rPr lang="tr-TR" dirty="0">
                <a:solidFill>
                  <a:schemeClr val="bg1">
                    <a:lumMod val="50000"/>
                  </a:schemeClr>
                </a:solidFill>
              </a:rPr>
              <a:t> </a:t>
            </a:r>
            <a:r>
              <a:rPr lang="tr-TR" dirty="0" err="1">
                <a:solidFill>
                  <a:schemeClr val="bg1">
                    <a:lumMod val="50000"/>
                  </a:schemeClr>
                </a:solidFill>
              </a:rPr>
              <a:t>Materials</a:t>
            </a:r>
            <a:r>
              <a:rPr lang="tr-TR" dirty="0">
                <a:solidFill>
                  <a:schemeClr val="bg1">
                    <a:lumMod val="50000"/>
                  </a:schemeClr>
                </a:solidFill>
              </a:rPr>
              <a:t>:</a:t>
            </a:r>
          </a:p>
        </p:txBody>
      </p:sp>
      <p:sp>
        <p:nvSpPr>
          <p:cNvPr id="17" name="Altbilgi Yer Tutucusu 2">
            <a:extLst>
              <a:ext uri="{FF2B5EF4-FFF2-40B4-BE49-F238E27FC236}">
                <a16:creationId xmlns:a16="http://schemas.microsoft.com/office/drawing/2014/main" id="{B9180D11-0CF0-4A28-9283-4EBC962AA55C}"/>
              </a:ext>
            </a:extLst>
          </p:cNvPr>
          <p:cNvSpPr>
            <a:spLocks noGrp="1"/>
          </p:cNvSpPr>
          <p:nvPr>
            <p:ph type="ftr" sz="quarter" idx="11"/>
          </p:nvPr>
        </p:nvSpPr>
        <p:spPr>
          <a:xfrm>
            <a:off x="1957740" y="6410748"/>
            <a:ext cx="4680520" cy="330520"/>
          </a:xfrm>
        </p:spPr>
        <p:txBody>
          <a:bodyPr/>
          <a:lstStyle/>
          <a:p>
            <a:r>
              <a:rPr lang="en-US" dirty="0"/>
              <a:t>General Information About Composite Materials / Mehmet </a:t>
            </a:r>
            <a:r>
              <a:rPr lang="en-US" dirty="0" err="1"/>
              <a:t>Zor</a:t>
            </a:r>
            <a:endParaRPr lang="tr-TR" dirty="0"/>
          </a:p>
        </p:txBody>
      </p:sp>
    </p:spTree>
    <p:extLst>
      <p:ext uri="{BB962C8B-B14F-4D97-AF65-F5344CB8AC3E}">
        <p14:creationId xmlns:p14="http://schemas.microsoft.com/office/powerpoint/2010/main" val="127501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wipe(up)">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wipe(up)">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wipe(up)">
                                      <p:cBhvr>
                                        <p:cTn id="22" dur="500"/>
                                        <p:tgtEl>
                                          <p:spTgt spid="1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9">
                                            <p:txEl>
                                              <p:pRg st="3" end="3"/>
                                            </p:txEl>
                                          </p:spTgt>
                                        </p:tgtEl>
                                        <p:attrNameLst>
                                          <p:attrName>style.visibility</p:attrName>
                                        </p:attrNameLst>
                                      </p:cBhvr>
                                      <p:to>
                                        <p:strVal val="visible"/>
                                      </p:to>
                                    </p:set>
                                    <p:animEffect transition="in" filter="wipe(up)">
                                      <p:cBhvr>
                                        <p:cTn id="27" dur="500"/>
                                        <p:tgtEl>
                                          <p:spTgt spid="1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9">
                                            <p:txEl>
                                              <p:pRg st="4" end="4"/>
                                            </p:txEl>
                                          </p:spTgt>
                                        </p:tgtEl>
                                        <p:attrNameLst>
                                          <p:attrName>style.visibility</p:attrName>
                                        </p:attrNameLst>
                                      </p:cBhvr>
                                      <p:to>
                                        <p:strVal val="visible"/>
                                      </p:to>
                                    </p:set>
                                    <p:animEffect transition="in" filter="wipe(up)">
                                      <p:cBhvr>
                                        <p:cTn id="32" dur="500"/>
                                        <p:tgtEl>
                                          <p:spTgt spid="1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build="p"/>
      <p:bldP spid="21"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7840E83-AC17-4BB5-BC43-751DE1ADA5B1}" type="slidenum">
              <a:rPr lang="tr-TR" smtClean="0"/>
              <a:t>122</a:t>
            </a:fld>
            <a:endParaRPr lang="tr-TR"/>
          </a:p>
        </p:txBody>
      </p:sp>
      <p:sp>
        <p:nvSpPr>
          <p:cNvPr id="6" name="Veri Yer Tutucusu 5"/>
          <p:cNvSpPr>
            <a:spLocks noGrp="1"/>
          </p:cNvSpPr>
          <p:nvPr>
            <p:ph type="dt" sz="half" idx="10"/>
          </p:nvPr>
        </p:nvSpPr>
        <p:spPr/>
        <p:txBody>
          <a:bodyPr/>
          <a:lstStyle/>
          <a:p>
            <a:r>
              <a:rPr lang="tr-TR" dirty="0"/>
              <a:t>......</a:t>
            </a:r>
          </a:p>
        </p:txBody>
      </p:sp>
      <p:sp>
        <p:nvSpPr>
          <p:cNvPr id="13" name="Başlık 1">
            <a:extLst>
              <a:ext uri="{FF2B5EF4-FFF2-40B4-BE49-F238E27FC236}">
                <a16:creationId xmlns:a16="http://schemas.microsoft.com/office/drawing/2014/main" id="{26E1029F-58CD-4DA3-8E9C-572AFFE42C34}"/>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
        <p:nvSpPr>
          <p:cNvPr id="14" name="Dikdörtgen 13">
            <a:extLst>
              <a:ext uri="{FF2B5EF4-FFF2-40B4-BE49-F238E27FC236}">
                <a16:creationId xmlns:a16="http://schemas.microsoft.com/office/drawing/2014/main" id="{61726C7A-C34E-49BE-AC16-EF9482838BC6}"/>
              </a:ext>
            </a:extLst>
          </p:cNvPr>
          <p:cNvSpPr/>
          <p:nvPr/>
        </p:nvSpPr>
        <p:spPr>
          <a:xfrm>
            <a:off x="2250683" y="665360"/>
            <a:ext cx="3903633" cy="400110"/>
          </a:xfrm>
          <a:prstGeom prst="rect">
            <a:avLst/>
          </a:prstGeom>
        </p:spPr>
        <p:txBody>
          <a:bodyPr wrap="none">
            <a:spAutoFit/>
          </a:bodyPr>
          <a:lstStyle/>
          <a:p>
            <a:r>
              <a:rPr lang="tr-TR" sz="2000" dirty="0">
                <a:solidFill>
                  <a:schemeClr val="bg1">
                    <a:lumMod val="50000"/>
                  </a:schemeClr>
                </a:solidFill>
              </a:rPr>
              <a:t>10.2 Main </a:t>
            </a:r>
            <a:r>
              <a:rPr lang="tr-TR" sz="2000" dirty="0" err="1">
                <a:solidFill>
                  <a:schemeClr val="bg1">
                    <a:lumMod val="50000"/>
                  </a:schemeClr>
                </a:solidFill>
              </a:rPr>
              <a:t>Matrix</a:t>
            </a:r>
            <a:r>
              <a:rPr lang="tr-TR" sz="2000" dirty="0">
                <a:solidFill>
                  <a:schemeClr val="bg1">
                    <a:lumMod val="50000"/>
                  </a:schemeClr>
                </a:solidFill>
              </a:rPr>
              <a:t> </a:t>
            </a:r>
            <a:r>
              <a:rPr lang="tr-TR" sz="2000" dirty="0" err="1">
                <a:solidFill>
                  <a:schemeClr val="bg1">
                    <a:lumMod val="50000"/>
                  </a:schemeClr>
                </a:solidFill>
              </a:rPr>
              <a:t>Material</a:t>
            </a:r>
            <a:r>
              <a:rPr lang="tr-TR" sz="2000" dirty="0">
                <a:solidFill>
                  <a:schemeClr val="bg1">
                    <a:lumMod val="50000"/>
                  </a:schemeClr>
                </a:solidFill>
              </a:rPr>
              <a:t> </a:t>
            </a:r>
            <a:r>
              <a:rPr lang="tr-TR" sz="2000" dirty="0" err="1">
                <a:solidFill>
                  <a:schemeClr val="bg1">
                    <a:lumMod val="50000"/>
                  </a:schemeClr>
                </a:solidFill>
              </a:rPr>
              <a:t>Types</a:t>
            </a:r>
            <a:endParaRPr lang="tr-TR" sz="2000" dirty="0">
              <a:solidFill>
                <a:schemeClr val="bg1">
                  <a:lumMod val="50000"/>
                </a:schemeClr>
              </a:solidFill>
            </a:endParaRPr>
          </a:p>
        </p:txBody>
      </p:sp>
      <p:sp>
        <p:nvSpPr>
          <p:cNvPr id="12" name="Metin kutusu 11">
            <a:extLst>
              <a:ext uri="{FF2B5EF4-FFF2-40B4-BE49-F238E27FC236}">
                <a16:creationId xmlns:a16="http://schemas.microsoft.com/office/drawing/2014/main" id="{0345A3D0-D52C-4B74-B6F6-437A019F379E}"/>
              </a:ext>
            </a:extLst>
          </p:cNvPr>
          <p:cNvSpPr txBox="1"/>
          <p:nvPr/>
        </p:nvSpPr>
        <p:spPr>
          <a:xfrm>
            <a:off x="1603249" y="2639517"/>
            <a:ext cx="4290546" cy="369332"/>
          </a:xfrm>
          <a:prstGeom prst="rect">
            <a:avLst/>
          </a:prstGeom>
          <a:noFill/>
        </p:spPr>
        <p:txBody>
          <a:bodyPr wrap="square" rtlCol="0">
            <a:spAutoFit/>
          </a:bodyPr>
          <a:lstStyle/>
          <a:p>
            <a:r>
              <a:rPr lang="tr-TR" dirty="0">
                <a:solidFill>
                  <a:srgbClr val="FF0000"/>
                </a:solidFill>
              </a:rPr>
              <a:t>10.2.1.b.4.6 </a:t>
            </a:r>
            <a:r>
              <a:rPr lang="tr-TR" dirty="0" err="1">
                <a:solidFill>
                  <a:srgbClr val="FF0000"/>
                </a:solidFill>
              </a:rPr>
              <a:t>Poly-Ethylene</a:t>
            </a:r>
            <a:r>
              <a:rPr lang="tr-TR" dirty="0">
                <a:solidFill>
                  <a:srgbClr val="FF0000"/>
                </a:solidFill>
              </a:rPr>
              <a:t> (PE)</a:t>
            </a:r>
          </a:p>
        </p:txBody>
      </p:sp>
      <p:sp>
        <p:nvSpPr>
          <p:cNvPr id="15" name="Metin kutusu 14">
            <a:extLst>
              <a:ext uri="{FF2B5EF4-FFF2-40B4-BE49-F238E27FC236}">
                <a16:creationId xmlns:a16="http://schemas.microsoft.com/office/drawing/2014/main" id="{B473D21A-A99C-41FA-B0EC-41E94C8F734A}"/>
              </a:ext>
            </a:extLst>
          </p:cNvPr>
          <p:cNvSpPr txBox="1"/>
          <p:nvPr/>
        </p:nvSpPr>
        <p:spPr>
          <a:xfrm>
            <a:off x="173821" y="3016587"/>
            <a:ext cx="6400213" cy="2950359"/>
          </a:xfrm>
          <a:prstGeom prst="rect">
            <a:avLst/>
          </a:prstGeom>
          <a:noFill/>
        </p:spPr>
        <p:txBody>
          <a:bodyPr wrap="square" rtlCol="0">
            <a:spAutoFit/>
          </a:bodyPr>
          <a:lstStyle/>
          <a:p>
            <a:pPr marL="265113" indent="-265113">
              <a:lnSpc>
                <a:spcPct val="150000"/>
              </a:lnSpc>
              <a:buFont typeface="+mj-lt"/>
              <a:buAutoNum type="arabicPeriod"/>
            </a:pPr>
            <a:r>
              <a:rPr lang="en-US" dirty="0"/>
              <a:t>PE, which has two types: low and high density, also has high deformation resistance.</a:t>
            </a:r>
            <a:endParaRPr lang="tr-TR" dirty="0"/>
          </a:p>
          <a:p>
            <a:pPr marL="265113" indent="-265113">
              <a:lnSpc>
                <a:spcPct val="150000"/>
              </a:lnSpc>
              <a:buFont typeface="+mj-lt"/>
              <a:buAutoNum type="arabicPeriod"/>
            </a:pPr>
            <a:r>
              <a:rPr lang="en-US" dirty="0"/>
              <a:t>They are used in film and wire manufacturing due to their superior properties such as low moisture absorption, low cost, chemical stability, easy processability and insulation.</a:t>
            </a:r>
            <a:endParaRPr lang="tr-TR" dirty="0"/>
          </a:p>
          <a:p>
            <a:pPr marL="265113" indent="-265113">
              <a:lnSpc>
                <a:spcPct val="150000"/>
              </a:lnSpc>
              <a:buFont typeface="+mj-lt"/>
              <a:buAutoNum type="arabicPeriod"/>
            </a:pPr>
            <a:r>
              <a:rPr lang="en-US" dirty="0"/>
              <a:t>High density PE has higher strength and rigidity. It is used in the manufacture of elements such as bottles and pipes.</a:t>
            </a:r>
            <a:endParaRPr lang="tr-TR" dirty="0"/>
          </a:p>
        </p:txBody>
      </p:sp>
      <p:pic>
        <p:nvPicPr>
          <p:cNvPr id="16" name="Picture 2" descr="http://www.tekinplast.com/images/gallery/polietilen4k.jpg">
            <a:extLst>
              <a:ext uri="{FF2B5EF4-FFF2-40B4-BE49-F238E27FC236}">
                <a16:creationId xmlns:a16="http://schemas.microsoft.com/office/drawing/2014/main" id="{50726529-32B4-455F-935D-4AF465741F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9432" y="1696371"/>
            <a:ext cx="1779302" cy="154122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www.pe100plus.com/News/files/Info/image/large/9a8f12e1b1922ba30a483f6dfaa481ab.jpg">
            <a:extLst>
              <a:ext uri="{FF2B5EF4-FFF2-40B4-BE49-F238E27FC236}">
                <a16:creationId xmlns:a16="http://schemas.microsoft.com/office/drawing/2014/main" id="{0432091C-D8DE-479A-9504-E4599B761C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474" r="3520"/>
          <a:stretch/>
        </p:blipFill>
        <p:spPr bwMode="auto">
          <a:xfrm>
            <a:off x="6529036" y="4092189"/>
            <a:ext cx="2483520" cy="1651461"/>
          </a:xfrm>
          <a:prstGeom prst="rect">
            <a:avLst/>
          </a:prstGeom>
          <a:noFill/>
          <a:extLst>
            <a:ext uri="{909E8E84-426E-40DD-AFC4-6F175D3DCCD1}">
              <a14:hiddenFill xmlns:a14="http://schemas.microsoft.com/office/drawing/2010/main">
                <a:solidFill>
                  <a:srgbClr val="FFFFFF"/>
                </a:solidFill>
              </a14:hiddenFill>
            </a:ext>
          </a:extLst>
        </p:spPr>
      </p:pic>
      <p:sp>
        <p:nvSpPr>
          <p:cNvPr id="22" name="Metin kutusu 21">
            <a:extLst>
              <a:ext uri="{FF2B5EF4-FFF2-40B4-BE49-F238E27FC236}">
                <a16:creationId xmlns:a16="http://schemas.microsoft.com/office/drawing/2014/main" id="{49E03C45-44B2-45AE-81A2-379BC8B386FB}"/>
              </a:ext>
            </a:extLst>
          </p:cNvPr>
          <p:cNvSpPr txBox="1"/>
          <p:nvPr/>
        </p:nvSpPr>
        <p:spPr>
          <a:xfrm>
            <a:off x="6928646" y="5811196"/>
            <a:ext cx="1684301" cy="338554"/>
          </a:xfrm>
          <a:prstGeom prst="rect">
            <a:avLst/>
          </a:prstGeom>
          <a:noFill/>
        </p:spPr>
        <p:txBody>
          <a:bodyPr wrap="square" rtlCol="0">
            <a:spAutoFit/>
          </a:bodyPr>
          <a:lstStyle/>
          <a:p>
            <a:pPr algn="ctr"/>
            <a:r>
              <a:rPr lang="tr-TR" sz="1600" dirty="0"/>
              <a:t>PE </a:t>
            </a:r>
            <a:r>
              <a:rPr lang="tr-TR" sz="1600" dirty="0" err="1"/>
              <a:t>pipes</a:t>
            </a:r>
            <a:endParaRPr lang="tr-TR" sz="1600" dirty="0"/>
          </a:p>
        </p:txBody>
      </p:sp>
      <p:sp>
        <p:nvSpPr>
          <p:cNvPr id="24" name="Metin kutusu 23">
            <a:extLst>
              <a:ext uri="{FF2B5EF4-FFF2-40B4-BE49-F238E27FC236}">
                <a16:creationId xmlns:a16="http://schemas.microsoft.com/office/drawing/2014/main" id="{B5B3E176-0FD9-487A-8E57-6CEBC2B363CD}"/>
              </a:ext>
            </a:extLst>
          </p:cNvPr>
          <p:cNvSpPr txBox="1"/>
          <p:nvPr/>
        </p:nvSpPr>
        <p:spPr>
          <a:xfrm>
            <a:off x="7092280" y="3256339"/>
            <a:ext cx="1944216" cy="338554"/>
          </a:xfrm>
          <a:prstGeom prst="rect">
            <a:avLst/>
          </a:prstGeom>
          <a:noFill/>
        </p:spPr>
        <p:txBody>
          <a:bodyPr wrap="square" rtlCol="0">
            <a:spAutoFit/>
          </a:bodyPr>
          <a:lstStyle/>
          <a:p>
            <a:r>
              <a:rPr lang="tr-TR" sz="1600" dirty="0" err="1"/>
              <a:t>Granulated</a:t>
            </a:r>
            <a:r>
              <a:rPr lang="tr-TR" sz="1600" dirty="0"/>
              <a:t> PE</a:t>
            </a:r>
          </a:p>
        </p:txBody>
      </p:sp>
      <p:sp>
        <p:nvSpPr>
          <p:cNvPr id="19" name="Dikdörtgen 18">
            <a:extLst>
              <a:ext uri="{FF2B5EF4-FFF2-40B4-BE49-F238E27FC236}">
                <a16:creationId xmlns:a16="http://schemas.microsoft.com/office/drawing/2014/main" id="{23D42393-D39C-42B2-8AFB-CF132CDF0FA6}"/>
              </a:ext>
            </a:extLst>
          </p:cNvPr>
          <p:cNvSpPr/>
          <p:nvPr/>
        </p:nvSpPr>
        <p:spPr>
          <a:xfrm>
            <a:off x="557489" y="1821235"/>
            <a:ext cx="2603598" cy="369332"/>
          </a:xfrm>
          <a:prstGeom prst="rect">
            <a:avLst/>
          </a:prstGeom>
        </p:spPr>
        <p:txBody>
          <a:bodyPr wrap="none">
            <a:spAutoFit/>
          </a:bodyPr>
          <a:lstStyle/>
          <a:p>
            <a:r>
              <a:rPr lang="tr-TR" dirty="0">
                <a:solidFill>
                  <a:schemeClr val="bg1">
                    <a:lumMod val="50000"/>
                  </a:schemeClr>
                </a:solidFill>
              </a:rPr>
              <a:t>10.2.1.b </a:t>
            </a:r>
            <a:r>
              <a:rPr lang="tr-TR" dirty="0" err="1">
                <a:solidFill>
                  <a:schemeClr val="bg1">
                    <a:lumMod val="50000"/>
                  </a:schemeClr>
                </a:solidFill>
              </a:rPr>
              <a:t>Thermoplastics</a:t>
            </a:r>
            <a:endParaRPr lang="tr-TR" dirty="0">
              <a:solidFill>
                <a:schemeClr val="bg1">
                  <a:lumMod val="50000"/>
                </a:schemeClr>
              </a:solidFill>
            </a:endParaRPr>
          </a:p>
        </p:txBody>
      </p:sp>
      <p:sp>
        <p:nvSpPr>
          <p:cNvPr id="21" name="Dikdörtgen 20">
            <a:extLst>
              <a:ext uri="{FF2B5EF4-FFF2-40B4-BE49-F238E27FC236}">
                <a16:creationId xmlns:a16="http://schemas.microsoft.com/office/drawing/2014/main" id="{605A2BEA-ED1B-40EB-8765-D31BB5D9C3C2}"/>
              </a:ext>
            </a:extLst>
          </p:cNvPr>
          <p:cNvSpPr/>
          <p:nvPr/>
        </p:nvSpPr>
        <p:spPr>
          <a:xfrm>
            <a:off x="234292" y="1506803"/>
            <a:ext cx="5256584" cy="369332"/>
          </a:xfrm>
          <a:prstGeom prst="rect">
            <a:avLst/>
          </a:prstGeom>
        </p:spPr>
        <p:txBody>
          <a:bodyPr wrap="square">
            <a:spAutoFit/>
          </a:bodyPr>
          <a:lstStyle/>
          <a:p>
            <a:r>
              <a:rPr lang="tr-TR" dirty="0">
                <a:solidFill>
                  <a:schemeClr val="bg1">
                    <a:lumMod val="50000"/>
                  </a:schemeClr>
                </a:solidFill>
              </a:rPr>
              <a:t>10.2.1 </a:t>
            </a:r>
            <a:r>
              <a:rPr lang="tr-TR" dirty="0" err="1">
                <a:solidFill>
                  <a:schemeClr val="bg1">
                    <a:lumMod val="50000"/>
                  </a:schemeClr>
                </a:solidFill>
              </a:rPr>
              <a:t>Plastic</a:t>
            </a:r>
            <a:r>
              <a:rPr lang="tr-TR" dirty="0">
                <a:solidFill>
                  <a:schemeClr val="bg1">
                    <a:lumMod val="50000"/>
                  </a:schemeClr>
                </a:solidFill>
              </a:rPr>
              <a:t> </a:t>
            </a:r>
            <a:r>
              <a:rPr lang="tr-TR" dirty="0" err="1">
                <a:solidFill>
                  <a:schemeClr val="bg1">
                    <a:lumMod val="50000"/>
                  </a:schemeClr>
                </a:solidFill>
              </a:rPr>
              <a:t>Matrix</a:t>
            </a:r>
            <a:r>
              <a:rPr lang="tr-TR" dirty="0">
                <a:solidFill>
                  <a:schemeClr val="bg1">
                    <a:lumMod val="50000"/>
                  </a:schemeClr>
                </a:solidFill>
              </a:rPr>
              <a:t> </a:t>
            </a:r>
            <a:r>
              <a:rPr lang="tr-TR" dirty="0" err="1">
                <a:solidFill>
                  <a:schemeClr val="bg1">
                    <a:lumMod val="50000"/>
                  </a:schemeClr>
                </a:solidFill>
              </a:rPr>
              <a:t>Materials</a:t>
            </a:r>
            <a:r>
              <a:rPr lang="tr-TR" dirty="0">
                <a:solidFill>
                  <a:schemeClr val="bg1">
                    <a:lumMod val="50000"/>
                  </a:schemeClr>
                </a:solidFill>
              </a:rPr>
              <a:t> (</a:t>
            </a:r>
            <a:r>
              <a:rPr lang="tr-TR" dirty="0" err="1">
                <a:solidFill>
                  <a:schemeClr val="bg1">
                    <a:lumMod val="50000"/>
                  </a:schemeClr>
                </a:solidFill>
              </a:rPr>
              <a:t>Resins</a:t>
            </a:r>
            <a:r>
              <a:rPr lang="tr-TR" dirty="0">
                <a:solidFill>
                  <a:schemeClr val="bg1">
                    <a:lumMod val="50000"/>
                  </a:schemeClr>
                </a:solidFill>
              </a:rPr>
              <a:t>/</a:t>
            </a:r>
            <a:r>
              <a:rPr lang="tr-TR" dirty="0" err="1">
                <a:solidFill>
                  <a:schemeClr val="bg1">
                    <a:lumMod val="50000"/>
                  </a:schemeClr>
                </a:solidFill>
              </a:rPr>
              <a:t>Polymers</a:t>
            </a:r>
            <a:r>
              <a:rPr lang="tr-TR" dirty="0">
                <a:solidFill>
                  <a:schemeClr val="bg1">
                    <a:lumMod val="50000"/>
                  </a:schemeClr>
                </a:solidFill>
              </a:rPr>
              <a:t>)</a:t>
            </a:r>
          </a:p>
        </p:txBody>
      </p:sp>
      <p:sp>
        <p:nvSpPr>
          <p:cNvPr id="25" name="Metin kutusu 24">
            <a:extLst>
              <a:ext uri="{FF2B5EF4-FFF2-40B4-BE49-F238E27FC236}">
                <a16:creationId xmlns:a16="http://schemas.microsoft.com/office/drawing/2014/main" id="{89864969-943E-4B3E-896D-8AB2A89FE64E}"/>
              </a:ext>
            </a:extLst>
          </p:cNvPr>
          <p:cNvSpPr txBox="1"/>
          <p:nvPr/>
        </p:nvSpPr>
        <p:spPr>
          <a:xfrm>
            <a:off x="971600" y="2175524"/>
            <a:ext cx="5553844" cy="369332"/>
          </a:xfrm>
          <a:prstGeom prst="rect">
            <a:avLst/>
          </a:prstGeom>
          <a:noFill/>
        </p:spPr>
        <p:txBody>
          <a:bodyPr wrap="square" rtlCol="0">
            <a:spAutoFit/>
          </a:bodyPr>
          <a:lstStyle/>
          <a:p>
            <a:r>
              <a:rPr lang="tr-TR" dirty="0">
                <a:solidFill>
                  <a:schemeClr val="bg1">
                    <a:lumMod val="50000"/>
                  </a:schemeClr>
                </a:solidFill>
              </a:rPr>
              <a:t>10.2.1.b.4 </a:t>
            </a:r>
            <a:r>
              <a:rPr lang="tr-TR" dirty="0" err="1">
                <a:solidFill>
                  <a:schemeClr val="bg1">
                    <a:lumMod val="50000"/>
                  </a:schemeClr>
                </a:solidFill>
              </a:rPr>
              <a:t>Some</a:t>
            </a:r>
            <a:r>
              <a:rPr lang="tr-TR" dirty="0">
                <a:solidFill>
                  <a:schemeClr val="bg1">
                    <a:lumMod val="50000"/>
                  </a:schemeClr>
                </a:solidFill>
              </a:rPr>
              <a:t> </a:t>
            </a:r>
            <a:r>
              <a:rPr lang="tr-TR" dirty="0" err="1">
                <a:solidFill>
                  <a:schemeClr val="bg1">
                    <a:lumMod val="50000"/>
                  </a:schemeClr>
                </a:solidFill>
              </a:rPr>
              <a:t>Thermoplastic</a:t>
            </a:r>
            <a:r>
              <a:rPr lang="tr-TR" dirty="0">
                <a:solidFill>
                  <a:schemeClr val="bg1">
                    <a:lumMod val="50000"/>
                  </a:schemeClr>
                </a:solidFill>
              </a:rPr>
              <a:t> </a:t>
            </a:r>
            <a:r>
              <a:rPr lang="tr-TR" dirty="0" err="1">
                <a:solidFill>
                  <a:schemeClr val="bg1">
                    <a:lumMod val="50000"/>
                  </a:schemeClr>
                </a:solidFill>
              </a:rPr>
              <a:t>Materials</a:t>
            </a:r>
            <a:r>
              <a:rPr lang="tr-TR" dirty="0">
                <a:solidFill>
                  <a:schemeClr val="bg1">
                    <a:lumMod val="50000"/>
                  </a:schemeClr>
                </a:solidFill>
              </a:rPr>
              <a:t>:</a:t>
            </a:r>
          </a:p>
        </p:txBody>
      </p:sp>
      <p:sp>
        <p:nvSpPr>
          <p:cNvPr id="17" name="Altbilgi Yer Tutucusu 2">
            <a:extLst>
              <a:ext uri="{FF2B5EF4-FFF2-40B4-BE49-F238E27FC236}">
                <a16:creationId xmlns:a16="http://schemas.microsoft.com/office/drawing/2014/main" id="{2E0F6FD2-C357-4B02-AF67-ED601C3B715B}"/>
              </a:ext>
            </a:extLst>
          </p:cNvPr>
          <p:cNvSpPr>
            <a:spLocks noGrp="1"/>
          </p:cNvSpPr>
          <p:nvPr>
            <p:ph type="ftr" sz="quarter" idx="11"/>
          </p:nvPr>
        </p:nvSpPr>
        <p:spPr>
          <a:xfrm>
            <a:off x="1957740" y="6410748"/>
            <a:ext cx="4680520" cy="330520"/>
          </a:xfrm>
        </p:spPr>
        <p:txBody>
          <a:bodyPr/>
          <a:lstStyle/>
          <a:p>
            <a:r>
              <a:rPr lang="en-US" dirty="0"/>
              <a:t>General Information About Composite Materials / Mehmet </a:t>
            </a:r>
            <a:r>
              <a:rPr lang="en-US" dirty="0" err="1"/>
              <a:t>Zor</a:t>
            </a:r>
            <a:endParaRPr lang="tr-TR" dirty="0"/>
          </a:p>
        </p:txBody>
      </p:sp>
    </p:spTree>
    <p:extLst>
      <p:ext uri="{BB962C8B-B14F-4D97-AF65-F5344CB8AC3E}">
        <p14:creationId xmlns:p14="http://schemas.microsoft.com/office/powerpoint/2010/main" val="104584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up)">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wipe(up)">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wipe(up)">
                                      <p:cBhvr>
                                        <p:cTn id="22" dur="500"/>
                                        <p:tgtEl>
                                          <p:spTgt spid="1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build="p"/>
      <p:bldP spid="22" grpId="0"/>
      <p:bldP spid="24"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7840E83-AC17-4BB5-BC43-751DE1ADA5B1}" type="slidenum">
              <a:rPr lang="tr-TR" smtClean="0"/>
              <a:t>123</a:t>
            </a:fld>
            <a:endParaRPr lang="tr-TR"/>
          </a:p>
        </p:txBody>
      </p:sp>
      <p:sp>
        <p:nvSpPr>
          <p:cNvPr id="6" name="Veri Yer Tutucusu 5"/>
          <p:cNvSpPr>
            <a:spLocks noGrp="1"/>
          </p:cNvSpPr>
          <p:nvPr>
            <p:ph type="dt" sz="half" idx="10"/>
          </p:nvPr>
        </p:nvSpPr>
        <p:spPr/>
        <p:txBody>
          <a:bodyPr/>
          <a:lstStyle/>
          <a:p>
            <a:r>
              <a:rPr lang="tr-TR" dirty="0"/>
              <a:t>......</a:t>
            </a:r>
          </a:p>
        </p:txBody>
      </p:sp>
      <p:sp>
        <p:nvSpPr>
          <p:cNvPr id="13" name="Başlık 1">
            <a:extLst>
              <a:ext uri="{FF2B5EF4-FFF2-40B4-BE49-F238E27FC236}">
                <a16:creationId xmlns:a16="http://schemas.microsoft.com/office/drawing/2014/main" id="{26E1029F-58CD-4DA3-8E9C-572AFFE42C34}"/>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
        <p:nvSpPr>
          <p:cNvPr id="14" name="Dikdörtgen 13">
            <a:extLst>
              <a:ext uri="{FF2B5EF4-FFF2-40B4-BE49-F238E27FC236}">
                <a16:creationId xmlns:a16="http://schemas.microsoft.com/office/drawing/2014/main" id="{61726C7A-C34E-49BE-AC16-EF9482838BC6}"/>
              </a:ext>
            </a:extLst>
          </p:cNvPr>
          <p:cNvSpPr/>
          <p:nvPr/>
        </p:nvSpPr>
        <p:spPr>
          <a:xfrm>
            <a:off x="2734627" y="633165"/>
            <a:ext cx="3903633" cy="400110"/>
          </a:xfrm>
          <a:prstGeom prst="rect">
            <a:avLst/>
          </a:prstGeom>
        </p:spPr>
        <p:txBody>
          <a:bodyPr wrap="none">
            <a:spAutoFit/>
          </a:bodyPr>
          <a:lstStyle/>
          <a:p>
            <a:r>
              <a:rPr lang="tr-TR" sz="2000" dirty="0">
                <a:solidFill>
                  <a:schemeClr val="bg1">
                    <a:lumMod val="50000"/>
                  </a:schemeClr>
                </a:solidFill>
              </a:rPr>
              <a:t>10.2 Main </a:t>
            </a:r>
            <a:r>
              <a:rPr lang="tr-TR" sz="2000" dirty="0" err="1">
                <a:solidFill>
                  <a:schemeClr val="bg1">
                    <a:lumMod val="50000"/>
                  </a:schemeClr>
                </a:solidFill>
              </a:rPr>
              <a:t>Matrix</a:t>
            </a:r>
            <a:r>
              <a:rPr lang="tr-TR" sz="2000" dirty="0">
                <a:solidFill>
                  <a:schemeClr val="bg1">
                    <a:lumMod val="50000"/>
                  </a:schemeClr>
                </a:solidFill>
              </a:rPr>
              <a:t> </a:t>
            </a:r>
            <a:r>
              <a:rPr lang="tr-TR" sz="2000" dirty="0" err="1">
                <a:solidFill>
                  <a:schemeClr val="bg1">
                    <a:lumMod val="50000"/>
                  </a:schemeClr>
                </a:solidFill>
              </a:rPr>
              <a:t>Material</a:t>
            </a:r>
            <a:r>
              <a:rPr lang="tr-TR" sz="2000" dirty="0">
                <a:solidFill>
                  <a:schemeClr val="bg1">
                    <a:lumMod val="50000"/>
                  </a:schemeClr>
                </a:solidFill>
              </a:rPr>
              <a:t> </a:t>
            </a:r>
            <a:r>
              <a:rPr lang="tr-TR" sz="2000" dirty="0" err="1">
                <a:solidFill>
                  <a:schemeClr val="bg1">
                    <a:lumMod val="50000"/>
                  </a:schemeClr>
                </a:solidFill>
              </a:rPr>
              <a:t>Types</a:t>
            </a:r>
            <a:endParaRPr lang="tr-TR" sz="2000" dirty="0">
              <a:solidFill>
                <a:schemeClr val="bg1">
                  <a:lumMod val="50000"/>
                </a:schemeClr>
              </a:solidFill>
            </a:endParaRPr>
          </a:p>
        </p:txBody>
      </p:sp>
      <p:sp>
        <p:nvSpPr>
          <p:cNvPr id="12" name="Metin kutusu 11">
            <a:extLst>
              <a:ext uri="{FF2B5EF4-FFF2-40B4-BE49-F238E27FC236}">
                <a16:creationId xmlns:a16="http://schemas.microsoft.com/office/drawing/2014/main" id="{0345A3D0-D52C-4B74-B6F6-437A019F379E}"/>
              </a:ext>
            </a:extLst>
          </p:cNvPr>
          <p:cNvSpPr txBox="1"/>
          <p:nvPr/>
        </p:nvSpPr>
        <p:spPr>
          <a:xfrm>
            <a:off x="1540023" y="2644138"/>
            <a:ext cx="4290546" cy="369332"/>
          </a:xfrm>
          <a:prstGeom prst="rect">
            <a:avLst/>
          </a:prstGeom>
          <a:noFill/>
        </p:spPr>
        <p:txBody>
          <a:bodyPr wrap="square" rtlCol="0">
            <a:spAutoFit/>
          </a:bodyPr>
          <a:lstStyle/>
          <a:p>
            <a:r>
              <a:rPr lang="tr-TR" dirty="0">
                <a:solidFill>
                  <a:srgbClr val="FF0000"/>
                </a:solidFill>
              </a:rPr>
              <a:t>10.2.1.b.4.7  </a:t>
            </a:r>
            <a:r>
              <a:rPr lang="tr-TR" dirty="0" err="1">
                <a:solidFill>
                  <a:srgbClr val="FF0000"/>
                </a:solidFill>
              </a:rPr>
              <a:t>Poly-Propylene</a:t>
            </a:r>
            <a:r>
              <a:rPr lang="tr-TR" dirty="0">
                <a:solidFill>
                  <a:srgbClr val="FF0000"/>
                </a:solidFill>
              </a:rPr>
              <a:t> (PP)</a:t>
            </a:r>
          </a:p>
        </p:txBody>
      </p:sp>
      <p:sp>
        <p:nvSpPr>
          <p:cNvPr id="19" name="Metin kutusu 18">
            <a:extLst>
              <a:ext uri="{FF2B5EF4-FFF2-40B4-BE49-F238E27FC236}">
                <a16:creationId xmlns:a16="http://schemas.microsoft.com/office/drawing/2014/main" id="{695455BF-A848-461F-826D-0E9CA90CC570}"/>
              </a:ext>
            </a:extLst>
          </p:cNvPr>
          <p:cNvSpPr txBox="1"/>
          <p:nvPr/>
        </p:nvSpPr>
        <p:spPr>
          <a:xfrm>
            <a:off x="234292" y="2858994"/>
            <a:ext cx="6526913" cy="872868"/>
          </a:xfrm>
          <a:prstGeom prst="rect">
            <a:avLst/>
          </a:prstGeom>
          <a:noFill/>
        </p:spPr>
        <p:txBody>
          <a:bodyPr wrap="square" rtlCol="0">
            <a:spAutoFit/>
          </a:bodyPr>
          <a:lstStyle/>
          <a:p>
            <a:pPr marL="457200" indent="-457200">
              <a:lnSpc>
                <a:spcPct val="150000"/>
              </a:lnSpc>
              <a:buFont typeface="+mj-lt"/>
              <a:buAutoNum type="arabicPeriod"/>
            </a:pPr>
            <a:r>
              <a:rPr lang="en-US" dirty="0"/>
              <a:t>It is a lightweight plastic used in injection molds and has a high specific strength value.</a:t>
            </a:r>
            <a:endParaRPr lang="tr-TR" dirty="0"/>
          </a:p>
        </p:txBody>
      </p:sp>
      <p:pic>
        <p:nvPicPr>
          <p:cNvPr id="21" name="Picture 2" descr="http://images.kkeu.de/is/image/kke/Depo_kutular%C4%B1_ve_paletler/%C4%B0stifleme_kutular%C4%B1/G%C4%B1da_maddeleri_i%C3%A7in_uygun_polipropilen_(PP)_Euronorm_istiflenebilen_kutu_zoom--G00047526-07.jpg">
            <a:extLst>
              <a:ext uri="{FF2B5EF4-FFF2-40B4-BE49-F238E27FC236}">
                <a16:creationId xmlns:a16="http://schemas.microsoft.com/office/drawing/2014/main" id="{E629E16F-08E3-446E-997A-9CF3001192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13716" y="2013444"/>
            <a:ext cx="1975754" cy="1617648"/>
          </a:xfrm>
          <a:prstGeom prst="rect">
            <a:avLst/>
          </a:prstGeom>
          <a:noFill/>
          <a:extLst>
            <a:ext uri="{909E8E84-426E-40DD-AFC4-6F175D3DCCD1}">
              <a14:hiddenFill xmlns:a14="http://schemas.microsoft.com/office/drawing/2010/main">
                <a:solidFill>
                  <a:srgbClr val="FFFFFF"/>
                </a:solidFill>
              </a14:hiddenFill>
            </a:ext>
          </a:extLst>
        </p:spPr>
      </p:pic>
      <p:sp>
        <p:nvSpPr>
          <p:cNvPr id="25" name="Metin kutusu 24">
            <a:extLst>
              <a:ext uri="{FF2B5EF4-FFF2-40B4-BE49-F238E27FC236}">
                <a16:creationId xmlns:a16="http://schemas.microsoft.com/office/drawing/2014/main" id="{D11F3E65-D4F2-4CDB-85F9-ABFFB4B0844D}"/>
              </a:ext>
            </a:extLst>
          </p:cNvPr>
          <p:cNvSpPr txBox="1"/>
          <p:nvPr/>
        </p:nvSpPr>
        <p:spPr>
          <a:xfrm>
            <a:off x="1500654" y="4304343"/>
            <a:ext cx="4653662" cy="369332"/>
          </a:xfrm>
          <a:prstGeom prst="rect">
            <a:avLst/>
          </a:prstGeom>
          <a:noFill/>
        </p:spPr>
        <p:txBody>
          <a:bodyPr wrap="square" rtlCol="0">
            <a:spAutoFit/>
          </a:bodyPr>
          <a:lstStyle/>
          <a:p>
            <a:r>
              <a:rPr lang="tr-TR" dirty="0">
                <a:solidFill>
                  <a:srgbClr val="FF0000"/>
                </a:solidFill>
              </a:rPr>
              <a:t>10.2.1.b.4.8 </a:t>
            </a:r>
            <a:r>
              <a:rPr lang="tr-TR" dirty="0" err="1">
                <a:solidFill>
                  <a:srgbClr val="FF0000"/>
                </a:solidFill>
              </a:rPr>
              <a:t>Poly-Vinyl-Chloride</a:t>
            </a:r>
            <a:r>
              <a:rPr lang="tr-TR" dirty="0">
                <a:solidFill>
                  <a:srgbClr val="FF0000"/>
                </a:solidFill>
              </a:rPr>
              <a:t> (PVC)</a:t>
            </a:r>
          </a:p>
        </p:txBody>
      </p:sp>
      <p:pic>
        <p:nvPicPr>
          <p:cNvPr id="26" name="Picture 4" descr="http://yargidekorasyon.com/wp-content/uploads/2013/01/28324712324751985199583461519864950077182082.jpg">
            <a:extLst>
              <a:ext uri="{FF2B5EF4-FFF2-40B4-BE49-F238E27FC236}">
                <a16:creationId xmlns:a16="http://schemas.microsoft.com/office/drawing/2014/main" id="{C2CD1997-B104-48B5-9FED-48B62D9DAE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8469" y="4104581"/>
            <a:ext cx="1951197" cy="1461254"/>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a:extLst>
              <a:ext uri="{FF2B5EF4-FFF2-40B4-BE49-F238E27FC236}">
                <a16:creationId xmlns:a16="http://schemas.microsoft.com/office/drawing/2014/main" id="{C8387D81-2924-4951-A269-A4D7F9E052FA}"/>
              </a:ext>
            </a:extLst>
          </p:cNvPr>
          <p:cNvSpPr/>
          <p:nvPr/>
        </p:nvSpPr>
        <p:spPr>
          <a:xfrm>
            <a:off x="258527" y="3607716"/>
            <a:ext cx="8720729" cy="457369"/>
          </a:xfrm>
          <a:prstGeom prst="rect">
            <a:avLst/>
          </a:prstGeom>
        </p:spPr>
        <p:txBody>
          <a:bodyPr wrap="square">
            <a:spAutoFit/>
          </a:bodyPr>
          <a:lstStyle/>
          <a:p>
            <a:pPr marL="457200" indent="-457200">
              <a:lnSpc>
                <a:spcPct val="150000"/>
              </a:lnSpc>
              <a:buFont typeface="+mj-lt"/>
              <a:buAutoNum type="arabicPeriod" startAt="2"/>
            </a:pPr>
            <a:r>
              <a:rPr lang="en-US" dirty="0"/>
              <a:t>It is used in certain areas due to its high melting temperature.</a:t>
            </a:r>
            <a:endParaRPr lang="tr-TR" dirty="0"/>
          </a:p>
        </p:txBody>
      </p:sp>
      <p:sp>
        <p:nvSpPr>
          <p:cNvPr id="27" name="Metin kutusu 26">
            <a:extLst>
              <a:ext uri="{FF2B5EF4-FFF2-40B4-BE49-F238E27FC236}">
                <a16:creationId xmlns:a16="http://schemas.microsoft.com/office/drawing/2014/main" id="{DE47A5F6-81D7-4F8D-A054-DEC83F3BAC9E}"/>
              </a:ext>
            </a:extLst>
          </p:cNvPr>
          <p:cNvSpPr txBox="1"/>
          <p:nvPr/>
        </p:nvSpPr>
        <p:spPr>
          <a:xfrm>
            <a:off x="165668" y="4698238"/>
            <a:ext cx="8623801" cy="1703864"/>
          </a:xfrm>
          <a:prstGeom prst="rect">
            <a:avLst/>
          </a:prstGeom>
          <a:noFill/>
        </p:spPr>
        <p:txBody>
          <a:bodyPr wrap="square" rtlCol="0">
            <a:spAutoFit/>
          </a:bodyPr>
          <a:lstStyle/>
          <a:p>
            <a:pPr marL="342900" indent="-342900">
              <a:lnSpc>
                <a:spcPct val="150000"/>
              </a:lnSpc>
              <a:buFont typeface="+mj-lt"/>
              <a:buAutoNum type="arabicPeriod"/>
            </a:pPr>
            <a:r>
              <a:rPr lang="en-US" dirty="0"/>
              <a:t>They are used in food packaging, toys, flooring, windows </a:t>
            </a:r>
            <a:endParaRPr lang="tr-TR" dirty="0"/>
          </a:p>
          <a:p>
            <a:pPr>
              <a:lnSpc>
                <a:spcPct val="150000"/>
              </a:lnSpc>
            </a:pPr>
            <a:r>
              <a:rPr lang="tr-TR" dirty="0"/>
              <a:t>        </a:t>
            </a:r>
            <a:r>
              <a:rPr lang="en-US" dirty="0"/>
              <a:t>and doors manufacturing.</a:t>
            </a:r>
            <a:endParaRPr lang="tr-TR" dirty="0"/>
          </a:p>
          <a:p>
            <a:pPr>
              <a:lnSpc>
                <a:spcPct val="150000"/>
              </a:lnSpc>
            </a:pPr>
            <a:r>
              <a:rPr lang="tr-TR" dirty="0"/>
              <a:t>2. </a:t>
            </a:r>
            <a:r>
              <a:rPr lang="en-US" dirty="0"/>
              <a:t>It is also used in areas such as rigid pipes, wire and cable insulation, </a:t>
            </a:r>
            <a:r>
              <a:rPr lang="tr-TR" dirty="0"/>
              <a:t>   </a:t>
            </a:r>
            <a:r>
              <a:rPr lang="en-US" dirty="0"/>
              <a:t>and film manufacturing. PVC is unstable to heat and light.</a:t>
            </a:r>
            <a:endParaRPr lang="tr-TR" dirty="0"/>
          </a:p>
        </p:txBody>
      </p:sp>
      <p:sp>
        <p:nvSpPr>
          <p:cNvPr id="20" name="Dikdörtgen 19">
            <a:extLst>
              <a:ext uri="{FF2B5EF4-FFF2-40B4-BE49-F238E27FC236}">
                <a16:creationId xmlns:a16="http://schemas.microsoft.com/office/drawing/2014/main" id="{468446B8-FCAC-4C52-8960-A5171CA131F9}"/>
              </a:ext>
            </a:extLst>
          </p:cNvPr>
          <p:cNvSpPr/>
          <p:nvPr/>
        </p:nvSpPr>
        <p:spPr>
          <a:xfrm>
            <a:off x="557489" y="1821235"/>
            <a:ext cx="2603598" cy="369332"/>
          </a:xfrm>
          <a:prstGeom prst="rect">
            <a:avLst/>
          </a:prstGeom>
        </p:spPr>
        <p:txBody>
          <a:bodyPr wrap="none">
            <a:spAutoFit/>
          </a:bodyPr>
          <a:lstStyle/>
          <a:p>
            <a:r>
              <a:rPr lang="tr-TR" dirty="0">
                <a:solidFill>
                  <a:schemeClr val="bg1">
                    <a:lumMod val="50000"/>
                  </a:schemeClr>
                </a:solidFill>
              </a:rPr>
              <a:t>10.2.1.b </a:t>
            </a:r>
            <a:r>
              <a:rPr lang="tr-TR" dirty="0" err="1">
                <a:solidFill>
                  <a:schemeClr val="bg1">
                    <a:lumMod val="50000"/>
                  </a:schemeClr>
                </a:solidFill>
              </a:rPr>
              <a:t>Thermoplastics</a:t>
            </a:r>
            <a:endParaRPr lang="tr-TR" dirty="0">
              <a:solidFill>
                <a:schemeClr val="bg1">
                  <a:lumMod val="50000"/>
                </a:schemeClr>
              </a:solidFill>
            </a:endParaRPr>
          </a:p>
        </p:txBody>
      </p:sp>
      <p:sp>
        <p:nvSpPr>
          <p:cNvPr id="22" name="Dikdörtgen 21">
            <a:extLst>
              <a:ext uri="{FF2B5EF4-FFF2-40B4-BE49-F238E27FC236}">
                <a16:creationId xmlns:a16="http://schemas.microsoft.com/office/drawing/2014/main" id="{A8F93E79-CFD8-48C5-9F7A-D37E33FC693C}"/>
              </a:ext>
            </a:extLst>
          </p:cNvPr>
          <p:cNvSpPr/>
          <p:nvPr/>
        </p:nvSpPr>
        <p:spPr>
          <a:xfrm>
            <a:off x="234292" y="1506803"/>
            <a:ext cx="5256584" cy="369332"/>
          </a:xfrm>
          <a:prstGeom prst="rect">
            <a:avLst/>
          </a:prstGeom>
        </p:spPr>
        <p:txBody>
          <a:bodyPr wrap="square">
            <a:spAutoFit/>
          </a:bodyPr>
          <a:lstStyle/>
          <a:p>
            <a:r>
              <a:rPr lang="tr-TR" dirty="0">
                <a:solidFill>
                  <a:schemeClr val="bg1">
                    <a:lumMod val="50000"/>
                  </a:schemeClr>
                </a:solidFill>
              </a:rPr>
              <a:t>10.2.1 </a:t>
            </a:r>
            <a:r>
              <a:rPr lang="tr-TR" dirty="0" err="1">
                <a:solidFill>
                  <a:schemeClr val="bg1">
                    <a:lumMod val="50000"/>
                  </a:schemeClr>
                </a:solidFill>
              </a:rPr>
              <a:t>Plastic</a:t>
            </a:r>
            <a:r>
              <a:rPr lang="tr-TR" dirty="0">
                <a:solidFill>
                  <a:schemeClr val="bg1">
                    <a:lumMod val="50000"/>
                  </a:schemeClr>
                </a:solidFill>
              </a:rPr>
              <a:t> </a:t>
            </a:r>
            <a:r>
              <a:rPr lang="tr-TR" dirty="0" err="1">
                <a:solidFill>
                  <a:schemeClr val="bg1">
                    <a:lumMod val="50000"/>
                  </a:schemeClr>
                </a:solidFill>
              </a:rPr>
              <a:t>Matrix</a:t>
            </a:r>
            <a:r>
              <a:rPr lang="tr-TR" dirty="0">
                <a:solidFill>
                  <a:schemeClr val="bg1">
                    <a:lumMod val="50000"/>
                  </a:schemeClr>
                </a:solidFill>
              </a:rPr>
              <a:t> </a:t>
            </a:r>
            <a:r>
              <a:rPr lang="tr-TR" dirty="0" err="1">
                <a:solidFill>
                  <a:schemeClr val="bg1">
                    <a:lumMod val="50000"/>
                  </a:schemeClr>
                </a:solidFill>
              </a:rPr>
              <a:t>Materials</a:t>
            </a:r>
            <a:r>
              <a:rPr lang="tr-TR" dirty="0">
                <a:solidFill>
                  <a:schemeClr val="bg1">
                    <a:lumMod val="50000"/>
                  </a:schemeClr>
                </a:solidFill>
              </a:rPr>
              <a:t> (</a:t>
            </a:r>
            <a:r>
              <a:rPr lang="tr-TR" dirty="0" err="1">
                <a:solidFill>
                  <a:schemeClr val="bg1">
                    <a:lumMod val="50000"/>
                  </a:schemeClr>
                </a:solidFill>
              </a:rPr>
              <a:t>Resins</a:t>
            </a:r>
            <a:r>
              <a:rPr lang="tr-TR" dirty="0">
                <a:solidFill>
                  <a:schemeClr val="bg1">
                    <a:lumMod val="50000"/>
                  </a:schemeClr>
                </a:solidFill>
              </a:rPr>
              <a:t>/</a:t>
            </a:r>
            <a:r>
              <a:rPr lang="tr-TR" dirty="0" err="1">
                <a:solidFill>
                  <a:schemeClr val="bg1">
                    <a:lumMod val="50000"/>
                  </a:schemeClr>
                </a:solidFill>
              </a:rPr>
              <a:t>Polymers</a:t>
            </a:r>
            <a:r>
              <a:rPr lang="tr-TR" dirty="0">
                <a:solidFill>
                  <a:schemeClr val="bg1">
                    <a:lumMod val="50000"/>
                  </a:schemeClr>
                </a:solidFill>
              </a:rPr>
              <a:t>)</a:t>
            </a:r>
          </a:p>
        </p:txBody>
      </p:sp>
      <p:sp>
        <p:nvSpPr>
          <p:cNvPr id="24" name="Metin kutusu 23">
            <a:extLst>
              <a:ext uri="{FF2B5EF4-FFF2-40B4-BE49-F238E27FC236}">
                <a16:creationId xmlns:a16="http://schemas.microsoft.com/office/drawing/2014/main" id="{AEEAC00F-7270-490D-8739-7DFE1A337170}"/>
              </a:ext>
            </a:extLst>
          </p:cNvPr>
          <p:cNvSpPr txBox="1"/>
          <p:nvPr/>
        </p:nvSpPr>
        <p:spPr>
          <a:xfrm>
            <a:off x="1048246" y="2156439"/>
            <a:ext cx="5553844" cy="369332"/>
          </a:xfrm>
          <a:prstGeom prst="rect">
            <a:avLst/>
          </a:prstGeom>
          <a:noFill/>
        </p:spPr>
        <p:txBody>
          <a:bodyPr wrap="square" rtlCol="0">
            <a:spAutoFit/>
          </a:bodyPr>
          <a:lstStyle/>
          <a:p>
            <a:r>
              <a:rPr lang="tr-TR" dirty="0">
                <a:solidFill>
                  <a:schemeClr val="bg1">
                    <a:lumMod val="50000"/>
                  </a:schemeClr>
                </a:solidFill>
              </a:rPr>
              <a:t>10.2.1.b.4 </a:t>
            </a:r>
            <a:r>
              <a:rPr lang="tr-TR" dirty="0" err="1">
                <a:solidFill>
                  <a:schemeClr val="bg1">
                    <a:lumMod val="50000"/>
                  </a:schemeClr>
                </a:solidFill>
              </a:rPr>
              <a:t>Some</a:t>
            </a:r>
            <a:r>
              <a:rPr lang="tr-TR" dirty="0">
                <a:solidFill>
                  <a:schemeClr val="bg1">
                    <a:lumMod val="50000"/>
                  </a:schemeClr>
                </a:solidFill>
              </a:rPr>
              <a:t> </a:t>
            </a:r>
            <a:r>
              <a:rPr lang="tr-TR" dirty="0" err="1">
                <a:solidFill>
                  <a:schemeClr val="bg1">
                    <a:lumMod val="50000"/>
                  </a:schemeClr>
                </a:solidFill>
              </a:rPr>
              <a:t>Thermoplastic</a:t>
            </a:r>
            <a:r>
              <a:rPr lang="tr-TR" dirty="0">
                <a:solidFill>
                  <a:schemeClr val="bg1">
                    <a:lumMod val="50000"/>
                  </a:schemeClr>
                </a:solidFill>
              </a:rPr>
              <a:t> </a:t>
            </a:r>
            <a:r>
              <a:rPr lang="tr-TR" dirty="0" err="1">
                <a:solidFill>
                  <a:schemeClr val="bg1">
                    <a:lumMod val="50000"/>
                  </a:schemeClr>
                </a:solidFill>
              </a:rPr>
              <a:t>Materials</a:t>
            </a:r>
            <a:r>
              <a:rPr lang="tr-TR" dirty="0">
                <a:solidFill>
                  <a:schemeClr val="bg1">
                    <a:lumMod val="50000"/>
                  </a:schemeClr>
                </a:solidFill>
              </a:rPr>
              <a:t>:</a:t>
            </a:r>
          </a:p>
        </p:txBody>
      </p:sp>
      <p:sp>
        <p:nvSpPr>
          <p:cNvPr id="17" name="Altbilgi Yer Tutucusu 2">
            <a:extLst>
              <a:ext uri="{FF2B5EF4-FFF2-40B4-BE49-F238E27FC236}">
                <a16:creationId xmlns:a16="http://schemas.microsoft.com/office/drawing/2014/main" id="{75DD6241-4850-4BE6-A75B-2247DAB63BBF}"/>
              </a:ext>
            </a:extLst>
          </p:cNvPr>
          <p:cNvSpPr>
            <a:spLocks noGrp="1"/>
          </p:cNvSpPr>
          <p:nvPr>
            <p:ph type="ftr" sz="quarter" idx="11"/>
          </p:nvPr>
        </p:nvSpPr>
        <p:spPr>
          <a:xfrm>
            <a:off x="1957740" y="6410748"/>
            <a:ext cx="4680520" cy="330520"/>
          </a:xfrm>
        </p:spPr>
        <p:txBody>
          <a:bodyPr/>
          <a:lstStyle/>
          <a:p>
            <a:r>
              <a:rPr lang="en-US" dirty="0"/>
              <a:t>General Information About Composite Materials / Mehmet </a:t>
            </a:r>
            <a:r>
              <a:rPr lang="en-US" dirty="0" err="1"/>
              <a:t>Zor</a:t>
            </a:r>
            <a:endParaRPr lang="tr-TR" dirty="0"/>
          </a:p>
        </p:txBody>
      </p:sp>
    </p:spTree>
    <p:extLst>
      <p:ext uri="{BB962C8B-B14F-4D97-AF65-F5344CB8AC3E}">
        <p14:creationId xmlns:p14="http://schemas.microsoft.com/office/powerpoint/2010/main" val="52707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wipe(up)">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7">
                                            <p:txEl>
                                              <p:pRg st="0" end="0"/>
                                            </p:txEl>
                                          </p:spTgt>
                                        </p:tgtEl>
                                        <p:attrNameLst>
                                          <p:attrName>style.visibility</p:attrName>
                                        </p:attrNameLst>
                                      </p:cBhvr>
                                      <p:to>
                                        <p:strVal val="visible"/>
                                      </p:to>
                                    </p:set>
                                    <p:animEffect transition="in" filter="wipe(up)">
                                      <p:cBhvr>
                                        <p:cTn id="27" dur="500"/>
                                        <p:tgtEl>
                                          <p:spTgt spid="2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7">
                                            <p:txEl>
                                              <p:pRg st="1" end="1"/>
                                            </p:txEl>
                                          </p:spTgt>
                                        </p:tgtEl>
                                        <p:attrNameLst>
                                          <p:attrName>style.visibility</p:attrName>
                                        </p:attrNameLst>
                                      </p:cBhvr>
                                      <p:to>
                                        <p:strVal val="visible"/>
                                      </p:to>
                                    </p:set>
                                    <p:animEffect transition="in" filter="wipe(up)">
                                      <p:cBhvr>
                                        <p:cTn id="32" dur="500"/>
                                        <p:tgtEl>
                                          <p:spTgt spid="2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7">
                                            <p:txEl>
                                              <p:pRg st="2" end="2"/>
                                            </p:txEl>
                                          </p:spTgt>
                                        </p:tgtEl>
                                        <p:attrNameLst>
                                          <p:attrName>style.visibility</p:attrName>
                                        </p:attrNameLst>
                                      </p:cBhvr>
                                      <p:to>
                                        <p:strVal val="visible"/>
                                      </p:to>
                                    </p:set>
                                    <p:animEffect transition="in" filter="wipe(up)">
                                      <p:cBhvr>
                                        <p:cTn id="37"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build="p"/>
      <p:bldP spid="25" grpId="0"/>
      <p:bldP spid="2" grpId="0"/>
      <p:bldP spid="27" grpId="0" build="p"/>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7840E83-AC17-4BB5-BC43-751DE1ADA5B1}" type="slidenum">
              <a:rPr lang="tr-TR" smtClean="0"/>
              <a:t>124</a:t>
            </a:fld>
            <a:endParaRPr lang="tr-TR"/>
          </a:p>
        </p:txBody>
      </p:sp>
      <p:sp>
        <p:nvSpPr>
          <p:cNvPr id="6" name="Veri Yer Tutucusu 5"/>
          <p:cNvSpPr>
            <a:spLocks noGrp="1"/>
          </p:cNvSpPr>
          <p:nvPr>
            <p:ph type="dt" sz="half" idx="10"/>
          </p:nvPr>
        </p:nvSpPr>
        <p:spPr/>
        <p:txBody>
          <a:bodyPr/>
          <a:lstStyle/>
          <a:p>
            <a:r>
              <a:rPr lang="tr-TR" dirty="0"/>
              <a:t>......</a:t>
            </a:r>
          </a:p>
        </p:txBody>
      </p:sp>
      <p:sp>
        <p:nvSpPr>
          <p:cNvPr id="13" name="Başlık 1">
            <a:extLst>
              <a:ext uri="{FF2B5EF4-FFF2-40B4-BE49-F238E27FC236}">
                <a16:creationId xmlns:a16="http://schemas.microsoft.com/office/drawing/2014/main" id="{26E1029F-58CD-4DA3-8E9C-572AFFE42C34}"/>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
        <p:nvSpPr>
          <p:cNvPr id="14" name="Dikdörtgen 13">
            <a:extLst>
              <a:ext uri="{FF2B5EF4-FFF2-40B4-BE49-F238E27FC236}">
                <a16:creationId xmlns:a16="http://schemas.microsoft.com/office/drawing/2014/main" id="{61726C7A-C34E-49BE-AC16-EF9482838BC6}"/>
              </a:ext>
            </a:extLst>
          </p:cNvPr>
          <p:cNvSpPr/>
          <p:nvPr/>
        </p:nvSpPr>
        <p:spPr>
          <a:xfrm>
            <a:off x="2734627" y="626041"/>
            <a:ext cx="3903633" cy="400110"/>
          </a:xfrm>
          <a:prstGeom prst="rect">
            <a:avLst/>
          </a:prstGeom>
        </p:spPr>
        <p:txBody>
          <a:bodyPr wrap="none">
            <a:spAutoFit/>
          </a:bodyPr>
          <a:lstStyle/>
          <a:p>
            <a:r>
              <a:rPr lang="tr-TR" sz="2000" dirty="0">
                <a:solidFill>
                  <a:schemeClr val="bg1">
                    <a:lumMod val="50000"/>
                  </a:schemeClr>
                </a:solidFill>
              </a:rPr>
              <a:t>10.2 Main </a:t>
            </a:r>
            <a:r>
              <a:rPr lang="tr-TR" sz="2000" dirty="0" err="1">
                <a:solidFill>
                  <a:schemeClr val="bg1">
                    <a:lumMod val="50000"/>
                  </a:schemeClr>
                </a:solidFill>
              </a:rPr>
              <a:t>Matrix</a:t>
            </a:r>
            <a:r>
              <a:rPr lang="tr-TR" sz="2000" dirty="0">
                <a:solidFill>
                  <a:schemeClr val="bg1">
                    <a:lumMod val="50000"/>
                  </a:schemeClr>
                </a:solidFill>
              </a:rPr>
              <a:t> </a:t>
            </a:r>
            <a:r>
              <a:rPr lang="tr-TR" sz="2000" dirty="0" err="1">
                <a:solidFill>
                  <a:schemeClr val="bg1">
                    <a:lumMod val="50000"/>
                  </a:schemeClr>
                </a:solidFill>
              </a:rPr>
              <a:t>Material</a:t>
            </a:r>
            <a:r>
              <a:rPr lang="tr-TR" sz="2000" dirty="0">
                <a:solidFill>
                  <a:schemeClr val="bg1">
                    <a:lumMod val="50000"/>
                  </a:schemeClr>
                </a:solidFill>
              </a:rPr>
              <a:t> </a:t>
            </a:r>
            <a:r>
              <a:rPr lang="tr-TR" sz="2000" dirty="0" err="1">
                <a:solidFill>
                  <a:schemeClr val="bg1">
                    <a:lumMod val="50000"/>
                  </a:schemeClr>
                </a:solidFill>
              </a:rPr>
              <a:t>Types</a:t>
            </a:r>
            <a:endParaRPr lang="tr-TR" sz="2000" dirty="0">
              <a:solidFill>
                <a:schemeClr val="bg1">
                  <a:lumMod val="50000"/>
                </a:schemeClr>
              </a:solidFill>
            </a:endParaRPr>
          </a:p>
        </p:txBody>
      </p:sp>
      <p:sp>
        <p:nvSpPr>
          <p:cNvPr id="23" name="Metin kutusu 22">
            <a:extLst>
              <a:ext uri="{FF2B5EF4-FFF2-40B4-BE49-F238E27FC236}">
                <a16:creationId xmlns:a16="http://schemas.microsoft.com/office/drawing/2014/main" id="{15E94613-98B8-4AF2-834B-CFFC2E6A6B6D}"/>
              </a:ext>
            </a:extLst>
          </p:cNvPr>
          <p:cNvSpPr txBox="1"/>
          <p:nvPr/>
        </p:nvSpPr>
        <p:spPr>
          <a:xfrm>
            <a:off x="1224038" y="2181981"/>
            <a:ext cx="7687690" cy="369332"/>
          </a:xfrm>
          <a:prstGeom prst="rect">
            <a:avLst/>
          </a:prstGeom>
          <a:noFill/>
        </p:spPr>
        <p:txBody>
          <a:bodyPr wrap="square" rtlCol="0">
            <a:spAutoFit/>
          </a:bodyPr>
          <a:lstStyle/>
          <a:p>
            <a:r>
              <a:rPr lang="tr-TR" dirty="0">
                <a:solidFill>
                  <a:srgbClr val="FF0000"/>
                </a:solidFill>
              </a:rPr>
              <a:t>10.2.1.b.5 </a:t>
            </a:r>
            <a:r>
              <a:rPr lang="en-US" dirty="0">
                <a:solidFill>
                  <a:srgbClr val="FF0000"/>
                </a:solidFill>
              </a:rPr>
              <a:t>Melting and Processing Temperatures of Thermoplastic Resins</a:t>
            </a:r>
            <a:endParaRPr lang="tr-TR" dirty="0">
              <a:solidFill>
                <a:srgbClr val="FF0000"/>
              </a:solidFill>
            </a:endParaRPr>
          </a:p>
        </p:txBody>
      </p:sp>
      <p:graphicFrame>
        <p:nvGraphicFramePr>
          <p:cNvPr id="20" name="Group 153">
            <a:extLst>
              <a:ext uri="{FF2B5EF4-FFF2-40B4-BE49-F238E27FC236}">
                <a16:creationId xmlns:a16="http://schemas.microsoft.com/office/drawing/2014/main" id="{9BC935B6-A058-49A6-86A9-EF370A94782C}"/>
              </a:ext>
            </a:extLst>
          </p:cNvPr>
          <p:cNvGraphicFramePr>
            <a:graphicFrameLocks/>
          </p:cNvGraphicFramePr>
          <p:nvPr>
            <p:extLst>
              <p:ext uri="{D42A27DB-BD31-4B8C-83A1-F6EECF244321}">
                <p14:modId xmlns:p14="http://schemas.microsoft.com/office/powerpoint/2010/main" val="1924925172"/>
              </p:ext>
            </p:extLst>
          </p:nvPr>
        </p:nvGraphicFramePr>
        <p:xfrm>
          <a:off x="886347" y="2577900"/>
          <a:ext cx="7999261" cy="2235919"/>
        </p:xfrm>
        <a:graphic>
          <a:graphicData uri="http://schemas.openxmlformats.org/drawingml/2006/table">
            <a:tbl>
              <a:tblPr/>
              <a:tblGrid>
                <a:gridCol w="3183746">
                  <a:extLst>
                    <a:ext uri="{9D8B030D-6E8A-4147-A177-3AD203B41FA5}">
                      <a16:colId xmlns:a16="http://schemas.microsoft.com/office/drawing/2014/main" val="20000"/>
                    </a:ext>
                  </a:extLst>
                </a:gridCol>
                <a:gridCol w="2219882">
                  <a:extLst>
                    <a:ext uri="{9D8B030D-6E8A-4147-A177-3AD203B41FA5}">
                      <a16:colId xmlns:a16="http://schemas.microsoft.com/office/drawing/2014/main" val="20001"/>
                    </a:ext>
                  </a:extLst>
                </a:gridCol>
                <a:gridCol w="2595633">
                  <a:extLst>
                    <a:ext uri="{9D8B030D-6E8A-4147-A177-3AD203B41FA5}">
                      <a16:colId xmlns:a16="http://schemas.microsoft.com/office/drawing/2014/main" val="20002"/>
                    </a:ext>
                  </a:extLst>
                </a:gridCol>
              </a:tblGrid>
              <a:tr h="888990">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1" i="0" u="none" strike="noStrike" cap="none" normalizeH="0" baseline="0" dirty="0" err="1">
                          <a:ln>
                            <a:noFill/>
                          </a:ln>
                          <a:solidFill>
                            <a:schemeClr val="tx1"/>
                          </a:solidFill>
                          <a:effectLst/>
                          <a:latin typeface="Tahoma" pitchFamily="34" charset="0"/>
                        </a:rPr>
                        <a:t>Materials</a:t>
                      </a:r>
                      <a:r>
                        <a:rPr kumimoji="0" lang="tr-TR" sz="2000" b="0" i="0" u="none" strike="noStrike" cap="none" normalizeH="0" baseline="0" dirty="0">
                          <a:ln>
                            <a:noFill/>
                          </a:ln>
                          <a:solidFill>
                            <a:schemeClr val="tx1"/>
                          </a:solidFill>
                          <a:effectLst/>
                          <a:latin typeface="Tahoma" pitchFamily="34" charset="0"/>
                        </a:rPr>
                        <a:t> </a:t>
                      </a:r>
                    </a:p>
                  </a:txBody>
                  <a:tcPr marT="45705" marB="45705"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800" b="1" i="0" u="none" strike="noStrike" cap="none" normalizeH="0" baseline="0" dirty="0" err="1">
                          <a:ln>
                            <a:noFill/>
                          </a:ln>
                          <a:solidFill>
                            <a:schemeClr val="tx1"/>
                          </a:solidFill>
                          <a:effectLst/>
                          <a:latin typeface="Tahoma" pitchFamily="34" charset="0"/>
                        </a:rPr>
                        <a:t>Melting</a:t>
                      </a:r>
                      <a:r>
                        <a:rPr kumimoji="0" lang="tr-TR" sz="1800" b="1" i="0" u="none" strike="noStrike" cap="none" normalizeH="0" baseline="0" dirty="0">
                          <a:ln>
                            <a:noFill/>
                          </a:ln>
                          <a:solidFill>
                            <a:schemeClr val="tx1"/>
                          </a:solidFill>
                          <a:effectLst/>
                          <a:latin typeface="Tahoma" pitchFamily="34" charset="0"/>
                        </a:rPr>
                        <a:t> </a:t>
                      </a:r>
                      <a:r>
                        <a:rPr kumimoji="0" lang="tr-TR" sz="1800" b="1" i="0" u="none" strike="noStrike" cap="none" normalizeH="0" baseline="0" dirty="0" err="1">
                          <a:ln>
                            <a:noFill/>
                          </a:ln>
                          <a:solidFill>
                            <a:schemeClr val="tx1"/>
                          </a:solidFill>
                          <a:effectLst/>
                          <a:latin typeface="Tahoma" pitchFamily="34" charset="0"/>
                        </a:rPr>
                        <a:t>temperature</a:t>
                      </a:r>
                      <a:r>
                        <a:rPr kumimoji="0" lang="tr-TR" sz="1800" b="1" i="0" u="none" strike="noStrike" cap="none" normalizeH="0" baseline="0" dirty="0">
                          <a:ln>
                            <a:noFill/>
                          </a:ln>
                          <a:solidFill>
                            <a:schemeClr val="tx1"/>
                          </a:solidFill>
                          <a:effectLst/>
                          <a:latin typeface="Tahoma" pitchFamily="34" charset="0"/>
                        </a:rPr>
                        <a:t> </a:t>
                      </a:r>
                      <a:r>
                        <a:rPr kumimoji="0" lang="tr-TR" sz="1800" b="1" i="0" u="none" strike="noStrike" cap="none" normalizeH="0" baseline="0" dirty="0" err="1">
                          <a:ln>
                            <a:noFill/>
                          </a:ln>
                          <a:solidFill>
                            <a:schemeClr val="tx1"/>
                          </a:solidFill>
                          <a:effectLst/>
                          <a:latin typeface="Tahoma" pitchFamily="34" charset="0"/>
                        </a:rPr>
                        <a:t>range</a:t>
                      </a:r>
                      <a:r>
                        <a:rPr kumimoji="0" lang="tr-TR" sz="2000" b="1" i="0" u="none" strike="noStrike" cap="none" normalizeH="0" baseline="0" dirty="0">
                          <a:ln>
                            <a:noFill/>
                          </a:ln>
                          <a:solidFill>
                            <a:schemeClr val="tx1"/>
                          </a:solidFill>
                          <a:effectLst/>
                          <a:latin typeface="Tahoma" pitchFamily="34" charset="0"/>
                        </a:rPr>
                        <a:t>(°C)</a:t>
                      </a:r>
                      <a:r>
                        <a:rPr kumimoji="0" lang="tr-TR" sz="2000" b="0" i="0" u="none" strike="noStrike" cap="none" normalizeH="0" baseline="0" dirty="0">
                          <a:ln>
                            <a:noFill/>
                          </a:ln>
                          <a:solidFill>
                            <a:schemeClr val="tx1"/>
                          </a:solidFill>
                          <a:effectLst/>
                          <a:latin typeface="Tahoma" pitchFamily="34" charset="0"/>
                        </a:rPr>
                        <a:t> </a:t>
                      </a:r>
                    </a:p>
                  </a:txBody>
                  <a:tcPr marT="45705" marB="4570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1" i="0" u="none" strike="noStrike" cap="none" normalizeH="0" baseline="0" dirty="0">
                          <a:ln>
                            <a:noFill/>
                          </a:ln>
                          <a:solidFill>
                            <a:schemeClr val="tx1"/>
                          </a:solidFill>
                          <a:effectLst/>
                          <a:latin typeface="Tahoma" pitchFamily="34" charset="0"/>
                        </a:rPr>
                        <a:t>Maximum </a:t>
                      </a:r>
                      <a:r>
                        <a:rPr kumimoji="0" lang="tr-TR" sz="2000" b="1" i="0" u="none" strike="noStrike" cap="none" normalizeH="0" baseline="0" dirty="0" err="1">
                          <a:ln>
                            <a:noFill/>
                          </a:ln>
                          <a:solidFill>
                            <a:schemeClr val="tx1"/>
                          </a:solidFill>
                          <a:effectLst/>
                          <a:latin typeface="Tahoma" pitchFamily="34" charset="0"/>
                        </a:rPr>
                        <a:t>process</a:t>
                      </a:r>
                      <a:r>
                        <a:rPr kumimoji="0" lang="tr-TR" sz="2000" b="1" i="0" u="none" strike="noStrike" cap="none" normalizeH="0" baseline="0" dirty="0">
                          <a:ln>
                            <a:noFill/>
                          </a:ln>
                          <a:solidFill>
                            <a:schemeClr val="tx1"/>
                          </a:solidFill>
                          <a:effectLst/>
                          <a:latin typeface="Tahoma" pitchFamily="34" charset="0"/>
                        </a:rPr>
                        <a:t> </a:t>
                      </a:r>
                      <a:r>
                        <a:rPr kumimoji="0" lang="tr-TR" sz="2000" b="1" i="0" u="none" strike="noStrike" cap="none" normalizeH="0" baseline="0" dirty="0" err="1">
                          <a:ln>
                            <a:noFill/>
                          </a:ln>
                          <a:solidFill>
                            <a:schemeClr val="tx1"/>
                          </a:solidFill>
                          <a:effectLst/>
                          <a:latin typeface="Tahoma" pitchFamily="34" charset="0"/>
                        </a:rPr>
                        <a:t>temperature</a:t>
                      </a:r>
                      <a:r>
                        <a:rPr kumimoji="0" lang="tr-TR" sz="2000" b="1" i="0" u="none" strike="noStrike" cap="none" normalizeH="0" baseline="0" dirty="0">
                          <a:ln>
                            <a:noFill/>
                          </a:ln>
                          <a:solidFill>
                            <a:schemeClr val="tx1"/>
                          </a:solidFill>
                          <a:effectLst/>
                          <a:latin typeface="Tahoma" pitchFamily="34" charset="0"/>
                        </a:rPr>
                        <a:t> (°C)</a:t>
                      </a:r>
                      <a:r>
                        <a:rPr kumimoji="0" lang="tr-TR" sz="2800" b="0" i="0" u="none" strike="noStrike" cap="none" normalizeH="0" baseline="0" dirty="0">
                          <a:ln>
                            <a:noFill/>
                          </a:ln>
                          <a:solidFill>
                            <a:schemeClr val="tx1"/>
                          </a:solidFill>
                          <a:effectLst/>
                          <a:latin typeface="Tahoma" pitchFamily="34" charset="0"/>
                        </a:rPr>
                        <a:t> </a:t>
                      </a:r>
                    </a:p>
                  </a:txBody>
                  <a:tcPr marT="45705" marB="45705"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0"/>
                  </a:ext>
                </a:extLst>
              </a:tr>
              <a:tr h="315430">
                <a:tc>
                  <a:txBody>
                    <a:bodyPr/>
                    <a:lstStyle/>
                    <a:p>
                      <a:pPr marL="0" indent="0">
                        <a:buFont typeface="+mj-lt"/>
                        <a:buNone/>
                      </a:pPr>
                      <a:r>
                        <a:rPr lang="tr-TR" sz="1600"/>
                        <a:t>Poly-Propylene (PP)</a:t>
                      </a:r>
                      <a:endParaRPr lang="tr-TR" sz="1600" dirty="0"/>
                    </a:p>
                  </a:txBody>
                  <a:tcPr marT="45705" marB="45705"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600" b="0" i="0" u="none" strike="noStrike" cap="none" normalizeH="0" baseline="0" dirty="0">
                          <a:ln>
                            <a:noFill/>
                          </a:ln>
                          <a:solidFill>
                            <a:srgbClr val="000000"/>
                          </a:solidFill>
                          <a:effectLst/>
                          <a:latin typeface="Verdana" pitchFamily="34" charset="0"/>
                          <a:cs typeface="Times New Roman" pitchFamily="18" charset="0"/>
                        </a:rPr>
                        <a:t>160-190</a:t>
                      </a:r>
                    </a:p>
                  </a:txBody>
                  <a:tcPr marT="45705" marB="4570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600" b="0" i="0" u="none" strike="noStrike" cap="none" normalizeH="0" baseline="0" dirty="0">
                          <a:ln>
                            <a:noFill/>
                          </a:ln>
                          <a:solidFill>
                            <a:srgbClr val="000000"/>
                          </a:solidFill>
                          <a:effectLst/>
                          <a:latin typeface="Verdana" pitchFamily="34" charset="0"/>
                          <a:cs typeface="Times New Roman" pitchFamily="18" charset="0"/>
                        </a:rPr>
                        <a:t>110</a:t>
                      </a:r>
                    </a:p>
                  </a:txBody>
                  <a:tcPr marT="45705" marB="45705"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r h="468561">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lang="tr-TR" sz="1600" dirty="0" err="1"/>
                        <a:t>Poly-Amides</a:t>
                      </a:r>
                      <a:r>
                        <a:rPr lang="tr-TR" sz="1600" dirty="0"/>
                        <a:t> (PA) </a:t>
                      </a:r>
                      <a:endParaRPr kumimoji="0" lang="tr-TR" sz="1600" b="0" i="0" u="none" strike="noStrike" cap="none" normalizeH="0" baseline="0" dirty="0">
                        <a:ln>
                          <a:noFill/>
                        </a:ln>
                        <a:solidFill>
                          <a:srgbClr val="030305"/>
                        </a:solidFill>
                        <a:effectLst/>
                        <a:latin typeface="Tahoma" pitchFamily="34" charset="0"/>
                      </a:endParaRPr>
                    </a:p>
                  </a:txBody>
                  <a:tcPr marT="45705" marB="45705"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600" b="0" i="0" u="none" strike="noStrike" cap="none" normalizeH="0" baseline="0" dirty="0">
                          <a:ln>
                            <a:noFill/>
                          </a:ln>
                          <a:solidFill>
                            <a:srgbClr val="000000"/>
                          </a:solidFill>
                          <a:effectLst/>
                          <a:latin typeface="Verdana" pitchFamily="34" charset="0"/>
                          <a:cs typeface="Times New Roman" pitchFamily="18" charset="0"/>
                        </a:rPr>
                        <a:t>220-270</a:t>
                      </a:r>
                    </a:p>
                  </a:txBody>
                  <a:tcPr marT="45705" marB="4570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600" b="0" i="0" u="none" strike="noStrike" cap="none" normalizeH="0" baseline="0" dirty="0">
                          <a:ln>
                            <a:noFill/>
                          </a:ln>
                          <a:solidFill>
                            <a:srgbClr val="000000"/>
                          </a:solidFill>
                          <a:effectLst/>
                          <a:latin typeface="Verdana" pitchFamily="34" charset="0"/>
                          <a:cs typeface="Times New Roman" pitchFamily="18" charset="0"/>
                        </a:rPr>
                        <a:t>170</a:t>
                      </a:r>
                    </a:p>
                  </a:txBody>
                  <a:tcPr marT="45705" marB="45705"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2"/>
                  </a:ext>
                </a:extLst>
              </a:tr>
              <a:tr h="487258">
                <a:tc>
                  <a:txBody>
                    <a:bodyPr/>
                    <a:lstStyle/>
                    <a:p>
                      <a:pPr marL="0" indent="0">
                        <a:buFont typeface="+mj-lt"/>
                        <a:buNone/>
                      </a:pPr>
                      <a:r>
                        <a:rPr lang="tr-TR" sz="1600" dirty="0" err="1"/>
                        <a:t>Poly-Ether-Sulphone</a:t>
                      </a:r>
                      <a:r>
                        <a:rPr lang="tr-TR" sz="1600" dirty="0"/>
                        <a:t> (PES)  </a:t>
                      </a:r>
                    </a:p>
                  </a:txBody>
                  <a:tcPr marT="45705" marB="45705"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600" b="0" i="0" u="none" strike="noStrike" cap="none" normalizeH="0" baseline="0" dirty="0">
                          <a:ln>
                            <a:noFill/>
                          </a:ln>
                          <a:solidFill>
                            <a:srgbClr val="030305"/>
                          </a:solidFill>
                          <a:effectLst/>
                          <a:latin typeface="Tahoma" pitchFamily="34" charset="0"/>
                        </a:rPr>
                        <a:t>-</a:t>
                      </a:r>
                    </a:p>
                  </a:txBody>
                  <a:tcPr marT="45705" marB="45705"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600" b="0" i="0" u="none" strike="noStrike" cap="none" normalizeH="0" baseline="0" dirty="0">
                          <a:ln>
                            <a:noFill/>
                          </a:ln>
                          <a:solidFill>
                            <a:srgbClr val="030305"/>
                          </a:solidFill>
                          <a:effectLst/>
                          <a:latin typeface="Tahoma" pitchFamily="34" charset="0"/>
                        </a:rPr>
                        <a:t>180</a:t>
                      </a:r>
                    </a:p>
                  </a:txBody>
                  <a:tcPr marT="45705" marB="45705"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graphicFrame>
        <p:nvGraphicFramePr>
          <p:cNvPr id="22" name="Group 152">
            <a:extLst>
              <a:ext uri="{FF2B5EF4-FFF2-40B4-BE49-F238E27FC236}">
                <a16:creationId xmlns:a16="http://schemas.microsoft.com/office/drawing/2014/main" id="{58B28ABF-DEB2-4CE0-927D-225586D75FF0}"/>
              </a:ext>
            </a:extLst>
          </p:cNvPr>
          <p:cNvGraphicFramePr>
            <a:graphicFrameLocks/>
          </p:cNvGraphicFramePr>
          <p:nvPr>
            <p:extLst>
              <p:ext uri="{D42A27DB-BD31-4B8C-83A1-F6EECF244321}">
                <p14:modId xmlns:p14="http://schemas.microsoft.com/office/powerpoint/2010/main" val="929169871"/>
              </p:ext>
            </p:extLst>
          </p:nvPr>
        </p:nvGraphicFramePr>
        <p:xfrm>
          <a:off x="886347" y="4665784"/>
          <a:ext cx="7997112" cy="1691924"/>
        </p:xfrm>
        <a:graphic>
          <a:graphicData uri="http://schemas.openxmlformats.org/drawingml/2006/table">
            <a:tbl>
              <a:tblPr/>
              <a:tblGrid>
                <a:gridCol w="3181597">
                  <a:extLst>
                    <a:ext uri="{9D8B030D-6E8A-4147-A177-3AD203B41FA5}">
                      <a16:colId xmlns:a16="http://schemas.microsoft.com/office/drawing/2014/main" val="20000"/>
                    </a:ext>
                  </a:extLst>
                </a:gridCol>
                <a:gridCol w="2223227">
                  <a:extLst>
                    <a:ext uri="{9D8B030D-6E8A-4147-A177-3AD203B41FA5}">
                      <a16:colId xmlns:a16="http://schemas.microsoft.com/office/drawing/2014/main" val="20001"/>
                    </a:ext>
                  </a:extLst>
                </a:gridCol>
                <a:gridCol w="2592288">
                  <a:extLst>
                    <a:ext uri="{9D8B030D-6E8A-4147-A177-3AD203B41FA5}">
                      <a16:colId xmlns:a16="http://schemas.microsoft.com/office/drawing/2014/main" val="20002"/>
                    </a:ext>
                  </a:extLst>
                </a:gridCol>
              </a:tblGrid>
              <a:tr h="551304">
                <a:tc>
                  <a:txBody>
                    <a:bodyPr/>
                    <a:lstStyle/>
                    <a:p>
                      <a:pPr marL="0" indent="0">
                        <a:buFont typeface="+mj-lt"/>
                        <a:buNone/>
                      </a:pPr>
                      <a:r>
                        <a:rPr lang="tr-TR" sz="1600" dirty="0" err="1"/>
                        <a:t>Poly-Ether-Imide</a:t>
                      </a:r>
                      <a:r>
                        <a:rPr lang="tr-TR" sz="1600" dirty="0"/>
                        <a:t> (PEI)</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600" b="0" i="0" u="none" strike="noStrike" cap="none" normalizeH="0" baseline="0" dirty="0">
                          <a:ln>
                            <a:noFill/>
                          </a:ln>
                          <a:solidFill>
                            <a:srgbClr val="030305"/>
                          </a:solidFill>
                          <a:effectLst/>
                          <a:latin typeface="Tahoma" pitchFamily="34" charset="0"/>
                        </a:rPr>
                        <a:t>-</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600" b="0" i="0" u="none" strike="noStrike" cap="none" normalizeH="0" baseline="0">
                          <a:ln>
                            <a:noFill/>
                          </a:ln>
                          <a:solidFill>
                            <a:srgbClr val="030305"/>
                          </a:solidFill>
                          <a:effectLst/>
                          <a:latin typeface="Tahoma" pitchFamily="34" charset="0"/>
                        </a:rPr>
                        <a:t>170</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0"/>
                  </a:ext>
                </a:extLst>
              </a:tr>
              <a:tr h="269016">
                <a:tc>
                  <a:txBody>
                    <a:bodyPr/>
                    <a:lstStyle/>
                    <a:p>
                      <a:pPr marL="0" indent="0">
                        <a:buFont typeface="+mj-lt"/>
                        <a:buNone/>
                      </a:pPr>
                      <a:r>
                        <a:rPr lang="tr-TR" sz="1600" dirty="0" err="1"/>
                        <a:t>Poly-Amide-Imide</a:t>
                      </a:r>
                      <a:r>
                        <a:rPr lang="tr-TR" sz="1600" dirty="0"/>
                        <a:t> (PAI)</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600" b="0" i="0" u="none" strike="noStrike" cap="none" normalizeH="0" baseline="0" dirty="0">
                          <a:ln>
                            <a:noFill/>
                          </a:ln>
                          <a:solidFill>
                            <a:srgbClr val="030305"/>
                          </a:solidFill>
                          <a:effectLst/>
                          <a:latin typeface="Tahoma" pitchFamily="34" charset="0"/>
                        </a:rPr>
                        <a:t>-</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600" b="0" i="0" u="none" strike="noStrike" cap="none" normalizeH="0" baseline="0">
                          <a:ln>
                            <a:noFill/>
                          </a:ln>
                          <a:solidFill>
                            <a:srgbClr val="030305"/>
                          </a:solidFill>
                          <a:effectLst/>
                          <a:latin typeface="Tahoma" pitchFamily="34" charset="0"/>
                        </a:rPr>
                        <a:t>230</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r h="351035">
                <a:tc>
                  <a:txBody>
                    <a:bodyPr/>
                    <a:lstStyle/>
                    <a:p>
                      <a:pPr marL="0" indent="0">
                        <a:buFont typeface="+mj-lt"/>
                        <a:buNone/>
                      </a:pPr>
                      <a:r>
                        <a:rPr lang="tr-TR" sz="1600" dirty="0" err="1"/>
                        <a:t>Poly-Phenylene-Sulfide</a:t>
                      </a:r>
                      <a:r>
                        <a:rPr lang="tr-TR" sz="1600" dirty="0"/>
                        <a:t> (PPS)</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600" b="0" i="0" u="none" strike="noStrike" cap="none" normalizeH="0" baseline="0" dirty="0">
                          <a:ln>
                            <a:noFill/>
                          </a:ln>
                          <a:solidFill>
                            <a:srgbClr val="030305"/>
                          </a:solidFill>
                          <a:effectLst/>
                          <a:latin typeface="Tahoma" pitchFamily="34" charset="0"/>
                        </a:rPr>
                        <a:t>290-340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600" b="0" i="0" u="none" strike="noStrike" cap="none" normalizeH="0" baseline="0" dirty="0">
                          <a:ln>
                            <a:noFill/>
                          </a:ln>
                          <a:solidFill>
                            <a:srgbClr val="030305"/>
                          </a:solidFill>
                          <a:effectLst/>
                          <a:latin typeface="Tahoma" pitchFamily="34" charset="0"/>
                        </a:rPr>
                        <a:t>240</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2"/>
                  </a:ext>
                </a:extLst>
              </a:tr>
              <a:tr h="454305">
                <a:tc>
                  <a:txBody>
                    <a:bodyPr/>
                    <a:lstStyle/>
                    <a:p>
                      <a:pPr marL="0" indent="0">
                        <a:buFont typeface="+mj-lt"/>
                        <a:buNone/>
                      </a:pPr>
                      <a:r>
                        <a:rPr lang="tr-TR" sz="1600" dirty="0" err="1"/>
                        <a:t>Poly-Ether-Ether-Ketone</a:t>
                      </a:r>
                      <a:r>
                        <a:rPr lang="tr-TR" sz="1600" dirty="0"/>
                        <a:t>(PEEK)</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600" b="0" i="0" u="none" strike="noStrike" cap="none" normalizeH="0" baseline="0" dirty="0">
                          <a:ln>
                            <a:noFill/>
                          </a:ln>
                          <a:solidFill>
                            <a:srgbClr val="030305"/>
                          </a:solidFill>
                          <a:effectLst/>
                          <a:latin typeface="Tahoma" pitchFamily="34" charset="0"/>
                        </a:rPr>
                        <a:t>390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600" b="0" i="0" u="none" strike="noStrike" cap="none" normalizeH="0" baseline="0" dirty="0">
                          <a:ln>
                            <a:noFill/>
                          </a:ln>
                          <a:solidFill>
                            <a:srgbClr val="030305"/>
                          </a:solidFill>
                          <a:effectLst/>
                          <a:latin typeface="Tahoma" pitchFamily="34" charset="0"/>
                        </a:rPr>
                        <a:t>250</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12" name="Dikdörtgen 11">
            <a:extLst>
              <a:ext uri="{FF2B5EF4-FFF2-40B4-BE49-F238E27FC236}">
                <a16:creationId xmlns:a16="http://schemas.microsoft.com/office/drawing/2014/main" id="{7F05BAE5-67DB-47E8-B5EE-64EDCF674712}"/>
              </a:ext>
            </a:extLst>
          </p:cNvPr>
          <p:cNvSpPr/>
          <p:nvPr/>
        </p:nvSpPr>
        <p:spPr>
          <a:xfrm>
            <a:off x="557489" y="1821235"/>
            <a:ext cx="2603598" cy="369332"/>
          </a:xfrm>
          <a:prstGeom prst="rect">
            <a:avLst/>
          </a:prstGeom>
        </p:spPr>
        <p:txBody>
          <a:bodyPr wrap="none">
            <a:spAutoFit/>
          </a:bodyPr>
          <a:lstStyle/>
          <a:p>
            <a:r>
              <a:rPr lang="tr-TR" dirty="0">
                <a:solidFill>
                  <a:schemeClr val="bg1">
                    <a:lumMod val="50000"/>
                  </a:schemeClr>
                </a:solidFill>
              </a:rPr>
              <a:t>10.2.1.b </a:t>
            </a:r>
            <a:r>
              <a:rPr lang="tr-TR" dirty="0" err="1">
                <a:solidFill>
                  <a:schemeClr val="bg1">
                    <a:lumMod val="50000"/>
                  </a:schemeClr>
                </a:solidFill>
              </a:rPr>
              <a:t>Thermoplastics</a:t>
            </a:r>
            <a:endParaRPr lang="tr-TR" dirty="0">
              <a:solidFill>
                <a:schemeClr val="bg1">
                  <a:lumMod val="50000"/>
                </a:schemeClr>
              </a:solidFill>
            </a:endParaRPr>
          </a:p>
        </p:txBody>
      </p:sp>
      <p:sp>
        <p:nvSpPr>
          <p:cNvPr id="15" name="Dikdörtgen 14">
            <a:extLst>
              <a:ext uri="{FF2B5EF4-FFF2-40B4-BE49-F238E27FC236}">
                <a16:creationId xmlns:a16="http://schemas.microsoft.com/office/drawing/2014/main" id="{519B61A2-DD11-4C10-BE16-15978DB27C99}"/>
              </a:ext>
            </a:extLst>
          </p:cNvPr>
          <p:cNvSpPr/>
          <p:nvPr/>
        </p:nvSpPr>
        <p:spPr>
          <a:xfrm>
            <a:off x="234292" y="1506803"/>
            <a:ext cx="5256584" cy="369332"/>
          </a:xfrm>
          <a:prstGeom prst="rect">
            <a:avLst/>
          </a:prstGeom>
        </p:spPr>
        <p:txBody>
          <a:bodyPr wrap="square">
            <a:spAutoFit/>
          </a:bodyPr>
          <a:lstStyle/>
          <a:p>
            <a:r>
              <a:rPr lang="tr-TR" dirty="0">
                <a:solidFill>
                  <a:schemeClr val="bg1">
                    <a:lumMod val="50000"/>
                  </a:schemeClr>
                </a:solidFill>
              </a:rPr>
              <a:t>10.2.1 </a:t>
            </a:r>
            <a:r>
              <a:rPr lang="tr-TR" dirty="0" err="1">
                <a:solidFill>
                  <a:schemeClr val="bg1">
                    <a:lumMod val="50000"/>
                  </a:schemeClr>
                </a:solidFill>
              </a:rPr>
              <a:t>Plastic</a:t>
            </a:r>
            <a:r>
              <a:rPr lang="tr-TR" dirty="0">
                <a:solidFill>
                  <a:schemeClr val="bg1">
                    <a:lumMod val="50000"/>
                  </a:schemeClr>
                </a:solidFill>
              </a:rPr>
              <a:t> </a:t>
            </a:r>
            <a:r>
              <a:rPr lang="tr-TR" dirty="0" err="1">
                <a:solidFill>
                  <a:schemeClr val="bg1">
                    <a:lumMod val="50000"/>
                  </a:schemeClr>
                </a:solidFill>
              </a:rPr>
              <a:t>Matrix</a:t>
            </a:r>
            <a:r>
              <a:rPr lang="tr-TR" dirty="0">
                <a:solidFill>
                  <a:schemeClr val="bg1">
                    <a:lumMod val="50000"/>
                  </a:schemeClr>
                </a:solidFill>
              </a:rPr>
              <a:t> </a:t>
            </a:r>
            <a:r>
              <a:rPr lang="tr-TR" dirty="0" err="1">
                <a:solidFill>
                  <a:schemeClr val="bg1">
                    <a:lumMod val="50000"/>
                  </a:schemeClr>
                </a:solidFill>
              </a:rPr>
              <a:t>Materials</a:t>
            </a:r>
            <a:r>
              <a:rPr lang="tr-TR" dirty="0">
                <a:solidFill>
                  <a:schemeClr val="bg1">
                    <a:lumMod val="50000"/>
                  </a:schemeClr>
                </a:solidFill>
              </a:rPr>
              <a:t> (</a:t>
            </a:r>
            <a:r>
              <a:rPr lang="tr-TR" dirty="0" err="1">
                <a:solidFill>
                  <a:schemeClr val="bg1">
                    <a:lumMod val="50000"/>
                  </a:schemeClr>
                </a:solidFill>
              </a:rPr>
              <a:t>Resins</a:t>
            </a:r>
            <a:r>
              <a:rPr lang="tr-TR" dirty="0">
                <a:solidFill>
                  <a:schemeClr val="bg1">
                    <a:lumMod val="50000"/>
                  </a:schemeClr>
                </a:solidFill>
              </a:rPr>
              <a:t>/</a:t>
            </a:r>
            <a:r>
              <a:rPr lang="tr-TR" dirty="0" err="1">
                <a:solidFill>
                  <a:schemeClr val="bg1">
                    <a:lumMod val="50000"/>
                  </a:schemeClr>
                </a:solidFill>
              </a:rPr>
              <a:t>Polymers</a:t>
            </a:r>
            <a:r>
              <a:rPr lang="tr-TR" dirty="0">
                <a:solidFill>
                  <a:schemeClr val="bg1">
                    <a:lumMod val="50000"/>
                  </a:schemeClr>
                </a:solidFill>
              </a:rPr>
              <a:t>)</a:t>
            </a:r>
          </a:p>
        </p:txBody>
      </p:sp>
      <p:sp>
        <p:nvSpPr>
          <p:cNvPr id="16" name="Altbilgi Yer Tutucusu 2">
            <a:extLst>
              <a:ext uri="{FF2B5EF4-FFF2-40B4-BE49-F238E27FC236}">
                <a16:creationId xmlns:a16="http://schemas.microsoft.com/office/drawing/2014/main" id="{678B5224-D49E-44E9-ABB5-8743F9D5817A}"/>
              </a:ext>
            </a:extLst>
          </p:cNvPr>
          <p:cNvSpPr>
            <a:spLocks noGrp="1"/>
          </p:cNvSpPr>
          <p:nvPr>
            <p:ph type="ftr" sz="quarter" idx="11"/>
          </p:nvPr>
        </p:nvSpPr>
        <p:spPr>
          <a:xfrm>
            <a:off x="1957740" y="6410748"/>
            <a:ext cx="4680520" cy="330520"/>
          </a:xfrm>
        </p:spPr>
        <p:txBody>
          <a:bodyPr/>
          <a:lstStyle/>
          <a:p>
            <a:r>
              <a:rPr lang="en-US" dirty="0"/>
              <a:t>General Information About Composite Materials / Mehmet </a:t>
            </a:r>
            <a:r>
              <a:rPr lang="en-US" dirty="0" err="1"/>
              <a:t>Zor</a:t>
            </a:r>
            <a:endParaRPr lang="tr-TR" dirty="0"/>
          </a:p>
        </p:txBody>
      </p:sp>
    </p:spTree>
    <p:extLst>
      <p:ext uri="{BB962C8B-B14F-4D97-AF65-F5344CB8AC3E}">
        <p14:creationId xmlns:p14="http://schemas.microsoft.com/office/powerpoint/2010/main" val="251335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7840E83-AC17-4BB5-BC43-751DE1ADA5B1}" type="slidenum">
              <a:rPr lang="tr-TR" smtClean="0"/>
              <a:t>125</a:t>
            </a:fld>
            <a:endParaRPr lang="tr-TR"/>
          </a:p>
        </p:txBody>
      </p:sp>
      <p:sp>
        <p:nvSpPr>
          <p:cNvPr id="6" name="Veri Yer Tutucusu 5"/>
          <p:cNvSpPr>
            <a:spLocks noGrp="1"/>
          </p:cNvSpPr>
          <p:nvPr>
            <p:ph type="dt" sz="half" idx="10"/>
          </p:nvPr>
        </p:nvSpPr>
        <p:spPr/>
        <p:txBody>
          <a:bodyPr/>
          <a:lstStyle/>
          <a:p>
            <a:r>
              <a:rPr lang="tr-TR" dirty="0"/>
              <a:t>......</a:t>
            </a:r>
          </a:p>
        </p:txBody>
      </p:sp>
      <p:sp>
        <p:nvSpPr>
          <p:cNvPr id="13" name="Başlık 1">
            <a:extLst>
              <a:ext uri="{FF2B5EF4-FFF2-40B4-BE49-F238E27FC236}">
                <a16:creationId xmlns:a16="http://schemas.microsoft.com/office/drawing/2014/main" id="{26E1029F-58CD-4DA3-8E9C-572AFFE42C34}"/>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
        <p:nvSpPr>
          <p:cNvPr id="14" name="Dikdörtgen 13">
            <a:extLst>
              <a:ext uri="{FF2B5EF4-FFF2-40B4-BE49-F238E27FC236}">
                <a16:creationId xmlns:a16="http://schemas.microsoft.com/office/drawing/2014/main" id="{61726C7A-C34E-49BE-AC16-EF9482838BC6}"/>
              </a:ext>
            </a:extLst>
          </p:cNvPr>
          <p:cNvSpPr/>
          <p:nvPr/>
        </p:nvSpPr>
        <p:spPr>
          <a:xfrm>
            <a:off x="2851569" y="648688"/>
            <a:ext cx="3903633" cy="400110"/>
          </a:xfrm>
          <a:prstGeom prst="rect">
            <a:avLst/>
          </a:prstGeom>
        </p:spPr>
        <p:txBody>
          <a:bodyPr wrap="none">
            <a:spAutoFit/>
          </a:bodyPr>
          <a:lstStyle/>
          <a:p>
            <a:r>
              <a:rPr lang="tr-TR" sz="2000" dirty="0">
                <a:solidFill>
                  <a:schemeClr val="bg1">
                    <a:lumMod val="50000"/>
                  </a:schemeClr>
                </a:solidFill>
              </a:rPr>
              <a:t>10.2 Main </a:t>
            </a:r>
            <a:r>
              <a:rPr lang="tr-TR" sz="2000" dirty="0" err="1">
                <a:solidFill>
                  <a:schemeClr val="bg1">
                    <a:lumMod val="50000"/>
                  </a:schemeClr>
                </a:solidFill>
              </a:rPr>
              <a:t>Matrix</a:t>
            </a:r>
            <a:r>
              <a:rPr lang="tr-TR" sz="2000" dirty="0">
                <a:solidFill>
                  <a:schemeClr val="bg1">
                    <a:lumMod val="50000"/>
                  </a:schemeClr>
                </a:solidFill>
              </a:rPr>
              <a:t> </a:t>
            </a:r>
            <a:r>
              <a:rPr lang="tr-TR" sz="2000" dirty="0" err="1">
                <a:solidFill>
                  <a:schemeClr val="bg1">
                    <a:lumMod val="50000"/>
                  </a:schemeClr>
                </a:solidFill>
              </a:rPr>
              <a:t>Material</a:t>
            </a:r>
            <a:r>
              <a:rPr lang="tr-TR" sz="2000" dirty="0">
                <a:solidFill>
                  <a:schemeClr val="bg1">
                    <a:lumMod val="50000"/>
                  </a:schemeClr>
                </a:solidFill>
              </a:rPr>
              <a:t> </a:t>
            </a:r>
            <a:r>
              <a:rPr lang="tr-TR" sz="2000" dirty="0" err="1">
                <a:solidFill>
                  <a:schemeClr val="bg1">
                    <a:lumMod val="50000"/>
                  </a:schemeClr>
                </a:solidFill>
              </a:rPr>
              <a:t>Types</a:t>
            </a:r>
            <a:endParaRPr lang="tr-TR" sz="2000" dirty="0">
              <a:solidFill>
                <a:schemeClr val="bg1">
                  <a:lumMod val="50000"/>
                </a:schemeClr>
              </a:solidFill>
            </a:endParaRPr>
          </a:p>
        </p:txBody>
      </p:sp>
      <p:sp>
        <p:nvSpPr>
          <p:cNvPr id="23" name="Metin kutusu 22">
            <a:extLst>
              <a:ext uri="{FF2B5EF4-FFF2-40B4-BE49-F238E27FC236}">
                <a16:creationId xmlns:a16="http://schemas.microsoft.com/office/drawing/2014/main" id="{15E94613-98B8-4AF2-834B-CFFC2E6A6B6D}"/>
              </a:ext>
            </a:extLst>
          </p:cNvPr>
          <p:cNvSpPr txBox="1"/>
          <p:nvPr/>
        </p:nvSpPr>
        <p:spPr>
          <a:xfrm>
            <a:off x="1238274" y="2188781"/>
            <a:ext cx="7693426" cy="369332"/>
          </a:xfrm>
          <a:prstGeom prst="rect">
            <a:avLst/>
          </a:prstGeom>
          <a:noFill/>
        </p:spPr>
        <p:txBody>
          <a:bodyPr wrap="square" rtlCol="0">
            <a:spAutoFit/>
          </a:bodyPr>
          <a:lstStyle/>
          <a:p>
            <a:r>
              <a:rPr lang="tr-TR" dirty="0">
                <a:solidFill>
                  <a:srgbClr val="FF0000"/>
                </a:solidFill>
              </a:rPr>
              <a:t>10.2.1.b.6 </a:t>
            </a:r>
            <a:r>
              <a:rPr lang="en-US" dirty="0">
                <a:solidFill>
                  <a:srgbClr val="FF0000"/>
                </a:solidFill>
              </a:rPr>
              <a:t>Mechanical and Thermal Properties of Thermoplastic Resins</a:t>
            </a:r>
            <a:endParaRPr lang="tr-TR" dirty="0">
              <a:solidFill>
                <a:srgbClr val="FF0000"/>
              </a:solidFill>
            </a:endParaRPr>
          </a:p>
        </p:txBody>
      </p:sp>
      <p:graphicFrame>
        <p:nvGraphicFramePr>
          <p:cNvPr id="12" name="Group 269">
            <a:extLst>
              <a:ext uri="{FF2B5EF4-FFF2-40B4-BE49-F238E27FC236}">
                <a16:creationId xmlns:a16="http://schemas.microsoft.com/office/drawing/2014/main" id="{2B5688EA-E338-4D32-A1C6-751BBCD95BE5}"/>
              </a:ext>
            </a:extLst>
          </p:cNvPr>
          <p:cNvGraphicFramePr>
            <a:graphicFrameLocks/>
          </p:cNvGraphicFramePr>
          <p:nvPr>
            <p:extLst>
              <p:ext uri="{D42A27DB-BD31-4B8C-83A1-F6EECF244321}">
                <p14:modId xmlns:p14="http://schemas.microsoft.com/office/powerpoint/2010/main" val="799083575"/>
              </p:ext>
            </p:extLst>
          </p:nvPr>
        </p:nvGraphicFramePr>
        <p:xfrm>
          <a:off x="441192" y="2627099"/>
          <a:ext cx="8490508" cy="3777885"/>
        </p:xfrm>
        <a:graphic>
          <a:graphicData uri="http://schemas.openxmlformats.org/drawingml/2006/table">
            <a:tbl>
              <a:tblPr/>
              <a:tblGrid>
                <a:gridCol w="3593964">
                  <a:extLst>
                    <a:ext uri="{9D8B030D-6E8A-4147-A177-3AD203B41FA5}">
                      <a16:colId xmlns:a16="http://schemas.microsoft.com/office/drawing/2014/main" val="20000"/>
                    </a:ext>
                  </a:extLst>
                </a:gridCol>
                <a:gridCol w="1296144">
                  <a:extLst>
                    <a:ext uri="{9D8B030D-6E8A-4147-A177-3AD203B41FA5}">
                      <a16:colId xmlns:a16="http://schemas.microsoft.com/office/drawing/2014/main" val="20001"/>
                    </a:ext>
                  </a:extLst>
                </a:gridCol>
                <a:gridCol w="1224136">
                  <a:extLst>
                    <a:ext uri="{9D8B030D-6E8A-4147-A177-3AD203B41FA5}">
                      <a16:colId xmlns:a16="http://schemas.microsoft.com/office/drawing/2014/main" val="20002"/>
                    </a:ext>
                  </a:extLst>
                </a:gridCol>
                <a:gridCol w="1182979">
                  <a:extLst>
                    <a:ext uri="{9D8B030D-6E8A-4147-A177-3AD203B41FA5}">
                      <a16:colId xmlns:a16="http://schemas.microsoft.com/office/drawing/2014/main" val="20003"/>
                    </a:ext>
                  </a:extLst>
                </a:gridCol>
                <a:gridCol w="1193285">
                  <a:extLst>
                    <a:ext uri="{9D8B030D-6E8A-4147-A177-3AD203B41FA5}">
                      <a16:colId xmlns:a16="http://schemas.microsoft.com/office/drawing/2014/main" val="20004"/>
                    </a:ext>
                  </a:extLst>
                </a:gridCol>
              </a:tblGrid>
              <a:tr h="502593">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endParaRPr kumimoji="0" lang="tr-TR" sz="1400" b="0" i="0" u="none" strike="noStrike" cap="none" normalizeH="0" baseline="0" dirty="0">
                        <a:ln>
                          <a:noFill/>
                        </a:ln>
                        <a:solidFill>
                          <a:schemeClr val="tx2"/>
                        </a:solidFill>
                        <a:effectLst/>
                        <a:latin typeface="Tahoma"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dirty="0">
                          <a:ln>
                            <a:noFill/>
                          </a:ln>
                          <a:solidFill>
                            <a:schemeClr val="tx2"/>
                          </a:solidFill>
                          <a:effectLst/>
                          <a:latin typeface="Tahoma" pitchFamily="34" charset="0"/>
                        </a:rPr>
                        <a:t>Malzeme Adı</a:t>
                      </a:r>
                    </a:p>
                  </a:txBody>
                  <a:tcPr marT="45719" marB="45719"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dirty="0" err="1">
                          <a:ln>
                            <a:noFill/>
                          </a:ln>
                          <a:solidFill>
                            <a:schemeClr val="tx2"/>
                          </a:solidFill>
                          <a:effectLst/>
                          <a:latin typeface="Tahoma" pitchFamily="34" charset="0"/>
                        </a:rPr>
                        <a:t>Specific</a:t>
                      </a:r>
                      <a:r>
                        <a:rPr kumimoji="0" lang="tr-TR" sz="1400" b="0" i="0" u="none" strike="noStrike" cap="none" normalizeH="0" baseline="0" dirty="0">
                          <a:ln>
                            <a:noFill/>
                          </a:ln>
                          <a:solidFill>
                            <a:schemeClr val="tx2"/>
                          </a:solidFill>
                          <a:effectLst/>
                          <a:latin typeface="Tahoma" pitchFamily="34" charset="0"/>
                        </a:rPr>
                        <a:t> </a:t>
                      </a:r>
                      <a:r>
                        <a:rPr kumimoji="0" lang="tr-TR" sz="1400" b="0" i="0" u="none" strike="noStrike" cap="none" normalizeH="0" baseline="0" dirty="0" err="1">
                          <a:ln>
                            <a:noFill/>
                          </a:ln>
                          <a:solidFill>
                            <a:schemeClr val="tx2"/>
                          </a:solidFill>
                          <a:effectLst/>
                          <a:latin typeface="Tahoma" pitchFamily="34" charset="0"/>
                        </a:rPr>
                        <a:t>Mass</a:t>
                      </a:r>
                      <a:r>
                        <a:rPr kumimoji="0" lang="tr-TR" sz="1400" b="0" i="0" u="none" strike="noStrike" cap="none" normalizeH="0" baseline="0" dirty="0">
                          <a:ln>
                            <a:noFill/>
                          </a:ln>
                          <a:solidFill>
                            <a:schemeClr val="tx2"/>
                          </a:solidFill>
                          <a:effectLst/>
                          <a:latin typeface="Tahoma" pitchFamily="34" charset="0"/>
                        </a:rPr>
                        <a:t> </a:t>
                      </a:r>
                    </a:p>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dirty="0">
                          <a:ln>
                            <a:noFill/>
                          </a:ln>
                          <a:solidFill>
                            <a:schemeClr val="tx2"/>
                          </a:solidFill>
                          <a:effectLst/>
                          <a:latin typeface="Tahoma" pitchFamily="34" charset="0"/>
                        </a:rPr>
                        <a:t>g/cm</a:t>
                      </a:r>
                      <a:r>
                        <a:rPr kumimoji="0" lang="tr-TR" sz="1400" b="0" i="0" u="none" strike="noStrike" cap="none" normalizeH="0" baseline="30000" dirty="0">
                          <a:ln>
                            <a:noFill/>
                          </a:ln>
                          <a:solidFill>
                            <a:schemeClr val="tx2"/>
                          </a:solidFill>
                          <a:effectLst/>
                          <a:latin typeface="Tahoma" pitchFamily="34" charset="0"/>
                        </a:rPr>
                        <a:t>3</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dirty="0">
                          <a:ln>
                            <a:noFill/>
                          </a:ln>
                          <a:solidFill>
                            <a:schemeClr val="tx2"/>
                          </a:solidFill>
                          <a:effectLst/>
                          <a:latin typeface="Tahoma" pitchFamily="34" charset="0"/>
                        </a:rPr>
                        <a:t>Tensile </a:t>
                      </a:r>
                      <a:r>
                        <a:rPr kumimoji="0" lang="tr-TR" sz="1400" b="0" i="0" u="none" strike="noStrike" cap="none" normalizeH="0" baseline="0" dirty="0" err="1">
                          <a:ln>
                            <a:noFill/>
                          </a:ln>
                          <a:solidFill>
                            <a:schemeClr val="tx2"/>
                          </a:solidFill>
                          <a:effectLst/>
                          <a:latin typeface="Tahoma" pitchFamily="34" charset="0"/>
                        </a:rPr>
                        <a:t>Strength</a:t>
                      </a:r>
                      <a:r>
                        <a:rPr kumimoji="0" lang="tr-TR" sz="1400" b="0" i="0" u="none" strike="noStrike" cap="none" normalizeH="0" baseline="0" dirty="0">
                          <a:ln>
                            <a:noFill/>
                          </a:ln>
                          <a:solidFill>
                            <a:schemeClr val="tx2"/>
                          </a:solidFill>
                          <a:effectLst/>
                          <a:latin typeface="Tahoma" pitchFamily="34" charset="0"/>
                        </a:rPr>
                        <a:t> </a:t>
                      </a:r>
                      <a:r>
                        <a:rPr kumimoji="0" lang="tr-TR" sz="1400" b="0" i="0" u="none" strike="noStrike" cap="none" normalizeH="0" baseline="0" dirty="0" err="1">
                          <a:ln>
                            <a:noFill/>
                          </a:ln>
                          <a:solidFill>
                            <a:schemeClr val="tx2"/>
                          </a:solidFill>
                          <a:effectLst/>
                          <a:latin typeface="Tahoma" pitchFamily="34" charset="0"/>
                        </a:rPr>
                        <a:t>MPa</a:t>
                      </a:r>
                      <a:endParaRPr kumimoji="0" lang="tr-TR" sz="1400" b="0" i="0" u="none" strike="noStrike" cap="none" normalizeH="0" baseline="0" dirty="0">
                        <a:ln>
                          <a:noFill/>
                        </a:ln>
                        <a:solidFill>
                          <a:schemeClr val="tx2"/>
                        </a:solidFill>
                        <a:effectLst/>
                        <a:latin typeface="Tahoma" pitchFamily="34" charset="0"/>
                      </a:endParaRP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dirty="0" err="1">
                          <a:ln>
                            <a:noFill/>
                          </a:ln>
                          <a:solidFill>
                            <a:schemeClr val="tx2"/>
                          </a:solidFill>
                          <a:effectLst/>
                          <a:latin typeface="Tahoma" pitchFamily="34" charset="0"/>
                        </a:rPr>
                        <a:t>Modulus</a:t>
                      </a:r>
                      <a:r>
                        <a:rPr kumimoji="0" lang="tr-TR" sz="1400" b="0" i="0" u="none" strike="noStrike" cap="none" normalizeH="0" baseline="0" dirty="0">
                          <a:ln>
                            <a:noFill/>
                          </a:ln>
                          <a:solidFill>
                            <a:schemeClr val="tx2"/>
                          </a:solidFill>
                          <a:effectLst/>
                          <a:latin typeface="Tahoma" pitchFamily="34" charset="0"/>
                        </a:rPr>
                        <a:t> of </a:t>
                      </a:r>
                      <a:r>
                        <a:rPr kumimoji="0" lang="tr-TR" sz="1400" b="0" i="0" u="none" strike="noStrike" cap="none" normalizeH="0" baseline="0" dirty="0" err="1">
                          <a:ln>
                            <a:noFill/>
                          </a:ln>
                          <a:solidFill>
                            <a:schemeClr val="tx2"/>
                          </a:solidFill>
                          <a:effectLst/>
                          <a:latin typeface="Tahoma" pitchFamily="34" charset="0"/>
                        </a:rPr>
                        <a:t>Elasticity</a:t>
                      </a:r>
                      <a:r>
                        <a:rPr kumimoji="0" lang="tr-TR" sz="1400" b="0" i="0" u="none" strike="noStrike" cap="none" normalizeH="0" baseline="0" dirty="0">
                          <a:ln>
                            <a:noFill/>
                          </a:ln>
                          <a:solidFill>
                            <a:schemeClr val="tx2"/>
                          </a:solidFill>
                          <a:effectLst/>
                          <a:latin typeface="Tahoma" pitchFamily="34" charset="0"/>
                        </a:rPr>
                        <a:t> </a:t>
                      </a:r>
                      <a:r>
                        <a:rPr kumimoji="0" lang="tr-TR" sz="1400" b="0" i="0" u="none" strike="noStrike" cap="none" normalizeH="0" baseline="0" dirty="0" err="1">
                          <a:ln>
                            <a:noFill/>
                          </a:ln>
                          <a:solidFill>
                            <a:schemeClr val="tx2"/>
                          </a:solidFill>
                          <a:effectLst/>
                          <a:latin typeface="Tahoma" pitchFamily="34" charset="0"/>
                        </a:rPr>
                        <a:t>MPa</a:t>
                      </a:r>
                      <a:endParaRPr kumimoji="0" lang="tr-TR" sz="1400" b="0" i="0" u="none" strike="noStrike" cap="none" normalizeH="0" baseline="0" dirty="0">
                        <a:ln>
                          <a:noFill/>
                        </a:ln>
                        <a:solidFill>
                          <a:schemeClr val="tx2"/>
                        </a:solidFill>
                        <a:effectLst/>
                        <a:latin typeface="Tahoma" pitchFamily="34" charset="0"/>
                      </a:endParaRP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dirty="0" err="1">
                          <a:ln>
                            <a:noFill/>
                          </a:ln>
                          <a:solidFill>
                            <a:schemeClr val="tx2"/>
                          </a:solidFill>
                          <a:effectLst/>
                          <a:latin typeface="Tahoma" pitchFamily="34" charset="0"/>
                        </a:rPr>
                        <a:t>Temperature</a:t>
                      </a:r>
                      <a:r>
                        <a:rPr kumimoji="0" lang="tr-TR" sz="1400" b="0" i="0" u="none" strike="noStrike" cap="none" normalizeH="0" baseline="0" dirty="0">
                          <a:ln>
                            <a:noFill/>
                          </a:ln>
                          <a:solidFill>
                            <a:schemeClr val="tx2"/>
                          </a:solidFill>
                          <a:effectLst/>
                          <a:latin typeface="Tahoma" pitchFamily="34" charset="0"/>
                        </a:rPr>
                        <a:t> Limit </a:t>
                      </a:r>
                      <a:r>
                        <a:rPr kumimoji="0" lang="tr-TR" sz="1400" b="0" i="0" u="none" strike="noStrike" cap="none" normalizeH="0" baseline="30000" dirty="0" err="1">
                          <a:ln>
                            <a:noFill/>
                          </a:ln>
                          <a:solidFill>
                            <a:schemeClr val="tx2"/>
                          </a:solidFill>
                          <a:effectLst/>
                          <a:latin typeface="Tahoma" pitchFamily="34" charset="0"/>
                        </a:rPr>
                        <a:t>o</a:t>
                      </a:r>
                      <a:r>
                        <a:rPr kumimoji="0" lang="tr-TR" sz="1400" b="0" i="0" u="none" strike="noStrike" cap="none" normalizeH="0" baseline="0" dirty="0" err="1">
                          <a:ln>
                            <a:noFill/>
                          </a:ln>
                          <a:solidFill>
                            <a:schemeClr val="tx2"/>
                          </a:solidFill>
                          <a:effectLst/>
                          <a:latin typeface="Tahoma" pitchFamily="34" charset="0"/>
                        </a:rPr>
                        <a:t>C</a:t>
                      </a:r>
                      <a:endParaRPr kumimoji="0" lang="tr-TR" sz="1400" b="0" i="0" u="none" strike="noStrike" cap="none" normalizeH="0" baseline="0" dirty="0">
                        <a:ln>
                          <a:noFill/>
                        </a:ln>
                        <a:solidFill>
                          <a:schemeClr val="tx2"/>
                        </a:solidFill>
                        <a:effectLst/>
                        <a:latin typeface="Tahoma" pitchFamily="34" charset="0"/>
                      </a:endParaRPr>
                    </a:p>
                  </a:txBody>
                  <a:tcPr marT="45719" marB="45719"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0"/>
                  </a:ext>
                </a:extLst>
              </a:tr>
              <a:tr h="336087">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dirty="0" err="1">
                          <a:ln>
                            <a:noFill/>
                          </a:ln>
                          <a:solidFill>
                            <a:schemeClr val="tx1"/>
                          </a:solidFill>
                          <a:effectLst/>
                          <a:latin typeface="Tahoma" pitchFamily="34" charset="0"/>
                        </a:rPr>
                        <a:t>Poly-Ethylene</a:t>
                      </a:r>
                      <a:r>
                        <a:rPr kumimoji="0" lang="tr-TR" sz="1400" b="0" i="0" u="none" strike="noStrike" cap="none" normalizeH="0" baseline="0" dirty="0">
                          <a:ln>
                            <a:noFill/>
                          </a:ln>
                          <a:solidFill>
                            <a:schemeClr val="tx1"/>
                          </a:solidFill>
                          <a:effectLst/>
                          <a:latin typeface="Tahoma" pitchFamily="34" charset="0"/>
                        </a:rPr>
                        <a:t> (PE) (</a:t>
                      </a:r>
                      <a:r>
                        <a:rPr kumimoji="0" lang="tr-TR" sz="1400" b="0" i="0" u="none" strike="noStrike" cap="none" normalizeH="0" baseline="0" dirty="0" err="1">
                          <a:ln>
                            <a:noFill/>
                          </a:ln>
                          <a:solidFill>
                            <a:schemeClr val="tx1"/>
                          </a:solidFill>
                          <a:effectLst/>
                          <a:latin typeface="Tahoma" pitchFamily="34" charset="0"/>
                        </a:rPr>
                        <a:t>low</a:t>
                      </a:r>
                      <a:r>
                        <a:rPr kumimoji="0" lang="tr-TR" sz="1400" b="0" i="0" u="none" strike="noStrike" cap="none" normalizeH="0" baseline="0" dirty="0">
                          <a:ln>
                            <a:noFill/>
                          </a:ln>
                          <a:solidFill>
                            <a:schemeClr val="tx1"/>
                          </a:solidFill>
                          <a:effectLst/>
                          <a:latin typeface="Tahoma" pitchFamily="34" charset="0"/>
                        </a:rPr>
                        <a:t> </a:t>
                      </a:r>
                      <a:r>
                        <a:rPr kumimoji="0" lang="tr-TR" sz="1400" b="0" i="0" u="none" strike="noStrike" cap="none" normalizeH="0" baseline="0" dirty="0" err="1">
                          <a:ln>
                            <a:noFill/>
                          </a:ln>
                          <a:solidFill>
                            <a:schemeClr val="tx1"/>
                          </a:solidFill>
                          <a:effectLst/>
                          <a:latin typeface="Tahoma" pitchFamily="34" charset="0"/>
                        </a:rPr>
                        <a:t>density</a:t>
                      </a:r>
                      <a:r>
                        <a:rPr kumimoji="0" lang="tr-TR" sz="1400" b="0" i="0" u="none" strike="noStrike" cap="none" normalizeH="0" baseline="0" dirty="0">
                          <a:ln>
                            <a:noFill/>
                          </a:ln>
                          <a:solidFill>
                            <a:schemeClr val="tx1"/>
                          </a:solidFill>
                          <a:effectLst/>
                          <a:latin typeface="Tahoma" pitchFamily="34" charset="0"/>
                        </a:rPr>
                        <a:t>)</a:t>
                      </a:r>
                    </a:p>
                  </a:txBody>
                  <a:tcPr marT="45719" marB="45719"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dirty="0">
                          <a:ln>
                            <a:noFill/>
                          </a:ln>
                          <a:solidFill>
                            <a:srgbClr val="000000"/>
                          </a:solidFill>
                          <a:effectLst/>
                          <a:latin typeface="Tahoma" pitchFamily="34" charset="0"/>
                        </a:rPr>
                        <a:t>0.92-0.93</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rgbClr val="000000"/>
                          </a:solidFill>
                          <a:effectLst/>
                          <a:latin typeface="Tahoma" pitchFamily="34" charset="0"/>
                        </a:rPr>
                        <a:t>7-17</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rgbClr val="000000"/>
                          </a:solidFill>
                          <a:effectLst/>
                          <a:latin typeface="Tahoma" pitchFamily="34" charset="0"/>
                        </a:rPr>
                        <a:t>105-280</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rgbClr val="000000"/>
                          </a:solidFill>
                          <a:effectLst/>
                          <a:latin typeface="Tahoma" pitchFamily="34" charset="0"/>
                        </a:rPr>
                        <a:t>80</a:t>
                      </a:r>
                    </a:p>
                  </a:txBody>
                  <a:tcPr marT="45719" marB="45719"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r h="327219">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dirty="0" err="1">
                          <a:ln>
                            <a:noFill/>
                          </a:ln>
                          <a:solidFill>
                            <a:schemeClr val="tx1"/>
                          </a:solidFill>
                          <a:effectLst/>
                          <a:latin typeface="Tahoma" pitchFamily="34" charset="0"/>
                        </a:rPr>
                        <a:t>Poly-Ethylene</a:t>
                      </a:r>
                      <a:r>
                        <a:rPr kumimoji="0" lang="tr-TR" sz="1400" b="0" i="0" u="none" strike="noStrike" cap="none" normalizeH="0" baseline="0" dirty="0">
                          <a:ln>
                            <a:noFill/>
                          </a:ln>
                          <a:solidFill>
                            <a:schemeClr val="tx1"/>
                          </a:solidFill>
                          <a:effectLst/>
                          <a:latin typeface="Tahoma" pitchFamily="34" charset="0"/>
                        </a:rPr>
                        <a:t> (PE) (</a:t>
                      </a:r>
                      <a:r>
                        <a:rPr kumimoji="0" lang="tr-TR" sz="1400" b="0" i="0" u="none" strike="noStrike" cap="none" normalizeH="0" baseline="0" dirty="0" err="1">
                          <a:ln>
                            <a:noFill/>
                          </a:ln>
                          <a:solidFill>
                            <a:schemeClr val="tx1"/>
                          </a:solidFill>
                          <a:effectLst/>
                          <a:latin typeface="Tahoma" pitchFamily="34" charset="0"/>
                        </a:rPr>
                        <a:t>high</a:t>
                      </a:r>
                      <a:r>
                        <a:rPr kumimoji="0" lang="tr-TR" sz="1400" b="0" i="0" u="none" strike="noStrike" cap="none" normalizeH="0" baseline="0" dirty="0">
                          <a:ln>
                            <a:noFill/>
                          </a:ln>
                          <a:solidFill>
                            <a:schemeClr val="tx1"/>
                          </a:solidFill>
                          <a:effectLst/>
                          <a:latin typeface="Tahoma" pitchFamily="34" charset="0"/>
                        </a:rPr>
                        <a:t> </a:t>
                      </a:r>
                      <a:r>
                        <a:rPr kumimoji="0" lang="tr-TR" sz="1400" b="0" i="0" u="none" strike="noStrike" cap="none" normalizeH="0" baseline="0" dirty="0" err="1">
                          <a:ln>
                            <a:noFill/>
                          </a:ln>
                          <a:solidFill>
                            <a:schemeClr val="tx1"/>
                          </a:solidFill>
                          <a:effectLst/>
                          <a:latin typeface="Tahoma" pitchFamily="34" charset="0"/>
                        </a:rPr>
                        <a:t>density</a:t>
                      </a:r>
                      <a:r>
                        <a:rPr kumimoji="0" lang="tr-TR" sz="1400" b="0" i="0" u="none" strike="noStrike" cap="none" normalizeH="0" baseline="0" dirty="0">
                          <a:ln>
                            <a:noFill/>
                          </a:ln>
                          <a:solidFill>
                            <a:schemeClr val="tx1"/>
                          </a:solidFill>
                          <a:effectLst/>
                          <a:latin typeface="Tahoma" pitchFamily="34" charset="0"/>
                        </a:rPr>
                        <a:t>)</a:t>
                      </a:r>
                    </a:p>
                  </a:txBody>
                  <a:tcPr marT="45719" marB="45719"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rgbClr val="000000"/>
                          </a:solidFill>
                          <a:effectLst/>
                          <a:latin typeface="Tahoma" pitchFamily="34" charset="0"/>
                        </a:rPr>
                        <a:t>0.95-0.96</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rgbClr val="000000"/>
                          </a:solidFill>
                          <a:effectLst/>
                          <a:latin typeface="Tahoma" pitchFamily="34" charset="0"/>
                        </a:rPr>
                        <a:t>20-37</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420-1260 </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rgbClr val="000000"/>
                          </a:solidFill>
                          <a:effectLst/>
                          <a:latin typeface="Tahoma" pitchFamily="34" charset="0"/>
                        </a:rPr>
                        <a:t>100</a:t>
                      </a:r>
                    </a:p>
                  </a:txBody>
                  <a:tcPr marT="45719" marB="45719"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2"/>
                  </a:ext>
                </a:extLst>
              </a:tr>
              <a:tr h="336087">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dirty="0" err="1">
                          <a:ln>
                            <a:noFill/>
                          </a:ln>
                          <a:solidFill>
                            <a:schemeClr val="tx1"/>
                          </a:solidFill>
                          <a:effectLst/>
                          <a:latin typeface="Tahoma" pitchFamily="34" charset="0"/>
                        </a:rPr>
                        <a:t>Poly-Vinyl-Chloride</a:t>
                      </a:r>
                      <a:r>
                        <a:rPr kumimoji="0" lang="tr-TR" sz="1400" b="0" i="0" u="none" strike="noStrike" cap="none" normalizeH="0" baseline="0" dirty="0">
                          <a:ln>
                            <a:noFill/>
                          </a:ln>
                          <a:solidFill>
                            <a:schemeClr val="tx1"/>
                          </a:solidFill>
                          <a:effectLst/>
                          <a:latin typeface="Tahoma" pitchFamily="34" charset="0"/>
                        </a:rPr>
                        <a:t> (PVC)</a:t>
                      </a:r>
                    </a:p>
                  </a:txBody>
                  <a:tcPr marT="45719" marB="45719"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1.50-1.58</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40-60</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2800-4200</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110</a:t>
                      </a:r>
                    </a:p>
                  </a:txBody>
                  <a:tcPr marT="45719" marB="45719"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3"/>
                  </a:ext>
                </a:extLst>
              </a:tr>
              <a:tr h="336087">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dirty="0" err="1">
                          <a:ln>
                            <a:noFill/>
                          </a:ln>
                          <a:solidFill>
                            <a:schemeClr val="tx1"/>
                          </a:solidFill>
                          <a:effectLst/>
                          <a:latin typeface="Tahoma" pitchFamily="34" charset="0"/>
                        </a:rPr>
                        <a:t>Poly-Propylene</a:t>
                      </a:r>
                      <a:r>
                        <a:rPr kumimoji="0" lang="tr-TR" sz="1400" b="0" i="0" u="none" strike="noStrike" cap="none" normalizeH="0" baseline="0" dirty="0">
                          <a:ln>
                            <a:noFill/>
                          </a:ln>
                          <a:solidFill>
                            <a:schemeClr val="tx1"/>
                          </a:solidFill>
                          <a:effectLst/>
                          <a:latin typeface="Tahoma" pitchFamily="34" charset="0"/>
                        </a:rPr>
                        <a:t> (PP)</a:t>
                      </a:r>
                    </a:p>
                  </a:txBody>
                  <a:tcPr marT="45719" marB="45719"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0.90-0.91</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50-70</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1120-1500</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rgbClr val="000000"/>
                          </a:solidFill>
                          <a:effectLst/>
                          <a:latin typeface="Tahoma" pitchFamily="34" charset="0"/>
                        </a:rPr>
                        <a:t>105</a:t>
                      </a:r>
                    </a:p>
                  </a:txBody>
                  <a:tcPr marT="45719" marB="45719"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4"/>
                  </a:ext>
                </a:extLst>
              </a:tr>
              <a:tr h="336087">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dirty="0" err="1">
                          <a:ln>
                            <a:noFill/>
                          </a:ln>
                          <a:solidFill>
                            <a:schemeClr val="tx1"/>
                          </a:solidFill>
                          <a:effectLst/>
                          <a:latin typeface="Tahoma" pitchFamily="34" charset="0"/>
                        </a:rPr>
                        <a:t>Poly-Styrene</a:t>
                      </a:r>
                      <a:r>
                        <a:rPr kumimoji="0" lang="tr-TR" sz="1400" b="0" i="0" u="none" strike="noStrike" cap="none" normalizeH="0" baseline="0" dirty="0">
                          <a:ln>
                            <a:noFill/>
                          </a:ln>
                          <a:solidFill>
                            <a:schemeClr val="tx1"/>
                          </a:solidFill>
                          <a:effectLst/>
                          <a:latin typeface="Tahoma" pitchFamily="34" charset="0"/>
                        </a:rPr>
                        <a:t> (PS)</a:t>
                      </a:r>
                    </a:p>
                  </a:txBody>
                  <a:tcPr marT="45719" marB="45719"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1.08-1.10</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35-68</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2660-3150</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rgbClr val="000000"/>
                          </a:solidFill>
                          <a:effectLst/>
                          <a:latin typeface="Tahoma" pitchFamily="34" charset="0"/>
                        </a:rPr>
                        <a:t>85</a:t>
                      </a:r>
                    </a:p>
                  </a:txBody>
                  <a:tcPr marT="45719" marB="45719"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5"/>
                  </a:ext>
                </a:extLst>
              </a:tr>
              <a:tr h="336087">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dirty="0" err="1">
                          <a:ln>
                            <a:noFill/>
                          </a:ln>
                          <a:solidFill>
                            <a:schemeClr val="tx1"/>
                          </a:solidFill>
                          <a:effectLst/>
                          <a:latin typeface="Tahoma" pitchFamily="34" charset="0"/>
                        </a:rPr>
                        <a:t>Acronitrile-Butadiene-Strain</a:t>
                      </a:r>
                      <a:r>
                        <a:rPr kumimoji="0" lang="tr-TR" sz="1400" b="0" i="0" u="none" strike="noStrike" cap="none" normalizeH="0" baseline="0" dirty="0">
                          <a:ln>
                            <a:noFill/>
                          </a:ln>
                          <a:solidFill>
                            <a:schemeClr val="tx1"/>
                          </a:solidFill>
                          <a:effectLst/>
                          <a:latin typeface="Tahoma" pitchFamily="34" charset="0"/>
                        </a:rPr>
                        <a:t>(ABS)</a:t>
                      </a:r>
                    </a:p>
                  </a:txBody>
                  <a:tcPr marT="45719" marB="45719"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1.05-1.07</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42-50</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rgbClr val="000000"/>
                          </a:solidFill>
                          <a:effectLst/>
                          <a:latin typeface="Tahoma" pitchFamily="34" charset="0"/>
                        </a:rPr>
                        <a:t>-</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75</a:t>
                      </a:r>
                    </a:p>
                  </a:txBody>
                  <a:tcPr marT="45719" marB="45719"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6"/>
                  </a:ext>
                </a:extLst>
              </a:tr>
              <a:tr h="336087">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dirty="0" err="1">
                          <a:ln>
                            <a:noFill/>
                          </a:ln>
                          <a:solidFill>
                            <a:schemeClr val="tx1"/>
                          </a:solidFill>
                          <a:effectLst/>
                          <a:latin typeface="Tahoma" pitchFamily="34" charset="0"/>
                        </a:rPr>
                        <a:t>Poly-Meth-Metha-Archylic</a:t>
                      </a:r>
                      <a:r>
                        <a:rPr kumimoji="0" lang="tr-TR" sz="1400" b="0" i="0" u="none" strike="noStrike" cap="none" normalizeH="0" baseline="0" dirty="0">
                          <a:ln>
                            <a:noFill/>
                          </a:ln>
                          <a:solidFill>
                            <a:schemeClr val="tx1"/>
                          </a:solidFill>
                          <a:effectLst/>
                          <a:latin typeface="Tahoma" pitchFamily="34" charset="0"/>
                        </a:rPr>
                        <a:t> (PMMA)</a:t>
                      </a:r>
                    </a:p>
                  </a:txBody>
                  <a:tcPr marT="45719" marB="45719"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1.11-1.20</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50-90</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2450-3150</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125</a:t>
                      </a:r>
                    </a:p>
                  </a:txBody>
                  <a:tcPr marT="45719" marB="45719"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7"/>
                  </a:ext>
                </a:extLst>
              </a:tr>
              <a:tr h="366539">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dirty="0" err="1">
                          <a:ln>
                            <a:noFill/>
                          </a:ln>
                          <a:solidFill>
                            <a:schemeClr val="tx1"/>
                          </a:solidFill>
                          <a:effectLst/>
                          <a:latin typeface="Tahoma" pitchFamily="34" charset="0"/>
                        </a:rPr>
                        <a:t>Poly-Tetra-Fluorine-Ethylene</a:t>
                      </a:r>
                      <a:r>
                        <a:rPr kumimoji="0" lang="tr-TR" sz="1400" b="0" i="0" u="none" strike="noStrike" cap="none" normalizeH="0" baseline="0" dirty="0">
                          <a:ln>
                            <a:noFill/>
                          </a:ln>
                          <a:solidFill>
                            <a:schemeClr val="tx1"/>
                          </a:solidFill>
                          <a:effectLst/>
                          <a:latin typeface="Tahoma" pitchFamily="34" charset="0"/>
                        </a:rPr>
                        <a:t>(PTFE)(Teflon)</a:t>
                      </a:r>
                    </a:p>
                  </a:txBody>
                  <a:tcPr marT="45719" marB="45719"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2.10-2.30</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17-28</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420-560</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120</a:t>
                      </a:r>
                    </a:p>
                  </a:txBody>
                  <a:tcPr marT="45719" marB="45719"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8"/>
                  </a:ext>
                </a:extLst>
              </a:tr>
              <a:tr h="336087">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dirty="0" err="1">
                          <a:ln>
                            <a:noFill/>
                          </a:ln>
                          <a:solidFill>
                            <a:schemeClr val="tx1"/>
                          </a:solidFill>
                          <a:effectLst/>
                          <a:latin typeface="Tahoma" pitchFamily="34" charset="0"/>
                        </a:rPr>
                        <a:t>Polyamide</a:t>
                      </a:r>
                      <a:r>
                        <a:rPr kumimoji="0" lang="tr-TR" sz="1400" b="0" i="0" u="none" strike="noStrike" cap="none" normalizeH="0" baseline="0" dirty="0">
                          <a:ln>
                            <a:noFill/>
                          </a:ln>
                          <a:solidFill>
                            <a:schemeClr val="tx1"/>
                          </a:solidFill>
                          <a:effectLst/>
                          <a:latin typeface="Tahoma" pitchFamily="34" charset="0"/>
                        </a:rPr>
                        <a:t> (PA) </a:t>
                      </a:r>
                      <a:r>
                        <a:rPr kumimoji="0" lang="tr-TR" sz="1400" b="0" i="0" u="none" strike="noStrike" cap="none" normalizeH="0" baseline="0" dirty="0" err="1">
                          <a:ln>
                            <a:noFill/>
                          </a:ln>
                          <a:solidFill>
                            <a:schemeClr val="tx1"/>
                          </a:solidFill>
                          <a:effectLst/>
                          <a:latin typeface="Tahoma" pitchFamily="34" charset="0"/>
                        </a:rPr>
                        <a:t>Nylon</a:t>
                      </a:r>
                      <a:r>
                        <a:rPr kumimoji="0" lang="tr-TR" sz="1400" b="0" i="0" u="none" strike="noStrike" cap="none" normalizeH="0" baseline="0" dirty="0">
                          <a:ln>
                            <a:noFill/>
                          </a:ln>
                          <a:solidFill>
                            <a:schemeClr val="tx1"/>
                          </a:solidFill>
                          <a:effectLst/>
                          <a:latin typeface="Tahoma" pitchFamily="34" charset="0"/>
                        </a:rPr>
                        <a:t> 6.6</a:t>
                      </a:r>
                    </a:p>
                  </a:txBody>
                  <a:tcPr marT="45719" marB="45719"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1.06-1.15</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60-100</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a:ln>
                            <a:noFill/>
                          </a:ln>
                          <a:solidFill>
                            <a:schemeClr val="tx1"/>
                          </a:solidFill>
                          <a:effectLst/>
                          <a:latin typeface="Tahoma" pitchFamily="34" charset="0"/>
                        </a:rPr>
                        <a:t>2000-3500</a:t>
                      </a:r>
                    </a:p>
                  </a:txBody>
                  <a:tcPr marT="45719" marB="4571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400" b="0" i="0" u="none" strike="noStrike" cap="none" normalizeH="0" baseline="0" dirty="0">
                          <a:ln>
                            <a:noFill/>
                          </a:ln>
                          <a:solidFill>
                            <a:schemeClr val="tx1"/>
                          </a:solidFill>
                          <a:effectLst/>
                          <a:latin typeface="Tahoma" pitchFamily="34" charset="0"/>
                        </a:rPr>
                        <a:t>82</a:t>
                      </a:r>
                    </a:p>
                  </a:txBody>
                  <a:tcPr marT="45719" marB="45719"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9"/>
                  </a:ext>
                </a:extLst>
              </a:tr>
            </a:tbl>
          </a:graphicData>
        </a:graphic>
      </p:graphicFrame>
      <p:sp>
        <p:nvSpPr>
          <p:cNvPr id="16" name="Dikdörtgen 15">
            <a:extLst>
              <a:ext uri="{FF2B5EF4-FFF2-40B4-BE49-F238E27FC236}">
                <a16:creationId xmlns:a16="http://schemas.microsoft.com/office/drawing/2014/main" id="{9D80131C-2DC9-44FB-8B7B-D6494DB24B68}"/>
              </a:ext>
            </a:extLst>
          </p:cNvPr>
          <p:cNvSpPr/>
          <p:nvPr/>
        </p:nvSpPr>
        <p:spPr>
          <a:xfrm>
            <a:off x="674983" y="1838873"/>
            <a:ext cx="2603598" cy="369332"/>
          </a:xfrm>
          <a:prstGeom prst="rect">
            <a:avLst/>
          </a:prstGeom>
        </p:spPr>
        <p:txBody>
          <a:bodyPr wrap="none">
            <a:spAutoFit/>
          </a:bodyPr>
          <a:lstStyle/>
          <a:p>
            <a:r>
              <a:rPr lang="tr-TR" dirty="0">
                <a:solidFill>
                  <a:schemeClr val="bg1">
                    <a:lumMod val="50000"/>
                  </a:schemeClr>
                </a:solidFill>
              </a:rPr>
              <a:t>10.2.1.b </a:t>
            </a:r>
            <a:r>
              <a:rPr lang="tr-TR" dirty="0" err="1">
                <a:solidFill>
                  <a:schemeClr val="bg1">
                    <a:lumMod val="50000"/>
                  </a:schemeClr>
                </a:solidFill>
              </a:rPr>
              <a:t>Thermoplastics</a:t>
            </a:r>
            <a:endParaRPr lang="tr-TR" dirty="0">
              <a:solidFill>
                <a:schemeClr val="bg1">
                  <a:lumMod val="50000"/>
                </a:schemeClr>
              </a:solidFill>
            </a:endParaRPr>
          </a:p>
        </p:txBody>
      </p:sp>
      <p:sp>
        <p:nvSpPr>
          <p:cNvPr id="11" name="Dikdörtgen 10">
            <a:extLst>
              <a:ext uri="{FF2B5EF4-FFF2-40B4-BE49-F238E27FC236}">
                <a16:creationId xmlns:a16="http://schemas.microsoft.com/office/drawing/2014/main" id="{B9AFDBBE-F510-438D-B899-AE96F266F862}"/>
              </a:ext>
            </a:extLst>
          </p:cNvPr>
          <p:cNvSpPr/>
          <p:nvPr/>
        </p:nvSpPr>
        <p:spPr>
          <a:xfrm>
            <a:off x="234292" y="1506803"/>
            <a:ext cx="5256584" cy="369332"/>
          </a:xfrm>
          <a:prstGeom prst="rect">
            <a:avLst/>
          </a:prstGeom>
        </p:spPr>
        <p:txBody>
          <a:bodyPr wrap="square">
            <a:spAutoFit/>
          </a:bodyPr>
          <a:lstStyle/>
          <a:p>
            <a:r>
              <a:rPr lang="tr-TR" dirty="0">
                <a:solidFill>
                  <a:schemeClr val="bg1">
                    <a:lumMod val="50000"/>
                  </a:schemeClr>
                </a:solidFill>
              </a:rPr>
              <a:t>10.2.1 </a:t>
            </a:r>
            <a:r>
              <a:rPr lang="tr-TR" dirty="0" err="1">
                <a:solidFill>
                  <a:schemeClr val="bg1">
                    <a:lumMod val="50000"/>
                  </a:schemeClr>
                </a:solidFill>
              </a:rPr>
              <a:t>Plastic</a:t>
            </a:r>
            <a:r>
              <a:rPr lang="tr-TR" dirty="0">
                <a:solidFill>
                  <a:schemeClr val="bg1">
                    <a:lumMod val="50000"/>
                  </a:schemeClr>
                </a:solidFill>
              </a:rPr>
              <a:t> </a:t>
            </a:r>
            <a:r>
              <a:rPr lang="tr-TR" dirty="0" err="1">
                <a:solidFill>
                  <a:schemeClr val="bg1">
                    <a:lumMod val="50000"/>
                  </a:schemeClr>
                </a:solidFill>
              </a:rPr>
              <a:t>Matrix</a:t>
            </a:r>
            <a:r>
              <a:rPr lang="tr-TR" dirty="0">
                <a:solidFill>
                  <a:schemeClr val="bg1">
                    <a:lumMod val="50000"/>
                  </a:schemeClr>
                </a:solidFill>
              </a:rPr>
              <a:t> </a:t>
            </a:r>
            <a:r>
              <a:rPr lang="tr-TR" dirty="0" err="1">
                <a:solidFill>
                  <a:schemeClr val="bg1">
                    <a:lumMod val="50000"/>
                  </a:schemeClr>
                </a:solidFill>
              </a:rPr>
              <a:t>Materials</a:t>
            </a:r>
            <a:r>
              <a:rPr lang="tr-TR" dirty="0">
                <a:solidFill>
                  <a:schemeClr val="bg1">
                    <a:lumMod val="50000"/>
                  </a:schemeClr>
                </a:solidFill>
              </a:rPr>
              <a:t> (</a:t>
            </a:r>
            <a:r>
              <a:rPr lang="tr-TR" dirty="0" err="1">
                <a:solidFill>
                  <a:schemeClr val="bg1">
                    <a:lumMod val="50000"/>
                  </a:schemeClr>
                </a:solidFill>
              </a:rPr>
              <a:t>Resins</a:t>
            </a:r>
            <a:r>
              <a:rPr lang="tr-TR" dirty="0">
                <a:solidFill>
                  <a:schemeClr val="bg1">
                    <a:lumMod val="50000"/>
                  </a:schemeClr>
                </a:solidFill>
              </a:rPr>
              <a:t>/</a:t>
            </a:r>
            <a:r>
              <a:rPr lang="tr-TR" dirty="0" err="1">
                <a:solidFill>
                  <a:schemeClr val="bg1">
                    <a:lumMod val="50000"/>
                  </a:schemeClr>
                </a:solidFill>
              </a:rPr>
              <a:t>Polymers</a:t>
            </a:r>
            <a:r>
              <a:rPr lang="tr-TR" dirty="0">
                <a:solidFill>
                  <a:schemeClr val="bg1">
                    <a:lumMod val="50000"/>
                  </a:schemeClr>
                </a:solidFill>
              </a:rPr>
              <a:t>)</a:t>
            </a:r>
          </a:p>
        </p:txBody>
      </p:sp>
      <p:sp>
        <p:nvSpPr>
          <p:cNvPr id="15" name="Altbilgi Yer Tutucusu 2">
            <a:extLst>
              <a:ext uri="{FF2B5EF4-FFF2-40B4-BE49-F238E27FC236}">
                <a16:creationId xmlns:a16="http://schemas.microsoft.com/office/drawing/2014/main" id="{A8B04C0B-AC63-47E0-8959-FE8955789510}"/>
              </a:ext>
            </a:extLst>
          </p:cNvPr>
          <p:cNvSpPr>
            <a:spLocks noGrp="1"/>
          </p:cNvSpPr>
          <p:nvPr>
            <p:ph type="ftr" sz="quarter" idx="11"/>
          </p:nvPr>
        </p:nvSpPr>
        <p:spPr>
          <a:xfrm>
            <a:off x="1957740" y="6410748"/>
            <a:ext cx="4680520" cy="330520"/>
          </a:xfrm>
        </p:spPr>
        <p:txBody>
          <a:bodyPr/>
          <a:lstStyle/>
          <a:p>
            <a:r>
              <a:rPr lang="en-US" dirty="0"/>
              <a:t>General Information About Composite Materials / Mehmet </a:t>
            </a:r>
            <a:r>
              <a:rPr lang="en-US" dirty="0" err="1"/>
              <a:t>Zor</a:t>
            </a:r>
            <a:endParaRPr lang="tr-TR" dirty="0"/>
          </a:p>
        </p:txBody>
      </p:sp>
    </p:spTree>
    <p:extLst>
      <p:ext uri="{BB962C8B-B14F-4D97-AF65-F5344CB8AC3E}">
        <p14:creationId xmlns:p14="http://schemas.microsoft.com/office/powerpoint/2010/main" val="80500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7840E83-AC17-4BB5-BC43-751DE1ADA5B1}" type="slidenum">
              <a:rPr lang="tr-TR" smtClean="0"/>
              <a:t>126</a:t>
            </a:fld>
            <a:endParaRPr lang="tr-TR"/>
          </a:p>
        </p:txBody>
      </p:sp>
      <p:sp>
        <p:nvSpPr>
          <p:cNvPr id="6" name="Veri Yer Tutucusu 5"/>
          <p:cNvSpPr>
            <a:spLocks noGrp="1"/>
          </p:cNvSpPr>
          <p:nvPr>
            <p:ph type="dt" sz="half" idx="10"/>
          </p:nvPr>
        </p:nvSpPr>
        <p:spPr/>
        <p:txBody>
          <a:bodyPr/>
          <a:lstStyle/>
          <a:p>
            <a:r>
              <a:rPr lang="tr-TR" dirty="0"/>
              <a:t>......</a:t>
            </a:r>
          </a:p>
        </p:txBody>
      </p:sp>
      <p:sp>
        <p:nvSpPr>
          <p:cNvPr id="13" name="Başlık 1">
            <a:extLst>
              <a:ext uri="{FF2B5EF4-FFF2-40B4-BE49-F238E27FC236}">
                <a16:creationId xmlns:a16="http://schemas.microsoft.com/office/drawing/2014/main" id="{26E1029F-58CD-4DA3-8E9C-572AFFE42C34}"/>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
        <p:nvSpPr>
          <p:cNvPr id="14" name="Dikdörtgen 13">
            <a:extLst>
              <a:ext uri="{FF2B5EF4-FFF2-40B4-BE49-F238E27FC236}">
                <a16:creationId xmlns:a16="http://schemas.microsoft.com/office/drawing/2014/main" id="{61726C7A-C34E-49BE-AC16-EF9482838BC6}"/>
              </a:ext>
            </a:extLst>
          </p:cNvPr>
          <p:cNvSpPr/>
          <p:nvPr/>
        </p:nvSpPr>
        <p:spPr>
          <a:xfrm>
            <a:off x="2747342" y="645064"/>
            <a:ext cx="3903633" cy="400110"/>
          </a:xfrm>
          <a:prstGeom prst="rect">
            <a:avLst/>
          </a:prstGeom>
        </p:spPr>
        <p:txBody>
          <a:bodyPr wrap="none">
            <a:spAutoFit/>
          </a:bodyPr>
          <a:lstStyle/>
          <a:p>
            <a:r>
              <a:rPr lang="tr-TR" sz="2000" dirty="0">
                <a:solidFill>
                  <a:schemeClr val="bg1">
                    <a:lumMod val="50000"/>
                  </a:schemeClr>
                </a:solidFill>
              </a:rPr>
              <a:t>10.2 Main </a:t>
            </a:r>
            <a:r>
              <a:rPr lang="tr-TR" sz="2000" dirty="0" err="1">
                <a:solidFill>
                  <a:schemeClr val="bg1">
                    <a:lumMod val="50000"/>
                  </a:schemeClr>
                </a:solidFill>
              </a:rPr>
              <a:t>Matrix</a:t>
            </a:r>
            <a:r>
              <a:rPr lang="tr-TR" sz="2000" dirty="0">
                <a:solidFill>
                  <a:schemeClr val="bg1">
                    <a:lumMod val="50000"/>
                  </a:schemeClr>
                </a:solidFill>
              </a:rPr>
              <a:t> </a:t>
            </a:r>
            <a:r>
              <a:rPr lang="tr-TR" sz="2000" dirty="0" err="1">
                <a:solidFill>
                  <a:schemeClr val="bg1">
                    <a:lumMod val="50000"/>
                  </a:schemeClr>
                </a:solidFill>
              </a:rPr>
              <a:t>Material</a:t>
            </a:r>
            <a:r>
              <a:rPr lang="tr-TR" sz="2000" dirty="0">
                <a:solidFill>
                  <a:schemeClr val="bg1">
                    <a:lumMod val="50000"/>
                  </a:schemeClr>
                </a:solidFill>
              </a:rPr>
              <a:t> </a:t>
            </a:r>
            <a:r>
              <a:rPr lang="tr-TR" sz="2000" dirty="0" err="1">
                <a:solidFill>
                  <a:schemeClr val="bg1">
                    <a:lumMod val="50000"/>
                  </a:schemeClr>
                </a:solidFill>
              </a:rPr>
              <a:t>Types</a:t>
            </a:r>
            <a:endParaRPr lang="tr-TR" sz="2000" dirty="0">
              <a:solidFill>
                <a:schemeClr val="bg1">
                  <a:lumMod val="50000"/>
                </a:schemeClr>
              </a:solidFill>
            </a:endParaRPr>
          </a:p>
        </p:txBody>
      </p:sp>
      <p:sp>
        <p:nvSpPr>
          <p:cNvPr id="18" name="Dikdörtgen 17">
            <a:extLst>
              <a:ext uri="{FF2B5EF4-FFF2-40B4-BE49-F238E27FC236}">
                <a16:creationId xmlns:a16="http://schemas.microsoft.com/office/drawing/2014/main" id="{EEF161D5-60E0-43BC-9AE2-547E8EB3CC33}"/>
              </a:ext>
            </a:extLst>
          </p:cNvPr>
          <p:cNvSpPr/>
          <p:nvPr/>
        </p:nvSpPr>
        <p:spPr>
          <a:xfrm>
            <a:off x="919219" y="1800636"/>
            <a:ext cx="2148345" cy="369332"/>
          </a:xfrm>
          <a:prstGeom prst="rect">
            <a:avLst/>
          </a:prstGeom>
        </p:spPr>
        <p:txBody>
          <a:bodyPr wrap="none">
            <a:spAutoFit/>
          </a:bodyPr>
          <a:lstStyle/>
          <a:p>
            <a:r>
              <a:rPr lang="tr-TR" dirty="0">
                <a:solidFill>
                  <a:srgbClr val="FF0000"/>
                </a:solidFill>
              </a:rPr>
              <a:t>10.2.1.c </a:t>
            </a:r>
            <a:r>
              <a:rPr lang="tr-TR" dirty="0" err="1">
                <a:solidFill>
                  <a:srgbClr val="FF0000"/>
                </a:solidFill>
              </a:rPr>
              <a:t>Elastomers</a:t>
            </a:r>
            <a:endParaRPr lang="tr-TR" dirty="0">
              <a:solidFill>
                <a:srgbClr val="FF0000"/>
              </a:solidFill>
            </a:endParaRPr>
          </a:p>
        </p:txBody>
      </p:sp>
      <p:sp>
        <p:nvSpPr>
          <p:cNvPr id="11" name="Rectangle 2" descr="Rectangle: Click to edit Master text styles&#10;Second level&#10;Third level&#10;Fourth level&#10;Fifth level">
            <a:extLst>
              <a:ext uri="{FF2B5EF4-FFF2-40B4-BE49-F238E27FC236}">
                <a16:creationId xmlns:a16="http://schemas.microsoft.com/office/drawing/2014/main" id="{3F58D9C8-D88E-45ED-BE32-493A8535008D}"/>
              </a:ext>
            </a:extLst>
          </p:cNvPr>
          <p:cNvSpPr txBox="1">
            <a:spLocks noChangeArrowheads="1"/>
          </p:cNvSpPr>
          <p:nvPr/>
        </p:nvSpPr>
        <p:spPr>
          <a:xfrm>
            <a:off x="194650" y="2081429"/>
            <a:ext cx="6955958" cy="1801737"/>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265113" indent="-265113" algn="just">
              <a:lnSpc>
                <a:spcPct val="170000"/>
              </a:lnSpc>
              <a:buClrTx/>
              <a:buSzPct val="100000"/>
              <a:buFont typeface="+mj-lt"/>
              <a:buAutoNum type="arabicPeriod"/>
            </a:pPr>
            <a:r>
              <a:rPr lang="en-US" sz="1700" dirty="0"/>
              <a:t>Elastomers, like thermosets, consist of long chains of molecules that are cross-linked. Under the influence of small forces, very large elastic deformations occur.</a:t>
            </a:r>
            <a:endParaRPr lang="tr-TR" sz="1700" dirty="0"/>
          </a:p>
          <a:p>
            <a:pPr marL="265113" indent="-265113" algn="just">
              <a:lnSpc>
                <a:spcPct val="170000"/>
              </a:lnSpc>
              <a:buClrTx/>
              <a:buSzPct val="100000"/>
              <a:buFont typeface="+mj-lt"/>
              <a:buAutoNum type="arabicPeriod"/>
            </a:pPr>
            <a:r>
              <a:rPr lang="en-US" sz="1700" dirty="0"/>
              <a:t>Elastic deformation of around 500% may occur in some elastomers. </a:t>
            </a:r>
            <a:endParaRPr lang="tr-TR" sz="1700" dirty="0"/>
          </a:p>
        </p:txBody>
      </p:sp>
      <p:pic>
        <p:nvPicPr>
          <p:cNvPr id="15" name="Picture 2" descr="http://img.directindustry.com/images_di/photo-g/elastomer-bumper-18835-2766655.jpg">
            <a:extLst>
              <a:ext uri="{FF2B5EF4-FFF2-40B4-BE49-F238E27FC236}">
                <a16:creationId xmlns:a16="http://schemas.microsoft.com/office/drawing/2014/main" id="{2146985F-5919-4C7E-9023-9455FC6F0DE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50608" y="1447422"/>
            <a:ext cx="1798742" cy="2098111"/>
          </a:xfrm>
          <a:prstGeom prst="rect">
            <a:avLst/>
          </a:prstGeom>
          <a:noFill/>
          <a:extLst>
            <a:ext uri="{909E8E84-426E-40DD-AFC4-6F175D3DCCD1}">
              <a14:hiddenFill xmlns:a14="http://schemas.microsoft.com/office/drawing/2010/main">
                <a:solidFill>
                  <a:srgbClr val="FFFFFF"/>
                </a:solidFill>
              </a14:hiddenFill>
            </a:ext>
          </a:extLst>
        </p:spPr>
      </p:pic>
      <p:sp>
        <p:nvSpPr>
          <p:cNvPr id="16" name="Metin kutusu 15">
            <a:extLst>
              <a:ext uri="{FF2B5EF4-FFF2-40B4-BE49-F238E27FC236}">
                <a16:creationId xmlns:a16="http://schemas.microsoft.com/office/drawing/2014/main" id="{A5ADA4AD-CFE4-4980-922B-4287529250C1}"/>
              </a:ext>
            </a:extLst>
          </p:cNvPr>
          <p:cNvSpPr txBox="1"/>
          <p:nvPr/>
        </p:nvSpPr>
        <p:spPr>
          <a:xfrm>
            <a:off x="7184104" y="3490436"/>
            <a:ext cx="1959896" cy="338554"/>
          </a:xfrm>
          <a:prstGeom prst="rect">
            <a:avLst/>
          </a:prstGeom>
          <a:noFill/>
        </p:spPr>
        <p:txBody>
          <a:bodyPr wrap="square" rtlCol="0">
            <a:spAutoFit/>
          </a:bodyPr>
          <a:lstStyle/>
          <a:p>
            <a:r>
              <a:rPr lang="tr-TR" sz="1600" i="1" dirty="0" err="1"/>
              <a:t>Elastomer</a:t>
            </a:r>
            <a:r>
              <a:rPr lang="tr-TR" sz="1600" i="1" dirty="0"/>
              <a:t> </a:t>
            </a:r>
            <a:r>
              <a:rPr lang="tr-TR" sz="1600" i="1" dirty="0" err="1"/>
              <a:t>Buffer</a:t>
            </a:r>
            <a:endParaRPr lang="tr-TR" sz="1600" i="1" dirty="0"/>
          </a:p>
        </p:txBody>
      </p:sp>
      <p:sp>
        <p:nvSpPr>
          <p:cNvPr id="12" name="Dikdörtgen 11">
            <a:extLst>
              <a:ext uri="{FF2B5EF4-FFF2-40B4-BE49-F238E27FC236}">
                <a16:creationId xmlns:a16="http://schemas.microsoft.com/office/drawing/2014/main" id="{03CDE7F9-1207-4A14-A947-F7357A6C3EB0}"/>
              </a:ext>
            </a:extLst>
          </p:cNvPr>
          <p:cNvSpPr/>
          <p:nvPr/>
        </p:nvSpPr>
        <p:spPr>
          <a:xfrm>
            <a:off x="107504" y="1439565"/>
            <a:ext cx="5256584" cy="369332"/>
          </a:xfrm>
          <a:prstGeom prst="rect">
            <a:avLst/>
          </a:prstGeom>
        </p:spPr>
        <p:txBody>
          <a:bodyPr wrap="square">
            <a:spAutoFit/>
          </a:bodyPr>
          <a:lstStyle/>
          <a:p>
            <a:r>
              <a:rPr lang="tr-TR" dirty="0">
                <a:solidFill>
                  <a:schemeClr val="bg1">
                    <a:lumMod val="50000"/>
                  </a:schemeClr>
                </a:solidFill>
              </a:rPr>
              <a:t>10.2.1 </a:t>
            </a:r>
            <a:r>
              <a:rPr lang="tr-TR" dirty="0" err="1">
                <a:solidFill>
                  <a:schemeClr val="bg1">
                    <a:lumMod val="50000"/>
                  </a:schemeClr>
                </a:solidFill>
              </a:rPr>
              <a:t>Plastic</a:t>
            </a:r>
            <a:r>
              <a:rPr lang="tr-TR" dirty="0">
                <a:solidFill>
                  <a:schemeClr val="bg1">
                    <a:lumMod val="50000"/>
                  </a:schemeClr>
                </a:solidFill>
              </a:rPr>
              <a:t> </a:t>
            </a:r>
            <a:r>
              <a:rPr lang="tr-TR" dirty="0" err="1">
                <a:solidFill>
                  <a:schemeClr val="bg1">
                    <a:lumMod val="50000"/>
                  </a:schemeClr>
                </a:solidFill>
              </a:rPr>
              <a:t>Matrix</a:t>
            </a:r>
            <a:r>
              <a:rPr lang="tr-TR" dirty="0">
                <a:solidFill>
                  <a:schemeClr val="bg1">
                    <a:lumMod val="50000"/>
                  </a:schemeClr>
                </a:solidFill>
              </a:rPr>
              <a:t> </a:t>
            </a:r>
            <a:r>
              <a:rPr lang="tr-TR" dirty="0" err="1">
                <a:solidFill>
                  <a:schemeClr val="bg1">
                    <a:lumMod val="50000"/>
                  </a:schemeClr>
                </a:solidFill>
              </a:rPr>
              <a:t>Materials</a:t>
            </a:r>
            <a:r>
              <a:rPr lang="tr-TR" dirty="0">
                <a:solidFill>
                  <a:schemeClr val="bg1">
                    <a:lumMod val="50000"/>
                  </a:schemeClr>
                </a:solidFill>
              </a:rPr>
              <a:t> (</a:t>
            </a:r>
            <a:r>
              <a:rPr lang="tr-TR" dirty="0" err="1">
                <a:solidFill>
                  <a:schemeClr val="bg1">
                    <a:lumMod val="50000"/>
                  </a:schemeClr>
                </a:solidFill>
              </a:rPr>
              <a:t>Resins</a:t>
            </a:r>
            <a:r>
              <a:rPr lang="tr-TR" dirty="0">
                <a:solidFill>
                  <a:schemeClr val="bg1">
                    <a:lumMod val="50000"/>
                  </a:schemeClr>
                </a:solidFill>
              </a:rPr>
              <a:t>/</a:t>
            </a:r>
            <a:r>
              <a:rPr lang="tr-TR" dirty="0" err="1">
                <a:solidFill>
                  <a:schemeClr val="bg1">
                    <a:lumMod val="50000"/>
                  </a:schemeClr>
                </a:solidFill>
              </a:rPr>
              <a:t>Polymers</a:t>
            </a:r>
            <a:r>
              <a:rPr lang="tr-TR" dirty="0">
                <a:solidFill>
                  <a:schemeClr val="bg1">
                    <a:lumMod val="50000"/>
                  </a:schemeClr>
                </a:solidFill>
              </a:rPr>
              <a:t>)</a:t>
            </a:r>
          </a:p>
        </p:txBody>
      </p:sp>
      <p:sp>
        <p:nvSpPr>
          <p:cNvPr id="2" name="Dikdörtgen 1">
            <a:extLst>
              <a:ext uri="{FF2B5EF4-FFF2-40B4-BE49-F238E27FC236}">
                <a16:creationId xmlns:a16="http://schemas.microsoft.com/office/drawing/2014/main" id="{A154D1D4-7D90-4174-83AB-865FD697E9B8}"/>
              </a:ext>
            </a:extLst>
          </p:cNvPr>
          <p:cNvSpPr/>
          <p:nvPr/>
        </p:nvSpPr>
        <p:spPr>
          <a:xfrm>
            <a:off x="194650" y="3937343"/>
            <a:ext cx="8496777" cy="2255297"/>
          </a:xfrm>
          <a:prstGeom prst="rect">
            <a:avLst/>
          </a:prstGeom>
        </p:spPr>
        <p:txBody>
          <a:bodyPr wrap="square">
            <a:spAutoFit/>
          </a:bodyPr>
          <a:lstStyle/>
          <a:p>
            <a:pPr marL="342900" indent="-342900" algn="just">
              <a:lnSpc>
                <a:spcPct val="170000"/>
              </a:lnSpc>
              <a:buFont typeface="+mj-lt"/>
              <a:buAutoNum type="arabicPeriod" startAt="3"/>
            </a:pPr>
            <a:r>
              <a:rPr lang="en-US" sz="1700" dirty="0"/>
              <a:t>The most important elastomer is rubber and can be divided into two </a:t>
            </a:r>
            <a:r>
              <a:rPr lang="en-US" sz="1700" dirty="0" err="1"/>
              <a:t>categor</a:t>
            </a:r>
            <a:endParaRPr lang="tr-TR" sz="1700" dirty="0"/>
          </a:p>
          <a:p>
            <a:pPr algn="just">
              <a:lnSpc>
                <a:spcPct val="170000"/>
              </a:lnSpc>
            </a:pPr>
            <a:r>
              <a:rPr lang="tr-TR" sz="1700" dirty="0"/>
              <a:t>       </a:t>
            </a:r>
            <a:r>
              <a:rPr lang="en-US" sz="1700" dirty="0"/>
              <a:t>a- Natural rubber: obtained from certain plants.</a:t>
            </a:r>
            <a:endParaRPr lang="tr-TR" sz="1700" dirty="0"/>
          </a:p>
          <a:p>
            <a:pPr algn="just">
              <a:lnSpc>
                <a:spcPct val="170000"/>
              </a:lnSpc>
            </a:pPr>
            <a:r>
              <a:rPr lang="tr-TR" sz="1700" dirty="0"/>
              <a:t>       </a:t>
            </a:r>
            <a:r>
              <a:rPr lang="en-US" sz="1700" dirty="0"/>
              <a:t>b- Synthetic rubber: </a:t>
            </a:r>
            <a:endParaRPr lang="tr-TR" sz="1700" dirty="0"/>
          </a:p>
          <a:p>
            <a:pPr marL="342900" indent="-342900" algn="just">
              <a:lnSpc>
                <a:spcPct val="170000"/>
              </a:lnSpc>
              <a:buFont typeface="+mj-lt"/>
              <a:buAutoNum type="arabicPeriod" startAt="4"/>
            </a:pPr>
            <a:r>
              <a:rPr lang="en-US" sz="1700" dirty="0"/>
              <a:t>They are used in thermoset and thermoplastic polymers and are produced through similar polymerization processes.</a:t>
            </a:r>
            <a:endParaRPr lang="tr-TR" sz="1700" dirty="0"/>
          </a:p>
        </p:txBody>
      </p:sp>
      <p:sp>
        <p:nvSpPr>
          <p:cNvPr id="17" name="Altbilgi Yer Tutucusu 2">
            <a:extLst>
              <a:ext uri="{FF2B5EF4-FFF2-40B4-BE49-F238E27FC236}">
                <a16:creationId xmlns:a16="http://schemas.microsoft.com/office/drawing/2014/main" id="{AC813F6F-EE07-4D1F-9A56-103612E15941}"/>
              </a:ext>
            </a:extLst>
          </p:cNvPr>
          <p:cNvSpPr>
            <a:spLocks noGrp="1"/>
          </p:cNvSpPr>
          <p:nvPr>
            <p:ph type="ftr" sz="quarter" idx="11"/>
          </p:nvPr>
        </p:nvSpPr>
        <p:spPr>
          <a:xfrm>
            <a:off x="1957740" y="6410748"/>
            <a:ext cx="4680520" cy="330520"/>
          </a:xfrm>
        </p:spPr>
        <p:txBody>
          <a:bodyPr/>
          <a:lstStyle/>
          <a:p>
            <a:r>
              <a:rPr lang="en-US" dirty="0"/>
              <a:t>General Information About Composite Materials / Mehmet </a:t>
            </a:r>
            <a:r>
              <a:rPr lang="en-US" dirty="0" err="1"/>
              <a:t>Zor</a:t>
            </a:r>
            <a:endParaRPr lang="tr-TR" dirty="0"/>
          </a:p>
        </p:txBody>
      </p:sp>
    </p:spTree>
    <p:extLst>
      <p:ext uri="{BB962C8B-B14F-4D97-AF65-F5344CB8AC3E}">
        <p14:creationId xmlns:p14="http://schemas.microsoft.com/office/powerpoint/2010/main" val="48220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up)">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wipe(up)">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fade">
                                      <p:cBhvr>
                                        <p:cTn id="32" dur="500"/>
                                        <p:tgtEl>
                                          <p:spTgt spid="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animEffect transition="in" filter="fade">
                                      <p:cBhvr>
                                        <p:cTn id="37" dur="500"/>
                                        <p:tgtEl>
                                          <p:spTgt spid="2">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1" grpId="0" build="p"/>
      <p:bldP spid="16" grpId="0"/>
      <p:bldP spid="2" grpId="0"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7840E83-AC17-4BB5-BC43-751DE1ADA5B1}" type="slidenum">
              <a:rPr lang="tr-TR" smtClean="0"/>
              <a:t>127</a:t>
            </a:fld>
            <a:endParaRPr lang="tr-TR"/>
          </a:p>
        </p:txBody>
      </p:sp>
      <p:sp>
        <p:nvSpPr>
          <p:cNvPr id="5" name="İçerik Yer Tutucusu 4"/>
          <p:cNvSpPr>
            <a:spLocks noGrp="1"/>
          </p:cNvSpPr>
          <p:nvPr>
            <p:ph sz="quarter" idx="1"/>
          </p:nvPr>
        </p:nvSpPr>
        <p:spPr>
          <a:xfrm>
            <a:off x="313259" y="1579382"/>
            <a:ext cx="3538661" cy="400110"/>
          </a:xfrm>
        </p:spPr>
        <p:txBody>
          <a:bodyPr>
            <a:normAutofit/>
          </a:bodyPr>
          <a:lstStyle/>
          <a:p>
            <a:pPr marL="0" indent="0">
              <a:buNone/>
            </a:pPr>
            <a:r>
              <a:rPr lang="tr-TR" sz="1800" dirty="0">
                <a:solidFill>
                  <a:srgbClr val="FF0000"/>
                </a:solidFill>
              </a:rPr>
              <a:t>10.2.2 Metal </a:t>
            </a:r>
            <a:r>
              <a:rPr lang="tr-TR" sz="1800" dirty="0" err="1">
                <a:solidFill>
                  <a:srgbClr val="FF0000"/>
                </a:solidFill>
              </a:rPr>
              <a:t>Matrix</a:t>
            </a:r>
            <a:r>
              <a:rPr lang="tr-TR" sz="1800" dirty="0">
                <a:solidFill>
                  <a:srgbClr val="FF0000"/>
                </a:solidFill>
              </a:rPr>
              <a:t> </a:t>
            </a:r>
            <a:r>
              <a:rPr lang="tr-TR" sz="1800" dirty="0" err="1">
                <a:solidFill>
                  <a:srgbClr val="FF0000"/>
                </a:solidFill>
              </a:rPr>
              <a:t>Materials</a:t>
            </a:r>
            <a:r>
              <a:rPr lang="tr-TR" sz="1800" dirty="0">
                <a:solidFill>
                  <a:srgbClr val="FF0000"/>
                </a:solidFill>
              </a:rPr>
              <a:t>:</a:t>
            </a:r>
          </a:p>
          <a:p>
            <a:pPr marL="0" indent="0">
              <a:lnSpc>
                <a:spcPct val="90000"/>
              </a:lnSpc>
              <a:buNone/>
            </a:pPr>
            <a:endParaRPr lang="tr-TR" sz="1800" dirty="0">
              <a:solidFill>
                <a:srgbClr val="FF0000"/>
              </a:solidFill>
            </a:endParaRPr>
          </a:p>
        </p:txBody>
      </p:sp>
      <p:sp>
        <p:nvSpPr>
          <p:cNvPr id="7" name="Dikdörtgen 6"/>
          <p:cNvSpPr/>
          <p:nvPr/>
        </p:nvSpPr>
        <p:spPr>
          <a:xfrm>
            <a:off x="333169" y="2862154"/>
            <a:ext cx="5122837" cy="2950359"/>
          </a:xfrm>
          <a:prstGeom prst="rect">
            <a:avLst/>
          </a:prstGeom>
        </p:spPr>
        <p:txBody>
          <a:bodyPr wrap="square">
            <a:spAutoFit/>
          </a:bodyPr>
          <a:lstStyle/>
          <a:p>
            <a:pPr marL="342900" indent="-342900" algn="just">
              <a:lnSpc>
                <a:spcPct val="150000"/>
              </a:lnSpc>
              <a:buFont typeface="+mj-lt"/>
              <a:buAutoNum type="arabicPeriod"/>
            </a:pPr>
            <a:r>
              <a:rPr lang="en-US" dirty="0"/>
              <a:t>Metal matrix composites are used in some fields such as automotive, space and aviation.</a:t>
            </a:r>
            <a:endParaRPr lang="tr-TR" dirty="0"/>
          </a:p>
          <a:p>
            <a:pPr marL="342900" indent="-342900" algn="just">
              <a:lnSpc>
                <a:spcPct val="150000"/>
              </a:lnSpc>
              <a:buFont typeface="+mj-lt"/>
              <a:buAutoNum type="arabicPeriod"/>
            </a:pPr>
            <a:r>
              <a:rPr lang="en-US" dirty="0"/>
              <a:t>Since metal matrix materials have higher strength, rigidity and toughness than plastic matrices, they contribute greatly to the increase of these properties of the composite material.</a:t>
            </a:r>
            <a:endParaRPr lang="tr-TR" dirty="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4236" y="2559241"/>
            <a:ext cx="3231058" cy="2307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Dikdörtgen 7"/>
          <p:cNvSpPr/>
          <p:nvPr/>
        </p:nvSpPr>
        <p:spPr>
          <a:xfrm>
            <a:off x="773864" y="1875572"/>
            <a:ext cx="7632848" cy="457369"/>
          </a:xfrm>
          <a:prstGeom prst="rect">
            <a:avLst/>
          </a:prstGeom>
        </p:spPr>
        <p:txBody>
          <a:bodyPr wrap="square">
            <a:spAutoFit/>
          </a:bodyPr>
          <a:lstStyle/>
          <a:p>
            <a:pPr>
              <a:lnSpc>
                <a:spcPct val="150000"/>
              </a:lnSpc>
            </a:pPr>
            <a:r>
              <a:rPr lang="en-US" dirty="0"/>
              <a:t>Metals are used as matrix, albeit rarely.</a:t>
            </a:r>
            <a:endParaRPr lang="tr-TR" dirty="0"/>
          </a:p>
        </p:txBody>
      </p:sp>
      <p:sp>
        <p:nvSpPr>
          <p:cNvPr id="6" name="Veri Yer Tutucusu 5"/>
          <p:cNvSpPr>
            <a:spLocks noGrp="1"/>
          </p:cNvSpPr>
          <p:nvPr>
            <p:ph type="dt" sz="half" idx="10"/>
          </p:nvPr>
        </p:nvSpPr>
        <p:spPr/>
        <p:txBody>
          <a:bodyPr/>
          <a:lstStyle/>
          <a:p>
            <a:r>
              <a:rPr lang="tr-TR" dirty="0"/>
              <a:t>......</a:t>
            </a:r>
          </a:p>
        </p:txBody>
      </p:sp>
      <p:sp>
        <p:nvSpPr>
          <p:cNvPr id="9" name="Dikdörtgen 8">
            <a:extLst>
              <a:ext uri="{FF2B5EF4-FFF2-40B4-BE49-F238E27FC236}">
                <a16:creationId xmlns:a16="http://schemas.microsoft.com/office/drawing/2014/main" id="{A316E3F6-0374-4BED-A015-F3C555EC89C7}"/>
              </a:ext>
            </a:extLst>
          </p:cNvPr>
          <p:cNvSpPr/>
          <p:nvPr/>
        </p:nvSpPr>
        <p:spPr>
          <a:xfrm>
            <a:off x="663771" y="2330557"/>
            <a:ext cx="2837636" cy="457369"/>
          </a:xfrm>
          <a:prstGeom prst="rect">
            <a:avLst/>
          </a:prstGeom>
        </p:spPr>
        <p:txBody>
          <a:bodyPr wrap="none">
            <a:spAutoFit/>
          </a:bodyPr>
          <a:lstStyle/>
          <a:p>
            <a:pPr algn="just">
              <a:lnSpc>
                <a:spcPct val="150000"/>
              </a:lnSpc>
            </a:pPr>
            <a:r>
              <a:rPr lang="tr-TR" dirty="0">
                <a:solidFill>
                  <a:srgbClr val="FF0000"/>
                </a:solidFill>
              </a:rPr>
              <a:t>10.2.2.1 General </a:t>
            </a:r>
            <a:r>
              <a:rPr lang="tr-TR" dirty="0" err="1">
                <a:solidFill>
                  <a:srgbClr val="FF0000"/>
                </a:solidFill>
              </a:rPr>
              <a:t>Features</a:t>
            </a:r>
            <a:r>
              <a:rPr lang="tr-TR" dirty="0">
                <a:solidFill>
                  <a:srgbClr val="FF0000"/>
                </a:solidFill>
              </a:rPr>
              <a:t>:</a:t>
            </a:r>
          </a:p>
        </p:txBody>
      </p:sp>
      <p:sp>
        <p:nvSpPr>
          <p:cNvPr id="14" name="Başlık 1">
            <a:extLst>
              <a:ext uri="{FF2B5EF4-FFF2-40B4-BE49-F238E27FC236}">
                <a16:creationId xmlns:a16="http://schemas.microsoft.com/office/drawing/2014/main" id="{ADF3B3A4-2456-4559-A6B1-206634E085D1}"/>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
        <p:nvSpPr>
          <p:cNvPr id="15" name="Dikdörtgen 14">
            <a:extLst>
              <a:ext uri="{FF2B5EF4-FFF2-40B4-BE49-F238E27FC236}">
                <a16:creationId xmlns:a16="http://schemas.microsoft.com/office/drawing/2014/main" id="{7E34C36E-C7DE-4511-8082-5678010AE35E}"/>
              </a:ext>
            </a:extLst>
          </p:cNvPr>
          <p:cNvSpPr/>
          <p:nvPr/>
        </p:nvSpPr>
        <p:spPr>
          <a:xfrm>
            <a:off x="2699792" y="665360"/>
            <a:ext cx="3903633" cy="400110"/>
          </a:xfrm>
          <a:prstGeom prst="rect">
            <a:avLst/>
          </a:prstGeom>
        </p:spPr>
        <p:txBody>
          <a:bodyPr wrap="none">
            <a:spAutoFit/>
          </a:bodyPr>
          <a:lstStyle/>
          <a:p>
            <a:r>
              <a:rPr lang="tr-TR" sz="2000" dirty="0">
                <a:solidFill>
                  <a:schemeClr val="bg1">
                    <a:lumMod val="50000"/>
                  </a:schemeClr>
                </a:solidFill>
              </a:rPr>
              <a:t>10.2 Main </a:t>
            </a:r>
            <a:r>
              <a:rPr lang="tr-TR" sz="2000" dirty="0" err="1">
                <a:solidFill>
                  <a:schemeClr val="bg1">
                    <a:lumMod val="50000"/>
                  </a:schemeClr>
                </a:solidFill>
              </a:rPr>
              <a:t>Matrix</a:t>
            </a:r>
            <a:r>
              <a:rPr lang="tr-TR" sz="2000" dirty="0">
                <a:solidFill>
                  <a:schemeClr val="bg1">
                    <a:lumMod val="50000"/>
                  </a:schemeClr>
                </a:solidFill>
              </a:rPr>
              <a:t> </a:t>
            </a:r>
            <a:r>
              <a:rPr lang="tr-TR" sz="2000" dirty="0" err="1">
                <a:solidFill>
                  <a:schemeClr val="bg1">
                    <a:lumMod val="50000"/>
                  </a:schemeClr>
                </a:solidFill>
              </a:rPr>
              <a:t>Material</a:t>
            </a:r>
            <a:r>
              <a:rPr lang="tr-TR" sz="2000" dirty="0">
                <a:solidFill>
                  <a:schemeClr val="bg1">
                    <a:lumMod val="50000"/>
                  </a:schemeClr>
                </a:solidFill>
              </a:rPr>
              <a:t> </a:t>
            </a:r>
            <a:r>
              <a:rPr lang="tr-TR" sz="2000" dirty="0" err="1">
                <a:solidFill>
                  <a:schemeClr val="bg1">
                    <a:lumMod val="50000"/>
                  </a:schemeClr>
                </a:solidFill>
              </a:rPr>
              <a:t>Types</a:t>
            </a:r>
            <a:endParaRPr lang="tr-TR" sz="2000" dirty="0">
              <a:solidFill>
                <a:schemeClr val="bg1">
                  <a:lumMod val="50000"/>
                </a:schemeClr>
              </a:solidFill>
            </a:endParaRPr>
          </a:p>
        </p:txBody>
      </p:sp>
      <p:sp>
        <p:nvSpPr>
          <p:cNvPr id="12" name="Altbilgi Yer Tutucusu 2">
            <a:extLst>
              <a:ext uri="{FF2B5EF4-FFF2-40B4-BE49-F238E27FC236}">
                <a16:creationId xmlns:a16="http://schemas.microsoft.com/office/drawing/2014/main" id="{1356ED23-3B0C-4234-9B51-A112A89ADECF}"/>
              </a:ext>
            </a:extLst>
          </p:cNvPr>
          <p:cNvSpPr>
            <a:spLocks noGrp="1"/>
          </p:cNvSpPr>
          <p:nvPr>
            <p:ph type="ftr" sz="quarter" idx="11"/>
          </p:nvPr>
        </p:nvSpPr>
        <p:spPr>
          <a:xfrm>
            <a:off x="1957740" y="6410748"/>
            <a:ext cx="4680520" cy="330520"/>
          </a:xfrm>
        </p:spPr>
        <p:txBody>
          <a:bodyPr/>
          <a:lstStyle/>
          <a:p>
            <a:r>
              <a:rPr lang="en-US" dirty="0"/>
              <a:t>General Information About Composite Materials / Mehmet </a:t>
            </a:r>
            <a:r>
              <a:rPr lang="en-US" dirty="0" err="1"/>
              <a:t>Zor</a:t>
            </a:r>
            <a:endParaRPr lang="tr-TR" dirty="0"/>
          </a:p>
        </p:txBody>
      </p:sp>
    </p:spTree>
    <p:extLst>
      <p:ext uri="{BB962C8B-B14F-4D97-AF65-F5344CB8AC3E}">
        <p14:creationId xmlns:p14="http://schemas.microsoft.com/office/powerpoint/2010/main" val="337090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wipe(left)">
                                      <p:cBhvr>
                                        <p:cTn id="24" dur="500"/>
                                        <p:tgtEl>
                                          <p:spTgt spid="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Effect transition="in" filter="wipe(left)">
                                      <p:cBhvr>
                                        <p:cTn id="29"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P spid="8" grpId="0"/>
      <p:bldP spid="9"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7840E83-AC17-4BB5-BC43-751DE1ADA5B1}" type="slidenum">
              <a:rPr lang="tr-TR" smtClean="0"/>
              <a:t>128</a:t>
            </a:fld>
            <a:endParaRPr lang="tr-TR"/>
          </a:p>
        </p:txBody>
      </p:sp>
      <p:sp>
        <p:nvSpPr>
          <p:cNvPr id="7" name="Dikdörtgen 6"/>
          <p:cNvSpPr/>
          <p:nvPr/>
        </p:nvSpPr>
        <p:spPr>
          <a:xfrm>
            <a:off x="375776" y="2342914"/>
            <a:ext cx="6329973" cy="3831818"/>
          </a:xfrm>
          <a:prstGeom prst="rect">
            <a:avLst/>
          </a:prstGeom>
        </p:spPr>
        <p:txBody>
          <a:bodyPr wrap="square">
            <a:spAutoFit/>
          </a:bodyPr>
          <a:lstStyle/>
          <a:p>
            <a:pPr marL="342900" indent="-342900">
              <a:lnSpc>
                <a:spcPct val="150000"/>
              </a:lnSpc>
              <a:buFont typeface="+mj-lt"/>
              <a:buAutoNum type="arabicPeriod" startAt="3"/>
            </a:pPr>
            <a:r>
              <a:rPr lang="en-US" dirty="0"/>
              <a:t>Since metal matrices do not form a good interface with every fiber, composite production is difficult and expensive, and this is one of their most important disadvantages. However, a good composite structure can be obtained with boron fiber whose surface is coated with silicon carbide.</a:t>
            </a:r>
            <a:endParaRPr lang="tr-TR" dirty="0"/>
          </a:p>
          <a:p>
            <a:pPr marL="342900" indent="-342900">
              <a:lnSpc>
                <a:spcPct val="150000"/>
              </a:lnSpc>
              <a:buFont typeface="+mj-lt"/>
              <a:buAutoNum type="arabicPeriod" startAt="3"/>
            </a:pPr>
            <a:r>
              <a:rPr lang="en-US" dirty="0"/>
              <a:t>Light metals such as aluminum, magnesium, nickel, titanium, copper, zinc and their alloys are frequently used metal matrix materials in composite production.</a:t>
            </a:r>
            <a:endParaRPr lang="tr-TR" dirty="0"/>
          </a:p>
        </p:txBody>
      </p:sp>
      <p:pic>
        <p:nvPicPr>
          <p:cNvPr id="36866" name="Picture 2" descr="Silicon Carbide - Copper Metal Matrix Compos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6193044" y="2813913"/>
            <a:ext cx="3065691" cy="2084670"/>
          </a:xfrm>
          <a:prstGeom prst="rect">
            <a:avLst/>
          </a:prstGeom>
          <a:noFill/>
          <a:extLst>
            <a:ext uri="{909E8E84-426E-40DD-AFC4-6F175D3DCCD1}">
              <a14:hiddenFill xmlns:a14="http://schemas.microsoft.com/office/drawing/2010/main">
                <a:solidFill>
                  <a:srgbClr val="FFFFFF"/>
                </a:solidFill>
              </a14:hiddenFill>
            </a:ext>
          </a:extLst>
        </p:spPr>
      </p:pic>
      <p:sp>
        <p:nvSpPr>
          <p:cNvPr id="8" name="Veri Yer Tutucusu 7"/>
          <p:cNvSpPr>
            <a:spLocks noGrp="1"/>
          </p:cNvSpPr>
          <p:nvPr>
            <p:ph type="dt" sz="half" idx="10"/>
          </p:nvPr>
        </p:nvSpPr>
        <p:spPr/>
        <p:txBody>
          <a:bodyPr/>
          <a:lstStyle/>
          <a:p>
            <a:r>
              <a:rPr lang="tr-TR" dirty="0"/>
              <a:t>......</a:t>
            </a:r>
          </a:p>
        </p:txBody>
      </p:sp>
      <p:sp>
        <p:nvSpPr>
          <p:cNvPr id="13" name="Başlık 1">
            <a:extLst>
              <a:ext uri="{FF2B5EF4-FFF2-40B4-BE49-F238E27FC236}">
                <a16:creationId xmlns:a16="http://schemas.microsoft.com/office/drawing/2014/main" id="{BCB1D096-A7AD-45B4-9A25-6E6CD80CB7A3}"/>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
        <p:nvSpPr>
          <p:cNvPr id="17" name="Dikdörtgen 16">
            <a:extLst>
              <a:ext uri="{FF2B5EF4-FFF2-40B4-BE49-F238E27FC236}">
                <a16:creationId xmlns:a16="http://schemas.microsoft.com/office/drawing/2014/main" id="{49726D31-DE8C-4EA8-A97F-E38E0C23AFC8}"/>
              </a:ext>
            </a:extLst>
          </p:cNvPr>
          <p:cNvSpPr/>
          <p:nvPr/>
        </p:nvSpPr>
        <p:spPr>
          <a:xfrm>
            <a:off x="2779921" y="626262"/>
            <a:ext cx="3903633" cy="400110"/>
          </a:xfrm>
          <a:prstGeom prst="rect">
            <a:avLst/>
          </a:prstGeom>
        </p:spPr>
        <p:txBody>
          <a:bodyPr wrap="none">
            <a:spAutoFit/>
          </a:bodyPr>
          <a:lstStyle/>
          <a:p>
            <a:r>
              <a:rPr lang="tr-TR" sz="2000" dirty="0">
                <a:solidFill>
                  <a:schemeClr val="bg1">
                    <a:lumMod val="50000"/>
                  </a:schemeClr>
                </a:solidFill>
              </a:rPr>
              <a:t>10.2 Main </a:t>
            </a:r>
            <a:r>
              <a:rPr lang="tr-TR" sz="2000" dirty="0" err="1">
                <a:solidFill>
                  <a:schemeClr val="bg1">
                    <a:lumMod val="50000"/>
                  </a:schemeClr>
                </a:solidFill>
              </a:rPr>
              <a:t>Matrix</a:t>
            </a:r>
            <a:r>
              <a:rPr lang="tr-TR" sz="2000" dirty="0">
                <a:solidFill>
                  <a:schemeClr val="bg1">
                    <a:lumMod val="50000"/>
                  </a:schemeClr>
                </a:solidFill>
              </a:rPr>
              <a:t> </a:t>
            </a:r>
            <a:r>
              <a:rPr lang="tr-TR" sz="2000" dirty="0" err="1">
                <a:solidFill>
                  <a:schemeClr val="bg1">
                    <a:lumMod val="50000"/>
                  </a:schemeClr>
                </a:solidFill>
              </a:rPr>
              <a:t>Material</a:t>
            </a:r>
            <a:r>
              <a:rPr lang="tr-TR" sz="2000" dirty="0">
                <a:solidFill>
                  <a:schemeClr val="bg1">
                    <a:lumMod val="50000"/>
                  </a:schemeClr>
                </a:solidFill>
              </a:rPr>
              <a:t> </a:t>
            </a:r>
            <a:r>
              <a:rPr lang="tr-TR" sz="2000" dirty="0" err="1">
                <a:solidFill>
                  <a:schemeClr val="bg1">
                    <a:lumMod val="50000"/>
                  </a:schemeClr>
                </a:solidFill>
              </a:rPr>
              <a:t>Types</a:t>
            </a:r>
            <a:endParaRPr lang="tr-TR" sz="2000" dirty="0">
              <a:solidFill>
                <a:schemeClr val="bg1">
                  <a:lumMod val="50000"/>
                </a:schemeClr>
              </a:solidFill>
            </a:endParaRPr>
          </a:p>
        </p:txBody>
      </p:sp>
      <p:sp>
        <p:nvSpPr>
          <p:cNvPr id="14" name="İçerik Yer Tutucusu 4">
            <a:extLst>
              <a:ext uri="{FF2B5EF4-FFF2-40B4-BE49-F238E27FC236}">
                <a16:creationId xmlns:a16="http://schemas.microsoft.com/office/drawing/2014/main" id="{83D72765-947E-4D6E-863F-4B7C8F767572}"/>
              </a:ext>
            </a:extLst>
          </p:cNvPr>
          <p:cNvSpPr>
            <a:spLocks noGrp="1"/>
          </p:cNvSpPr>
          <p:nvPr>
            <p:ph sz="quarter" idx="1"/>
          </p:nvPr>
        </p:nvSpPr>
        <p:spPr>
          <a:xfrm>
            <a:off x="313259" y="1579382"/>
            <a:ext cx="3538661" cy="400110"/>
          </a:xfrm>
        </p:spPr>
        <p:txBody>
          <a:bodyPr>
            <a:normAutofit/>
          </a:bodyPr>
          <a:lstStyle/>
          <a:p>
            <a:pPr marL="0" indent="0">
              <a:buNone/>
            </a:pPr>
            <a:r>
              <a:rPr lang="tr-TR" sz="1800" dirty="0">
                <a:solidFill>
                  <a:schemeClr val="bg1">
                    <a:lumMod val="50000"/>
                  </a:schemeClr>
                </a:solidFill>
              </a:rPr>
              <a:t>10.2.2 Metal </a:t>
            </a:r>
            <a:r>
              <a:rPr lang="tr-TR" sz="1800" dirty="0" err="1">
                <a:solidFill>
                  <a:schemeClr val="bg1">
                    <a:lumMod val="50000"/>
                  </a:schemeClr>
                </a:solidFill>
              </a:rPr>
              <a:t>Matrix</a:t>
            </a:r>
            <a:r>
              <a:rPr lang="tr-TR" sz="1800" dirty="0">
                <a:solidFill>
                  <a:schemeClr val="bg1">
                    <a:lumMod val="50000"/>
                  </a:schemeClr>
                </a:solidFill>
              </a:rPr>
              <a:t> </a:t>
            </a:r>
            <a:r>
              <a:rPr lang="tr-TR" sz="1800" dirty="0" err="1">
                <a:solidFill>
                  <a:schemeClr val="bg1">
                    <a:lumMod val="50000"/>
                  </a:schemeClr>
                </a:solidFill>
              </a:rPr>
              <a:t>Materials</a:t>
            </a:r>
            <a:r>
              <a:rPr lang="tr-TR" sz="1800" dirty="0">
                <a:solidFill>
                  <a:schemeClr val="bg1">
                    <a:lumMod val="50000"/>
                  </a:schemeClr>
                </a:solidFill>
              </a:rPr>
              <a:t>:</a:t>
            </a:r>
          </a:p>
          <a:p>
            <a:pPr marL="0" indent="0">
              <a:lnSpc>
                <a:spcPct val="90000"/>
              </a:lnSpc>
              <a:buNone/>
            </a:pPr>
            <a:endParaRPr lang="tr-TR" sz="1800" dirty="0">
              <a:solidFill>
                <a:schemeClr val="bg1">
                  <a:lumMod val="50000"/>
                </a:schemeClr>
              </a:solidFill>
            </a:endParaRPr>
          </a:p>
        </p:txBody>
      </p:sp>
      <p:sp>
        <p:nvSpPr>
          <p:cNvPr id="15" name="Dikdörtgen 14">
            <a:extLst>
              <a:ext uri="{FF2B5EF4-FFF2-40B4-BE49-F238E27FC236}">
                <a16:creationId xmlns:a16="http://schemas.microsoft.com/office/drawing/2014/main" id="{93AC3AD9-F234-4BEA-B38F-1A7D0709D0C6}"/>
              </a:ext>
            </a:extLst>
          </p:cNvPr>
          <p:cNvSpPr/>
          <p:nvPr/>
        </p:nvSpPr>
        <p:spPr>
          <a:xfrm>
            <a:off x="478451" y="1885545"/>
            <a:ext cx="3924472" cy="457369"/>
          </a:xfrm>
          <a:prstGeom prst="rect">
            <a:avLst/>
          </a:prstGeom>
        </p:spPr>
        <p:txBody>
          <a:bodyPr wrap="none">
            <a:spAutoFit/>
          </a:bodyPr>
          <a:lstStyle/>
          <a:p>
            <a:pPr algn="just">
              <a:lnSpc>
                <a:spcPct val="150000"/>
              </a:lnSpc>
            </a:pPr>
            <a:r>
              <a:rPr lang="tr-TR" dirty="0">
                <a:solidFill>
                  <a:schemeClr val="bg1">
                    <a:lumMod val="50000"/>
                  </a:schemeClr>
                </a:solidFill>
              </a:rPr>
              <a:t>10.2.2.1 General </a:t>
            </a:r>
            <a:r>
              <a:rPr lang="tr-TR" dirty="0" err="1">
                <a:solidFill>
                  <a:schemeClr val="bg1">
                    <a:lumMod val="50000"/>
                  </a:schemeClr>
                </a:solidFill>
              </a:rPr>
              <a:t>Features</a:t>
            </a:r>
            <a:r>
              <a:rPr lang="tr-TR" dirty="0">
                <a:solidFill>
                  <a:schemeClr val="bg1">
                    <a:lumMod val="50000"/>
                  </a:schemeClr>
                </a:solidFill>
              </a:rPr>
              <a:t> -</a:t>
            </a:r>
            <a:r>
              <a:rPr lang="tr-TR" dirty="0" err="1">
                <a:solidFill>
                  <a:schemeClr val="bg1">
                    <a:lumMod val="50000"/>
                  </a:schemeClr>
                </a:solidFill>
              </a:rPr>
              <a:t>Continue</a:t>
            </a:r>
            <a:r>
              <a:rPr lang="tr-TR" dirty="0">
                <a:solidFill>
                  <a:schemeClr val="bg1">
                    <a:lumMod val="50000"/>
                  </a:schemeClr>
                </a:solidFill>
              </a:rPr>
              <a:t>:</a:t>
            </a:r>
          </a:p>
        </p:txBody>
      </p:sp>
      <p:sp>
        <p:nvSpPr>
          <p:cNvPr id="11" name="Altbilgi Yer Tutucusu 2">
            <a:extLst>
              <a:ext uri="{FF2B5EF4-FFF2-40B4-BE49-F238E27FC236}">
                <a16:creationId xmlns:a16="http://schemas.microsoft.com/office/drawing/2014/main" id="{275B0CB7-8CDE-42A8-9CCB-BA66CF7441BD}"/>
              </a:ext>
            </a:extLst>
          </p:cNvPr>
          <p:cNvSpPr>
            <a:spLocks noGrp="1"/>
          </p:cNvSpPr>
          <p:nvPr>
            <p:ph type="ftr" sz="quarter" idx="11"/>
          </p:nvPr>
        </p:nvSpPr>
        <p:spPr>
          <a:xfrm>
            <a:off x="1957740" y="6410748"/>
            <a:ext cx="4680520" cy="330520"/>
          </a:xfrm>
        </p:spPr>
        <p:txBody>
          <a:bodyPr/>
          <a:lstStyle/>
          <a:p>
            <a:r>
              <a:rPr lang="en-US" dirty="0"/>
              <a:t>General Information About Composite Materials / Mehmet </a:t>
            </a:r>
            <a:r>
              <a:rPr lang="en-US" dirty="0" err="1"/>
              <a:t>Zor</a:t>
            </a:r>
            <a:endParaRPr lang="tr-TR" dirty="0"/>
          </a:p>
        </p:txBody>
      </p:sp>
    </p:spTree>
    <p:extLst>
      <p:ext uri="{BB962C8B-B14F-4D97-AF65-F5344CB8AC3E}">
        <p14:creationId xmlns:p14="http://schemas.microsoft.com/office/powerpoint/2010/main" val="332147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up)">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7840E83-AC17-4BB5-BC43-751DE1ADA5B1}" type="slidenum">
              <a:rPr lang="tr-TR" smtClean="0"/>
              <a:t>129</a:t>
            </a:fld>
            <a:endParaRPr lang="tr-TR"/>
          </a:p>
        </p:txBody>
      </p:sp>
      <p:sp>
        <p:nvSpPr>
          <p:cNvPr id="6" name="Dikdörtgen 5"/>
          <p:cNvSpPr/>
          <p:nvPr/>
        </p:nvSpPr>
        <p:spPr>
          <a:xfrm>
            <a:off x="841306" y="1735241"/>
            <a:ext cx="3578224" cy="457369"/>
          </a:xfrm>
          <a:prstGeom prst="rect">
            <a:avLst/>
          </a:prstGeom>
        </p:spPr>
        <p:txBody>
          <a:bodyPr wrap="none">
            <a:spAutoFit/>
          </a:bodyPr>
          <a:lstStyle/>
          <a:p>
            <a:pPr>
              <a:lnSpc>
                <a:spcPct val="150000"/>
              </a:lnSpc>
            </a:pPr>
            <a:r>
              <a:rPr lang="tr-TR" dirty="0">
                <a:solidFill>
                  <a:srgbClr val="FF0000"/>
                </a:solidFill>
              </a:rPr>
              <a:t>10.2.2.2 </a:t>
            </a:r>
            <a:r>
              <a:rPr lang="tr-TR" dirty="0" err="1">
                <a:solidFill>
                  <a:srgbClr val="FF0000"/>
                </a:solidFill>
              </a:rPr>
              <a:t>Aluminum</a:t>
            </a:r>
            <a:r>
              <a:rPr lang="tr-TR" dirty="0">
                <a:solidFill>
                  <a:srgbClr val="FF0000"/>
                </a:solidFill>
              </a:rPr>
              <a:t> </a:t>
            </a:r>
            <a:r>
              <a:rPr lang="tr-TR" dirty="0" err="1">
                <a:solidFill>
                  <a:srgbClr val="FF0000"/>
                </a:solidFill>
              </a:rPr>
              <a:t>and</a:t>
            </a:r>
            <a:r>
              <a:rPr lang="tr-TR" dirty="0">
                <a:solidFill>
                  <a:srgbClr val="FF0000"/>
                </a:solidFill>
              </a:rPr>
              <a:t> </a:t>
            </a:r>
            <a:r>
              <a:rPr lang="tr-TR" dirty="0" err="1">
                <a:solidFill>
                  <a:srgbClr val="FF0000"/>
                </a:solidFill>
              </a:rPr>
              <a:t>its</a:t>
            </a:r>
            <a:r>
              <a:rPr lang="tr-TR" dirty="0">
                <a:solidFill>
                  <a:srgbClr val="FF0000"/>
                </a:solidFill>
              </a:rPr>
              <a:t> </a:t>
            </a:r>
            <a:r>
              <a:rPr lang="tr-TR" dirty="0" err="1">
                <a:solidFill>
                  <a:srgbClr val="FF0000"/>
                </a:solidFill>
              </a:rPr>
              <a:t>Alloys</a:t>
            </a:r>
            <a:endParaRPr lang="tr-TR" dirty="0">
              <a:solidFill>
                <a:srgbClr val="FF0000"/>
              </a:solidFill>
            </a:endParaRPr>
          </a:p>
        </p:txBody>
      </p:sp>
      <p:sp>
        <p:nvSpPr>
          <p:cNvPr id="8" name="Veri Yer Tutucusu 7"/>
          <p:cNvSpPr>
            <a:spLocks noGrp="1"/>
          </p:cNvSpPr>
          <p:nvPr>
            <p:ph type="dt" sz="half" idx="10"/>
          </p:nvPr>
        </p:nvSpPr>
        <p:spPr/>
        <p:txBody>
          <a:bodyPr/>
          <a:lstStyle/>
          <a:p>
            <a:r>
              <a:rPr lang="tr-TR" dirty="0"/>
              <a:t>......</a:t>
            </a:r>
          </a:p>
        </p:txBody>
      </p:sp>
      <p:sp>
        <p:nvSpPr>
          <p:cNvPr id="11" name="Rectangle 3" descr="Rectangle: Click to edit Master text styles&#10;Second level&#10;Third level&#10;Fourth level&#10;Fifth level">
            <a:extLst>
              <a:ext uri="{FF2B5EF4-FFF2-40B4-BE49-F238E27FC236}">
                <a16:creationId xmlns:a16="http://schemas.microsoft.com/office/drawing/2014/main" id="{F43ABDE5-5E66-4159-9373-74EDD6E9699A}"/>
              </a:ext>
            </a:extLst>
          </p:cNvPr>
          <p:cNvSpPr txBox="1">
            <a:spLocks noChangeArrowheads="1"/>
          </p:cNvSpPr>
          <p:nvPr/>
        </p:nvSpPr>
        <p:spPr>
          <a:xfrm>
            <a:off x="173932" y="2096215"/>
            <a:ext cx="6595963" cy="889564"/>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342900" indent="-342900">
              <a:lnSpc>
                <a:spcPct val="150000"/>
              </a:lnSpc>
              <a:buClrTx/>
              <a:buSzPct val="100000"/>
              <a:buFont typeface="+mj-lt"/>
              <a:buAutoNum type="arabicPeriod"/>
            </a:pPr>
            <a:r>
              <a:rPr lang="en-US" sz="1700" dirty="0"/>
              <a:t>Examples of commonly used metal matrices are 6061 and 2024 aluminum alloys and 1010 pure aluminum.</a:t>
            </a:r>
            <a:endParaRPr lang="tr-TR" sz="1700" dirty="0"/>
          </a:p>
        </p:txBody>
      </p:sp>
      <p:pic>
        <p:nvPicPr>
          <p:cNvPr id="12" name="Picture 2" descr="http://materialsandsources.com/wp-content/uploads/2012/10/hollow-carbide-shell-composite-panel-alsic.jpg">
            <a:extLst>
              <a:ext uri="{FF2B5EF4-FFF2-40B4-BE49-F238E27FC236}">
                <a16:creationId xmlns:a16="http://schemas.microsoft.com/office/drawing/2014/main" id="{535222F7-70B8-4BA8-90E0-9B84AC74FC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2203" y="1399968"/>
            <a:ext cx="2329358" cy="1400383"/>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a:extLst>
              <a:ext uri="{FF2B5EF4-FFF2-40B4-BE49-F238E27FC236}">
                <a16:creationId xmlns:a16="http://schemas.microsoft.com/office/drawing/2014/main" id="{3080EFD3-89A0-46F6-8A7C-F815999C689E}"/>
              </a:ext>
            </a:extLst>
          </p:cNvPr>
          <p:cNvSpPr/>
          <p:nvPr/>
        </p:nvSpPr>
        <p:spPr>
          <a:xfrm>
            <a:off x="168268" y="2857881"/>
            <a:ext cx="8502524" cy="829522"/>
          </a:xfrm>
          <a:prstGeom prst="rect">
            <a:avLst/>
          </a:prstGeom>
        </p:spPr>
        <p:txBody>
          <a:bodyPr wrap="square">
            <a:spAutoFit/>
          </a:bodyPr>
          <a:lstStyle/>
          <a:p>
            <a:pPr marL="342900" indent="-342900">
              <a:lnSpc>
                <a:spcPct val="150000"/>
              </a:lnSpc>
              <a:buFont typeface="+mj-lt"/>
              <a:buAutoNum type="arabicPeriod" startAt="2"/>
            </a:pPr>
            <a:r>
              <a:rPr lang="en-US" sz="1700" dirty="0"/>
              <a:t>Composite material is produced by hot pressing at 450-550</a:t>
            </a:r>
            <a:r>
              <a:rPr lang="tr-TR" sz="1700" dirty="0"/>
              <a:t> </a:t>
            </a:r>
            <a:r>
              <a:rPr lang="en-US" sz="1700" baseline="30000" dirty="0" err="1"/>
              <a:t>o</a:t>
            </a:r>
            <a:r>
              <a:rPr lang="en-US" sz="1700" dirty="0" err="1"/>
              <a:t>C.</a:t>
            </a:r>
            <a:r>
              <a:rPr lang="en-US" sz="1700" dirty="0"/>
              <a:t> Such a material retains its properties up to 300</a:t>
            </a:r>
            <a:r>
              <a:rPr lang="tr-TR" sz="1700" dirty="0"/>
              <a:t> </a:t>
            </a:r>
            <a:r>
              <a:rPr lang="en-US" sz="1700" baseline="30000" dirty="0" err="1"/>
              <a:t>o</a:t>
            </a:r>
            <a:r>
              <a:rPr lang="en-US" sz="1700" dirty="0" err="1"/>
              <a:t>C.</a:t>
            </a:r>
            <a:endParaRPr lang="tr-TR" sz="1700" dirty="0"/>
          </a:p>
        </p:txBody>
      </p:sp>
      <p:sp>
        <p:nvSpPr>
          <p:cNvPr id="5" name="Dikdörtgen 4">
            <a:extLst>
              <a:ext uri="{FF2B5EF4-FFF2-40B4-BE49-F238E27FC236}">
                <a16:creationId xmlns:a16="http://schemas.microsoft.com/office/drawing/2014/main" id="{646C7F9E-C7A9-4BF8-B61C-5E06A1B6E26B}"/>
              </a:ext>
            </a:extLst>
          </p:cNvPr>
          <p:cNvSpPr/>
          <p:nvPr/>
        </p:nvSpPr>
        <p:spPr>
          <a:xfrm>
            <a:off x="-180462" y="3609226"/>
            <a:ext cx="9324462" cy="872868"/>
          </a:xfrm>
          <a:prstGeom prst="rect">
            <a:avLst/>
          </a:prstGeom>
        </p:spPr>
        <p:txBody>
          <a:bodyPr wrap="square">
            <a:spAutoFit/>
          </a:bodyPr>
          <a:lstStyle/>
          <a:p>
            <a:pPr marL="696913" indent="-342900">
              <a:lnSpc>
                <a:spcPct val="150000"/>
              </a:lnSpc>
              <a:buFont typeface="+mj-lt"/>
              <a:buAutoNum type="arabicPeriod" startAt="3"/>
            </a:pPr>
            <a:r>
              <a:rPr lang="en-US" dirty="0"/>
              <a:t>Composites can be produced using Aluminum alloys and Carbon fiber. However, to prevent corrosion between them, the fiber surface is coated with nickel or silver.</a:t>
            </a:r>
            <a:endParaRPr lang="tr-TR" dirty="0"/>
          </a:p>
        </p:txBody>
      </p:sp>
      <p:sp>
        <p:nvSpPr>
          <p:cNvPr id="7" name="Dikdörtgen 6">
            <a:extLst>
              <a:ext uri="{FF2B5EF4-FFF2-40B4-BE49-F238E27FC236}">
                <a16:creationId xmlns:a16="http://schemas.microsoft.com/office/drawing/2014/main" id="{5A156483-6FD5-4581-84F0-9C238EA5B32D}"/>
              </a:ext>
            </a:extLst>
          </p:cNvPr>
          <p:cNvSpPr/>
          <p:nvPr/>
        </p:nvSpPr>
        <p:spPr>
          <a:xfrm>
            <a:off x="168268" y="4390122"/>
            <a:ext cx="8970068" cy="2006768"/>
          </a:xfrm>
          <a:prstGeom prst="rect">
            <a:avLst/>
          </a:prstGeom>
        </p:spPr>
        <p:txBody>
          <a:bodyPr wrap="square">
            <a:spAutoFit/>
          </a:bodyPr>
          <a:lstStyle/>
          <a:p>
            <a:pPr marL="342900" indent="-342900">
              <a:lnSpc>
                <a:spcPct val="150000"/>
              </a:lnSpc>
              <a:buFont typeface="+mj-lt"/>
              <a:buAutoNum type="arabicPeriod" startAt="4"/>
            </a:pPr>
            <a:r>
              <a:rPr lang="en-US" sz="1700" dirty="0"/>
              <a:t>They are preferred in areas where electrical conductivity is required.</a:t>
            </a:r>
            <a:endParaRPr lang="tr-TR" sz="1700" dirty="0"/>
          </a:p>
          <a:p>
            <a:pPr marL="342900" indent="-342900">
              <a:lnSpc>
                <a:spcPct val="150000"/>
              </a:lnSpc>
              <a:buFont typeface="+mj-lt"/>
              <a:buAutoNum type="arabicPeriod" startAt="4"/>
            </a:pPr>
            <a:r>
              <a:rPr lang="en-US" sz="1700" dirty="0"/>
              <a:t>In aluminum alloys, Mg, Mn, Si, Cu, and Zn alloying elements are used singly or several of them together and the desired properties are achieved.</a:t>
            </a:r>
            <a:endParaRPr lang="tr-TR" sz="1700" dirty="0"/>
          </a:p>
          <a:p>
            <a:pPr marL="342900" indent="-342900">
              <a:lnSpc>
                <a:spcPct val="150000"/>
              </a:lnSpc>
              <a:buFont typeface="+mj-lt"/>
              <a:buAutoNum type="arabicPeriod" startAt="4"/>
            </a:pPr>
            <a:r>
              <a:rPr lang="en-US" sz="1700" dirty="0"/>
              <a:t>Non-hardening </a:t>
            </a:r>
            <a:r>
              <a:rPr lang="tr-TR" sz="1700" dirty="0" err="1"/>
              <a:t>Aluminium</a:t>
            </a:r>
            <a:r>
              <a:rPr lang="tr-TR" sz="1700" dirty="0"/>
              <a:t> </a:t>
            </a:r>
            <a:r>
              <a:rPr lang="en-US" sz="1700" dirty="0"/>
              <a:t>alloys: Al-Mg and Al-Mn,</a:t>
            </a:r>
            <a:endParaRPr lang="tr-TR" sz="1700" dirty="0"/>
          </a:p>
          <a:p>
            <a:pPr>
              <a:lnSpc>
                <a:spcPct val="150000"/>
              </a:lnSpc>
            </a:pPr>
            <a:r>
              <a:rPr lang="tr-TR" sz="1700" dirty="0"/>
              <a:t>        </a:t>
            </a:r>
            <a:r>
              <a:rPr lang="en-US" sz="1700" dirty="0"/>
              <a:t>Precipitation hardening </a:t>
            </a:r>
            <a:r>
              <a:rPr lang="tr-TR" sz="1700" dirty="0" err="1"/>
              <a:t>Aluminium</a:t>
            </a:r>
            <a:r>
              <a:rPr lang="tr-TR" sz="1700" dirty="0"/>
              <a:t> </a:t>
            </a:r>
            <a:r>
              <a:rPr lang="en-US" sz="1700" dirty="0"/>
              <a:t>alloys: Al-Cu-Mg, Al-Mg-Si and Al-Zn-Mg</a:t>
            </a:r>
            <a:endParaRPr lang="tr-TR" sz="1700" dirty="0"/>
          </a:p>
        </p:txBody>
      </p:sp>
      <p:sp>
        <p:nvSpPr>
          <p:cNvPr id="18" name="Başlık 1">
            <a:extLst>
              <a:ext uri="{FF2B5EF4-FFF2-40B4-BE49-F238E27FC236}">
                <a16:creationId xmlns:a16="http://schemas.microsoft.com/office/drawing/2014/main" id="{D2F244C3-3897-4F2E-98BE-4B090B5B21C9}"/>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
        <p:nvSpPr>
          <p:cNvPr id="19" name="Dikdörtgen 18">
            <a:extLst>
              <a:ext uri="{FF2B5EF4-FFF2-40B4-BE49-F238E27FC236}">
                <a16:creationId xmlns:a16="http://schemas.microsoft.com/office/drawing/2014/main" id="{7CC18657-5E34-483B-979B-E38AB9CD510F}"/>
              </a:ext>
            </a:extLst>
          </p:cNvPr>
          <p:cNvSpPr/>
          <p:nvPr/>
        </p:nvSpPr>
        <p:spPr>
          <a:xfrm>
            <a:off x="2788570" y="635531"/>
            <a:ext cx="3903633" cy="400110"/>
          </a:xfrm>
          <a:prstGeom prst="rect">
            <a:avLst/>
          </a:prstGeom>
        </p:spPr>
        <p:txBody>
          <a:bodyPr wrap="none">
            <a:spAutoFit/>
          </a:bodyPr>
          <a:lstStyle/>
          <a:p>
            <a:r>
              <a:rPr lang="tr-TR" sz="2000" dirty="0">
                <a:solidFill>
                  <a:schemeClr val="bg1">
                    <a:lumMod val="50000"/>
                  </a:schemeClr>
                </a:solidFill>
              </a:rPr>
              <a:t>10.2 Main </a:t>
            </a:r>
            <a:r>
              <a:rPr lang="tr-TR" sz="2000" dirty="0" err="1">
                <a:solidFill>
                  <a:schemeClr val="bg1">
                    <a:lumMod val="50000"/>
                  </a:schemeClr>
                </a:solidFill>
              </a:rPr>
              <a:t>Matrix</a:t>
            </a:r>
            <a:r>
              <a:rPr lang="tr-TR" sz="2000" dirty="0">
                <a:solidFill>
                  <a:schemeClr val="bg1">
                    <a:lumMod val="50000"/>
                  </a:schemeClr>
                </a:solidFill>
              </a:rPr>
              <a:t> </a:t>
            </a:r>
            <a:r>
              <a:rPr lang="tr-TR" sz="2000" dirty="0" err="1">
                <a:solidFill>
                  <a:schemeClr val="bg1">
                    <a:lumMod val="50000"/>
                  </a:schemeClr>
                </a:solidFill>
              </a:rPr>
              <a:t>Material</a:t>
            </a:r>
            <a:r>
              <a:rPr lang="tr-TR" sz="2000" dirty="0">
                <a:solidFill>
                  <a:schemeClr val="bg1">
                    <a:lumMod val="50000"/>
                  </a:schemeClr>
                </a:solidFill>
              </a:rPr>
              <a:t> </a:t>
            </a:r>
            <a:r>
              <a:rPr lang="tr-TR" sz="2000" dirty="0" err="1">
                <a:solidFill>
                  <a:schemeClr val="bg1">
                    <a:lumMod val="50000"/>
                  </a:schemeClr>
                </a:solidFill>
              </a:rPr>
              <a:t>Types</a:t>
            </a:r>
            <a:endParaRPr lang="tr-TR" sz="2000" dirty="0">
              <a:solidFill>
                <a:schemeClr val="bg1">
                  <a:lumMod val="50000"/>
                </a:schemeClr>
              </a:solidFill>
            </a:endParaRPr>
          </a:p>
        </p:txBody>
      </p:sp>
      <p:sp>
        <p:nvSpPr>
          <p:cNvPr id="17" name="İçerik Yer Tutucusu 4">
            <a:extLst>
              <a:ext uri="{FF2B5EF4-FFF2-40B4-BE49-F238E27FC236}">
                <a16:creationId xmlns:a16="http://schemas.microsoft.com/office/drawing/2014/main" id="{55F34EBE-9B8E-45F7-8BFE-A316169B5BE4}"/>
              </a:ext>
            </a:extLst>
          </p:cNvPr>
          <p:cNvSpPr txBox="1">
            <a:spLocks/>
          </p:cNvSpPr>
          <p:nvPr/>
        </p:nvSpPr>
        <p:spPr>
          <a:xfrm>
            <a:off x="319684" y="1427026"/>
            <a:ext cx="3538661" cy="400110"/>
          </a:xfrm>
          <a:prstGeom prst="rect">
            <a:avLst/>
          </a:prstGeom>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tr-TR" sz="1800" dirty="0">
                <a:solidFill>
                  <a:schemeClr val="bg1">
                    <a:lumMod val="50000"/>
                  </a:schemeClr>
                </a:solidFill>
              </a:rPr>
              <a:t>10.2.2 Metal </a:t>
            </a:r>
            <a:r>
              <a:rPr lang="tr-TR" sz="1800" dirty="0" err="1">
                <a:solidFill>
                  <a:schemeClr val="bg1">
                    <a:lumMod val="50000"/>
                  </a:schemeClr>
                </a:solidFill>
              </a:rPr>
              <a:t>Matrix</a:t>
            </a:r>
            <a:r>
              <a:rPr lang="tr-TR" sz="1800" dirty="0">
                <a:solidFill>
                  <a:schemeClr val="bg1">
                    <a:lumMod val="50000"/>
                  </a:schemeClr>
                </a:solidFill>
              </a:rPr>
              <a:t> </a:t>
            </a:r>
            <a:r>
              <a:rPr lang="tr-TR" sz="1800" dirty="0" err="1">
                <a:solidFill>
                  <a:schemeClr val="bg1">
                    <a:lumMod val="50000"/>
                  </a:schemeClr>
                </a:solidFill>
              </a:rPr>
              <a:t>Materials</a:t>
            </a:r>
            <a:r>
              <a:rPr lang="tr-TR" sz="1800" dirty="0">
                <a:solidFill>
                  <a:schemeClr val="bg1">
                    <a:lumMod val="50000"/>
                  </a:schemeClr>
                </a:solidFill>
              </a:rPr>
              <a:t>:</a:t>
            </a:r>
          </a:p>
          <a:p>
            <a:pPr marL="0" indent="0">
              <a:lnSpc>
                <a:spcPct val="90000"/>
              </a:lnSpc>
              <a:buFont typeface="Wingdings 2"/>
              <a:buNone/>
            </a:pPr>
            <a:endParaRPr lang="tr-TR" sz="1800" dirty="0">
              <a:solidFill>
                <a:schemeClr val="bg1">
                  <a:lumMod val="50000"/>
                </a:schemeClr>
              </a:solidFill>
            </a:endParaRPr>
          </a:p>
        </p:txBody>
      </p:sp>
      <p:sp>
        <p:nvSpPr>
          <p:cNvPr id="14" name="Altbilgi Yer Tutucusu 2">
            <a:extLst>
              <a:ext uri="{FF2B5EF4-FFF2-40B4-BE49-F238E27FC236}">
                <a16:creationId xmlns:a16="http://schemas.microsoft.com/office/drawing/2014/main" id="{C12D4F60-BB46-441F-8514-19618F18AADC}"/>
              </a:ext>
            </a:extLst>
          </p:cNvPr>
          <p:cNvSpPr>
            <a:spLocks noGrp="1"/>
          </p:cNvSpPr>
          <p:nvPr>
            <p:ph type="ftr" sz="quarter" idx="11"/>
          </p:nvPr>
        </p:nvSpPr>
        <p:spPr>
          <a:xfrm>
            <a:off x="1957740" y="6410748"/>
            <a:ext cx="4680520" cy="330520"/>
          </a:xfrm>
        </p:spPr>
        <p:txBody>
          <a:bodyPr/>
          <a:lstStyle/>
          <a:p>
            <a:r>
              <a:rPr lang="en-US" dirty="0"/>
              <a:t>General Information About Composite Materials / Mehmet </a:t>
            </a:r>
            <a:r>
              <a:rPr lang="en-US" dirty="0" err="1"/>
              <a:t>Zor</a:t>
            </a:r>
            <a:endParaRPr lang="tr-TR" dirty="0"/>
          </a:p>
        </p:txBody>
      </p:sp>
    </p:spTree>
    <p:extLst>
      <p:ext uri="{BB962C8B-B14F-4D97-AF65-F5344CB8AC3E}">
        <p14:creationId xmlns:p14="http://schemas.microsoft.com/office/powerpoint/2010/main" val="186560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up)">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fade">
                                      <p:cBhvr>
                                        <p:cTn id="32" dur="500"/>
                                        <p:tgtEl>
                                          <p:spTgt spid="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fade">
                                      <p:cBhvr>
                                        <p:cTn id="37" dur="500"/>
                                        <p:tgtEl>
                                          <p:spTgt spid="7">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xEl>
                                              <p:pRg st="3" end="3"/>
                                            </p:txEl>
                                          </p:spTgt>
                                        </p:tgtEl>
                                        <p:attrNameLst>
                                          <p:attrName>style.visibility</p:attrName>
                                        </p:attrNameLst>
                                      </p:cBhvr>
                                      <p:to>
                                        <p:strVal val="visible"/>
                                      </p:to>
                                    </p:set>
                                    <p:animEffect transition="in" filter="fade">
                                      <p:cBhvr>
                                        <p:cTn id="4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build="p"/>
      <p:bldP spid="2" grpId="0"/>
      <p:bldP spid="5" grpId="0"/>
      <p:bldP spid="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195736" y="6428299"/>
            <a:ext cx="5707360" cy="447152"/>
          </a:xfrm>
        </p:spPr>
        <p:txBody>
          <a:bodyPr/>
          <a:lstStyle/>
          <a:p>
            <a:r>
              <a:rPr lang="en-US" dirty="0"/>
              <a:t>General Information About Composite Materials / Mehmet </a:t>
            </a:r>
            <a:r>
              <a:rPr lang="en-US" dirty="0" err="1"/>
              <a:t>Zor</a:t>
            </a:r>
            <a:endParaRPr lang="tr-TR" dirty="0"/>
          </a:p>
        </p:txBody>
      </p:sp>
      <p:sp>
        <p:nvSpPr>
          <p:cNvPr id="5" name="İçerik Yer Tutucusu 4"/>
          <p:cNvSpPr>
            <a:spLocks noGrp="1"/>
          </p:cNvSpPr>
          <p:nvPr>
            <p:ph sz="quarter" idx="1"/>
          </p:nvPr>
        </p:nvSpPr>
        <p:spPr>
          <a:xfrm>
            <a:off x="326457" y="2098811"/>
            <a:ext cx="8503920" cy="461792"/>
          </a:xfrm>
        </p:spPr>
        <p:txBody>
          <a:bodyPr>
            <a:noAutofit/>
          </a:bodyPr>
          <a:lstStyle/>
          <a:p>
            <a:pPr marL="0" indent="0">
              <a:buNone/>
            </a:pPr>
            <a:r>
              <a:rPr lang="en-US" sz="1800" dirty="0"/>
              <a:t>Concrete columns are created by combining iron and concrete and are actually a composite structure.</a:t>
            </a:r>
            <a:endParaRPr lang="tr-TR" sz="2400" dirty="0"/>
          </a:p>
        </p:txBody>
      </p:sp>
      <p:pic>
        <p:nvPicPr>
          <p:cNvPr id="6" name="Picture 2" descr="http://ders.insaatbolumu.com/yapi/betonarme/betonarme-kalip/kolon-donatisi-yerlestirmek.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77" y="2924944"/>
            <a:ext cx="1985963"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ayt Numarası Yer Tutucusu 1"/>
          <p:cNvSpPr>
            <a:spLocks noGrp="1"/>
          </p:cNvSpPr>
          <p:nvPr>
            <p:ph type="sldNum" sz="quarter" idx="12"/>
          </p:nvPr>
        </p:nvSpPr>
        <p:spPr/>
        <p:txBody>
          <a:bodyPr/>
          <a:lstStyle/>
          <a:p>
            <a:fld id="{B7840E83-AC17-4BB5-BC43-751DE1ADA5B1}" type="slidenum">
              <a:rPr lang="tr-TR" smtClean="0"/>
              <a:t>13</a:t>
            </a:fld>
            <a:endParaRPr lang="tr-TR"/>
          </a:p>
        </p:txBody>
      </p:sp>
      <p:sp>
        <p:nvSpPr>
          <p:cNvPr id="8" name="Veri Yer Tutucusu 7"/>
          <p:cNvSpPr>
            <a:spLocks noGrp="1"/>
          </p:cNvSpPr>
          <p:nvPr>
            <p:ph type="dt" sz="half" idx="10"/>
          </p:nvPr>
        </p:nvSpPr>
        <p:spPr/>
        <p:txBody>
          <a:bodyPr/>
          <a:lstStyle/>
          <a:p>
            <a:r>
              <a:rPr lang="tr-TR" dirty="0"/>
              <a:t>......</a:t>
            </a:r>
          </a:p>
        </p:txBody>
      </p:sp>
      <p:grpSp>
        <p:nvGrpSpPr>
          <p:cNvPr id="4" name="Grup 3">
            <a:extLst>
              <a:ext uri="{FF2B5EF4-FFF2-40B4-BE49-F238E27FC236}">
                <a16:creationId xmlns:a16="http://schemas.microsoft.com/office/drawing/2014/main" id="{0DD6ABE7-A003-45A5-8DB5-5F7FB1EEAE70}"/>
              </a:ext>
            </a:extLst>
          </p:cNvPr>
          <p:cNvGrpSpPr/>
          <p:nvPr/>
        </p:nvGrpSpPr>
        <p:grpSpPr>
          <a:xfrm>
            <a:off x="2875580" y="3114313"/>
            <a:ext cx="5640254" cy="2009837"/>
            <a:chOff x="2862304" y="3060577"/>
            <a:chExt cx="5640254" cy="2009837"/>
          </a:xfrm>
        </p:grpSpPr>
        <p:pic>
          <p:nvPicPr>
            <p:cNvPr id="11" name="Resim 10">
              <a:extLst>
                <a:ext uri="{FF2B5EF4-FFF2-40B4-BE49-F238E27FC236}">
                  <a16:creationId xmlns:a16="http://schemas.microsoft.com/office/drawing/2014/main" id="{29FF94D4-8BC4-4584-9F16-59A8398C7F21}"/>
                </a:ext>
              </a:extLst>
            </p:cNvPr>
            <p:cNvPicPr>
              <a:picLocks noChangeAspect="1"/>
            </p:cNvPicPr>
            <p:nvPr/>
          </p:nvPicPr>
          <p:blipFill>
            <a:blip r:embed="rId4"/>
            <a:stretch>
              <a:fillRect/>
            </a:stretch>
          </p:blipFill>
          <p:spPr>
            <a:xfrm>
              <a:off x="2862304" y="3060577"/>
              <a:ext cx="5640254" cy="2009837"/>
            </a:xfrm>
            <a:prstGeom prst="rect">
              <a:avLst/>
            </a:prstGeom>
          </p:spPr>
        </p:pic>
        <p:sp>
          <p:nvSpPr>
            <p:cNvPr id="12" name="Metin kutusu 11">
              <a:extLst>
                <a:ext uri="{FF2B5EF4-FFF2-40B4-BE49-F238E27FC236}">
                  <a16:creationId xmlns:a16="http://schemas.microsoft.com/office/drawing/2014/main" id="{6E6864B7-3D25-4FC4-8E13-BC932E532B74}"/>
                </a:ext>
              </a:extLst>
            </p:cNvPr>
            <p:cNvSpPr txBox="1"/>
            <p:nvPr/>
          </p:nvSpPr>
          <p:spPr>
            <a:xfrm>
              <a:off x="6300192" y="3244334"/>
              <a:ext cx="1736373" cy="369332"/>
            </a:xfrm>
            <a:prstGeom prst="rect">
              <a:avLst/>
            </a:prstGeom>
            <a:noFill/>
          </p:spPr>
          <p:txBody>
            <a:bodyPr wrap="none" rtlCol="0">
              <a:spAutoFit/>
            </a:bodyPr>
            <a:lstStyle/>
            <a:p>
              <a:r>
                <a:rPr lang="tr-TR" dirty="0" err="1"/>
                <a:t>iron</a:t>
              </a:r>
              <a:r>
                <a:rPr lang="tr-TR" dirty="0"/>
                <a:t> bar (fiber)</a:t>
              </a:r>
            </a:p>
          </p:txBody>
        </p:sp>
        <p:sp>
          <p:nvSpPr>
            <p:cNvPr id="13" name="Metin kutusu 12">
              <a:extLst>
                <a:ext uri="{FF2B5EF4-FFF2-40B4-BE49-F238E27FC236}">
                  <a16:creationId xmlns:a16="http://schemas.microsoft.com/office/drawing/2014/main" id="{A77A388C-45A3-4A04-99DA-4256B97F6A5C}"/>
                </a:ext>
              </a:extLst>
            </p:cNvPr>
            <p:cNvSpPr txBox="1"/>
            <p:nvPr/>
          </p:nvSpPr>
          <p:spPr>
            <a:xfrm>
              <a:off x="6333482" y="3830658"/>
              <a:ext cx="2005677" cy="369332"/>
            </a:xfrm>
            <a:prstGeom prst="rect">
              <a:avLst/>
            </a:prstGeom>
            <a:noFill/>
          </p:spPr>
          <p:txBody>
            <a:bodyPr wrap="none" rtlCol="0">
              <a:spAutoFit/>
            </a:bodyPr>
            <a:lstStyle/>
            <a:p>
              <a:r>
                <a:rPr lang="tr-TR" dirty="0" err="1"/>
                <a:t>Concrete</a:t>
              </a:r>
              <a:r>
                <a:rPr lang="tr-TR" dirty="0"/>
                <a:t> (</a:t>
              </a:r>
              <a:r>
                <a:rPr lang="tr-TR" dirty="0" err="1"/>
                <a:t>matrix</a:t>
              </a:r>
              <a:r>
                <a:rPr lang="tr-TR" dirty="0"/>
                <a:t>)</a:t>
              </a:r>
            </a:p>
          </p:txBody>
        </p:sp>
      </p:grpSp>
      <p:sp>
        <p:nvSpPr>
          <p:cNvPr id="14" name="Rectangle 2">
            <a:extLst>
              <a:ext uri="{FF2B5EF4-FFF2-40B4-BE49-F238E27FC236}">
                <a16:creationId xmlns:a16="http://schemas.microsoft.com/office/drawing/2014/main" id="{0B455B69-1DEB-4D39-B204-100CF568143F}"/>
              </a:ext>
            </a:extLst>
          </p:cNvPr>
          <p:cNvSpPr>
            <a:spLocks noGrp="1" noChangeArrowheads="1"/>
          </p:cNvSpPr>
          <p:nvPr>
            <p:ph type="title"/>
          </p:nvPr>
        </p:nvSpPr>
        <p:spPr>
          <a:xfrm>
            <a:off x="757101" y="306582"/>
            <a:ext cx="7772400" cy="618776"/>
          </a:xfrm>
          <a:noFill/>
        </p:spPr>
        <p:txBody>
          <a:bodyPr>
            <a:noAutofit/>
          </a:bodyPr>
          <a:lstStyle/>
          <a:p>
            <a:pPr eaLnBrk="1" hangingPunct="1"/>
            <a:r>
              <a:rPr lang="tr-TR" sz="3600" dirty="0"/>
              <a:t>3-</a:t>
            </a:r>
            <a:r>
              <a:rPr lang="en" sz="3600" dirty="0"/>
              <a:t>Application Areas of Composites</a:t>
            </a:r>
          </a:p>
        </p:txBody>
      </p:sp>
      <p:sp>
        <p:nvSpPr>
          <p:cNvPr id="15" name="Dikdörtgen 14">
            <a:extLst>
              <a:ext uri="{FF2B5EF4-FFF2-40B4-BE49-F238E27FC236}">
                <a16:creationId xmlns:a16="http://schemas.microsoft.com/office/drawing/2014/main" id="{B9739D1F-DF31-4C10-8FC2-04EAF3DEED78}"/>
              </a:ext>
            </a:extLst>
          </p:cNvPr>
          <p:cNvSpPr/>
          <p:nvPr/>
        </p:nvSpPr>
        <p:spPr>
          <a:xfrm>
            <a:off x="7583886" y="820696"/>
            <a:ext cx="1370888" cy="400110"/>
          </a:xfrm>
          <a:prstGeom prst="rect">
            <a:avLst/>
          </a:prstGeom>
        </p:spPr>
        <p:txBody>
          <a:bodyPr wrap="none">
            <a:spAutoFit/>
          </a:bodyPr>
          <a:lstStyle/>
          <a:p>
            <a:r>
              <a:rPr lang="tr-TR" sz="2000" dirty="0">
                <a:solidFill>
                  <a:schemeClr val="bg2">
                    <a:lumMod val="90000"/>
                  </a:schemeClr>
                </a:solidFill>
              </a:rPr>
              <a:t>(</a:t>
            </a:r>
            <a:r>
              <a:rPr lang="tr-TR" sz="2000" dirty="0" err="1">
                <a:solidFill>
                  <a:schemeClr val="bg2">
                    <a:lumMod val="90000"/>
                  </a:schemeClr>
                </a:solidFill>
              </a:rPr>
              <a:t>continue</a:t>
            </a:r>
            <a:r>
              <a:rPr lang="tr-TR" sz="2000" dirty="0">
                <a:solidFill>
                  <a:schemeClr val="bg2">
                    <a:lumMod val="90000"/>
                  </a:schemeClr>
                </a:solidFill>
              </a:rPr>
              <a:t>)</a:t>
            </a:r>
          </a:p>
        </p:txBody>
      </p:sp>
      <p:sp>
        <p:nvSpPr>
          <p:cNvPr id="16" name="Rectangle 3" descr="Rectangle: Click to edit Master text styles&#10;Second level&#10;Third level&#10;Fourth level&#10;Fifth level">
            <a:extLst>
              <a:ext uri="{FF2B5EF4-FFF2-40B4-BE49-F238E27FC236}">
                <a16:creationId xmlns:a16="http://schemas.microsoft.com/office/drawing/2014/main" id="{67E9BFAB-E80E-470F-9D47-D345C907FFF8}"/>
              </a:ext>
            </a:extLst>
          </p:cNvPr>
          <p:cNvSpPr txBox="1">
            <a:spLocks noChangeArrowheads="1"/>
          </p:cNvSpPr>
          <p:nvPr/>
        </p:nvSpPr>
        <p:spPr>
          <a:xfrm>
            <a:off x="313402" y="1554666"/>
            <a:ext cx="4154988" cy="441325"/>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50000"/>
              </a:lnSpc>
              <a:buFont typeface="Wingdings 2"/>
              <a:buNone/>
            </a:pPr>
            <a:r>
              <a:rPr lang="tr-TR" sz="1800" b="1" dirty="0"/>
              <a:t>3.1 </a:t>
            </a:r>
            <a:r>
              <a:rPr lang="tr-TR" sz="1800" b="1" dirty="0" err="1"/>
              <a:t>Buliding</a:t>
            </a:r>
            <a:r>
              <a:rPr lang="en-US" sz="1800" b="1" dirty="0"/>
              <a:t> Sector</a:t>
            </a:r>
            <a:r>
              <a:rPr lang="tr-TR" sz="1800" b="1" dirty="0"/>
              <a:t> - </a:t>
            </a:r>
            <a:r>
              <a:rPr lang="tr-TR" sz="1800" b="1" dirty="0">
                <a:solidFill>
                  <a:schemeClr val="bg1">
                    <a:lumMod val="65000"/>
                  </a:schemeClr>
                </a:solidFill>
              </a:rPr>
              <a:t>(</a:t>
            </a:r>
            <a:r>
              <a:rPr lang="tr-TR" sz="1800" b="1" dirty="0" err="1">
                <a:solidFill>
                  <a:schemeClr val="bg1">
                    <a:lumMod val="65000"/>
                  </a:schemeClr>
                </a:solidFill>
              </a:rPr>
              <a:t>continue</a:t>
            </a:r>
            <a:r>
              <a:rPr lang="tr-TR" sz="1800" b="1" dirty="0">
                <a:solidFill>
                  <a:schemeClr val="bg1">
                    <a:lumMod val="65000"/>
                  </a:schemeClr>
                </a:solidFill>
              </a:rPr>
              <a:t>)</a:t>
            </a:r>
            <a:r>
              <a:rPr lang="en-US" sz="1800" b="1" dirty="0"/>
              <a:t>:</a:t>
            </a:r>
            <a:endParaRPr lang="tr-TR" sz="1800" dirty="0"/>
          </a:p>
        </p:txBody>
      </p:sp>
    </p:spTree>
    <p:extLst>
      <p:ext uri="{BB962C8B-B14F-4D97-AF65-F5344CB8AC3E}">
        <p14:creationId xmlns:p14="http://schemas.microsoft.com/office/powerpoint/2010/main" val="244653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7840E83-AC17-4BB5-BC43-751DE1ADA5B1}" type="slidenum">
              <a:rPr lang="tr-TR" smtClean="0"/>
              <a:t>130</a:t>
            </a:fld>
            <a:endParaRPr lang="tr-TR"/>
          </a:p>
        </p:txBody>
      </p:sp>
      <p:sp>
        <p:nvSpPr>
          <p:cNvPr id="6" name="Dikdörtgen 5"/>
          <p:cNvSpPr/>
          <p:nvPr/>
        </p:nvSpPr>
        <p:spPr>
          <a:xfrm>
            <a:off x="1182873" y="1735749"/>
            <a:ext cx="3679212" cy="457369"/>
          </a:xfrm>
          <a:prstGeom prst="rect">
            <a:avLst/>
          </a:prstGeom>
        </p:spPr>
        <p:txBody>
          <a:bodyPr wrap="none">
            <a:spAutoFit/>
          </a:bodyPr>
          <a:lstStyle/>
          <a:p>
            <a:pPr>
              <a:lnSpc>
                <a:spcPct val="150000"/>
              </a:lnSpc>
            </a:pPr>
            <a:r>
              <a:rPr lang="tr-TR" dirty="0">
                <a:solidFill>
                  <a:srgbClr val="FF0000"/>
                </a:solidFill>
              </a:rPr>
              <a:t>10.2.2.3 </a:t>
            </a:r>
            <a:r>
              <a:rPr lang="tr-TR" dirty="0" err="1">
                <a:solidFill>
                  <a:srgbClr val="FF0000"/>
                </a:solidFill>
              </a:rPr>
              <a:t>Magnesium</a:t>
            </a:r>
            <a:r>
              <a:rPr lang="tr-TR" dirty="0">
                <a:solidFill>
                  <a:srgbClr val="FF0000"/>
                </a:solidFill>
              </a:rPr>
              <a:t> </a:t>
            </a:r>
            <a:r>
              <a:rPr lang="tr-TR" dirty="0" err="1">
                <a:solidFill>
                  <a:srgbClr val="FF0000"/>
                </a:solidFill>
              </a:rPr>
              <a:t>and</a:t>
            </a:r>
            <a:r>
              <a:rPr lang="tr-TR" dirty="0">
                <a:solidFill>
                  <a:srgbClr val="FF0000"/>
                </a:solidFill>
              </a:rPr>
              <a:t> </a:t>
            </a:r>
            <a:r>
              <a:rPr lang="tr-TR" dirty="0" err="1">
                <a:solidFill>
                  <a:srgbClr val="FF0000"/>
                </a:solidFill>
              </a:rPr>
              <a:t>its</a:t>
            </a:r>
            <a:r>
              <a:rPr lang="tr-TR" dirty="0">
                <a:solidFill>
                  <a:srgbClr val="FF0000"/>
                </a:solidFill>
              </a:rPr>
              <a:t> </a:t>
            </a:r>
            <a:r>
              <a:rPr lang="tr-TR" dirty="0" err="1">
                <a:solidFill>
                  <a:srgbClr val="FF0000"/>
                </a:solidFill>
              </a:rPr>
              <a:t>Alloys</a:t>
            </a:r>
            <a:endParaRPr lang="tr-TR" dirty="0">
              <a:solidFill>
                <a:srgbClr val="FF0000"/>
              </a:solidFill>
            </a:endParaRPr>
          </a:p>
        </p:txBody>
      </p:sp>
      <p:sp>
        <p:nvSpPr>
          <p:cNvPr id="8" name="Veri Yer Tutucusu 7"/>
          <p:cNvSpPr>
            <a:spLocks noGrp="1"/>
          </p:cNvSpPr>
          <p:nvPr>
            <p:ph type="dt" sz="half" idx="10"/>
          </p:nvPr>
        </p:nvSpPr>
        <p:spPr/>
        <p:txBody>
          <a:bodyPr/>
          <a:lstStyle/>
          <a:p>
            <a:r>
              <a:rPr lang="tr-TR" dirty="0"/>
              <a:t>......</a:t>
            </a:r>
          </a:p>
        </p:txBody>
      </p:sp>
      <p:pic>
        <p:nvPicPr>
          <p:cNvPr id="17" name="Picture 2" descr="http://www.azom.com/work/iUegrUwLOVzgm804K8FH_files/image003.jpg">
            <a:extLst>
              <a:ext uri="{FF2B5EF4-FFF2-40B4-BE49-F238E27FC236}">
                <a16:creationId xmlns:a16="http://schemas.microsoft.com/office/drawing/2014/main" id="{E654175C-B017-435D-BA1E-227CA0797D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3107" y="1407476"/>
            <a:ext cx="2659724" cy="198149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3" descr="Rectangle: Click to edit Master text styles&#10;Second level&#10;Third level&#10;Fourth level&#10;Fifth level">
            <a:extLst>
              <a:ext uri="{FF2B5EF4-FFF2-40B4-BE49-F238E27FC236}">
                <a16:creationId xmlns:a16="http://schemas.microsoft.com/office/drawing/2014/main" id="{A541EB6C-5831-4971-B791-71A4AE032D78}"/>
              </a:ext>
            </a:extLst>
          </p:cNvPr>
          <p:cNvSpPr txBox="1">
            <a:spLocks noChangeArrowheads="1"/>
          </p:cNvSpPr>
          <p:nvPr/>
        </p:nvSpPr>
        <p:spPr>
          <a:xfrm>
            <a:off x="265473" y="2095188"/>
            <a:ext cx="6234261" cy="1478750"/>
          </a:xfrm>
          <a:prstGeom prst="rect">
            <a:avLst/>
          </a:prstGeom>
          <a:noFill/>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176213" indent="-176213">
              <a:lnSpc>
                <a:spcPct val="170000"/>
              </a:lnSpc>
              <a:buClrTx/>
              <a:buSzPct val="100000"/>
              <a:buFont typeface="+mj-lt"/>
              <a:buAutoNum type="arabicPeriod"/>
            </a:pPr>
            <a:r>
              <a:rPr lang="en-US" sz="1700" dirty="0"/>
              <a:t>Although the strength of Magnesium is lower than Aluminum, its specific strength is higher than </a:t>
            </a:r>
            <a:r>
              <a:rPr lang="en-US" sz="1700" dirty="0" err="1"/>
              <a:t>Aluminium</a:t>
            </a:r>
            <a:r>
              <a:rPr lang="en-US" sz="1700" dirty="0"/>
              <a:t>, since its density (1.74 g/cm</a:t>
            </a:r>
            <a:r>
              <a:rPr lang="en-US" sz="1700" baseline="30000" dirty="0"/>
              <a:t>3</a:t>
            </a:r>
            <a:r>
              <a:rPr lang="en-US" sz="1700" dirty="0"/>
              <a:t>) is low.</a:t>
            </a:r>
            <a:endParaRPr lang="tr-TR" sz="1700" dirty="0"/>
          </a:p>
        </p:txBody>
      </p:sp>
      <p:sp>
        <p:nvSpPr>
          <p:cNvPr id="9" name="Dikdörtgen 8">
            <a:extLst>
              <a:ext uri="{FF2B5EF4-FFF2-40B4-BE49-F238E27FC236}">
                <a16:creationId xmlns:a16="http://schemas.microsoft.com/office/drawing/2014/main" id="{C2168E44-9FCC-4022-B9D3-95160C996B5A}"/>
              </a:ext>
            </a:extLst>
          </p:cNvPr>
          <p:cNvSpPr/>
          <p:nvPr/>
        </p:nvSpPr>
        <p:spPr>
          <a:xfrm>
            <a:off x="265473" y="3910281"/>
            <a:ext cx="8570679" cy="2255297"/>
          </a:xfrm>
          <a:prstGeom prst="rect">
            <a:avLst/>
          </a:prstGeom>
        </p:spPr>
        <p:txBody>
          <a:bodyPr wrap="square">
            <a:spAutoFit/>
          </a:bodyPr>
          <a:lstStyle/>
          <a:p>
            <a:pPr marL="342900" indent="-342900">
              <a:lnSpc>
                <a:spcPct val="170000"/>
              </a:lnSpc>
              <a:buFont typeface="+mj-lt"/>
              <a:buAutoNum type="arabicPeriod" startAt="2"/>
            </a:pPr>
            <a:r>
              <a:rPr lang="en-US" sz="1700" dirty="0"/>
              <a:t>Their disadvantages are that they have poor corrosion resistance, low rigidity and fatigue strength, and poor high-temperature creep and wear properties.</a:t>
            </a:r>
            <a:endParaRPr lang="tr-TR" sz="1700" dirty="0"/>
          </a:p>
          <a:p>
            <a:pPr marL="342900" indent="-342900">
              <a:lnSpc>
                <a:spcPct val="170000"/>
              </a:lnSpc>
              <a:buFont typeface="+mj-lt"/>
              <a:buAutoNum type="arabicPeriod" startAt="2"/>
            </a:pPr>
            <a:r>
              <a:rPr lang="en-US" sz="1700" dirty="0"/>
              <a:t>The alloying elements used with Magnesium are Aluminum and Zinc. </a:t>
            </a:r>
            <a:endParaRPr lang="tr-TR" sz="1700" dirty="0"/>
          </a:p>
          <a:p>
            <a:pPr marL="342900" indent="-342900">
              <a:lnSpc>
                <a:spcPct val="170000"/>
              </a:lnSpc>
              <a:buFont typeface="+mj-lt"/>
              <a:buAutoNum type="arabicPeriod" startAt="2"/>
            </a:pPr>
            <a:r>
              <a:rPr lang="en-US" sz="1700" dirty="0"/>
              <a:t>There are </a:t>
            </a:r>
            <a:r>
              <a:rPr lang="en-US" sz="1700" dirty="0" err="1"/>
              <a:t>hardenable</a:t>
            </a:r>
            <a:r>
              <a:rPr lang="en-US" sz="1700" dirty="0"/>
              <a:t> and non-</a:t>
            </a:r>
            <a:r>
              <a:rPr lang="en-US" sz="1700" dirty="0" err="1"/>
              <a:t>hardenable</a:t>
            </a:r>
            <a:r>
              <a:rPr lang="en-US" sz="1700" dirty="0"/>
              <a:t> types of magnesium.</a:t>
            </a:r>
            <a:endParaRPr lang="tr-TR" sz="1700" dirty="0"/>
          </a:p>
          <a:p>
            <a:pPr marL="342900" indent="-342900">
              <a:lnSpc>
                <a:spcPct val="170000"/>
              </a:lnSpc>
              <a:buFont typeface="+mj-lt"/>
              <a:buAutoNum type="arabicPeriod" startAt="2"/>
            </a:pPr>
            <a:r>
              <a:rPr lang="en-US" sz="1700" dirty="0"/>
              <a:t>It is better in machining than other metals.</a:t>
            </a:r>
            <a:endParaRPr lang="tr-TR" sz="1700" dirty="0"/>
          </a:p>
        </p:txBody>
      </p:sp>
      <p:sp>
        <p:nvSpPr>
          <p:cNvPr id="10" name="Dikdörtgen 9">
            <a:extLst>
              <a:ext uri="{FF2B5EF4-FFF2-40B4-BE49-F238E27FC236}">
                <a16:creationId xmlns:a16="http://schemas.microsoft.com/office/drawing/2014/main" id="{C9987C11-70DF-4B62-8FB6-3953D3F82F55}"/>
              </a:ext>
            </a:extLst>
          </p:cNvPr>
          <p:cNvSpPr/>
          <p:nvPr/>
        </p:nvSpPr>
        <p:spPr>
          <a:xfrm>
            <a:off x="395536" y="3469030"/>
            <a:ext cx="9347540" cy="476349"/>
          </a:xfrm>
          <a:prstGeom prst="rect">
            <a:avLst/>
          </a:prstGeom>
        </p:spPr>
        <p:txBody>
          <a:bodyPr wrap="square">
            <a:spAutoFit/>
          </a:bodyPr>
          <a:lstStyle/>
          <a:p>
            <a:pPr>
              <a:lnSpc>
                <a:spcPct val="170000"/>
              </a:lnSpc>
            </a:pPr>
            <a:r>
              <a:rPr lang="en-US" sz="1700" dirty="0"/>
              <a:t>Therefore, it is used in space and transportation vehicles and high-speed machines.</a:t>
            </a:r>
            <a:endParaRPr lang="tr-TR" sz="1700" dirty="0"/>
          </a:p>
        </p:txBody>
      </p:sp>
      <p:sp>
        <p:nvSpPr>
          <p:cNvPr id="15" name="Başlık 1">
            <a:extLst>
              <a:ext uri="{FF2B5EF4-FFF2-40B4-BE49-F238E27FC236}">
                <a16:creationId xmlns:a16="http://schemas.microsoft.com/office/drawing/2014/main" id="{709F6436-FF69-45D3-929E-A6822A221969}"/>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
        <p:nvSpPr>
          <p:cNvPr id="19" name="Dikdörtgen 18">
            <a:extLst>
              <a:ext uri="{FF2B5EF4-FFF2-40B4-BE49-F238E27FC236}">
                <a16:creationId xmlns:a16="http://schemas.microsoft.com/office/drawing/2014/main" id="{FC9A64BC-9228-4B39-8F3C-1683463EAD43}"/>
              </a:ext>
            </a:extLst>
          </p:cNvPr>
          <p:cNvSpPr/>
          <p:nvPr/>
        </p:nvSpPr>
        <p:spPr>
          <a:xfrm>
            <a:off x="2707416" y="665360"/>
            <a:ext cx="3903633" cy="400110"/>
          </a:xfrm>
          <a:prstGeom prst="rect">
            <a:avLst/>
          </a:prstGeom>
        </p:spPr>
        <p:txBody>
          <a:bodyPr wrap="none">
            <a:spAutoFit/>
          </a:bodyPr>
          <a:lstStyle/>
          <a:p>
            <a:r>
              <a:rPr lang="tr-TR" sz="2000" dirty="0">
                <a:solidFill>
                  <a:schemeClr val="bg1">
                    <a:lumMod val="50000"/>
                  </a:schemeClr>
                </a:solidFill>
              </a:rPr>
              <a:t>10.2 Main </a:t>
            </a:r>
            <a:r>
              <a:rPr lang="tr-TR" sz="2000" dirty="0" err="1">
                <a:solidFill>
                  <a:schemeClr val="bg1">
                    <a:lumMod val="50000"/>
                  </a:schemeClr>
                </a:solidFill>
              </a:rPr>
              <a:t>Matrix</a:t>
            </a:r>
            <a:r>
              <a:rPr lang="tr-TR" sz="2000" dirty="0">
                <a:solidFill>
                  <a:schemeClr val="bg1">
                    <a:lumMod val="50000"/>
                  </a:schemeClr>
                </a:solidFill>
              </a:rPr>
              <a:t> </a:t>
            </a:r>
            <a:r>
              <a:rPr lang="tr-TR" sz="2000" dirty="0" err="1">
                <a:solidFill>
                  <a:schemeClr val="bg1">
                    <a:lumMod val="50000"/>
                  </a:schemeClr>
                </a:solidFill>
              </a:rPr>
              <a:t>Material</a:t>
            </a:r>
            <a:r>
              <a:rPr lang="tr-TR" sz="2000" dirty="0">
                <a:solidFill>
                  <a:schemeClr val="bg1">
                    <a:lumMod val="50000"/>
                  </a:schemeClr>
                </a:solidFill>
              </a:rPr>
              <a:t> </a:t>
            </a:r>
            <a:r>
              <a:rPr lang="tr-TR" sz="2000" dirty="0" err="1">
                <a:solidFill>
                  <a:schemeClr val="bg1">
                    <a:lumMod val="50000"/>
                  </a:schemeClr>
                </a:solidFill>
              </a:rPr>
              <a:t>Types</a:t>
            </a:r>
            <a:endParaRPr lang="tr-TR" sz="2000" dirty="0">
              <a:solidFill>
                <a:schemeClr val="bg1">
                  <a:lumMod val="50000"/>
                </a:schemeClr>
              </a:solidFill>
            </a:endParaRPr>
          </a:p>
        </p:txBody>
      </p:sp>
      <p:sp>
        <p:nvSpPr>
          <p:cNvPr id="22" name="İçerik Yer Tutucusu 4">
            <a:extLst>
              <a:ext uri="{FF2B5EF4-FFF2-40B4-BE49-F238E27FC236}">
                <a16:creationId xmlns:a16="http://schemas.microsoft.com/office/drawing/2014/main" id="{95F602EF-EAF4-473F-AE63-CA12704C18B7}"/>
              </a:ext>
            </a:extLst>
          </p:cNvPr>
          <p:cNvSpPr txBox="1">
            <a:spLocks/>
          </p:cNvSpPr>
          <p:nvPr/>
        </p:nvSpPr>
        <p:spPr>
          <a:xfrm>
            <a:off x="301752" y="1359939"/>
            <a:ext cx="3538661" cy="400110"/>
          </a:xfrm>
          <a:prstGeom prst="rect">
            <a:avLst/>
          </a:prstGeom>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tr-TR" sz="1800" dirty="0">
                <a:solidFill>
                  <a:schemeClr val="bg1">
                    <a:lumMod val="50000"/>
                  </a:schemeClr>
                </a:solidFill>
              </a:rPr>
              <a:t>10.2.2 Metal </a:t>
            </a:r>
            <a:r>
              <a:rPr lang="tr-TR" sz="1800" dirty="0" err="1">
                <a:solidFill>
                  <a:schemeClr val="bg1">
                    <a:lumMod val="50000"/>
                  </a:schemeClr>
                </a:solidFill>
              </a:rPr>
              <a:t>Matrix</a:t>
            </a:r>
            <a:r>
              <a:rPr lang="tr-TR" sz="1800" dirty="0">
                <a:solidFill>
                  <a:schemeClr val="bg1">
                    <a:lumMod val="50000"/>
                  </a:schemeClr>
                </a:solidFill>
              </a:rPr>
              <a:t> </a:t>
            </a:r>
            <a:r>
              <a:rPr lang="tr-TR" sz="1800" dirty="0" err="1">
                <a:solidFill>
                  <a:schemeClr val="bg1">
                    <a:lumMod val="50000"/>
                  </a:schemeClr>
                </a:solidFill>
              </a:rPr>
              <a:t>Materials</a:t>
            </a:r>
            <a:r>
              <a:rPr lang="tr-TR" sz="1800" dirty="0">
                <a:solidFill>
                  <a:schemeClr val="bg1">
                    <a:lumMod val="50000"/>
                  </a:schemeClr>
                </a:solidFill>
              </a:rPr>
              <a:t>:</a:t>
            </a:r>
          </a:p>
          <a:p>
            <a:pPr marL="0" indent="0">
              <a:lnSpc>
                <a:spcPct val="90000"/>
              </a:lnSpc>
              <a:buFont typeface="Wingdings 2"/>
              <a:buNone/>
            </a:pPr>
            <a:endParaRPr lang="tr-TR" sz="1800" dirty="0">
              <a:solidFill>
                <a:schemeClr val="bg1">
                  <a:lumMod val="50000"/>
                </a:schemeClr>
              </a:solidFill>
            </a:endParaRPr>
          </a:p>
        </p:txBody>
      </p:sp>
      <p:sp>
        <p:nvSpPr>
          <p:cNvPr id="13" name="Altbilgi Yer Tutucusu 2">
            <a:extLst>
              <a:ext uri="{FF2B5EF4-FFF2-40B4-BE49-F238E27FC236}">
                <a16:creationId xmlns:a16="http://schemas.microsoft.com/office/drawing/2014/main" id="{66858B32-F8C1-4440-A0A2-7AFCF881B8DB}"/>
              </a:ext>
            </a:extLst>
          </p:cNvPr>
          <p:cNvSpPr>
            <a:spLocks noGrp="1"/>
          </p:cNvSpPr>
          <p:nvPr>
            <p:ph type="ftr" sz="quarter" idx="11"/>
          </p:nvPr>
        </p:nvSpPr>
        <p:spPr>
          <a:xfrm>
            <a:off x="1957740" y="6410748"/>
            <a:ext cx="4680520" cy="330520"/>
          </a:xfrm>
        </p:spPr>
        <p:txBody>
          <a:bodyPr/>
          <a:lstStyle/>
          <a:p>
            <a:r>
              <a:rPr lang="en-US" dirty="0"/>
              <a:t>General Information About Composite Materials / Mehmet </a:t>
            </a:r>
            <a:r>
              <a:rPr lang="en-US" dirty="0" err="1"/>
              <a:t>Zor</a:t>
            </a:r>
            <a:endParaRPr lang="tr-TR" dirty="0"/>
          </a:p>
        </p:txBody>
      </p:sp>
    </p:spTree>
    <p:extLst>
      <p:ext uri="{BB962C8B-B14F-4D97-AF65-F5344CB8AC3E}">
        <p14:creationId xmlns:p14="http://schemas.microsoft.com/office/powerpoint/2010/main" val="168914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up)">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fade">
                                      <p:cBhvr>
                                        <p:cTn id="27" dur="500"/>
                                        <p:tgtEl>
                                          <p:spTgt spid="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fade">
                                      <p:cBhvr>
                                        <p:cTn id="32" dur="500"/>
                                        <p:tgtEl>
                                          <p:spTgt spid="9">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xEl>
                                              <p:pRg st="3" end="3"/>
                                            </p:txEl>
                                          </p:spTgt>
                                        </p:tgtEl>
                                        <p:attrNameLst>
                                          <p:attrName>style.visibility</p:attrName>
                                        </p:attrNameLst>
                                      </p:cBhvr>
                                      <p:to>
                                        <p:strVal val="visible"/>
                                      </p:to>
                                    </p:set>
                                    <p:animEffect transition="in" filter="fade">
                                      <p:cBhvr>
                                        <p:cTn id="3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build="p"/>
      <p:bldP spid="9" grpId="0" build="p"/>
      <p:bldP spid="10"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7840E83-AC17-4BB5-BC43-751DE1ADA5B1}" type="slidenum">
              <a:rPr lang="tr-TR" smtClean="0"/>
              <a:t>131</a:t>
            </a:fld>
            <a:endParaRPr lang="tr-TR"/>
          </a:p>
        </p:txBody>
      </p:sp>
      <p:sp>
        <p:nvSpPr>
          <p:cNvPr id="6" name="Dikdörtgen 5"/>
          <p:cNvSpPr/>
          <p:nvPr/>
        </p:nvSpPr>
        <p:spPr>
          <a:xfrm>
            <a:off x="1067250" y="1696890"/>
            <a:ext cx="2948243" cy="457369"/>
          </a:xfrm>
          <a:prstGeom prst="rect">
            <a:avLst/>
          </a:prstGeom>
        </p:spPr>
        <p:txBody>
          <a:bodyPr wrap="none">
            <a:spAutoFit/>
          </a:bodyPr>
          <a:lstStyle/>
          <a:p>
            <a:pPr>
              <a:lnSpc>
                <a:spcPct val="150000"/>
              </a:lnSpc>
            </a:pPr>
            <a:r>
              <a:rPr lang="tr-TR" dirty="0">
                <a:solidFill>
                  <a:srgbClr val="FF0000"/>
                </a:solidFill>
              </a:rPr>
              <a:t>10.2.2.3 </a:t>
            </a:r>
            <a:r>
              <a:rPr lang="tr-TR" dirty="0" err="1">
                <a:solidFill>
                  <a:srgbClr val="FF0000"/>
                </a:solidFill>
              </a:rPr>
              <a:t>Zinc</a:t>
            </a:r>
            <a:r>
              <a:rPr lang="tr-TR" dirty="0">
                <a:solidFill>
                  <a:srgbClr val="FF0000"/>
                </a:solidFill>
              </a:rPr>
              <a:t> </a:t>
            </a:r>
            <a:r>
              <a:rPr lang="tr-TR" dirty="0" err="1">
                <a:solidFill>
                  <a:srgbClr val="FF0000"/>
                </a:solidFill>
              </a:rPr>
              <a:t>and</a:t>
            </a:r>
            <a:r>
              <a:rPr lang="tr-TR" dirty="0">
                <a:solidFill>
                  <a:srgbClr val="FF0000"/>
                </a:solidFill>
              </a:rPr>
              <a:t> </a:t>
            </a:r>
            <a:r>
              <a:rPr lang="tr-TR" dirty="0" err="1">
                <a:solidFill>
                  <a:srgbClr val="FF0000"/>
                </a:solidFill>
              </a:rPr>
              <a:t>Its</a:t>
            </a:r>
            <a:r>
              <a:rPr lang="tr-TR" dirty="0">
                <a:solidFill>
                  <a:srgbClr val="FF0000"/>
                </a:solidFill>
              </a:rPr>
              <a:t> </a:t>
            </a:r>
            <a:r>
              <a:rPr lang="tr-TR" dirty="0" err="1">
                <a:solidFill>
                  <a:srgbClr val="FF0000"/>
                </a:solidFill>
              </a:rPr>
              <a:t>Alloys</a:t>
            </a:r>
            <a:endParaRPr lang="tr-TR" dirty="0">
              <a:solidFill>
                <a:srgbClr val="FF0000"/>
              </a:solidFill>
            </a:endParaRPr>
          </a:p>
        </p:txBody>
      </p:sp>
      <p:sp>
        <p:nvSpPr>
          <p:cNvPr id="8" name="Veri Yer Tutucusu 7"/>
          <p:cNvSpPr>
            <a:spLocks noGrp="1"/>
          </p:cNvSpPr>
          <p:nvPr>
            <p:ph type="dt" sz="half" idx="10"/>
          </p:nvPr>
        </p:nvSpPr>
        <p:spPr/>
        <p:txBody>
          <a:bodyPr/>
          <a:lstStyle/>
          <a:p>
            <a:r>
              <a:rPr lang="tr-TR" dirty="0"/>
              <a:t>......</a:t>
            </a:r>
          </a:p>
        </p:txBody>
      </p:sp>
      <p:sp>
        <p:nvSpPr>
          <p:cNvPr id="13" name="Rectangle 3" descr="Rectangle: Click to edit Master text styles&#10;Second level&#10;Third level&#10;Fourth level&#10;Fifth level">
            <a:extLst>
              <a:ext uri="{FF2B5EF4-FFF2-40B4-BE49-F238E27FC236}">
                <a16:creationId xmlns:a16="http://schemas.microsoft.com/office/drawing/2014/main" id="{F8C65AD6-B68B-4327-A5D9-16D3D19CEBC6}"/>
              </a:ext>
            </a:extLst>
          </p:cNvPr>
          <p:cNvSpPr txBox="1">
            <a:spLocks noChangeArrowheads="1"/>
          </p:cNvSpPr>
          <p:nvPr/>
        </p:nvSpPr>
        <p:spPr>
          <a:xfrm>
            <a:off x="207647" y="2171643"/>
            <a:ext cx="6696744" cy="1111596"/>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265113" indent="-265113">
              <a:buFont typeface="+mj-lt"/>
              <a:buAutoNum type="arabicPeriod"/>
            </a:pPr>
            <a:r>
              <a:rPr lang="en-US" sz="1700" dirty="0"/>
              <a:t>The low melting temperatures of zinc (Zn) and its alloys (419</a:t>
            </a:r>
            <a:r>
              <a:rPr lang="en-US" sz="1700" baseline="30000" dirty="0"/>
              <a:t>o</a:t>
            </a:r>
            <a:r>
              <a:rPr lang="en-US" sz="1700" dirty="0"/>
              <a:t>C) make them preferred as casting materials. Therefore, thin-walled, mixed-shaped and small-diameter holes with a thickness of 0.5 mm can be easily created.</a:t>
            </a:r>
            <a:endParaRPr lang="tr-TR" sz="1700" dirty="0"/>
          </a:p>
        </p:txBody>
      </p:sp>
      <p:sp>
        <p:nvSpPr>
          <p:cNvPr id="19" name="Başlık 1">
            <a:extLst>
              <a:ext uri="{FF2B5EF4-FFF2-40B4-BE49-F238E27FC236}">
                <a16:creationId xmlns:a16="http://schemas.microsoft.com/office/drawing/2014/main" id="{17193BF7-D025-41C8-8775-31ADA209B4AD}"/>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
        <p:nvSpPr>
          <p:cNvPr id="20" name="Dikdörtgen 19">
            <a:extLst>
              <a:ext uri="{FF2B5EF4-FFF2-40B4-BE49-F238E27FC236}">
                <a16:creationId xmlns:a16="http://schemas.microsoft.com/office/drawing/2014/main" id="{05E781C8-45F5-4E8A-9C99-65006A865B06}"/>
              </a:ext>
            </a:extLst>
          </p:cNvPr>
          <p:cNvSpPr/>
          <p:nvPr/>
        </p:nvSpPr>
        <p:spPr>
          <a:xfrm>
            <a:off x="2855025" y="657168"/>
            <a:ext cx="3903633" cy="400110"/>
          </a:xfrm>
          <a:prstGeom prst="rect">
            <a:avLst/>
          </a:prstGeom>
        </p:spPr>
        <p:txBody>
          <a:bodyPr wrap="none">
            <a:spAutoFit/>
          </a:bodyPr>
          <a:lstStyle/>
          <a:p>
            <a:r>
              <a:rPr lang="tr-TR" sz="2000" dirty="0">
                <a:solidFill>
                  <a:schemeClr val="bg1">
                    <a:lumMod val="50000"/>
                  </a:schemeClr>
                </a:solidFill>
              </a:rPr>
              <a:t>10.2 Main </a:t>
            </a:r>
            <a:r>
              <a:rPr lang="tr-TR" sz="2000" dirty="0" err="1">
                <a:solidFill>
                  <a:schemeClr val="bg1">
                    <a:lumMod val="50000"/>
                  </a:schemeClr>
                </a:solidFill>
              </a:rPr>
              <a:t>Matrix</a:t>
            </a:r>
            <a:r>
              <a:rPr lang="tr-TR" sz="2000" dirty="0">
                <a:solidFill>
                  <a:schemeClr val="bg1">
                    <a:lumMod val="50000"/>
                  </a:schemeClr>
                </a:solidFill>
              </a:rPr>
              <a:t> </a:t>
            </a:r>
            <a:r>
              <a:rPr lang="tr-TR" sz="2000" dirty="0" err="1">
                <a:solidFill>
                  <a:schemeClr val="bg1">
                    <a:lumMod val="50000"/>
                  </a:schemeClr>
                </a:solidFill>
              </a:rPr>
              <a:t>Material</a:t>
            </a:r>
            <a:r>
              <a:rPr lang="tr-TR" sz="2000" dirty="0">
                <a:solidFill>
                  <a:schemeClr val="bg1">
                    <a:lumMod val="50000"/>
                  </a:schemeClr>
                </a:solidFill>
              </a:rPr>
              <a:t> </a:t>
            </a:r>
            <a:r>
              <a:rPr lang="tr-TR" sz="2000" dirty="0" err="1">
                <a:solidFill>
                  <a:schemeClr val="bg1">
                    <a:lumMod val="50000"/>
                  </a:schemeClr>
                </a:solidFill>
              </a:rPr>
              <a:t>Types</a:t>
            </a:r>
            <a:endParaRPr lang="tr-TR" sz="2000" dirty="0">
              <a:solidFill>
                <a:schemeClr val="bg1">
                  <a:lumMod val="50000"/>
                </a:schemeClr>
              </a:solidFill>
            </a:endParaRPr>
          </a:p>
        </p:txBody>
      </p:sp>
      <p:sp>
        <p:nvSpPr>
          <p:cNvPr id="2" name="Dikdörtgen 1">
            <a:extLst>
              <a:ext uri="{FF2B5EF4-FFF2-40B4-BE49-F238E27FC236}">
                <a16:creationId xmlns:a16="http://schemas.microsoft.com/office/drawing/2014/main" id="{DF532CCF-2C69-4288-9ADD-29B74374CC7C}"/>
              </a:ext>
            </a:extLst>
          </p:cNvPr>
          <p:cNvSpPr/>
          <p:nvPr/>
        </p:nvSpPr>
        <p:spPr>
          <a:xfrm>
            <a:off x="179512" y="3265122"/>
            <a:ext cx="8656640" cy="2862322"/>
          </a:xfrm>
          <a:prstGeom prst="rect">
            <a:avLst/>
          </a:prstGeom>
        </p:spPr>
        <p:txBody>
          <a:bodyPr wrap="square">
            <a:spAutoFit/>
          </a:bodyPr>
          <a:lstStyle/>
          <a:p>
            <a:pPr marL="342900" indent="-342900">
              <a:buFont typeface="+mj-lt"/>
              <a:buAutoNum type="arabicPeriod" startAt="2"/>
            </a:pPr>
            <a:r>
              <a:rPr lang="en-US" dirty="0"/>
              <a:t>Zn alloys produced by die casting are called </a:t>
            </a:r>
            <a:r>
              <a:rPr lang="en-US" dirty="0" err="1"/>
              <a:t>Zamak</a:t>
            </a:r>
            <a:r>
              <a:rPr lang="en-US" dirty="0"/>
              <a:t>: There are Zamak-3, Zamak-5, Zamak-8, Zamak-15 and Zamak-27 alloy types. These alloys are also coded as Z33520, Z35540 etc.</a:t>
            </a:r>
            <a:endParaRPr lang="tr-TR" dirty="0"/>
          </a:p>
          <a:p>
            <a:pPr marL="342900" indent="-342900">
              <a:buFont typeface="+mj-lt"/>
              <a:buAutoNum type="arabicPeriod" startAt="2"/>
            </a:pPr>
            <a:r>
              <a:rPr lang="en-US" dirty="0"/>
              <a:t>It provides corrosion resistance when coated on cast iron and steel, including Zn anode and steel/cast cathode (Zn coated steel = Galvanized steel).</a:t>
            </a:r>
            <a:endParaRPr lang="tr-TR" dirty="0"/>
          </a:p>
          <a:p>
            <a:pPr marL="342900" indent="-342900">
              <a:buFont typeface="+mj-lt"/>
              <a:buAutoNum type="arabicPeriod" startAt="2"/>
            </a:pPr>
            <a:r>
              <a:rPr lang="en-US" dirty="0"/>
              <a:t>The density of zinc is (7.13 g/cm3), which is a very high value.</a:t>
            </a:r>
            <a:endParaRPr lang="tr-TR" dirty="0"/>
          </a:p>
          <a:p>
            <a:pPr marL="342900" indent="-342900">
              <a:buFont typeface="+mj-lt"/>
              <a:buAutoNum type="arabicPeriod" startAt="2"/>
            </a:pPr>
            <a:r>
              <a:rPr lang="en-US" dirty="0"/>
              <a:t>Their wear resistance is very good at low speeds and heavy loads.</a:t>
            </a:r>
            <a:endParaRPr lang="tr-TR" dirty="0"/>
          </a:p>
          <a:p>
            <a:pPr marL="342900" indent="-342900">
              <a:buFont typeface="+mj-lt"/>
              <a:buAutoNum type="arabicPeriod" startAt="2"/>
            </a:pPr>
            <a:r>
              <a:rPr lang="en-US" dirty="0"/>
              <a:t>Zn and its alloys have good fatigue strength at room temperature. </a:t>
            </a:r>
            <a:endParaRPr lang="tr-TR" dirty="0"/>
          </a:p>
          <a:p>
            <a:pPr marL="342900" indent="-342900">
              <a:buFont typeface="+mj-lt"/>
              <a:buAutoNum type="arabicPeriod" startAt="2"/>
            </a:pPr>
            <a:r>
              <a:rPr lang="en-US" dirty="0"/>
              <a:t>They show a brittle character at low temperatures. While their ductility increases during long-term use, their strength decreases slightly.</a:t>
            </a:r>
            <a:endParaRPr lang="tr-TR" dirty="0"/>
          </a:p>
        </p:txBody>
      </p:sp>
      <p:pic>
        <p:nvPicPr>
          <p:cNvPr id="9" name="Resim 8">
            <a:extLst>
              <a:ext uri="{FF2B5EF4-FFF2-40B4-BE49-F238E27FC236}">
                <a16:creationId xmlns:a16="http://schemas.microsoft.com/office/drawing/2014/main" id="{2B3FE8D1-DEB0-4513-9746-A8BFAD176653}"/>
              </a:ext>
            </a:extLst>
          </p:cNvPr>
          <p:cNvPicPr>
            <a:picLocks noChangeAspect="1"/>
          </p:cNvPicPr>
          <p:nvPr/>
        </p:nvPicPr>
        <p:blipFill>
          <a:blip r:embed="rId2"/>
          <a:stretch>
            <a:fillRect/>
          </a:stretch>
        </p:blipFill>
        <p:spPr>
          <a:xfrm>
            <a:off x="6758658" y="1587584"/>
            <a:ext cx="2164926" cy="1364943"/>
          </a:xfrm>
          <a:prstGeom prst="rect">
            <a:avLst/>
          </a:prstGeom>
        </p:spPr>
      </p:pic>
      <p:sp>
        <p:nvSpPr>
          <p:cNvPr id="15" name="İçerik Yer Tutucusu 4">
            <a:extLst>
              <a:ext uri="{FF2B5EF4-FFF2-40B4-BE49-F238E27FC236}">
                <a16:creationId xmlns:a16="http://schemas.microsoft.com/office/drawing/2014/main" id="{875C9610-2B9E-4F4B-8DAB-0A650D774F0C}"/>
              </a:ext>
            </a:extLst>
          </p:cNvPr>
          <p:cNvSpPr txBox="1">
            <a:spLocks/>
          </p:cNvSpPr>
          <p:nvPr/>
        </p:nvSpPr>
        <p:spPr>
          <a:xfrm>
            <a:off x="301752" y="1409251"/>
            <a:ext cx="3538661" cy="400110"/>
          </a:xfrm>
          <a:prstGeom prst="rect">
            <a:avLst/>
          </a:prstGeom>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tr-TR" sz="1800" dirty="0">
                <a:solidFill>
                  <a:schemeClr val="bg1">
                    <a:lumMod val="50000"/>
                  </a:schemeClr>
                </a:solidFill>
              </a:rPr>
              <a:t>10.2.2 Metal </a:t>
            </a:r>
            <a:r>
              <a:rPr lang="tr-TR" sz="1800" dirty="0" err="1">
                <a:solidFill>
                  <a:schemeClr val="bg1">
                    <a:lumMod val="50000"/>
                  </a:schemeClr>
                </a:solidFill>
              </a:rPr>
              <a:t>Matrix</a:t>
            </a:r>
            <a:r>
              <a:rPr lang="tr-TR" sz="1800" dirty="0">
                <a:solidFill>
                  <a:schemeClr val="bg1">
                    <a:lumMod val="50000"/>
                  </a:schemeClr>
                </a:solidFill>
              </a:rPr>
              <a:t> </a:t>
            </a:r>
            <a:r>
              <a:rPr lang="tr-TR" sz="1800" dirty="0" err="1">
                <a:solidFill>
                  <a:schemeClr val="bg1">
                    <a:lumMod val="50000"/>
                  </a:schemeClr>
                </a:solidFill>
              </a:rPr>
              <a:t>Materials</a:t>
            </a:r>
            <a:r>
              <a:rPr lang="tr-TR" sz="1800" dirty="0">
                <a:solidFill>
                  <a:schemeClr val="bg1">
                    <a:lumMod val="50000"/>
                  </a:schemeClr>
                </a:solidFill>
              </a:rPr>
              <a:t>:</a:t>
            </a:r>
          </a:p>
          <a:p>
            <a:pPr marL="0" indent="0">
              <a:lnSpc>
                <a:spcPct val="90000"/>
              </a:lnSpc>
              <a:buFont typeface="Wingdings 2"/>
              <a:buNone/>
            </a:pPr>
            <a:endParaRPr lang="tr-TR" sz="1800" dirty="0">
              <a:solidFill>
                <a:schemeClr val="bg1">
                  <a:lumMod val="50000"/>
                </a:schemeClr>
              </a:solidFill>
            </a:endParaRPr>
          </a:p>
        </p:txBody>
      </p:sp>
      <p:sp>
        <p:nvSpPr>
          <p:cNvPr id="12" name="Altbilgi Yer Tutucusu 2">
            <a:extLst>
              <a:ext uri="{FF2B5EF4-FFF2-40B4-BE49-F238E27FC236}">
                <a16:creationId xmlns:a16="http://schemas.microsoft.com/office/drawing/2014/main" id="{F3A0F21A-7982-4ECF-A02F-02AF7BBAC22A}"/>
              </a:ext>
            </a:extLst>
          </p:cNvPr>
          <p:cNvSpPr>
            <a:spLocks noGrp="1"/>
          </p:cNvSpPr>
          <p:nvPr>
            <p:ph type="ftr" sz="quarter" idx="11"/>
          </p:nvPr>
        </p:nvSpPr>
        <p:spPr>
          <a:xfrm>
            <a:off x="1957740" y="6410748"/>
            <a:ext cx="4680520" cy="330520"/>
          </a:xfrm>
        </p:spPr>
        <p:txBody>
          <a:bodyPr/>
          <a:lstStyle/>
          <a:p>
            <a:r>
              <a:rPr lang="en-US" dirty="0"/>
              <a:t>General Information About Composite Materials / Mehmet </a:t>
            </a:r>
            <a:r>
              <a:rPr lang="en-US" dirty="0" err="1"/>
              <a:t>Zor</a:t>
            </a:r>
            <a:endParaRPr lang="tr-TR" dirty="0"/>
          </a:p>
        </p:txBody>
      </p:sp>
    </p:spTree>
    <p:extLst>
      <p:ext uri="{BB962C8B-B14F-4D97-AF65-F5344CB8AC3E}">
        <p14:creationId xmlns:p14="http://schemas.microsoft.com/office/powerpoint/2010/main" val="410145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up)">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fade">
                                      <p:cBhvr>
                                        <p:cTn id="32" dur="5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fade">
                                      <p:cBhvr>
                                        <p:cTn id="37" dur="500"/>
                                        <p:tgtEl>
                                          <p:spTgt spid="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build="p"/>
      <p:bldP spid="2" grpId="0"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7840E83-AC17-4BB5-BC43-751DE1ADA5B1}" type="slidenum">
              <a:rPr lang="tr-TR" smtClean="0"/>
              <a:t>132</a:t>
            </a:fld>
            <a:endParaRPr lang="tr-TR"/>
          </a:p>
        </p:txBody>
      </p:sp>
      <p:sp>
        <p:nvSpPr>
          <p:cNvPr id="6" name="Dikdörtgen 5"/>
          <p:cNvSpPr/>
          <p:nvPr/>
        </p:nvSpPr>
        <p:spPr>
          <a:xfrm>
            <a:off x="1103294" y="1648359"/>
            <a:ext cx="3485249" cy="457369"/>
          </a:xfrm>
          <a:prstGeom prst="rect">
            <a:avLst/>
          </a:prstGeom>
        </p:spPr>
        <p:txBody>
          <a:bodyPr wrap="none">
            <a:spAutoFit/>
          </a:bodyPr>
          <a:lstStyle/>
          <a:p>
            <a:pPr>
              <a:lnSpc>
                <a:spcPct val="150000"/>
              </a:lnSpc>
            </a:pPr>
            <a:r>
              <a:rPr lang="tr-TR" dirty="0">
                <a:solidFill>
                  <a:srgbClr val="FF0000"/>
                </a:solidFill>
              </a:rPr>
              <a:t>10.2.2.3 </a:t>
            </a:r>
            <a:r>
              <a:rPr lang="tr-TR" dirty="0" err="1">
                <a:solidFill>
                  <a:srgbClr val="FF0000"/>
                </a:solidFill>
              </a:rPr>
              <a:t>Titanium</a:t>
            </a:r>
            <a:r>
              <a:rPr lang="tr-TR" dirty="0">
                <a:solidFill>
                  <a:srgbClr val="FF0000"/>
                </a:solidFill>
              </a:rPr>
              <a:t> ve  </a:t>
            </a:r>
            <a:r>
              <a:rPr lang="tr-TR" dirty="0" err="1">
                <a:solidFill>
                  <a:srgbClr val="FF0000"/>
                </a:solidFill>
              </a:rPr>
              <a:t>Its</a:t>
            </a:r>
            <a:r>
              <a:rPr lang="tr-TR" dirty="0">
                <a:solidFill>
                  <a:srgbClr val="FF0000"/>
                </a:solidFill>
              </a:rPr>
              <a:t> </a:t>
            </a:r>
            <a:r>
              <a:rPr lang="tr-TR" dirty="0" err="1">
                <a:solidFill>
                  <a:srgbClr val="FF0000"/>
                </a:solidFill>
              </a:rPr>
              <a:t>Alloysı</a:t>
            </a:r>
            <a:endParaRPr lang="tr-TR" dirty="0">
              <a:solidFill>
                <a:srgbClr val="FF0000"/>
              </a:solidFill>
            </a:endParaRPr>
          </a:p>
        </p:txBody>
      </p:sp>
      <p:sp>
        <p:nvSpPr>
          <p:cNvPr id="8" name="Veri Yer Tutucusu 7"/>
          <p:cNvSpPr>
            <a:spLocks noGrp="1"/>
          </p:cNvSpPr>
          <p:nvPr>
            <p:ph type="dt" sz="half" idx="10"/>
          </p:nvPr>
        </p:nvSpPr>
        <p:spPr/>
        <p:txBody>
          <a:bodyPr/>
          <a:lstStyle/>
          <a:p>
            <a:r>
              <a:rPr lang="tr-TR" dirty="0"/>
              <a:t>......</a:t>
            </a:r>
          </a:p>
        </p:txBody>
      </p:sp>
      <p:sp>
        <p:nvSpPr>
          <p:cNvPr id="10" name="Rectangle 3" descr="Rectangle: Click to edit Master text styles&#10;Second level&#10;Third level&#10;Fourth level&#10;Fifth level">
            <a:extLst>
              <a:ext uri="{FF2B5EF4-FFF2-40B4-BE49-F238E27FC236}">
                <a16:creationId xmlns:a16="http://schemas.microsoft.com/office/drawing/2014/main" id="{4D87C90E-5F05-4622-AB39-F36961AC6853}"/>
              </a:ext>
            </a:extLst>
          </p:cNvPr>
          <p:cNvSpPr txBox="1">
            <a:spLocks noChangeArrowheads="1"/>
          </p:cNvSpPr>
          <p:nvPr/>
        </p:nvSpPr>
        <p:spPr>
          <a:xfrm>
            <a:off x="200284" y="2141850"/>
            <a:ext cx="6550097" cy="1125135"/>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452438" indent="-452438">
              <a:buClrTx/>
              <a:buSzPct val="100000"/>
              <a:buFont typeface="+mj-lt"/>
              <a:buAutoNum type="arabicPeriod"/>
            </a:pPr>
            <a:r>
              <a:rPr lang="en-US" sz="1700" dirty="0"/>
              <a:t>Titanium has one of the lowest coefficients of thermal expansion among metals. Additionally, its strength and rigidity are higher than </a:t>
            </a:r>
            <a:r>
              <a:rPr lang="en-US" sz="1700" dirty="0" err="1"/>
              <a:t>Aluminium</a:t>
            </a:r>
            <a:r>
              <a:rPr lang="en-US" sz="1700" dirty="0"/>
              <a:t>. Their corrosion resistance is also better than other metals.</a:t>
            </a:r>
            <a:endParaRPr lang="tr-TR" sz="1700" dirty="0"/>
          </a:p>
        </p:txBody>
      </p:sp>
      <p:sp>
        <p:nvSpPr>
          <p:cNvPr id="2" name="Dikdörtgen 1">
            <a:extLst>
              <a:ext uri="{FF2B5EF4-FFF2-40B4-BE49-F238E27FC236}">
                <a16:creationId xmlns:a16="http://schemas.microsoft.com/office/drawing/2014/main" id="{44C39186-0525-4A6C-8094-1D50B73ED839}"/>
              </a:ext>
            </a:extLst>
          </p:cNvPr>
          <p:cNvSpPr/>
          <p:nvPr/>
        </p:nvSpPr>
        <p:spPr>
          <a:xfrm>
            <a:off x="208442" y="4170508"/>
            <a:ext cx="8691762" cy="615553"/>
          </a:xfrm>
          <a:prstGeom prst="rect">
            <a:avLst/>
          </a:prstGeom>
        </p:spPr>
        <p:txBody>
          <a:bodyPr wrap="square">
            <a:spAutoFit/>
          </a:bodyPr>
          <a:lstStyle/>
          <a:p>
            <a:pPr marL="342900" indent="-342900">
              <a:buFont typeface="+mj-lt"/>
              <a:buAutoNum type="arabicPeriod" startAt="3"/>
            </a:pPr>
            <a:r>
              <a:rPr lang="en-US" sz="1700" dirty="0"/>
              <a:t>Due to their heat resistance, titanium alloys are used in the manufacture of machine elements such as compressor fans and discs.</a:t>
            </a:r>
            <a:endParaRPr lang="tr-TR" sz="1700" dirty="0"/>
          </a:p>
        </p:txBody>
      </p:sp>
      <p:pic>
        <p:nvPicPr>
          <p:cNvPr id="12" name="Picture 2" descr="http://www.spacedaily.com/images/titanium-metal-matrix-composite-tmmc-bg.jpg">
            <a:extLst>
              <a:ext uri="{FF2B5EF4-FFF2-40B4-BE49-F238E27FC236}">
                <a16:creationId xmlns:a16="http://schemas.microsoft.com/office/drawing/2014/main" id="{15DEE9FC-6BE8-44FF-A319-42FD2475A1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4750" y="1496033"/>
            <a:ext cx="1897638" cy="1346601"/>
          </a:xfrm>
          <a:prstGeom prst="rect">
            <a:avLst/>
          </a:prstGeom>
          <a:noFill/>
          <a:extLst>
            <a:ext uri="{909E8E84-426E-40DD-AFC4-6F175D3DCCD1}">
              <a14:hiddenFill xmlns:a14="http://schemas.microsoft.com/office/drawing/2010/main">
                <a:solidFill>
                  <a:srgbClr val="FFFFFF"/>
                </a:solidFill>
              </a14:hiddenFill>
            </a:ext>
          </a:extLst>
        </p:spPr>
      </p:pic>
      <p:sp>
        <p:nvSpPr>
          <p:cNvPr id="17" name="Dikdörtgen 16">
            <a:extLst>
              <a:ext uri="{FF2B5EF4-FFF2-40B4-BE49-F238E27FC236}">
                <a16:creationId xmlns:a16="http://schemas.microsoft.com/office/drawing/2014/main" id="{32267281-C0A7-419D-B1F1-4384F650DD62}"/>
              </a:ext>
            </a:extLst>
          </p:cNvPr>
          <p:cNvSpPr/>
          <p:nvPr/>
        </p:nvSpPr>
        <p:spPr>
          <a:xfrm>
            <a:off x="6750381" y="2803714"/>
            <a:ext cx="2249437" cy="954107"/>
          </a:xfrm>
          <a:prstGeom prst="rect">
            <a:avLst/>
          </a:prstGeom>
        </p:spPr>
        <p:txBody>
          <a:bodyPr wrap="square">
            <a:spAutoFit/>
          </a:bodyPr>
          <a:lstStyle/>
          <a:p>
            <a:pPr algn="ctr"/>
            <a:r>
              <a:rPr lang="en-US" sz="1400" i="1" dirty="0"/>
              <a:t>A fastener developed for the Boeing 787. Titanium Metal Matrix Composite (TMMC)</a:t>
            </a:r>
            <a:endParaRPr lang="tr-TR" sz="1400" i="1" dirty="0"/>
          </a:p>
        </p:txBody>
      </p:sp>
      <p:sp>
        <p:nvSpPr>
          <p:cNvPr id="18" name="Başlık 1">
            <a:extLst>
              <a:ext uri="{FF2B5EF4-FFF2-40B4-BE49-F238E27FC236}">
                <a16:creationId xmlns:a16="http://schemas.microsoft.com/office/drawing/2014/main" id="{B2553B1D-9D34-471E-A1E9-A0F4CBF30207}"/>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
        <p:nvSpPr>
          <p:cNvPr id="19" name="Dikdörtgen 18">
            <a:extLst>
              <a:ext uri="{FF2B5EF4-FFF2-40B4-BE49-F238E27FC236}">
                <a16:creationId xmlns:a16="http://schemas.microsoft.com/office/drawing/2014/main" id="{7C530537-5059-43B4-9720-5B09745D3779}"/>
              </a:ext>
            </a:extLst>
          </p:cNvPr>
          <p:cNvSpPr/>
          <p:nvPr/>
        </p:nvSpPr>
        <p:spPr>
          <a:xfrm>
            <a:off x="2636726" y="606188"/>
            <a:ext cx="3903633" cy="400110"/>
          </a:xfrm>
          <a:prstGeom prst="rect">
            <a:avLst/>
          </a:prstGeom>
        </p:spPr>
        <p:txBody>
          <a:bodyPr wrap="none">
            <a:spAutoFit/>
          </a:bodyPr>
          <a:lstStyle/>
          <a:p>
            <a:r>
              <a:rPr lang="tr-TR" sz="2000" dirty="0">
                <a:solidFill>
                  <a:schemeClr val="bg1">
                    <a:lumMod val="50000"/>
                  </a:schemeClr>
                </a:solidFill>
              </a:rPr>
              <a:t>10.2 Main </a:t>
            </a:r>
            <a:r>
              <a:rPr lang="tr-TR" sz="2000" dirty="0" err="1">
                <a:solidFill>
                  <a:schemeClr val="bg1">
                    <a:lumMod val="50000"/>
                  </a:schemeClr>
                </a:solidFill>
              </a:rPr>
              <a:t>Matrix</a:t>
            </a:r>
            <a:r>
              <a:rPr lang="tr-TR" sz="2000" dirty="0">
                <a:solidFill>
                  <a:schemeClr val="bg1">
                    <a:lumMod val="50000"/>
                  </a:schemeClr>
                </a:solidFill>
              </a:rPr>
              <a:t> </a:t>
            </a:r>
            <a:r>
              <a:rPr lang="tr-TR" sz="2000" dirty="0" err="1">
                <a:solidFill>
                  <a:schemeClr val="bg1">
                    <a:lumMod val="50000"/>
                  </a:schemeClr>
                </a:solidFill>
              </a:rPr>
              <a:t>Material</a:t>
            </a:r>
            <a:r>
              <a:rPr lang="tr-TR" sz="2000" dirty="0">
                <a:solidFill>
                  <a:schemeClr val="bg1">
                    <a:lumMod val="50000"/>
                  </a:schemeClr>
                </a:solidFill>
              </a:rPr>
              <a:t> </a:t>
            </a:r>
            <a:r>
              <a:rPr lang="tr-TR" sz="2000" dirty="0" err="1">
                <a:solidFill>
                  <a:schemeClr val="bg1">
                    <a:lumMod val="50000"/>
                  </a:schemeClr>
                </a:solidFill>
              </a:rPr>
              <a:t>Types</a:t>
            </a:r>
            <a:endParaRPr lang="tr-TR" sz="2000" dirty="0">
              <a:solidFill>
                <a:schemeClr val="bg1">
                  <a:lumMod val="50000"/>
                </a:schemeClr>
              </a:solidFill>
            </a:endParaRPr>
          </a:p>
        </p:txBody>
      </p:sp>
      <p:sp>
        <p:nvSpPr>
          <p:cNvPr id="15" name="İçerik Yer Tutucusu 4">
            <a:extLst>
              <a:ext uri="{FF2B5EF4-FFF2-40B4-BE49-F238E27FC236}">
                <a16:creationId xmlns:a16="http://schemas.microsoft.com/office/drawing/2014/main" id="{5191472A-94BF-47A5-B2A1-F45C60243410}"/>
              </a:ext>
            </a:extLst>
          </p:cNvPr>
          <p:cNvSpPr txBox="1">
            <a:spLocks/>
          </p:cNvSpPr>
          <p:nvPr/>
        </p:nvSpPr>
        <p:spPr>
          <a:xfrm>
            <a:off x="251272" y="1377095"/>
            <a:ext cx="3538661" cy="400110"/>
          </a:xfrm>
          <a:prstGeom prst="rect">
            <a:avLst/>
          </a:prstGeom>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tr-TR" sz="1800" dirty="0">
                <a:solidFill>
                  <a:schemeClr val="bg1">
                    <a:lumMod val="50000"/>
                  </a:schemeClr>
                </a:solidFill>
              </a:rPr>
              <a:t>10.2.2 Metal </a:t>
            </a:r>
            <a:r>
              <a:rPr lang="tr-TR" sz="1800" dirty="0" err="1">
                <a:solidFill>
                  <a:schemeClr val="bg1">
                    <a:lumMod val="50000"/>
                  </a:schemeClr>
                </a:solidFill>
              </a:rPr>
              <a:t>Matrix</a:t>
            </a:r>
            <a:r>
              <a:rPr lang="tr-TR" sz="1800" dirty="0">
                <a:solidFill>
                  <a:schemeClr val="bg1">
                    <a:lumMod val="50000"/>
                  </a:schemeClr>
                </a:solidFill>
              </a:rPr>
              <a:t> </a:t>
            </a:r>
            <a:r>
              <a:rPr lang="tr-TR" sz="1800" dirty="0" err="1">
                <a:solidFill>
                  <a:schemeClr val="bg1">
                    <a:lumMod val="50000"/>
                  </a:schemeClr>
                </a:solidFill>
              </a:rPr>
              <a:t>Materials</a:t>
            </a:r>
            <a:r>
              <a:rPr lang="tr-TR" sz="1800" dirty="0">
                <a:solidFill>
                  <a:schemeClr val="bg1">
                    <a:lumMod val="50000"/>
                  </a:schemeClr>
                </a:solidFill>
              </a:rPr>
              <a:t>:</a:t>
            </a:r>
          </a:p>
          <a:p>
            <a:pPr marL="0" indent="0">
              <a:lnSpc>
                <a:spcPct val="90000"/>
              </a:lnSpc>
              <a:buFont typeface="Wingdings 2"/>
              <a:buNone/>
            </a:pPr>
            <a:endParaRPr lang="tr-TR" sz="1800" dirty="0">
              <a:solidFill>
                <a:schemeClr val="bg1">
                  <a:lumMod val="50000"/>
                </a:schemeClr>
              </a:solidFill>
            </a:endParaRPr>
          </a:p>
        </p:txBody>
      </p:sp>
      <p:sp>
        <p:nvSpPr>
          <p:cNvPr id="11" name="Dikdörtgen 10">
            <a:extLst>
              <a:ext uri="{FF2B5EF4-FFF2-40B4-BE49-F238E27FC236}">
                <a16:creationId xmlns:a16="http://schemas.microsoft.com/office/drawing/2014/main" id="{4D19C8A6-71E8-4032-83A0-DBBF8D34172D}"/>
              </a:ext>
            </a:extLst>
          </p:cNvPr>
          <p:cNvSpPr/>
          <p:nvPr/>
        </p:nvSpPr>
        <p:spPr>
          <a:xfrm>
            <a:off x="242662" y="4847342"/>
            <a:ext cx="7997520" cy="646331"/>
          </a:xfrm>
          <a:prstGeom prst="rect">
            <a:avLst/>
          </a:prstGeom>
        </p:spPr>
        <p:txBody>
          <a:bodyPr wrap="square">
            <a:spAutoFit/>
          </a:bodyPr>
          <a:lstStyle/>
          <a:p>
            <a:pPr marL="342900" indent="-342900">
              <a:buFont typeface="+mj-lt"/>
              <a:buAutoNum type="arabicPeriod" startAt="4"/>
            </a:pPr>
            <a:r>
              <a:rPr lang="en-US" dirty="0"/>
              <a:t>Composites can be produced by combining titanium alloys with </a:t>
            </a:r>
            <a:r>
              <a:rPr lang="en-US" dirty="0" err="1"/>
              <a:t>Borsic</a:t>
            </a:r>
            <a:r>
              <a:rPr lang="en-US" dirty="0"/>
              <a:t> and </a:t>
            </a:r>
            <a:r>
              <a:rPr lang="en-US" dirty="0" err="1"/>
              <a:t>SiC</a:t>
            </a:r>
            <a:r>
              <a:rPr lang="en-US" dirty="0"/>
              <a:t> (Silicon Carbide) fibers as matrix.</a:t>
            </a:r>
            <a:endParaRPr lang="tr-TR" dirty="0"/>
          </a:p>
        </p:txBody>
      </p:sp>
      <p:sp>
        <p:nvSpPr>
          <p:cNvPr id="13" name="Dikdörtgen 12">
            <a:extLst>
              <a:ext uri="{FF2B5EF4-FFF2-40B4-BE49-F238E27FC236}">
                <a16:creationId xmlns:a16="http://schemas.microsoft.com/office/drawing/2014/main" id="{27E7D0DD-DAAD-496C-BDC2-9090A5444C62}"/>
              </a:ext>
            </a:extLst>
          </p:cNvPr>
          <p:cNvSpPr/>
          <p:nvPr/>
        </p:nvSpPr>
        <p:spPr>
          <a:xfrm>
            <a:off x="242662" y="5636092"/>
            <a:ext cx="8691762" cy="646331"/>
          </a:xfrm>
          <a:prstGeom prst="rect">
            <a:avLst/>
          </a:prstGeom>
        </p:spPr>
        <p:txBody>
          <a:bodyPr wrap="square">
            <a:spAutoFit/>
          </a:bodyPr>
          <a:lstStyle/>
          <a:p>
            <a:pPr marL="342900" indent="-342900">
              <a:buFont typeface="+mj-lt"/>
              <a:buAutoNum type="arabicPeriod" startAt="5"/>
            </a:pPr>
            <a:r>
              <a:rPr lang="en-US" dirty="0"/>
              <a:t>Their usage temperatures are around 420-550</a:t>
            </a:r>
            <a:r>
              <a:rPr lang="en-US" baseline="30000" dirty="0"/>
              <a:t>o</a:t>
            </a:r>
            <a:r>
              <a:rPr lang="en-US" dirty="0"/>
              <a:t>C.It is used especially in the aircraft and space industry due to its superior specific strength.</a:t>
            </a:r>
            <a:endParaRPr lang="tr-TR" dirty="0"/>
          </a:p>
        </p:txBody>
      </p:sp>
      <p:sp>
        <p:nvSpPr>
          <p:cNvPr id="14" name="Dikdörtgen 13">
            <a:extLst>
              <a:ext uri="{FF2B5EF4-FFF2-40B4-BE49-F238E27FC236}">
                <a16:creationId xmlns:a16="http://schemas.microsoft.com/office/drawing/2014/main" id="{3361C9D3-7EEC-44E8-A082-DFB33B01FC13}"/>
              </a:ext>
            </a:extLst>
          </p:cNvPr>
          <p:cNvSpPr/>
          <p:nvPr/>
        </p:nvSpPr>
        <p:spPr>
          <a:xfrm>
            <a:off x="177152" y="3423896"/>
            <a:ext cx="6588058" cy="646331"/>
          </a:xfrm>
          <a:prstGeom prst="rect">
            <a:avLst/>
          </a:prstGeom>
        </p:spPr>
        <p:txBody>
          <a:bodyPr wrap="square">
            <a:spAutoFit/>
          </a:bodyPr>
          <a:lstStyle/>
          <a:p>
            <a:pPr marL="452438" indent="-452438">
              <a:buClrTx/>
              <a:buSzPct val="100000"/>
              <a:buFont typeface="+mj-lt"/>
              <a:buAutoNum type="arabicPeriod" startAt="2"/>
            </a:pPr>
            <a:r>
              <a:rPr lang="en-US" dirty="0"/>
              <a:t>The alloying elements used with titanium are Aluminum (Al), Manganese (Mn), Silicon (Si) and Vanadium (V).</a:t>
            </a:r>
            <a:endParaRPr lang="tr-TR" dirty="0"/>
          </a:p>
        </p:txBody>
      </p:sp>
      <p:sp>
        <p:nvSpPr>
          <p:cNvPr id="16" name="Altbilgi Yer Tutucusu 2">
            <a:extLst>
              <a:ext uri="{FF2B5EF4-FFF2-40B4-BE49-F238E27FC236}">
                <a16:creationId xmlns:a16="http://schemas.microsoft.com/office/drawing/2014/main" id="{5D8DFB59-D7AD-4E07-923C-FCFA7FDEF6EF}"/>
              </a:ext>
            </a:extLst>
          </p:cNvPr>
          <p:cNvSpPr>
            <a:spLocks noGrp="1"/>
          </p:cNvSpPr>
          <p:nvPr>
            <p:ph type="ftr" sz="quarter" idx="11"/>
          </p:nvPr>
        </p:nvSpPr>
        <p:spPr>
          <a:xfrm>
            <a:off x="1957740" y="6410748"/>
            <a:ext cx="4680520" cy="330520"/>
          </a:xfrm>
        </p:spPr>
        <p:txBody>
          <a:bodyPr/>
          <a:lstStyle/>
          <a:p>
            <a:r>
              <a:rPr lang="en-US" dirty="0"/>
              <a:t>General Information About Composite Materials / Mehmet </a:t>
            </a:r>
            <a:r>
              <a:rPr lang="en-US" dirty="0" err="1"/>
              <a:t>Zor</a:t>
            </a:r>
            <a:endParaRPr lang="tr-TR" dirty="0"/>
          </a:p>
        </p:txBody>
      </p:sp>
    </p:spTree>
    <p:extLst>
      <p:ext uri="{BB962C8B-B14F-4D97-AF65-F5344CB8AC3E}">
        <p14:creationId xmlns:p14="http://schemas.microsoft.com/office/powerpoint/2010/main" val="22139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up)">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build="p"/>
      <p:bldP spid="2" grpId="0" build="p"/>
      <p:bldP spid="17" grpId="0"/>
      <p:bldP spid="11" grpId="0"/>
      <p:bldP spid="13" grpId="0"/>
      <p:bldP spid="14"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7840E83-AC17-4BB5-BC43-751DE1ADA5B1}" type="slidenum">
              <a:rPr lang="tr-TR" smtClean="0"/>
              <a:t>133</a:t>
            </a:fld>
            <a:endParaRPr lang="tr-TR"/>
          </a:p>
        </p:txBody>
      </p:sp>
      <p:sp>
        <p:nvSpPr>
          <p:cNvPr id="8" name="Veri Yer Tutucusu 7"/>
          <p:cNvSpPr>
            <a:spLocks noGrp="1"/>
          </p:cNvSpPr>
          <p:nvPr>
            <p:ph type="dt" sz="half" idx="10"/>
          </p:nvPr>
        </p:nvSpPr>
        <p:spPr/>
        <p:txBody>
          <a:bodyPr/>
          <a:lstStyle/>
          <a:p>
            <a:r>
              <a:rPr lang="tr-TR" dirty="0"/>
              <a:t>......</a:t>
            </a:r>
          </a:p>
        </p:txBody>
      </p:sp>
      <p:sp>
        <p:nvSpPr>
          <p:cNvPr id="16" name="İçerik Yer Tutucusu 4">
            <a:extLst>
              <a:ext uri="{FF2B5EF4-FFF2-40B4-BE49-F238E27FC236}">
                <a16:creationId xmlns:a16="http://schemas.microsoft.com/office/drawing/2014/main" id="{FB42FB05-169D-4069-9A51-A5664A645444}"/>
              </a:ext>
            </a:extLst>
          </p:cNvPr>
          <p:cNvSpPr>
            <a:spLocks noGrp="1"/>
          </p:cNvSpPr>
          <p:nvPr>
            <p:ph sz="quarter" idx="1"/>
          </p:nvPr>
        </p:nvSpPr>
        <p:spPr>
          <a:xfrm>
            <a:off x="413806" y="1620004"/>
            <a:ext cx="5377394" cy="400110"/>
          </a:xfrm>
        </p:spPr>
        <p:txBody>
          <a:bodyPr>
            <a:noAutofit/>
          </a:bodyPr>
          <a:lstStyle/>
          <a:p>
            <a:pPr marL="0" indent="0">
              <a:buNone/>
            </a:pPr>
            <a:r>
              <a:rPr lang="tr-TR" sz="2000" dirty="0">
                <a:solidFill>
                  <a:srgbClr val="0070C0"/>
                </a:solidFill>
              </a:rPr>
              <a:t>10.2.3 </a:t>
            </a:r>
            <a:r>
              <a:rPr lang="tr-TR" sz="2000" b="1" dirty="0">
                <a:solidFill>
                  <a:srgbClr val="0070C0"/>
                </a:solidFill>
              </a:rPr>
              <a:t>High </a:t>
            </a:r>
            <a:r>
              <a:rPr lang="tr-TR" sz="2000" b="1" dirty="0" err="1">
                <a:solidFill>
                  <a:srgbClr val="0070C0"/>
                </a:solidFill>
              </a:rPr>
              <a:t>Temperature</a:t>
            </a:r>
            <a:r>
              <a:rPr lang="tr-TR" sz="2000" b="1" dirty="0">
                <a:solidFill>
                  <a:srgbClr val="0070C0"/>
                </a:solidFill>
              </a:rPr>
              <a:t> </a:t>
            </a:r>
            <a:r>
              <a:rPr lang="tr-TR" sz="2000" b="1" dirty="0" err="1">
                <a:solidFill>
                  <a:srgbClr val="0070C0"/>
                </a:solidFill>
              </a:rPr>
              <a:t>Matrices</a:t>
            </a:r>
            <a:endParaRPr lang="tr-TR" sz="2000" dirty="0">
              <a:solidFill>
                <a:srgbClr val="0070C0"/>
              </a:solidFill>
            </a:endParaRPr>
          </a:p>
          <a:p>
            <a:pPr marL="0" indent="0">
              <a:lnSpc>
                <a:spcPct val="90000"/>
              </a:lnSpc>
              <a:buNone/>
            </a:pPr>
            <a:endParaRPr lang="tr-TR" sz="2000" dirty="0">
              <a:solidFill>
                <a:srgbClr val="0070C0"/>
              </a:solidFill>
            </a:endParaRPr>
          </a:p>
        </p:txBody>
      </p:sp>
      <p:sp>
        <p:nvSpPr>
          <p:cNvPr id="18" name="Başlık 1">
            <a:extLst>
              <a:ext uri="{FF2B5EF4-FFF2-40B4-BE49-F238E27FC236}">
                <a16:creationId xmlns:a16="http://schemas.microsoft.com/office/drawing/2014/main" id="{B2553B1D-9D34-471E-A1E9-A0F4CBF30207}"/>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
        <p:nvSpPr>
          <p:cNvPr id="19" name="Dikdörtgen 18">
            <a:extLst>
              <a:ext uri="{FF2B5EF4-FFF2-40B4-BE49-F238E27FC236}">
                <a16:creationId xmlns:a16="http://schemas.microsoft.com/office/drawing/2014/main" id="{7C530537-5059-43B4-9720-5B09745D3779}"/>
              </a:ext>
            </a:extLst>
          </p:cNvPr>
          <p:cNvSpPr/>
          <p:nvPr/>
        </p:nvSpPr>
        <p:spPr>
          <a:xfrm>
            <a:off x="2802116" y="665360"/>
            <a:ext cx="3903633" cy="400110"/>
          </a:xfrm>
          <a:prstGeom prst="rect">
            <a:avLst/>
          </a:prstGeom>
        </p:spPr>
        <p:txBody>
          <a:bodyPr wrap="none">
            <a:spAutoFit/>
          </a:bodyPr>
          <a:lstStyle/>
          <a:p>
            <a:r>
              <a:rPr lang="tr-TR" sz="2000" dirty="0">
                <a:solidFill>
                  <a:schemeClr val="bg1">
                    <a:lumMod val="50000"/>
                  </a:schemeClr>
                </a:solidFill>
              </a:rPr>
              <a:t>10.2 Main </a:t>
            </a:r>
            <a:r>
              <a:rPr lang="tr-TR" sz="2000" dirty="0" err="1">
                <a:solidFill>
                  <a:schemeClr val="bg1">
                    <a:lumMod val="50000"/>
                  </a:schemeClr>
                </a:solidFill>
              </a:rPr>
              <a:t>Matrix</a:t>
            </a:r>
            <a:r>
              <a:rPr lang="tr-TR" sz="2000" dirty="0">
                <a:solidFill>
                  <a:schemeClr val="bg1">
                    <a:lumMod val="50000"/>
                  </a:schemeClr>
                </a:solidFill>
              </a:rPr>
              <a:t> </a:t>
            </a:r>
            <a:r>
              <a:rPr lang="tr-TR" sz="2000" dirty="0" err="1">
                <a:solidFill>
                  <a:schemeClr val="bg1">
                    <a:lumMod val="50000"/>
                  </a:schemeClr>
                </a:solidFill>
              </a:rPr>
              <a:t>Material</a:t>
            </a:r>
            <a:r>
              <a:rPr lang="tr-TR" sz="2000" dirty="0">
                <a:solidFill>
                  <a:schemeClr val="bg1">
                    <a:lumMod val="50000"/>
                  </a:schemeClr>
                </a:solidFill>
              </a:rPr>
              <a:t> </a:t>
            </a:r>
            <a:r>
              <a:rPr lang="tr-TR" sz="2000" dirty="0" err="1">
                <a:solidFill>
                  <a:schemeClr val="bg1">
                    <a:lumMod val="50000"/>
                  </a:schemeClr>
                </a:solidFill>
              </a:rPr>
              <a:t>Types</a:t>
            </a:r>
            <a:endParaRPr lang="tr-TR" sz="2000" dirty="0">
              <a:solidFill>
                <a:schemeClr val="bg1">
                  <a:lumMod val="50000"/>
                </a:schemeClr>
              </a:solidFill>
            </a:endParaRPr>
          </a:p>
        </p:txBody>
      </p:sp>
      <p:sp>
        <p:nvSpPr>
          <p:cNvPr id="13" name="İçerik Yer Tutucusu 4">
            <a:extLst>
              <a:ext uri="{FF2B5EF4-FFF2-40B4-BE49-F238E27FC236}">
                <a16:creationId xmlns:a16="http://schemas.microsoft.com/office/drawing/2014/main" id="{1480387B-39E3-4D12-A749-180834E97379}"/>
              </a:ext>
            </a:extLst>
          </p:cNvPr>
          <p:cNvSpPr txBox="1">
            <a:spLocks/>
          </p:cNvSpPr>
          <p:nvPr/>
        </p:nvSpPr>
        <p:spPr>
          <a:xfrm>
            <a:off x="1233101" y="2049400"/>
            <a:ext cx="2690827" cy="400110"/>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tr-TR" sz="2000" dirty="0">
                <a:solidFill>
                  <a:srgbClr val="FF0000"/>
                </a:solidFill>
              </a:rPr>
              <a:t>10.2.3.1 </a:t>
            </a:r>
            <a:r>
              <a:rPr lang="tr-TR" sz="2000" b="1" dirty="0" err="1">
                <a:solidFill>
                  <a:srgbClr val="FF0000"/>
                </a:solidFill>
              </a:rPr>
              <a:t>Ceramics</a:t>
            </a:r>
            <a:endParaRPr lang="tr-TR" sz="2000" dirty="0">
              <a:solidFill>
                <a:srgbClr val="FF0000"/>
              </a:solidFill>
            </a:endParaRPr>
          </a:p>
          <a:p>
            <a:pPr marL="0" indent="0">
              <a:lnSpc>
                <a:spcPct val="90000"/>
              </a:lnSpc>
              <a:buFont typeface="Wingdings 2"/>
              <a:buNone/>
            </a:pPr>
            <a:endParaRPr lang="tr-TR" sz="2000" dirty="0">
              <a:solidFill>
                <a:srgbClr val="FF0000"/>
              </a:solidFill>
            </a:endParaRPr>
          </a:p>
        </p:txBody>
      </p:sp>
      <p:sp>
        <p:nvSpPr>
          <p:cNvPr id="14" name="Rectangle 3" descr="Rectangle: Click to edit Master text styles&#10;Second level&#10;Third level&#10;Fourth level&#10;Fifth level">
            <a:extLst>
              <a:ext uri="{FF2B5EF4-FFF2-40B4-BE49-F238E27FC236}">
                <a16:creationId xmlns:a16="http://schemas.microsoft.com/office/drawing/2014/main" id="{4B580346-5325-49B1-8EFA-4BCA98398383}"/>
              </a:ext>
            </a:extLst>
          </p:cNvPr>
          <p:cNvSpPr txBox="1">
            <a:spLocks noChangeArrowheads="1"/>
          </p:cNvSpPr>
          <p:nvPr/>
        </p:nvSpPr>
        <p:spPr>
          <a:xfrm>
            <a:off x="346010" y="2456151"/>
            <a:ext cx="5685989" cy="3736489"/>
          </a:xfrm>
          <a:prstGeom prst="rect">
            <a:avLst/>
          </a:prstGeom>
          <a:noFill/>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lnSpc>
                <a:spcPct val="170000"/>
              </a:lnSpc>
            </a:pPr>
            <a:r>
              <a:rPr lang="en-US" sz="1800" b="1" dirty="0"/>
              <a:t>Ceramic, </a:t>
            </a:r>
            <a:r>
              <a:rPr lang="en-US" sz="1800" dirty="0"/>
              <a:t>in its simplest definition, means "clay fired at very high temperatures". The history of ceramics is as old as the history of civilization.</a:t>
            </a:r>
            <a:endParaRPr lang="tr-TR" sz="1800" dirty="0"/>
          </a:p>
          <a:p>
            <a:pPr>
              <a:lnSpc>
                <a:spcPct val="170000"/>
              </a:lnSpc>
            </a:pPr>
            <a:r>
              <a:rPr lang="en-US" sz="1800" b="1" dirty="0"/>
              <a:t>Ceramic, </a:t>
            </a:r>
            <a:r>
              <a:rPr lang="en-US" sz="1800" dirty="0"/>
              <a:t>with a more technical definition, is an inorganic compound obtained as a result of the combination and sintering of one or more metals with non-metallic elements.</a:t>
            </a:r>
            <a:endParaRPr lang="tr-TR" sz="1800" dirty="0"/>
          </a:p>
        </p:txBody>
      </p:sp>
      <p:pic>
        <p:nvPicPr>
          <p:cNvPr id="15" name="Picture 2" descr="Photograph">
            <a:extLst>
              <a:ext uri="{FF2B5EF4-FFF2-40B4-BE49-F238E27FC236}">
                <a16:creationId xmlns:a16="http://schemas.microsoft.com/office/drawing/2014/main" id="{E525EF47-9CBA-4416-A3F5-85C9EAF8FE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4859" y="2237943"/>
            <a:ext cx="2791570" cy="2096924"/>
          </a:xfrm>
          <a:prstGeom prst="rect">
            <a:avLst/>
          </a:prstGeom>
          <a:noFill/>
          <a:extLst>
            <a:ext uri="{909E8E84-426E-40DD-AFC4-6F175D3DCCD1}">
              <a14:hiddenFill xmlns:a14="http://schemas.microsoft.com/office/drawing/2010/main">
                <a:solidFill>
                  <a:srgbClr val="FFFFFF"/>
                </a:solidFill>
              </a14:hiddenFill>
            </a:ext>
          </a:extLst>
        </p:spPr>
      </p:pic>
      <p:sp>
        <p:nvSpPr>
          <p:cNvPr id="20" name="Dikdörtgen 19">
            <a:extLst>
              <a:ext uri="{FF2B5EF4-FFF2-40B4-BE49-F238E27FC236}">
                <a16:creationId xmlns:a16="http://schemas.microsoft.com/office/drawing/2014/main" id="{401C5C3B-6FDD-4471-A9EC-8CC31562FB08}"/>
              </a:ext>
            </a:extLst>
          </p:cNvPr>
          <p:cNvSpPr/>
          <p:nvPr/>
        </p:nvSpPr>
        <p:spPr>
          <a:xfrm>
            <a:off x="6006420" y="4370794"/>
            <a:ext cx="2791570" cy="830997"/>
          </a:xfrm>
          <a:prstGeom prst="rect">
            <a:avLst/>
          </a:prstGeom>
        </p:spPr>
        <p:txBody>
          <a:bodyPr wrap="square">
            <a:spAutoFit/>
          </a:bodyPr>
          <a:lstStyle/>
          <a:p>
            <a:r>
              <a:rPr lang="tr-TR" sz="1600" i="1" dirty="0" err="1"/>
              <a:t>Multifunctional</a:t>
            </a:r>
            <a:r>
              <a:rPr lang="tr-TR" sz="1600" i="1" dirty="0"/>
              <a:t>, </a:t>
            </a:r>
            <a:r>
              <a:rPr lang="tr-TR" sz="1600" i="1" dirty="0" err="1"/>
              <a:t>ceramic</a:t>
            </a:r>
            <a:r>
              <a:rPr lang="tr-TR" sz="1600" i="1" dirty="0"/>
              <a:t> </a:t>
            </a:r>
            <a:r>
              <a:rPr lang="tr-TR" sz="1600" i="1" dirty="0" err="1"/>
              <a:t>matrix</a:t>
            </a:r>
            <a:r>
              <a:rPr lang="tr-TR" sz="1600" i="1" dirty="0"/>
              <a:t> </a:t>
            </a:r>
            <a:r>
              <a:rPr lang="tr-TR" sz="1600" i="1" dirty="0" err="1"/>
              <a:t>composite</a:t>
            </a:r>
            <a:r>
              <a:rPr lang="tr-TR" sz="1600" i="1" dirty="0"/>
              <a:t>/</a:t>
            </a:r>
            <a:r>
              <a:rPr lang="tr-TR" sz="1600" i="1" dirty="0" err="1"/>
              <a:t>foam</a:t>
            </a:r>
            <a:r>
              <a:rPr lang="tr-TR" sz="1600" i="1" dirty="0"/>
              <a:t> </a:t>
            </a:r>
            <a:r>
              <a:rPr lang="tr-TR" sz="1600" i="1" dirty="0" err="1"/>
              <a:t>core</a:t>
            </a:r>
            <a:r>
              <a:rPr lang="tr-TR" sz="1600" i="1" dirty="0"/>
              <a:t> </a:t>
            </a:r>
            <a:r>
              <a:rPr lang="tr-TR" sz="1600" i="1" dirty="0" err="1"/>
              <a:t>sandwich</a:t>
            </a:r>
            <a:r>
              <a:rPr lang="tr-TR" sz="1600" i="1" dirty="0"/>
              <a:t> </a:t>
            </a:r>
            <a:r>
              <a:rPr lang="tr-TR" sz="1600" i="1" dirty="0" err="1"/>
              <a:t>construction</a:t>
            </a:r>
            <a:r>
              <a:rPr lang="tr-TR" sz="1600" i="1" dirty="0"/>
              <a:t>.</a:t>
            </a:r>
            <a:endParaRPr lang="tr-TR" sz="1600" dirty="0"/>
          </a:p>
        </p:txBody>
      </p:sp>
      <p:sp>
        <p:nvSpPr>
          <p:cNvPr id="12" name="Altbilgi Yer Tutucusu 2">
            <a:extLst>
              <a:ext uri="{FF2B5EF4-FFF2-40B4-BE49-F238E27FC236}">
                <a16:creationId xmlns:a16="http://schemas.microsoft.com/office/drawing/2014/main" id="{C061EC07-47B7-4C6B-812E-52DF0766CFE7}"/>
              </a:ext>
            </a:extLst>
          </p:cNvPr>
          <p:cNvSpPr>
            <a:spLocks noGrp="1"/>
          </p:cNvSpPr>
          <p:nvPr>
            <p:ph type="ftr" sz="quarter" idx="11"/>
          </p:nvPr>
        </p:nvSpPr>
        <p:spPr>
          <a:xfrm>
            <a:off x="1957740" y="6410748"/>
            <a:ext cx="4680520" cy="330520"/>
          </a:xfrm>
        </p:spPr>
        <p:txBody>
          <a:bodyPr/>
          <a:lstStyle/>
          <a:p>
            <a:r>
              <a:rPr lang="en-US" dirty="0"/>
              <a:t>General Information About Composite Materials / Mehmet </a:t>
            </a:r>
            <a:r>
              <a:rPr lang="en-US" dirty="0" err="1"/>
              <a:t>Zor</a:t>
            </a:r>
            <a:endParaRPr lang="tr-TR" dirty="0"/>
          </a:p>
        </p:txBody>
      </p:sp>
    </p:spTree>
    <p:extLst>
      <p:ext uri="{BB962C8B-B14F-4D97-AF65-F5344CB8AC3E}">
        <p14:creationId xmlns:p14="http://schemas.microsoft.com/office/powerpoint/2010/main" val="27696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 calcmode="lin" valueType="num">
                                      <p:cBhvr>
                                        <p:cTn id="14"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Effect transition="in" filter="wipe(up)">
                                      <p:cBhvr>
                                        <p:cTn id="21" dur="500"/>
                                        <p:tgtEl>
                                          <p:spTgt spid="1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4">
                                            <p:txEl>
                                              <p:pRg st="1" end="1"/>
                                            </p:txEl>
                                          </p:spTgt>
                                        </p:tgtEl>
                                        <p:attrNameLst>
                                          <p:attrName>style.visibility</p:attrName>
                                        </p:attrNameLst>
                                      </p:cBhvr>
                                      <p:to>
                                        <p:strVal val="visible"/>
                                      </p:to>
                                    </p:set>
                                    <p:animEffect transition="in" filter="wipe(up)">
                                      <p:cBhvr>
                                        <p:cTn id="26" dur="500"/>
                                        <p:tgtEl>
                                          <p:spTgt spid="1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3" grpId="0" build="p"/>
      <p:bldP spid="14" grpId="0" build="p"/>
      <p:bldP spid="20"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41261C8A-9047-441D-8DB2-D28D8B37E0CC}"/>
              </a:ext>
            </a:extLst>
          </p:cNvPr>
          <p:cNvSpPr/>
          <p:nvPr/>
        </p:nvSpPr>
        <p:spPr>
          <a:xfrm>
            <a:off x="6344817" y="1467697"/>
            <a:ext cx="2574067" cy="3263199"/>
          </a:xfrm>
          <a:prstGeom prst="rect">
            <a:avLst/>
          </a:prstGeom>
          <a:solidFill>
            <a:schemeClr val="accent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Slayt Numarası Yer Tutucusu 3"/>
          <p:cNvSpPr>
            <a:spLocks noGrp="1"/>
          </p:cNvSpPr>
          <p:nvPr>
            <p:ph type="sldNum" sz="quarter" idx="12"/>
          </p:nvPr>
        </p:nvSpPr>
        <p:spPr/>
        <p:txBody>
          <a:bodyPr/>
          <a:lstStyle/>
          <a:p>
            <a:fld id="{B7840E83-AC17-4BB5-BC43-751DE1ADA5B1}" type="slidenum">
              <a:rPr lang="tr-TR" smtClean="0"/>
              <a:t>134</a:t>
            </a:fld>
            <a:endParaRPr lang="tr-TR"/>
          </a:p>
        </p:txBody>
      </p:sp>
      <p:sp>
        <p:nvSpPr>
          <p:cNvPr id="8" name="Veri Yer Tutucusu 7"/>
          <p:cNvSpPr>
            <a:spLocks noGrp="1"/>
          </p:cNvSpPr>
          <p:nvPr>
            <p:ph type="dt" sz="half" idx="10"/>
          </p:nvPr>
        </p:nvSpPr>
        <p:spPr/>
        <p:txBody>
          <a:bodyPr/>
          <a:lstStyle/>
          <a:p>
            <a:r>
              <a:rPr lang="tr-TR" dirty="0"/>
              <a:t>......</a:t>
            </a:r>
          </a:p>
        </p:txBody>
      </p:sp>
      <p:sp>
        <p:nvSpPr>
          <p:cNvPr id="18" name="Başlık 1">
            <a:extLst>
              <a:ext uri="{FF2B5EF4-FFF2-40B4-BE49-F238E27FC236}">
                <a16:creationId xmlns:a16="http://schemas.microsoft.com/office/drawing/2014/main" id="{B2553B1D-9D34-471E-A1E9-A0F4CBF30207}"/>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
        <p:nvSpPr>
          <p:cNvPr id="19" name="Dikdörtgen 18">
            <a:extLst>
              <a:ext uri="{FF2B5EF4-FFF2-40B4-BE49-F238E27FC236}">
                <a16:creationId xmlns:a16="http://schemas.microsoft.com/office/drawing/2014/main" id="{7C530537-5059-43B4-9720-5B09745D3779}"/>
              </a:ext>
            </a:extLst>
          </p:cNvPr>
          <p:cNvSpPr/>
          <p:nvPr/>
        </p:nvSpPr>
        <p:spPr>
          <a:xfrm>
            <a:off x="2734627" y="614822"/>
            <a:ext cx="3903633" cy="400110"/>
          </a:xfrm>
          <a:prstGeom prst="rect">
            <a:avLst/>
          </a:prstGeom>
        </p:spPr>
        <p:txBody>
          <a:bodyPr wrap="none">
            <a:spAutoFit/>
          </a:bodyPr>
          <a:lstStyle/>
          <a:p>
            <a:r>
              <a:rPr lang="tr-TR" sz="2000" dirty="0">
                <a:solidFill>
                  <a:schemeClr val="bg1">
                    <a:lumMod val="50000"/>
                  </a:schemeClr>
                </a:solidFill>
              </a:rPr>
              <a:t>10.2 Main </a:t>
            </a:r>
            <a:r>
              <a:rPr lang="tr-TR" sz="2000" dirty="0" err="1">
                <a:solidFill>
                  <a:schemeClr val="bg1">
                    <a:lumMod val="50000"/>
                  </a:schemeClr>
                </a:solidFill>
              </a:rPr>
              <a:t>Matrix</a:t>
            </a:r>
            <a:r>
              <a:rPr lang="tr-TR" sz="2000" dirty="0">
                <a:solidFill>
                  <a:schemeClr val="bg1">
                    <a:lumMod val="50000"/>
                  </a:schemeClr>
                </a:solidFill>
              </a:rPr>
              <a:t> </a:t>
            </a:r>
            <a:r>
              <a:rPr lang="tr-TR" sz="2000" dirty="0" err="1">
                <a:solidFill>
                  <a:schemeClr val="bg1">
                    <a:lumMod val="50000"/>
                  </a:schemeClr>
                </a:solidFill>
              </a:rPr>
              <a:t>Material</a:t>
            </a:r>
            <a:r>
              <a:rPr lang="tr-TR" sz="2000" dirty="0">
                <a:solidFill>
                  <a:schemeClr val="bg1">
                    <a:lumMod val="50000"/>
                  </a:schemeClr>
                </a:solidFill>
              </a:rPr>
              <a:t> </a:t>
            </a:r>
            <a:r>
              <a:rPr lang="tr-TR" sz="2000" dirty="0" err="1">
                <a:solidFill>
                  <a:schemeClr val="bg1">
                    <a:lumMod val="50000"/>
                  </a:schemeClr>
                </a:solidFill>
              </a:rPr>
              <a:t>Types</a:t>
            </a:r>
            <a:endParaRPr lang="tr-TR" sz="2000" dirty="0">
              <a:solidFill>
                <a:schemeClr val="bg1">
                  <a:lumMod val="50000"/>
                </a:schemeClr>
              </a:solidFill>
            </a:endParaRPr>
          </a:p>
        </p:txBody>
      </p:sp>
      <p:sp>
        <p:nvSpPr>
          <p:cNvPr id="12" name="Metin kutusu 11">
            <a:extLst>
              <a:ext uri="{FF2B5EF4-FFF2-40B4-BE49-F238E27FC236}">
                <a16:creationId xmlns:a16="http://schemas.microsoft.com/office/drawing/2014/main" id="{C17C9851-70BB-4DE1-BD31-949326488B23}"/>
              </a:ext>
            </a:extLst>
          </p:cNvPr>
          <p:cNvSpPr txBox="1"/>
          <p:nvPr/>
        </p:nvSpPr>
        <p:spPr>
          <a:xfrm>
            <a:off x="1259632" y="2006094"/>
            <a:ext cx="3883496" cy="369332"/>
          </a:xfrm>
          <a:prstGeom prst="rect">
            <a:avLst/>
          </a:prstGeom>
          <a:noFill/>
        </p:spPr>
        <p:txBody>
          <a:bodyPr wrap="square" rtlCol="0">
            <a:spAutoFit/>
          </a:bodyPr>
          <a:lstStyle/>
          <a:p>
            <a:r>
              <a:rPr lang="tr-TR" dirty="0">
                <a:solidFill>
                  <a:srgbClr val="FF0000"/>
                </a:solidFill>
              </a:rPr>
              <a:t>10.2.3.1.1 General </a:t>
            </a:r>
            <a:r>
              <a:rPr lang="tr-TR" dirty="0" err="1">
                <a:solidFill>
                  <a:srgbClr val="FF0000"/>
                </a:solidFill>
              </a:rPr>
              <a:t>Porperties</a:t>
            </a:r>
            <a:r>
              <a:rPr lang="tr-TR" dirty="0">
                <a:solidFill>
                  <a:srgbClr val="FF0000"/>
                </a:solidFill>
              </a:rPr>
              <a:t>:</a:t>
            </a:r>
          </a:p>
        </p:txBody>
      </p:sp>
      <p:sp>
        <p:nvSpPr>
          <p:cNvPr id="17" name="Rectangle 3" descr="Rectangle: Click to edit Master text styles&#10;Second level&#10;Third level&#10;Fourth level&#10;Fifth level">
            <a:extLst>
              <a:ext uri="{FF2B5EF4-FFF2-40B4-BE49-F238E27FC236}">
                <a16:creationId xmlns:a16="http://schemas.microsoft.com/office/drawing/2014/main" id="{48E8DD01-2685-4AC4-8321-77D1679A7934}"/>
              </a:ext>
            </a:extLst>
          </p:cNvPr>
          <p:cNvSpPr txBox="1">
            <a:spLocks noChangeArrowheads="1"/>
          </p:cNvSpPr>
          <p:nvPr/>
        </p:nvSpPr>
        <p:spPr>
          <a:xfrm>
            <a:off x="229147" y="2213387"/>
            <a:ext cx="6214464" cy="1910367"/>
          </a:xfrm>
          <a:prstGeom prst="rect">
            <a:avLst/>
          </a:prstGeom>
          <a:noFill/>
        </p:spPr>
        <p:txBody>
          <a:bodyPr vert="horz">
            <a:normAutofit lnSpcReduction="10000"/>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457200" indent="-457200">
              <a:lnSpc>
                <a:spcPct val="170000"/>
              </a:lnSpc>
              <a:buClrTx/>
              <a:buSzPct val="100000"/>
              <a:buFont typeface="+mj-lt"/>
              <a:buAutoNum type="arabicPeriod"/>
            </a:pPr>
            <a:r>
              <a:rPr lang="en-US" sz="1800" dirty="0"/>
              <a:t>Ceramics consist of silicates, aluminates, water and metal oxides, and alkali and alkaline earth compounds.</a:t>
            </a:r>
            <a:endParaRPr lang="tr-TR" sz="1800" dirty="0"/>
          </a:p>
          <a:p>
            <a:pPr marL="457200" indent="-457200">
              <a:lnSpc>
                <a:spcPct val="170000"/>
              </a:lnSpc>
              <a:buClrTx/>
              <a:buSzPct val="100000"/>
              <a:buFont typeface="+mj-lt"/>
              <a:buAutoNum type="arabicPeriod"/>
            </a:pPr>
            <a:r>
              <a:rPr lang="en-US" sz="1800" dirty="0"/>
              <a:t>Oxides, nitrides, borides, carbides, silicates and sulfides are included in the ceramic group.</a:t>
            </a:r>
            <a:endParaRPr lang="tr-TR" sz="1800" dirty="0"/>
          </a:p>
        </p:txBody>
      </p:sp>
      <p:sp>
        <p:nvSpPr>
          <p:cNvPr id="2" name="Dikdörtgen 1">
            <a:extLst>
              <a:ext uri="{FF2B5EF4-FFF2-40B4-BE49-F238E27FC236}">
                <a16:creationId xmlns:a16="http://schemas.microsoft.com/office/drawing/2014/main" id="{59F46A62-D00C-4F07-817B-1C6048E8E740}"/>
              </a:ext>
            </a:extLst>
          </p:cNvPr>
          <p:cNvSpPr/>
          <p:nvPr/>
        </p:nvSpPr>
        <p:spPr>
          <a:xfrm>
            <a:off x="219128" y="4019590"/>
            <a:ext cx="6435712" cy="1440715"/>
          </a:xfrm>
          <a:prstGeom prst="rect">
            <a:avLst/>
          </a:prstGeom>
        </p:spPr>
        <p:txBody>
          <a:bodyPr wrap="square">
            <a:spAutoFit/>
          </a:bodyPr>
          <a:lstStyle/>
          <a:p>
            <a:pPr marL="457200" indent="-457200">
              <a:lnSpc>
                <a:spcPct val="170000"/>
              </a:lnSpc>
              <a:buFont typeface="+mj-lt"/>
              <a:buAutoNum type="arabicPeriod" startAt="3"/>
            </a:pPr>
            <a:r>
              <a:rPr lang="en-US" dirty="0"/>
              <a:t>Some ceramics contain ionic and partially covalent bonds. Therefore, they have a very stable structure.</a:t>
            </a:r>
            <a:endParaRPr lang="tr-TR" dirty="0"/>
          </a:p>
          <a:p>
            <a:pPr marL="457200" indent="-457200">
              <a:lnSpc>
                <a:spcPct val="170000"/>
              </a:lnSpc>
              <a:buFont typeface="+mj-lt"/>
              <a:buAutoNum type="arabicPeriod" startAt="3"/>
            </a:pPr>
            <a:r>
              <a:rPr lang="en-US" dirty="0"/>
              <a:t>Some ceramics are amorphous, some are crystalline.</a:t>
            </a:r>
            <a:endParaRPr lang="tr-TR" dirty="0"/>
          </a:p>
        </p:txBody>
      </p:sp>
      <p:pic>
        <p:nvPicPr>
          <p:cNvPr id="21" name="Picture 4" descr="Ceramic composite engine nozzles tested">
            <a:extLst>
              <a:ext uri="{FF2B5EF4-FFF2-40B4-BE49-F238E27FC236}">
                <a16:creationId xmlns:a16="http://schemas.microsoft.com/office/drawing/2014/main" id="{65A45003-AAEE-4F2C-9E6E-609BC68EE7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4524" y="1555033"/>
            <a:ext cx="2475273" cy="1817887"/>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a:extLst>
              <a:ext uri="{FF2B5EF4-FFF2-40B4-BE49-F238E27FC236}">
                <a16:creationId xmlns:a16="http://schemas.microsoft.com/office/drawing/2014/main" id="{F34EE374-E2D5-48B9-A279-E7703294BB90}"/>
              </a:ext>
            </a:extLst>
          </p:cNvPr>
          <p:cNvSpPr/>
          <p:nvPr/>
        </p:nvSpPr>
        <p:spPr>
          <a:xfrm>
            <a:off x="6484524" y="3345901"/>
            <a:ext cx="2561092" cy="1384995"/>
          </a:xfrm>
          <a:prstGeom prst="rect">
            <a:avLst/>
          </a:prstGeom>
        </p:spPr>
        <p:txBody>
          <a:bodyPr wrap="square">
            <a:spAutoFit/>
          </a:bodyPr>
          <a:lstStyle/>
          <a:p>
            <a:pPr algn="ctr"/>
            <a:r>
              <a:rPr lang="en-US" sz="1400" i="1" dirty="0"/>
              <a:t>An F-16 Fighting Falcon F100 engine exhaust nozzle with five A500 Ceramic Matrix Composite gaskets. </a:t>
            </a:r>
            <a:endParaRPr lang="tr-TR" sz="1400" i="1" dirty="0"/>
          </a:p>
          <a:p>
            <a:pPr algn="ctr"/>
            <a:r>
              <a:rPr lang="en-US" sz="1400" i="1" dirty="0"/>
              <a:t>(Gaskets are shown with yellow arrows.)</a:t>
            </a:r>
            <a:endParaRPr lang="tr-TR" sz="1400" i="1" dirty="0"/>
          </a:p>
        </p:txBody>
      </p:sp>
      <p:sp>
        <p:nvSpPr>
          <p:cNvPr id="20" name="İçerik Yer Tutucusu 4">
            <a:extLst>
              <a:ext uri="{FF2B5EF4-FFF2-40B4-BE49-F238E27FC236}">
                <a16:creationId xmlns:a16="http://schemas.microsoft.com/office/drawing/2014/main" id="{3369970D-1437-423E-B8B2-F0CBA04D3435}"/>
              </a:ext>
            </a:extLst>
          </p:cNvPr>
          <p:cNvSpPr>
            <a:spLocks noGrp="1"/>
          </p:cNvSpPr>
          <p:nvPr>
            <p:ph sz="quarter" idx="1"/>
          </p:nvPr>
        </p:nvSpPr>
        <p:spPr>
          <a:xfrm>
            <a:off x="184203" y="1421942"/>
            <a:ext cx="5377394" cy="400110"/>
          </a:xfrm>
        </p:spPr>
        <p:txBody>
          <a:bodyPr>
            <a:noAutofit/>
          </a:bodyPr>
          <a:lstStyle/>
          <a:p>
            <a:pPr marL="0" indent="0">
              <a:buNone/>
            </a:pPr>
            <a:r>
              <a:rPr lang="tr-TR" sz="1800" dirty="0">
                <a:solidFill>
                  <a:schemeClr val="bg1">
                    <a:lumMod val="50000"/>
                  </a:schemeClr>
                </a:solidFill>
              </a:rPr>
              <a:t>10.2.3 High </a:t>
            </a:r>
            <a:r>
              <a:rPr lang="tr-TR" sz="1800" dirty="0" err="1">
                <a:solidFill>
                  <a:schemeClr val="bg1">
                    <a:lumMod val="50000"/>
                  </a:schemeClr>
                </a:solidFill>
              </a:rPr>
              <a:t>Temperature</a:t>
            </a:r>
            <a:r>
              <a:rPr lang="tr-TR" sz="1800" dirty="0">
                <a:solidFill>
                  <a:schemeClr val="bg1">
                    <a:lumMod val="50000"/>
                  </a:schemeClr>
                </a:solidFill>
              </a:rPr>
              <a:t> </a:t>
            </a:r>
            <a:r>
              <a:rPr lang="tr-TR" sz="1800" dirty="0" err="1">
                <a:solidFill>
                  <a:schemeClr val="bg1">
                    <a:lumMod val="50000"/>
                  </a:schemeClr>
                </a:solidFill>
              </a:rPr>
              <a:t>Matrices</a:t>
            </a:r>
            <a:endParaRPr lang="tr-TR" sz="1800" dirty="0">
              <a:solidFill>
                <a:schemeClr val="bg1">
                  <a:lumMod val="50000"/>
                </a:schemeClr>
              </a:solidFill>
            </a:endParaRPr>
          </a:p>
          <a:p>
            <a:pPr marL="0" indent="0">
              <a:lnSpc>
                <a:spcPct val="90000"/>
              </a:lnSpc>
              <a:buNone/>
            </a:pPr>
            <a:endParaRPr lang="tr-TR" sz="1800" dirty="0">
              <a:solidFill>
                <a:schemeClr val="bg1">
                  <a:lumMod val="50000"/>
                </a:schemeClr>
              </a:solidFill>
            </a:endParaRPr>
          </a:p>
        </p:txBody>
      </p:sp>
      <p:sp>
        <p:nvSpPr>
          <p:cNvPr id="22" name="İçerik Yer Tutucusu 4">
            <a:extLst>
              <a:ext uri="{FF2B5EF4-FFF2-40B4-BE49-F238E27FC236}">
                <a16:creationId xmlns:a16="http://schemas.microsoft.com/office/drawing/2014/main" id="{003E9286-9447-45D5-9036-66FCED0D860C}"/>
              </a:ext>
            </a:extLst>
          </p:cNvPr>
          <p:cNvSpPr txBox="1">
            <a:spLocks/>
          </p:cNvSpPr>
          <p:nvPr/>
        </p:nvSpPr>
        <p:spPr>
          <a:xfrm>
            <a:off x="638495" y="1714107"/>
            <a:ext cx="5472608" cy="400110"/>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tr-TR" sz="1800" dirty="0">
                <a:solidFill>
                  <a:schemeClr val="bg1">
                    <a:lumMod val="50000"/>
                  </a:schemeClr>
                </a:solidFill>
              </a:rPr>
              <a:t>10.2.3.1 </a:t>
            </a:r>
            <a:r>
              <a:rPr lang="tr-TR" sz="1800" dirty="0" err="1">
                <a:solidFill>
                  <a:schemeClr val="bg1">
                    <a:lumMod val="50000"/>
                  </a:schemeClr>
                </a:solidFill>
              </a:rPr>
              <a:t>Ceramics</a:t>
            </a:r>
            <a:endParaRPr lang="tr-TR" sz="1800" dirty="0">
              <a:solidFill>
                <a:schemeClr val="bg1">
                  <a:lumMod val="50000"/>
                </a:schemeClr>
              </a:solidFill>
            </a:endParaRPr>
          </a:p>
          <a:p>
            <a:pPr marL="0" indent="0">
              <a:lnSpc>
                <a:spcPct val="90000"/>
              </a:lnSpc>
              <a:buFont typeface="Wingdings 2"/>
              <a:buNone/>
            </a:pPr>
            <a:endParaRPr lang="tr-TR" sz="1800" dirty="0">
              <a:solidFill>
                <a:schemeClr val="bg1">
                  <a:lumMod val="50000"/>
                </a:schemeClr>
              </a:solidFill>
            </a:endParaRPr>
          </a:p>
        </p:txBody>
      </p:sp>
      <p:sp>
        <p:nvSpPr>
          <p:cNvPr id="10" name="Dikdörtgen 9">
            <a:extLst>
              <a:ext uri="{FF2B5EF4-FFF2-40B4-BE49-F238E27FC236}">
                <a16:creationId xmlns:a16="http://schemas.microsoft.com/office/drawing/2014/main" id="{B26665E3-8F99-4C58-B3F0-E01E4F2B6567}"/>
              </a:ext>
            </a:extLst>
          </p:cNvPr>
          <p:cNvSpPr/>
          <p:nvPr/>
        </p:nvSpPr>
        <p:spPr>
          <a:xfrm>
            <a:off x="263526" y="5423727"/>
            <a:ext cx="8268914" cy="969817"/>
          </a:xfrm>
          <a:prstGeom prst="rect">
            <a:avLst/>
          </a:prstGeom>
        </p:spPr>
        <p:txBody>
          <a:bodyPr wrap="square">
            <a:spAutoFit/>
          </a:bodyPr>
          <a:lstStyle/>
          <a:p>
            <a:pPr marL="457200" indent="-457200">
              <a:lnSpc>
                <a:spcPct val="170000"/>
              </a:lnSpc>
              <a:buFont typeface="+mj-lt"/>
              <a:buAutoNum type="arabicPeriod" startAt="5"/>
            </a:pPr>
            <a:r>
              <a:rPr lang="en-US" dirty="0"/>
              <a:t>Ceramic materials are used in many areas such as industrial furnaces, electrical-electronics and optical industries.</a:t>
            </a:r>
            <a:endParaRPr lang="tr-TR" dirty="0"/>
          </a:p>
        </p:txBody>
      </p:sp>
      <p:sp>
        <p:nvSpPr>
          <p:cNvPr id="16" name="Altbilgi Yer Tutucusu 2">
            <a:extLst>
              <a:ext uri="{FF2B5EF4-FFF2-40B4-BE49-F238E27FC236}">
                <a16:creationId xmlns:a16="http://schemas.microsoft.com/office/drawing/2014/main" id="{52261742-64F7-462B-BEF6-EC48EB43ADE3}"/>
              </a:ext>
            </a:extLst>
          </p:cNvPr>
          <p:cNvSpPr>
            <a:spLocks noGrp="1"/>
          </p:cNvSpPr>
          <p:nvPr>
            <p:ph type="ftr" sz="quarter" idx="11"/>
          </p:nvPr>
        </p:nvSpPr>
        <p:spPr>
          <a:xfrm>
            <a:off x="1957740" y="6410748"/>
            <a:ext cx="4680520" cy="330520"/>
          </a:xfrm>
        </p:spPr>
        <p:txBody>
          <a:bodyPr/>
          <a:lstStyle/>
          <a:p>
            <a:r>
              <a:rPr lang="en-US" dirty="0"/>
              <a:t>General Information About Composite Materials / Mehmet </a:t>
            </a:r>
            <a:r>
              <a:rPr lang="en-US" dirty="0" err="1"/>
              <a:t>Zor</a:t>
            </a:r>
            <a:endParaRPr lang="tr-TR" dirty="0"/>
          </a:p>
        </p:txBody>
      </p:sp>
    </p:spTree>
    <p:extLst>
      <p:ext uri="{BB962C8B-B14F-4D97-AF65-F5344CB8AC3E}">
        <p14:creationId xmlns:p14="http://schemas.microsoft.com/office/powerpoint/2010/main" val="203888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wipe(up)">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wipe(up)">
                                      <p:cBhvr>
                                        <p:cTn id="17" dur="500"/>
                                        <p:tgtEl>
                                          <p:spTgt spid="1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build="p"/>
      <p:bldP spid="2" grpId="0" build="p"/>
      <p:bldP spid="5" grpId="0"/>
      <p:bldP spid="10"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7840E83-AC17-4BB5-BC43-751DE1ADA5B1}" type="slidenum">
              <a:rPr lang="tr-TR" smtClean="0"/>
              <a:t>135</a:t>
            </a:fld>
            <a:endParaRPr lang="tr-TR"/>
          </a:p>
        </p:txBody>
      </p:sp>
      <p:sp>
        <p:nvSpPr>
          <p:cNvPr id="8" name="Veri Yer Tutucusu 7"/>
          <p:cNvSpPr>
            <a:spLocks noGrp="1"/>
          </p:cNvSpPr>
          <p:nvPr>
            <p:ph type="dt" sz="half" idx="10"/>
          </p:nvPr>
        </p:nvSpPr>
        <p:spPr/>
        <p:txBody>
          <a:bodyPr/>
          <a:lstStyle/>
          <a:p>
            <a:r>
              <a:rPr lang="tr-TR" dirty="0"/>
              <a:t>......</a:t>
            </a:r>
          </a:p>
        </p:txBody>
      </p:sp>
      <p:sp>
        <p:nvSpPr>
          <p:cNvPr id="18" name="Başlık 1">
            <a:extLst>
              <a:ext uri="{FF2B5EF4-FFF2-40B4-BE49-F238E27FC236}">
                <a16:creationId xmlns:a16="http://schemas.microsoft.com/office/drawing/2014/main" id="{B2553B1D-9D34-471E-A1E9-A0F4CBF30207}"/>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
        <p:nvSpPr>
          <p:cNvPr id="19" name="Dikdörtgen 18">
            <a:extLst>
              <a:ext uri="{FF2B5EF4-FFF2-40B4-BE49-F238E27FC236}">
                <a16:creationId xmlns:a16="http://schemas.microsoft.com/office/drawing/2014/main" id="{7C530537-5059-43B4-9720-5B09745D3779}"/>
              </a:ext>
            </a:extLst>
          </p:cNvPr>
          <p:cNvSpPr/>
          <p:nvPr/>
        </p:nvSpPr>
        <p:spPr>
          <a:xfrm>
            <a:off x="2701051" y="664388"/>
            <a:ext cx="3903633" cy="400110"/>
          </a:xfrm>
          <a:prstGeom prst="rect">
            <a:avLst/>
          </a:prstGeom>
        </p:spPr>
        <p:txBody>
          <a:bodyPr wrap="none">
            <a:spAutoFit/>
          </a:bodyPr>
          <a:lstStyle/>
          <a:p>
            <a:r>
              <a:rPr lang="tr-TR" sz="2000" dirty="0">
                <a:solidFill>
                  <a:schemeClr val="bg1">
                    <a:lumMod val="50000"/>
                  </a:schemeClr>
                </a:solidFill>
              </a:rPr>
              <a:t>10.2 Main </a:t>
            </a:r>
            <a:r>
              <a:rPr lang="tr-TR" sz="2000" dirty="0" err="1">
                <a:solidFill>
                  <a:schemeClr val="bg1">
                    <a:lumMod val="50000"/>
                  </a:schemeClr>
                </a:solidFill>
              </a:rPr>
              <a:t>Matrix</a:t>
            </a:r>
            <a:r>
              <a:rPr lang="tr-TR" sz="2000" dirty="0">
                <a:solidFill>
                  <a:schemeClr val="bg1">
                    <a:lumMod val="50000"/>
                  </a:schemeClr>
                </a:solidFill>
              </a:rPr>
              <a:t> </a:t>
            </a:r>
            <a:r>
              <a:rPr lang="tr-TR" sz="2000" dirty="0" err="1">
                <a:solidFill>
                  <a:schemeClr val="bg1">
                    <a:lumMod val="50000"/>
                  </a:schemeClr>
                </a:solidFill>
              </a:rPr>
              <a:t>Material</a:t>
            </a:r>
            <a:r>
              <a:rPr lang="tr-TR" sz="2000" dirty="0">
                <a:solidFill>
                  <a:schemeClr val="bg1">
                    <a:lumMod val="50000"/>
                  </a:schemeClr>
                </a:solidFill>
              </a:rPr>
              <a:t> </a:t>
            </a:r>
            <a:r>
              <a:rPr lang="tr-TR" sz="2000" dirty="0" err="1">
                <a:solidFill>
                  <a:schemeClr val="bg1">
                    <a:lumMod val="50000"/>
                  </a:schemeClr>
                </a:solidFill>
              </a:rPr>
              <a:t>Types</a:t>
            </a:r>
            <a:endParaRPr lang="tr-TR" sz="2000" dirty="0">
              <a:solidFill>
                <a:schemeClr val="bg1">
                  <a:lumMod val="50000"/>
                </a:schemeClr>
              </a:solidFill>
            </a:endParaRPr>
          </a:p>
        </p:txBody>
      </p:sp>
      <p:sp>
        <p:nvSpPr>
          <p:cNvPr id="7" name="Dikdörtgen 6">
            <a:extLst>
              <a:ext uri="{FF2B5EF4-FFF2-40B4-BE49-F238E27FC236}">
                <a16:creationId xmlns:a16="http://schemas.microsoft.com/office/drawing/2014/main" id="{3E0ECAB2-6688-45AD-BE1E-967C621F1ECA}"/>
              </a:ext>
            </a:extLst>
          </p:cNvPr>
          <p:cNvSpPr/>
          <p:nvPr/>
        </p:nvSpPr>
        <p:spPr>
          <a:xfrm>
            <a:off x="208648" y="2273757"/>
            <a:ext cx="5945668" cy="1293880"/>
          </a:xfrm>
          <a:prstGeom prst="rect">
            <a:avLst/>
          </a:prstGeom>
        </p:spPr>
        <p:txBody>
          <a:bodyPr wrap="square">
            <a:spAutoFit/>
          </a:bodyPr>
          <a:lstStyle/>
          <a:p>
            <a:pPr marL="265113" indent="-265113" algn="just">
              <a:lnSpc>
                <a:spcPct val="160000"/>
              </a:lnSpc>
              <a:buFont typeface="+mj-lt"/>
              <a:buAutoNum type="arabicPeriod" startAt="6"/>
            </a:pPr>
            <a:r>
              <a:rPr lang="en-US" sz="1700" dirty="0"/>
              <a:t>Although their strength is very high, ceramic materials have a very hard and brittle structure. Therefore, its usage areas are limited.</a:t>
            </a:r>
            <a:endParaRPr lang="tr-TR" sz="1700" dirty="0"/>
          </a:p>
        </p:txBody>
      </p:sp>
      <p:sp>
        <p:nvSpPr>
          <p:cNvPr id="9" name="Dikdörtgen 8">
            <a:extLst>
              <a:ext uri="{FF2B5EF4-FFF2-40B4-BE49-F238E27FC236}">
                <a16:creationId xmlns:a16="http://schemas.microsoft.com/office/drawing/2014/main" id="{080EABE8-2EFC-4543-8FB8-42868779352C}"/>
              </a:ext>
            </a:extLst>
          </p:cNvPr>
          <p:cNvSpPr/>
          <p:nvPr/>
        </p:nvSpPr>
        <p:spPr>
          <a:xfrm>
            <a:off x="166307" y="4488559"/>
            <a:ext cx="8694788" cy="1807739"/>
          </a:xfrm>
          <a:prstGeom prst="rect">
            <a:avLst/>
          </a:prstGeom>
        </p:spPr>
        <p:txBody>
          <a:bodyPr wrap="square">
            <a:spAutoFit/>
          </a:bodyPr>
          <a:lstStyle/>
          <a:p>
            <a:pPr marL="342900" indent="-342900">
              <a:lnSpc>
                <a:spcPct val="160000"/>
              </a:lnSpc>
              <a:buFont typeface="+mj-lt"/>
              <a:buAutoNum type="arabicPeriod" startAt="8"/>
            </a:pPr>
            <a:r>
              <a:rPr lang="en-US" dirty="0"/>
              <a:t>Melting temperatures are high (silica melts at 1750ºC, aluminate at 2050ºC). They are electrically and thermally insulating. If 6% aluminate is added to silica, the melting temperature drops to 1550ºC. Iron oxide and alkaline compounds can further reduce the melting temperature, down to 900ºC.</a:t>
            </a:r>
            <a:endParaRPr lang="tr-TR" dirty="0"/>
          </a:p>
        </p:txBody>
      </p:sp>
      <p:pic>
        <p:nvPicPr>
          <p:cNvPr id="20" name="Picture 4" descr="Ceramic matrix composite CMC turbine blade">
            <a:extLst>
              <a:ext uri="{FF2B5EF4-FFF2-40B4-BE49-F238E27FC236}">
                <a16:creationId xmlns:a16="http://schemas.microsoft.com/office/drawing/2014/main" id="{CCA71A83-7409-424C-9740-D316120BA5B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6584238" y="1495137"/>
            <a:ext cx="2276857" cy="1273633"/>
          </a:xfrm>
          <a:prstGeom prst="rect">
            <a:avLst/>
          </a:prstGeom>
          <a:noFill/>
          <a:extLst>
            <a:ext uri="{909E8E84-426E-40DD-AFC4-6F175D3DCCD1}">
              <a14:hiddenFill xmlns:a14="http://schemas.microsoft.com/office/drawing/2010/main">
                <a:solidFill>
                  <a:srgbClr val="FFFFFF"/>
                </a:solidFill>
              </a14:hiddenFill>
            </a:ext>
          </a:extLst>
        </p:spPr>
      </p:pic>
      <p:sp>
        <p:nvSpPr>
          <p:cNvPr id="22" name="Metin kutusu 21">
            <a:extLst>
              <a:ext uri="{FF2B5EF4-FFF2-40B4-BE49-F238E27FC236}">
                <a16:creationId xmlns:a16="http://schemas.microsoft.com/office/drawing/2014/main" id="{BD658005-72A0-4008-9A97-17DFC26CE7D0}"/>
              </a:ext>
            </a:extLst>
          </p:cNvPr>
          <p:cNvSpPr txBox="1"/>
          <p:nvPr/>
        </p:nvSpPr>
        <p:spPr>
          <a:xfrm>
            <a:off x="6584238" y="2791780"/>
            <a:ext cx="2559762" cy="523220"/>
          </a:xfrm>
          <a:prstGeom prst="rect">
            <a:avLst/>
          </a:prstGeom>
          <a:noFill/>
        </p:spPr>
        <p:txBody>
          <a:bodyPr wrap="square" rtlCol="0">
            <a:spAutoFit/>
          </a:bodyPr>
          <a:lstStyle/>
          <a:p>
            <a:r>
              <a:rPr lang="en-US" sz="1400" i="1" dirty="0"/>
              <a:t>Turbine blade made of ceramic matrix composite</a:t>
            </a:r>
            <a:endParaRPr lang="tr-TR" sz="1400" i="1" dirty="0"/>
          </a:p>
        </p:txBody>
      </p:sp>
      <p:sp>
        <p:nvSpPr>
          <p:cNvPr id="10" name="Dikdörtgen 9">
            <a:extLst>
              <a:ext uri="{FF2B5EF4-FFF2-40B4-BE49-F238E27FC236}">
                <a16:creationId xmlns:a16="http://schemas.microsoft.com/office/drawing/2014/main" id="{9FBEED69-3BBA-4192-8162-4CD1592A4338}"/>
              </a:ext>
            </a:extLst>
          </p:cNvPr>
          <p:cNvSpPr/>
          <p:nvPr/>
        </p:nvSpPr>
        <p:spPr>
          <a:xfrm>
            <a:off x="184297" y="3567217"/>
            <a:ext cx="8651855" cy="921342"/>
          </a:xfrm>
          <a:prstGeom prst="rect">
            <a:avLst/>
          </a:prstGeom>
        </p:spPr>
        <p:txBody>
          <a:bodyPr wrap="square">
            <a:spAutoFit/>
          </a:bodyPr>
          <a:lstStyle/>
          <a:p>
            <a:pPr marL="342900" indent="-342900" algn="just">
              <a:lnSpc>
                <a:spcPct val="160000"/>
              </a:lnSpc>
              <a:buFont typeface="+mj-lt"/>
              <a:buAutoNum type="arabicPeriod" startAt="7"/>
            </a:pPr>
            <a:r>
              <a:rPr lang="en-US" dirty="0"/>
              <a:t>Since they have high thermal resistance, they are used in places exposed to high temperatures. Example: Industrial ovens, electronic and optical devices, etc.</a:t>
            </a:r>
            <a:endParaRPr lang="tr-TR" dirty="0"/>
          </a:p>
        </p:txBody>
      </p:sp>
      <p:sp>
        <p:nvSpPr>
          <p:cNvPr id="17" name="Metin kutusu 16">
            <a:extLst>
              <a:ext uri="{FF2B5EF4-FFF2-40B4-BE49-F238E27FC236}">
                <a16:creationId xmlns:a16="http://schemas.microsoft.com/office/drawing/2014/main" id="{283C2FF1-39A6-4AA3-823B-327AD4F2831E}"/>
              </a:ext>
            </a:extLst>
          </p:cNvPr>
          <p:cNvSpPr txBox="1"/>
          <p:nvPr/>
        </p:nvSpPr>
        <p:spPr>
          <a:xfrm>
            <a:off x="1320390" y="2029391"/>
            <a:ext cx="4752528" cy="369332"/>
          </a:xfrm>
          <a:prstGeom prst="rect">
            <a:avLst/>
          </a:prstGeom>
          <a:noFill/>
        </p:spPr>
        <p:txBody>
          <a:bodyPr wrap="square" rtlCol="0">
            <a:spAutoFit/>
          </a:bodyPr>
          <a:lstStyle/>
          <a:p>
            <a:r>
              <a:rPr lang="tr-TR" dirty="0">
                <a:solidFill>
                  <a:schemeClr val="bg1">
                    <a:lumMod val="50000"/>
                  </a:schemeClr>
                </a:solidFill>
              </a:rPr>
              <a:t>10.2.3.1.1 General </a:t>
            </a:r>
            <a:r>
              <a:rPr lang="tr-TR" dirty="0" err="1">
                <a:solidFill>
                  <a:schemeClr val="bg1">
                    <a:lumMod val="50000"/>
                  </a:schemeClr>
                </a:solidFill>
              </a:rPr>
              <a:t>Porperties</a:t>
            </a:r>
            <a:r>
              <a:rPr lang="tr-TR" dirty="0">
                <a:solidFill>
                  <a:schemeClr val="bg1">
                    <a:lumMod val="50000"/>
                  </a:schemeClr>
                </a:solidFill>
              </a:rPr>
              <a:t> -</a:t>
            </a:r>
            <a:r>
              <a:rPr lang="tr-TR" dirty="0" err="1">
                <a:solidFill>
                  <a:schemeClr val="bg1">
                    <a:lumMod val="50000"/>
                  </a:schemeClr>
                </a:solidFill>
              </a:rPr>
              <a:t>Continue</a:t>
            </a:r>
            <a:r>
              <a:rPr lang="tr-TR" dirty="0">
                <a:solidFill>
                  <a:schemeClr val="bg1">
                    <a:lumMod val="50000"/>
                  </a:schemeClr>
                </a:solidFill>
              </a:rPr>
              <a:t>:</a:t>
            </a:r>
          </a:p>
        </p:txBody>
      </p:sp>
      <p:sp>
        <p:nvSpPr>
          <p:cNvPr id="21" name="İçerik Yer Tutucusu 4">
            <a:extLst>
              <a:ext uri="{FF2B5EF4-FFF2-40B4-BE49-F238E27FC236}">
                <a16:creationId xmlns:a16="http://schemas.microsoft.com/office/drawing/2014/main" id="{75D3E48A-4412-4450-82EC-65D560698923}"/>
              </a:ext>
            </a:extLst>
          </p:cNvPr>
          <p:cNvSpPr>
            <a:spLocks noGrp="1"/>
          </p:cNvSpPr>
          <p:nvPr>
            <p:ph sz="quarter" idx="1"/>
          </p:nvPr>
        </p:nvSpPr>
        <p:spPr>
          <a:xfrm>
            <a:off x="184203" y="1421942"/>
            <a:ext cx="5377394" cy="400110"/>
          </a:xfrm>
        </p:spPr>
        <p:txBody>
          <a:bodyPr>
            <a:noAutofit/>
          </a:bodyPr>
          <a:lstStyle/>
          <a:p>
            <a:pPr marL="0" indent="0">
              <a:buNone/>
            </a:pPr>
            <a:r>
              <a:rPr lang="tr-TR" sz="1800" dirty="0">
                <a:solidFill>
                  <a:schemeClr val="bg1">
                    <a:lumMod val="50000"/>
                  </a:schemeClr>
                </a:solidFill>
              </a:rPr>
              <a:t>10.2.3 High </a:t>
            </a:r>
            <a:r>
              <a:rPr lang="tr-TR" sz="1800" dirty="0" err="1">
                <a:solidFill>
                  <a:schemeClr val="bg1">
                    <a:lumMod val="50000"/>
                  </a:schemeClr>
                </a:solidFill>
              </a:rPr>
              <a:t>Temperature</a:t>
            </a:r>
            <a:r>
              <a:rPr lang="tr-TR" sz="1800" dirty="0">
                <a:solidFill>
                  <a:schemeClr val="bg1">
                    <a:lumMod val="50000"/>
                  </a:schemeClr>
                </a:solidFill>
              </a:rPr>
              <a:t> </a:t>
            </a:r>
            <a:r>
              <a:rPr lang="tr-TR" sz="1800" dirty="0" err="1">
                <a:solidFill>
                  <a:schemeClr val="bg1">
                    <a:lumMod val="50000"/>
                  </a:schemeClr>
                </a:solidFill>
              </a:rPr>
              <a:t>Matrices</a:t>
            </a:r>
            <a:endParaRPr lang="tr-TR" sz="1800" dirty="0">
              <a:solidFill>
                <a:schemeClr val="bg1">
                  <a:lumMod val="50000"/>
                </a:schemeClr>
              </a:solidFill>
            </a:endParaRPr>
          </a:p>
          <a:p>
            <a:pPr marL="0" indent="0">
              <a:lnSpc>
                <a:spcPct val="90000"/>
              </a:lnSpc>
              <a:buNone/>
            </a:pPr>
            <a:endParaRPr lang="tr-TR" sz="1800" dirty="0">
              <a:solidFill>
                <a:schemeClr val="bg1">
                  <a:lumMod val="50000"/>
                </a:schemeClr>
              </a:solidFill>
            </a:endParaRPr>
          </a:p>
        </p:txBody>
      </p:sp>
      <p:sp>
        <p:nvSpPr>
          <p:cNvPr id="23" name="İçerik Yer Tutucusu 4">
            <a:extLst>
              <a:ext uri="{FF2B5EF4-FFF2-40B4-BE49-F238E27FC236}">
                <a16:creationId xmlns:a16="http://schemas.microsoft.com/office/drawing/2014/main" id="{ECEEDC15-B2CB-4428-B858-30854C5B41F1}"/>
              </a:ext>
            </a:extLst>
          </p:cNvPr>
          <p:cNvSpPr txBox="1">
            <a:spLocks/>
          </p:cNvSpPr>
          <p:nvPr/>
        </p:nvSpPr>
        <p:spPr>
          <a:xfrm>
            <a:off x="638495" y="1714107"/>
            <a:ext cx="5472608" cy="400110"/>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tr-TR" sz="1800" dirty="0">
                <a:solidFill>
                  <a:schemeClr val="bg1">
                    <a:lumMod val="50000"/>
                  </a:schemeClr>
                </a:solidFill>
              </a:rPr>
              <a:t>10.2.3.1 </a:t>
            </a:r>
            <a:r>
              <a:rPr lang="tr-TR" sz="1800" dirty="0" err="1">
                <a:solidFill>
                  <a:schemeClr val="bg1">
                    <a:lumMod val="50000"/>
                  </a:schemeClr>
                </a:solidFill>
              </a:rPr>
              <a:t>Ceramics</a:t>
            </a:r>
            <a:endParaRPr lang="tr-TR" sz="1800" dirty="0">
              <a:solidFill>
                <a:schemeClr val="bg1">
                  <a:lumMod val="50000"/>
                </a:schemeClr>
              </a:solidFill>
            </a:endParaRPr>
          </a:p>
          <a:p>
            <a:pPr marL="0" indent="0">
              <a:lnSpc>
                <a:spcPct val="90000"/>
              </a:lnSpc>
              <a:buFont typeface="Wingdings 2"/>
              <a:buNone/>
            </a:pPr>
            <a:endParaRPr lang="tr-TR" sz="1800" dirty="0">
              <a:solidFill>
                <a:schemeClr val="bg1">
                  <a:lumMod val="50000"/>
                </a:schemeClr>
              </a:solidFill>
            </a:endParaRPr>
          </a:p>
        </p:txBody>
      </p:sp>
      <p:sp>
        <p:nvSpPr>
          <p:cNvPr id="15" name="Altbilgi Yer Tutucusu 2">
            <a:extLst>
              <a:ext uri="{FF2B5EF4-FFF2-40B4-BE49-F238E27FC236}">
                <a16:creationId xmlns:a16="http://schemas.microsoft.com/office/drawing/2014/main" id="{2078BAA4-4E72-445B-B00D-2262002314F6}"/>
              </a:ext>
            </a:extLst>
          </p:cNvPr>
          <p:cNvSpPr>
            <a:spLocks noGrp="1"/>
          </p:cNvSpPr>
          <p:nvPr>
            <p:ph type="ftr" sz="quarter" idx="11"/>
          </p:nvPr>
        </p:nvSpPr>
        <p:spPr>
          <a:xfrm>
            <a:off x="1957740" y="6410748"/>
            <a:ext cx="4680520" cy="330520"/>
          </a:xfrm>
        </p:spPr>
        <p:txBody>
          <a:bodyPr/>
          <a:lstStyle/>
          <a:p>
            <a:r>
              <a:rPr lang="en-US" dirty="0"/>
              <a:t>General Information About Composite Materials / Mehmet </a:t>
            </a:r>
            <a:r>
              <a:rPr lang="en-US" dirty="0" err="1"/>
              <a:t>Zor</a:t>
            </a:r>
            <a:endParaRPr lang="tr-TR" dirty="0"/>
          </a:p>
        </p:txBody>
      </p:sp>
    </p:spTree>
    <p:extLst>
      <p:ext uri="{BB962C8B-B14F-4D97-AF65-F5344CB8AC3E}">
        <p14:creationId xmlns:p14="http://schemas.microsoft.com/office/powerpoint/2010/main" val="113113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22" grpId="0"/>
      <p:bldP spid="10"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820642" y="6422519"/>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136</a:t>
            </a:fld>
            <a:endParaRPr lang="tr-TR"/>
          </a:p>
        </p:txBody>
      </p:sp>
      <p:sp>
        <p:nvSpPr>
          <p:cNvPr id="8" name="Veri Yer Tutucusu 7"/>
          <p:cNvSpPr>
            <a:spLocks noGrp="1"/>
          </p:cNvSpPr>
          <p:nvPr>
            <p:ph type="dt" sz="half" idx="10"/>
          </p:nvPr>
        </p:nvSpPr>
        <p:spPr/>
        <p:txBody>
          <a:bodyPr/>
          <a:lstStyle/>
          <a:p>
            <a:r>
              <a:rPr lang="tr-TR" dirty="0"/>
              <a:t>......</a:t>
            </a:r>
          </a:p>
        </p:txBody>
      </p:sp>
      <p:sp>
        <p:nvSpPr>
          <p:cNvPr id="18" name="Başlık 1">
            <a:extLst>
              <a:ext uri="{FF2B5EF4-FFF2-40B4-BE49-F238E27FC236}">
                <a16:creationId xmlns:a16="http://schemas.microsoft.com/office/drawing/2014/main" id="{B2553B1D-9D34-471E-A1E9-A0F4CBF30207}"/>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
        <p:nvSpPr>
          <p:cNvPr id="19" name="Dikdörtgen 18">
            <a:extLst>
              <a:ext uri="{FF2B5EF4-FFF2-40B4-BE49-F238E27FC236}">
                <a16:creationId xmlns:a16="http://schemas.microsoft.com/office/drawing/2014/main" id="{7C530537-5059-43B4-9720-5B09745D3779}"/>
              </a:ext>
            </a:extLst>
          </p:cNvPr>
          <p:cNvSpPr/>
          <p:nvPr/>
        </p:nvSpPr>
        <p:spPr>
          <a:xfrm>
            <a:off x="2680028" y="647283"/>
            <a:ext cx="3903633" cy="400110"/>
          </a:xfrm>
          <a:prstGeom prst="rect">
            <a:avLst/>
          </a:prstGeom>
        </p:spPr>
        <p:txBody>
          <a:bodyPr wrap="none">
            <a:spAutoFit/>
          </a:bodyPr>
          <a:lstStyle/>
          <a:p>
            <a:r>
              <a:rPr lang="tr-TR" sz="2000" dirty="0">
                <a:solidFill>
                  <a:schemeClr val="bg1">
                    <a:lumMod val="50000"/>
                  </a:schemeClr>
                </a:solidFill>
              </a:rPr>
              <a:t>10.2 Main </a:t>
            </a:r>
            <a:r>
              <a:rPr lang="tr-TR" sz="2000" dirty="0" err="1">
                <a:solidFill>
                  <a:schemeClr val="bg1">
                    <a:lumMod val="50000"/>
                  </a:schemeClr>
                </a:solidFill>
              </a:rPr>
              <a:t>Matrix</a:t>
            </a:r>
            <a:r>
              <a:rPr lang="tr-TR" sz="2000" dirty="0">
                <a:solidFill>
                  <a:schemeClr val="bg1">
                    <a:lumMod val="50000"/>
                  </a:schemeClr>
                </a:solidFill>
              </a:rPr>
              <a:t> </a:t>
            </a:r>
            <a:r>
              <a:rPr lang="tr-TR" sz="2000" dirty="0" err="1">
                <a:solidFill>
                  <a:schemeClr val="bg1">
                    <a:lumMod val="50000"/>
                  </a:schemeClr>
                </a:solidFill>
              </a:rPr>
              <a:t>Material</a:t>
            </a:r>
            <a:r>
              <a:rPr lang="tr-TR" sz="2000" dirty="0">
                <a:solidFill>
                  <a:schemeClr val="bg1">
                    <a:lumMod val="50000"/>
                  </a:schemeClr>
                </a:solidFill>
              </a:rPr>
              <a:t> </a:t>
            </a:r>
            <a:r>
              <a:rPr lang="tr-TR" sz="2000" dirty="0" err="1">
                <a:solidFill>
                  <a:schemeClr val="bg1">
                    <a:lumMod val="50000"/>
                  </a:schemeClr>
                </a:solidFill>
              </a:rPr>
              <a:t>Types</a:t>
            </a:r>
            <a:endParaRPr lang="tr-TR" sz="2000" dirty="0">
              <a:solidFill>
                <a:schemeClr val="bg1">
                  <a:lumMod val="50000"/>
                </a:schemeClr>
              </a:solidFill>
            </a:endParaRPr>
          </a:p>
        </p:txBody>
      </p:sp>
      <p:sp>
        <p:nvSpPr>
          <p:cNvPr id="15" name="Rectangle 3" descr="Rectangle: Click to edit Master text styles&#10;Second level&#10;Third level&#10;Fourth level&#10;Fifth level">
            <a:extLst>
              <a:ext uri="{FF2B5EF4-FFF2-40B4-BE49-F238E27FC236}">
                <a16:creationId xmlns:a16="http://schemas.microsoft.com/office/drawing/2014/main" id="{D44772BF-7588-4FC2-B399-951FA185C196}"/>
              </a:ext>
            </a:extLst>
          </p:cNvPr>
          <p:cNvSpPr txBox="1">
            <a:spLocks noChangeArrowheads="1"/>
          </p:cNvSpPr>
          <p:nvPr/>
        </p:nvSpPr>
        <p:spPr>
          <a:xfrm>
            <a:off x="303665" y="2938851"/>
            <a:ext cx="6264696" cy="2603685"/>
          </a:xfrm>
          <a:prstGeom prst="rect">
            <a:avLst/>
          </a:prstGeom>
          <a:noFill/>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457200" indent="-457200">
              <a:lnSpc>
                <a:spcPct val="150000"/>
              </a:lnSpc>
              <a:buFont typeface="+mj-lt"/>
              <a:buAutoNum type="arabicPeriod" startAt="9"/>
            </a:pPr>
            <a:r>
              <a:rPr lang="en-US" sz="1800" dirty="0"/>
              <a:t>Ceramic matrix composite materials can be used up to 1300oC. Example: </a:t>
            </a:r>
            <a:r>
              <a:rPr lang="en-US" sz="1800" dirty="0" err="1"/>
              <a:t>SiC</a:t>
            </a:r>
            <a:r>
              <a:rPr lang="en-US" sz="1800" dirty="0"/>
              <a:t> and Si3N4 ceramics reinforced with </a:t>
            </a:r>
            <a:r>
              <a:rPr lang="en-US" sz="1800" dirty="0" err="1"/>
              <a:t>SiC</a:t>
            </a:r>
            <a:r>
              <a:rPr lang="en-US" sz="1800" dirty="0"/>
              <a:t> (Silicon carbide) or Al2O3 (Alumina) fiber.</a:t>
            </a:r>
            <a:endParaRPr lang="tr-TR" sz="1800" dirty="0"/>
          </a:p>
          <a:p>
            <a:pPr marL="457200" indent="-457200">
              <a:lnSpc>
                <a:spcPct val="150000"/>
              </a:lnSpc>
              <a:buFont typeface="+mj-lt"/>
              <a:buAutoNum type="arabicPeriod" startAt="9"/>
            </a:pPr>
            <a:r>
              <a:rPr lang="en-US" sz="1800" dirty="0"/>
              <a:t>In such matrices (glass, ceramic, mullite, MgO, Al2O3, Sic), where carbon fiber is also used, the function of the fiber is to increase the toughness of the material.</a:t>
            </a:r>
            <a:endParaRPr lang="tr-TR" sz="1800" dirty="0"/>
          </a:p>
        </p:txBody>
      </p:sp>
      <p:pic>
        <p:nvPicPr>
          <p:cNvPr id="17" name="Picture 2" descr="CMC rocket engine nozzle">
            <a:extLst>
              <a:ext uri="{FF2B5EF4-FFF2-40B4-BE49-F238E27FC236}">
                <a16:creationId xmlns:a16="http://schemas.microsoft.com/office/drawing/2014/main" id="{F8E5F7D8-A670-4BF6-A380-1BA4D5C7E1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6256" y="1791946"/>
            <a:ext cx="1789584" cy="2863335"/>
          </a:xfrm>
          <a:prstGeom prst="rect">
            <a:avLst/>
          </a:prstGeom>
          <a:noFill/>
          <a:extLst>
            <a:ext uri="{909E8E84-426E-40DD-AFC4-6F175D3DCCD1}">
              <a14:hiddenFill xmlns:a14="http://schemas.microsoft.com/office/drawing/2010/main">
                <a:solidFill>
                  <a:srgbClr val="FFFFFF"/>
                </a:solidFill>
              </a14:hiddenFill>
            </a:ext>
          </a:extLst>
        </p:spPr>
      </p:pic>
      <p:sp>
        <p:nvSpPr>
          <p:cNvPr id="21" name="Dikdörtgen 20">
            <a:extLst>
              <a:ext uri="{FF2B5EF4-FFF2-40B4-BE49-F238E27FC236}">
                <a16:creationId xmlns:a16="http://schemas.microsoft.com/office/drawing/2014/main" id="{96A6BEAB-B464-4194-A52F-60B911859912}"/>
              </a:ext>
            </a:extLst>
          </p:cNvPr>
          <p:cNvSpPr/>
          <p:nvPr/>
        </p:nvSpPr>
        <p:spPr>
          <a:xfrm>
            <a:off x="6750666" y="4725144"/>
            <a:ext cx="2170779" cy="1077218"/>
          </a:xfrm>
          <a:prstGeom prst="rect">
            <a:avLst/>
          </a:prstGeom>
        </p:spPr>
        <p:txBody>
          <a:bodyPr wrap="square">
            <a:spAutoFit/>
          </a:bodyPr>
          <a:lstStyle/>
          <a:p>
            <a:pPr algn="just"/>
            <a:r>
              <a:rPr lang="en-US" sz="1600" i="1" dirty="0"/>
              <a:t>A combustion chamber element made of ceramic matrix composite</a:t>
            </a:r>
            <a:r>
              <a:rPr lang="tr-TR" sz="1600" i="1" dirty="0"/>
              <a:t>.</a:t>
            </a:r>
          </a:p>
        </p:txBody>
      </p:sp>
      <p:sp>
        <p:nvSpPr>
          <p:cNvPr id="20" name="Metin kutusu 19">
            <a:extLst>
              <a:ext uri="{FF2B5EF4-FFF2-40B4-BE49-F238E27FC236}">
                <a16:creationId xmlns:a16="http://schemas.microsoft.com/office/drawing/2014/main" id="{FAD6F7A6-3DB3-485C-A289-4E754A309415}"/>
              </a:ext>
            </a:extLst>
          </p:cNvPr>
          <p:cNvSpPr txBox="1"/>
          <p:nvPr/>
        </p:nvSpPr>
        <p:spPr>
          <a:xfrm>
            <a:off x="1401788" y="2338200"/>
            <a:ext cx="4752528" cy="369332"/>
          </a:xfrm>
          <a:prstGeom prst="rect">
            <a:avLst/>
          </a:prstGeom>
          <a:noFill/>
        </p:spPr>
        <p:txBody>
          <a:bodyPr wrap="square" rtlCol="0">
            <a:spAutoFit/>
          </a:bodyPr>
          <a:lstStyle/>
          <a:p>
            <a:r>
              <a:rPr lang="tr-TR" dirty="0">
                <a:solidFill>
                  <a:schemeClr val="bg1">
                    <a:lumMod val="50000"/>
                  </a:schemeClr>
                </a:solidFill>
              </a:rPr>
              <a:t>10.2.3.1.1 General </a:t>
            </a:r>
            <a:r>
              <a:rPr lang="tr-TR" dirty="0" err="1">
                <a:solidFill>
                  <a:schemeClr val="bg1">
                    <a:lumMod val="50000"/>
                  </a:schemeClr>
                </a:solidFill>
              </a:rPr>
              <a:t>Porperties</a:t>
            </a:r>
            <a:r>
              <a:rPr lang="tr-TR" dirty="0">
                <a:solidFill>
                  <a:schemeClr val="bg1">
                    <a:lumMod val="50000"/>
                  </a:schemeClr>
                </a:solidFill>
              </a:rPr>
              <a:t> -</a:t>
            </a:r>
            <a:r>
              <a:rPr lang="tr-TR" dirty="0" err="1">
                <a:solidFill>
                  <a:schemeClr val="bg1">
                    <a:lumMod val="50000"/>
                  </a:schemeClr>
                </a:solidFill>
              </a:rPr>
              <a:t>Continue</a:t>
            </a:r>
            <a:r>
              <a:rPr lang="tr-TR" dirty="0">
                <a:solidFill>
                  <a:schemeClr val="bg1">
                    <a:lumMod val="50000"/>
                  </a:schemeClr>
                </a:solidFill>
              </a:rPr>
              <a:t>:</a:t>
            </a:r>
          </a:p>
        </p:txBody>
      </p:sp>
      <p:sp>
        <p:nvSpPr>
          <p:cNvPr id="22" name="İçerik Yer Tutucusu 4">
            <a:extLst>
              <a:ext uri="{FF2B5EF4-FFF2-40B4-BE49-F238E27FC236}">
                <a16:creationId xmlns:a16="http://schemas.microsoft.com/office/drawing/2014/main" id="{27B5FB40-C3C2-4624-B5C6-4B11C63A8ABC}"/>
              </a:ext>
            </a:extLst>
          </p:cNvPr>
          <p:cNvSpPr>
            <a:spLocks noGrp="1"/>
          </p:cNvSpPr>
          <p:nvPr>
            <p:ph sz="quarter" idx="1"/>
          </p:nvPr>
        </p:nvSpPr>
        <p:spPr>
          <a:xfrm>
            <a:off x="267279" y="1545349"/>
            <a:ext cx="5377394" cy="400110"/>
          </a:xfrm>
        </p:spPr>
        <p:txBody>
          <a:bodyPr>
            <a:noAutofit/>
          </a:bodyPr>
          <a:lstStyle/>
          <a:p>
            <a:pPr marL="0" indent="0">
              <a:buNone/>
            </a:pPr>
            <a:r>
              <a:rPr lang="tr-TR" sz="1800" dirty="0">
                <a:solidFill>
                  <a:schemeClr val="bg1">
                    <a:lumMod val="50000"/>
                  </a:schemeClr>
                </a:solidFill>
              </a:rPr>
              <a:t>10.2.3 High </a:t>
            </a:r>
            <a:r>
              <a:rPr lang="tr-TR" sz="1800" dirty="0" err="1">
                <a:solidFill>
                  <a:schemeClr val="bg1">
                    <a:lumMod val="50000"/>
                  </a:schemeClr>
                </a:solidFill>
              </a:rPr>
              <a:t>Temperature</a:t>
            </a:r>
            <a:r>
              <a:rPr lang="tr-TR" sz="1800" dirty="0">
                <a:solidFill>
                  <a:schemeClr val="bg1">
                    <a:lumMod val="50000"/>
                  </a:schemeClr>
                </a:solidFill>
              </a:rPr>
              <a:t> </a:t>
            </a:r>
            <a:r>
              <a:rPr lang="tr-TR" sz="1800" dirty="0" err="1">
                <a:solidFill>
                  <a:schemeClr val="bg1">
                    <a:lumMod val="50000"/>
                  </a:schemeClr>
                </a:solidFill>
              </a:rPr>
              <a:t>Matrices</a:t>
            </a:r>
            <a:endParaRPr lang="tr-TR" sz="1800" dirty="0">
              <a:solidFill>
                <a:schemeClr val="bg1">
                  <a:lumMod val="50000"/>
                </a:schemeClr>
              </a:solidFill>
            </a:endParaRPr>
          </a:p>
          <a:p>
            <a:pPr marL="0" indent="0">
              <a:lnSpc>
                <a:spcPct val="90000"/>
              </a:lnSpc>
              <a:buNone/>
            </a:pPr>
            <a:endParaRPr lang="tr-TR" sz="1800" dirty="0">
              <a:solidFill>
                <a:schemeClr val="bg1">
                  <a:lumMod val="50000"/>
                </a:schemeClr>
              </a:solidFill>
            </a:endParaRPr>
          </a:p>
        </p:txBody>
      </p:sp>
      <p:sp>
        <p:nvSpPr>
          <p:cNvPr id="23" name="İçerik Yer Tutucusu 4">
            <a:extLst>
              <a:ext uri="{FF2B5EF4-FFF2-40B4-BE49-F238E27FC236}">
                <a16:creationId xmlns:a16="http://schemas.microsoft.com/office/drawing/2014/main" id="{0021DD34-96F2-4E34-A70B-D87DD48FB4F0}"/>
              </a:ext>
            </a:extLst>
          </p:cNvPr>
          <p:cNvSpPr txBox="1">
            <a:spLocks/>
          </p:cNvSpPr>
          <p:nvPr/>
        </p:nvSpPr>
        <p:spPr>
          <a:xfrm>
            <a:off x="787857" y="1935521"/>
            <a:ext cx="5472608" cy="400110"/>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tr-TR" sz="1800" dirty="0">
                <a:solidFill>
                  <a:schemeClr val="bg1">
                    <a:lumMod val="50000"/>
                  </a:schemeClr>
                </a:solidFill>
              </a:rPr>
              <a:t>10.2.3.1 </a:t>
            </a:r>
            <a:r>
              <a:rPr lang="tr-TR" sz="1800" dirty="0" err="1">
                <a:solidFill>
                  <a:schemeClr val="bg1">
                    <a:lumMod val="50000"/>
                  </a:schemeClr>
                </a:solidFill>
              </a:rPr>
              <a:t>Ceramics</a:t>
            </a:r>
            <a:endParaRPr lang="tr-TR" sz="1800" dirty="0">
              <a:solidFill>
                <a:schemeClr val="bg1">
                  <a:lumMod val="50000"/>
                </a:schemeClr>
              </a:solidFill>
            </a:endParaRPr>
          </a:p>
          <a:p>
            <a:pPr marL="0" indent="0">
              <a:lnSpc>
                <a:spcPct val="90000"/>
              </a:lnSpc>
              <a:buFont typeface="Wingdings 2"/>
              <a:buNone/>
            </a:pPr>
            <a:endParaRPr lang="tr-TR" sz="1800" dirty="0">
              <a:solidFill>
                <a:schemeClr val="bg1">
                  <a:lumMod val="50000"/>
                </a:schemeClr>
              </a:solidFill>
            </a:endParaRPr>
          </a:p>
        </p:txBody>
      </p:sp>
    </p:spTree>
    <p:extLst>
      <p:ext uri="{BB962C8B-B14F-4D97-AF65-F5344CB8AC3E}">
        <p14:creationId xmlns:p14="http://schemas.microsoft.com/office/powerpoint/2010/main" val="109751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up)">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up)">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21"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250683" y="6404984"/>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137</a:t>
            </a:fld>
            <a:endParaRPr lang="tr-TR"/>
          </a:p>
        </p:txBody>
      </p:sp>
      <p:sp>
        <p:nvSpPr>
          <p:cNvPr id="8" name="Veri Yer Tutucusu 7"/>
          <p:cNvSpPr>
            <a:spLocks noGrp="1"/>
          </p:cNvSpPr>
          <p:nvPr>
            <p:ph type="dt" sz="half" idx="10"/>
          </p:nvPr>
        </p:nvSpPr>
        <p:spPr/>
        <p:txBody>
          <a:bodyPr/>
          <a:lstStyle/>
          <a:p>
            <a:r>
              <a:rPr lang="tr-TR" dirty="0"/>
              <a:t>......</a:t>
            </a:r>
          </a:p>
        </p:txBody>
      </p:sp>
      <p:sp>
        <p:nvSpPr>
          <p:cNvPr id="18" name="Başlık 1">
            <a:extLst>
              <a:ext uri="{FF2B5EF4-FFF2-40B4-BE49-F238E27FC236}">
                <a16:creationId xmlns:a16="http://schemas.microsoft.com/office/drawing/2014/main" id="{B2553B1D-9D34-471E-A1E9-A0F4CBF30207}"/>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
        <p:nvSpPr>
          <p:cNvPr id="19" name="Dikdörtgen 18">
            <a:extLst>
              <a:ext uri="{FF2B5EF4-FFF2-40B4-BE49-F238E27FC236}">
                <a16:creationId xmlns:a16="http://schemas.microsoft.com/office/drawing/2014/main" id="{7C530537-5059-43B4-9720-5B09745D3779}"/>
              </a:ext>
            </a:extLst>
          </p:cNvPr>
          <p:cNvSpPr/>
          <p:nvPr/>
        </p:nvSpPr>
        <p:spPr>
          <a:xfrm>
            <a:off x="2661564" y="665360"/>
            <a:ext cx="3903633" cy="400110"/>
          </a:xfrm>
          <a:prstGeom prst="rect">
            <a:avLst/>
          </a:prstGeom>
        </p:spPr>
        <p:txBody>
          <a:bodyPr wrap="none">
            <a:spAutoFit/>
          </a:bodyPr>
          <a:lstStyle/>
          <a:p>
            <a:r>
              <a:rPr lang="tr-TR" sz="2000" dirty="0">
                <a:solidFill>
                  <a:schemeClr val="bg1">
                    <a:lumMod val="50000"/>
                  </a:schemeClr>
                </a:solidFill>
              </a:rPr>
              <a:t>10.2 Main </a:t>
            </a:r>
            <a:r>
              <a:rPr lang="tr-TR" sz="2000" dirty="0" err="1">
                <a:solidFill>
                  <a:schemeClr val="bg1">
                    <a:lumMod val="50000"/>
                  </a:schemeClr>
                </a:solidFill>
              </a:rPr>
              <a:t>Matrix</a:t>
            </a:r>
            <a:r>
              <a:rPr lang="tr-TR" sz="2000" dirty="0">
                <a:solidFill>
                  <a:schemeClr val="bg1">
                    <a:lumMod val="50000"/>
                  </a:schemeClr>
                </a:solidFill>
              </a:rPr>
              <a:t> </a:t>
            </a:r>
            <a:r>
              <a:rPr lang="tr-TR" sz="2000" dirty="0" err="1">
                <a:solidFill>
                  <a:schemeClr val="bg1">
                    <a:lumMod val="50000"/>
                  </a:schemeClr>
                </a:solidFill>
              </a:rPr>
              <a:t>Material</a:t>
            </a:r>
            <a:r>
              <a:rPr lang="tr-TR" sz="2000" dirty="0">
                <a:solidFill>
                  <a:schemeClr val="bg1">
                    <a:lumMod val="50000"/>
                  </a:schemeClr>
                </a:solidFill>
              </a:rPr>
              <a:t> </a:t>
            </a:r>
            <a:r>
              <a:rPr lang="tr-TR" sz="2000" dirty="0" err="1">
                <a:solidFill>
                  <a:schemeClr val="bg1">
                    <a:lumMod val="50000"/>
                  </a:schemeClr>
                </a:solidFill>
              </a:rPr>
              <a:t>Types</a:t>
            </a:r>
            <a:endParaRPr lang="tr-TR" sz="2000" dirty="0">
              <a:solidFill>
                <a:schemeClr val="bg1">
                  <a:lumMod val="50000"/>
                </a:schemeClr>
              </a:solidFill>
            </a:endParaRPr>
          </a:p>
        </p:txBody>
      </p:sp>
      <p:sp>
        <p:nvSpPr>
          <p:cNvPr id="13" name="İçerik Yer Tutucusu 4">
            <a:extLst>
              <a:ext uri="{FF2B5EF4-FFF2-40B4-BE49-F238E27FC236}">
                <a16:creationId xmlns:a16="http://schemas.microsoft.com/office/drawing/2014/main" id="{1480387B-39E3-4D12-A749-180834E97379}"/>
              </a:ext>
            </a:extLst>
          </p:cNvPr>
          <p:cNvSpPr txBox="1">
            <a:spLocks/>
          </p:cNvSpPr>
          <p:nvPr/>
        </p:nvSpPr>
        <p:spPr>
          <a:xfrm>
            <a:off x="611560" y="2027642"/>
            <a:ext cx="8784976" cy="400110"/>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None/>
            </a:pPr>
            <a:r>
              <a:rPr lang="tr-TR" sz="1800" dirty="0">
                <a:solidFill>
                  <a:srgbClr val="FF0000"/>
                </a:solidFill>
              </a:rPr>
              <a:t>10.2.3.2 </a:t>
            </a:r>
            <a:r>
              <a:rPr lang="fr-FR" sz="1800" dirty="0">
                <a:solidFill>
                  <a:srgbClr val="FF0000"/>
                </a:solidFill>
              </a:rPr>
              <a:t>Carbon </a:t>
            </a:r>
            <a:r>
              <a:rPr lang="fr-FR" sz="1800" dirty="0" err="1">
                <a:solidFill>
                  <a:srgbClr val="FF0000"/>
                </a:solidFill>
              </a:rPr>
              <a:t>Fiber</a:t>
            </a:r>
            <a:r>
              <a:rPr lang="fr-FR" sz="1800" dirty="0">
                <a:solidFill>
                  <a:srgbClr val="FF0000"/>
                </a:solidFill>
              </a:rPr>
              <a:t> – Carbon Matrix (Carbon/</a:t>
            </a:r>
            <a:r>
              <a:rPr lang="fr-FR" sz="1800" dirty="0" err="1">
                <a:solidFill>
                  <a:srgbClr val="FF0000"/>
                </a:solidFill>
              </a:rPr>
              <a:t>carbon</a:t>
            </a:r>
            <a:r>
              <a:rPr lang="fr-FR" sz="1800" dirty="0">
                <a:solidFill>
                  <a:srgbClr val="FF0000"/>
                </a:solidFill>
              </a:rPr>
              <a:t>)</a:t>
            </a:r>
            <a:endParaRPr lang="tr-TR" sz="1800" dirty="0">
              <a:solidFill>
                <a:srgbClr val="FF0000"/>
              </a:solidFill>
            </a:endParaRPr>
          </a:p>
        </p:txBody>
      </p:sp>
      <p:sp>
        <p:nvSpPr>
          <p:cNvPr id="14" name="Rectangle 3" descr="Rectangle: Click to edit Master text styles&#10;Second level&#10;Third level&#10;Fourth level&#10;Fifth level">
            <a:extLst>
              <a:ext uri="{FF2B5EF4-FFF2-40B4-BE49-F238E27FC236}">
                <a16:creationId xmlns:a16="http://schemas.microsoft.com/office/drawing/2014/main" id="{93417AD3-8159-442B-9F2C-8A2EE4980B8B}"/>
              </a:ext>
            </a:extLst>
          </p:cNvPr>
          <p:cNvSpPr txBox="1">
            <a:spLocks noChangeArrowheads="1"/>
          </p:cNvSpPr>
          <p:nvPr/>
        </p:nvSpPr>
        <p:spPr>
          <a:xfrm>
            <a:off x="441927" y="2576418"/>
            <a:ext cx="4171454" cy="2578913"/>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lnSpc>
                <a:spcPct val="150000"/>
              </a:lnSpc>
            </a:pPr>
            <a:r>
              <a:rPr lang="en-US" sz="1800" dirty="0"/>
              <a:t>Composites made of carbon matrix and carbon fiber can withstand up to 4000</a:t>
            </a:r>
            <a:r>
              <a:rPr lang="en-US" sz="1800" baseline="30000" dirty="0"/>
              <a:t>o</a:t>
            </a:r>
            <a:r>
              <a:rPr lang="en-US" sz="1800" dirty="0"/>
              <a:t>C.</a:t>
            </a:r>
            <a:endParaRPr lang="tr-TR" sz="1800" dirty="0"/>
          </a:p>
          <a:p>
            <a:pPr>
              <a:lnSpc>
                <a:spcPct val="150000"/>
              </a:lnSpc>
            </a:pPr>
            <a:r>
              <a:rPr lang="en-US" sz="1800" dirty="0"/>
              <a:t>These composites have very good thermal and mechanical properties at high temperatures.</a:t>
            </a:r>
            <a:endParaRPr lang="tr-TR" sz="1800" dirty="0"/>
          </a:p>
        </p:txBody>
      </p:sp>
      <p:pic>
        <p:nvPicPr>
          <p:cNvPr id="20" name="Picture 2" descr="http://www.ultramet.com/images/cmc_black1.gif">
            <a:extLst>
              <a:ext uri="{FF2B5EF4-FFF2-40B4-BE49-F238E27FC236}">
                <a16:creationId xmlns:a16="http://schemas.microsoft.com/office/drawing/2014/main" id="{1887D979-D2E0-404F-95A6-DB6FBFD33F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2427752"/>
            <a:ext cx="3961124" cy="2736304"/>
          </a:xfrm>
          <a:prstGeom prst="rect">
            <a:avLst/>
          </a:prstGeom>
          <a:noFill/>
          <a:extLst>
            <a:ext uri="{909E8E84-426E-40DD-AFC4-6F175D3DCCD1}">
              <a14:hiddenFill xmlns:a14="http://schemas.microsoft.com/office/drawing/2010/main">
                <a:solidFill>
                  <a:srgbClr val="FFFFFF"/>
                </a:solidFill>
              </a14:hiddenFill>
            </a:ext>
          </a:extLst>
        </p:spPr>
      </p:pic>
      <p:sp>
        <p:nvSpPr>
          <p:cNvPr id="22" name="Dikdörtgen 21">
            <a:extLst>
              <a:ext uri="{FF2B5EF4-FFF2-40B4-BE49-F238E27FC236}">
                <a16:creationId xmlns:a16="http://schemas.microsoft.com/office/drawing/2014/main" id="{929CE437-E22C-4F38-B43D-99E1482FC4BD}"/>
              </a:ext>
            </a:extLst>
          </p:cNvPr>
          <p:cNvSpPr/>
          <p:nvPr/>
        </p:nvSpPr>
        <p:spPr>
          <a:xfrm>
            <a:off x="5081223" y="5244258"/>
            <a:ext cx="3806773" cy="830997"/>
          </a:xfrm>
          <a:prstGeom prst="rect">
            <a:avLst/>
          </a:prstGeom>
        </p:spPr>
        <p:txBody>
          <a:bodyPr wrap="square">
            <a:spAutoFit/>
          </a:bodyPr>
          <a:lstStyle/>
          <a:p>
            <a:r>
              <a:rPr lang="en-US" sz="1600" i="1" dirty="0"/>
              <a:t>CMC (Ceramic Matrix Composites) coated carbon/carbon structures that reduce component weight.</a:t>
            </a:r>
            <a:endParaRPr lang="tr-TR" sz="1600" i="1" dirty="0"/>
          </a:p>
        </p:txBody>
      </p:sp>
      <p:sp>
        <p:nvSpPr>
          <p:cNvPr id="15" name="İçerik Yer Tutucusu 4">
            <a:extLst>
              <a:ext uri="{FF2B5EF4-FFF2-40B4-BE49-F238E27FC236}">
                <a16:creationId xmlns:a16="http://schemas.microsoft.com/office/drawing/2014/main" id="{974D8200-9A68-44B9-9663-52C7C2BB94A9}"/>
              </a:ext>
            </a:extLst>
          </p:cNvPr>
          <p:cNvSpPr>
            <a:spLocks noGrp="1"/>
          </p:cNvSpPr>
          <p:nvPr>
            <p:ph sz="quarter" idx="1"/>
          </p:nvPr>
        </p:nvSpPr>
        <p:spPr>
          <a:xfrm>
            <a:off x="301752" y="1576970"/>
            <a:ext cx="5377394" cy="400110"/>
          </a:xfrm>
        </p:spPr>
        <p:txBody>
          <a:bodyPr>
            <a:noAutofit/>
          </a:bodyPr>
          <a:lstStyle/>
          <a:p>
            <a:pPr marL="0" indent="0">
              <a:buNone/>
            </a:pPr>
            <a:r>
              <a:rPr lang="tr-TR" sz="1800" dirty="0">
                <a:solidFill>
                  <a:schemeClr val="bg1">
                    <a:lumMod val="50000"/>
                  </a:schemeClr>
                </a:solidFill>
              </a:rPr>
              <a:t>10.2.3 High </a:t>
            </a:r>
            <a:r>
              <a:rPr lang="tr-TR" sz="1800" dirty="0" err="1">
                <a:solidFill>
                  <a:schemeClr val="bg1">
                    <a:lumMod val="50000"/>
                  </a:schemeClr>
                </a:solidFill>
              </a:rPr>
              <a:t>Temperature</a:t>
            </a:r>
            <a:r>
              <a:rPr lang="tr-TR" sz="1800" dirty="0">
                <a:solidFill>
                  <a:schemeClr val="bg1">
                    <a:lumMod val="50000"/>
                  </a:schemeClr>
                </a:solidFill>
              </a:rPr>
              <a:t> </a:t>
            </a:r>
            <a:r>
              <a:rPr lang="tr-TR" sz="1800" dirty="0" err="1">
                <a:solidFill>
                  <a:schemeClr val="bg1">
                    <a:lumMod val="50000"/>
                  </a:schemeClr>
                </a:solidFill>
              </a:rPr>
              <a:t>Matrices</a:t>
            </a:r>
            <a:endParaRPr lang="tr-TR" sz="1800" dirty="0">
              <a:solidFill>
                <a:schemeClr val="bg1">
                  <a:lumMod val="50000"/>
                </a:schemeClr>
              </a:solidFill>
            </a:endParaRPr>
          </a:p>
          <a:p>
            <a:pPr marL="0" indent="0">
              <a:lnSpc>
                <a:spcPct val="90000"/>
              </a:lnSpc>
              <a:buNone/>
            </a:pPr>
            <a:endParaRPr lang="tr-TR" sz="1800" dirty="0">
              <a:solidFill>
                <a:schemeClr val="bg1">
                  <a:lumMod val="50000"/>
                </a:schemeClr>
              </a:solidFill>
            </a:endParaRPr>
          </a:p>
        </p:txBody>
      </p:sp>
    </p:spTree>
    <p:extLst>
      <p:ext uri="{BB962C8B-B14F-4D97-AF65-F5344CB8AC3E}">
        <p14:creationId xmlns:p14="http://schemas.microsoft.com/office/powerpoint/2010/main" val="138729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wipe(up)">
                                      <p:cBhvr>
                                        <p:cTn id="14" dur="500"/>
                                        <p:tgtEl>
                                          <p:spTgt spid="1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Effect transition="in" filter="wipe(up)">
                                      <p:cBhvr>
                                        <p:cTn id="19" dur="500"/>
                                        <p:tgtEl>
                                          <p:spTgt spid="1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4" grpId="0" build="p"/>
      <p:bldP spid="22"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782238" y="443519"/>
            <a:ext cx="7746572" cy="449845"/>
          </a:xfrm>
        </p:spPr>
        <p:txBody>
          <a:bodyPr>
            <a:noAutofit/>
          </a:bodyPr>
          <a:lstStyle/>
          <a:p>
            <a:r>
              <a:rPr lang="tr-TR" sz="3200" dirty="0">
                <a:solidFill>
                  <a:srgbClr val="FF0000"/>
                </a:solidFill>
              </a:rPr>
              <a:t>11- FIBER MATERIALS</a:t>
            </a:r>
          </a:p>
        </p:txBody>
      </p:sp>
      <p:sp>
        <p:nvSpPr>
          <p:cNvPr id="3" name="Altbilgi Yer Tutucusu 2"/>
          <p:cNvSpPr>
            <a:spLocks noGrp="1"/>
          </p:cNvSpPr>
          <p:nvPr>
            <p:ph type="ftr" sz="quarter" idx="11"/>
          </p:nvPr>
        </p:nvSpPr>
        <p:spPr>
          <a:xfrm>
            <a:off x="1862336" y="6404984"/>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138</a:t>
            </a:fld>
            <a:endParaRPr lang="tr-TR"/>
          </a:p>
        </p:txBody>
      </p:sp>
      <p:pic>
        <p:nvPicPr>
          <p:cNvPr id="22530" name="Picture 2" descr="http://www.addax.com/images/technology/fig1-lami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2332" y="1501146"/>
            <a:ext cx="3142688" cy="2268271"/>
          </a:xfrm>
          <a:prstGeom prst="rect">
            <a:avLst/>
          </a:prstGeom>
          <a:noFill/>
          <a:extLst>
            <a:ext uri="{909E8E84-426E-40DD-AFC4-6F175D3DCCD1}">
              <a14:hiddenFill xmlns:a14="http://schemas.microsoft.com/office/drawing/2010/main">
                <a:solidFill>
                  <a:srgbClr val="FFFFFF"/>
                </a:solidFill>
              </a14:hiddenFill>
            </a:ext>
          </a:extLst>
        </p:spPr>
      </p:pic>
      <p:sp>
        <p:nvSpPr>
          <p:cNvPr id="5" name="Veri Yer Tutucusu 4"/>
          <p:cNvSpPr>
            <a:spLocks noGrp="1"/>
          </p:cNvSpPr>
          <p:nvPr>
            <p:ph type="dt" sz="half" idx="10"/>
          </p:nvPr>
        </p:nvSpPr>
        <p:spPr/>
        <p:txBody>
          <a:bodyPr/>
          <a:lstStyle/>
          <a:p>
            <a:r>
              <a:rPr lang="tr-TR" dirty="0"/>
              <a:t>......</a:t>
            </a:r>
          </a:p>
        </p:txBody>
      </p:sp>
      <p:sp>
        <p:nvSpPr>
          <p:cNvPr id="8" name="İçerik Yer Tutucusu 4">
            <a:extLst>
              <a:ext uri="{FF2B5EF4-FFF2-40B4-BE49-F238E27FC236}">
                <a16:creationId xmlns:a16="http://schemas.microsoft.com/office/drawing/2014/main" id="{D1BFE654-CFC7-4EA1-86B7-9C322042F4B3}"/>
              </a:ext>
            </a:extLst>
          </p:cNvPr>
          <p:cNvSpPr>
            <a:spLocks noGrp="1"/>
          </p:cNvSpPr>
          <p:nvPr>
            <p:ph sz="quarter" idx="1"/>
          </p:nvPr>
        </p:nvSpPr>
        <p:spPr>
          <a:xfrm>
            <a:off x="400546" y="1373844"/>
            <a:ext cx="4418342" cy="400110"/>
          </a:xfrm>
        </p:spPr>
        <p:txBody>
          <a:bodyPr>
            <a:noAutofit/>
          </a:bodyPr>
          <a:lstStyle/>
          <a:p>
            <a:pPr marL="0" indent="0">
              <a:buNone/>
            </a:pPr>
            <a:r>
              <a:rPr lang="tr-TR" sz="1800" dirty="0">
                <a:solidFill>
                  <a:srgbClr val="FF0000"/>
                </a:solidFill>
              </a:rPr>
              <a:t>11.1 General </a:t>
            </a:r>
            <a:r>
              <a:rPr lang="tr-TR" sz="1800" dirty="0" err="1">
                <a:solidFill>
                  <a:srgbClr val="FF0000"/>
                </a:solidFill>
              </a:rPr>
              <a:t>Properties</a:t>
            </a:r>
            <a:r>
              <a:rPr lang="tr-TR" sz="1800" dirty="0">
                <a:solidFill>
                  <a:srgbClr val="FF0000"/>
                </a:solidFill>
              </a:rPr>
              <a:t>:</a:t>
            </a:r>
          </a:p>
          <a:p>
            <a:pPr marL="0" indent="0">
              <a:lnSpc>
                <a:spcPct val="90000"/>
              </a:lnSpc>
              <a:buNone/>
            </a:pPr>
            <a:endParaRPr lang="tr-TR" sz="1800" dirty="0">
              <a:solidFill>
                <a:srgbClr val="FF0000"/>
              </a:solidFill>
            </a:endParaRPr>
          </a:p>
        </p:txBody>
      </p:sp>
      <p:sp>
        <p:nvSpPr>
          <p:cNvPr id="6" name="Dikdörtgen 5">
            <a:extLst>
              <a:ext uri="{FF2B5EF4-FFF2-40B4-BE49-F238E27FC236}">
                <a16:creationId xmlns:a16="http://schemas.microsoft.com/office/drawing/2014/main" id="{751363C3-0652-4529-972A-8DCD03B72B42}"/>
              </a:ext>
            </a:extLst>
          </p:cNvPr>
          <p:cNvSpPr/>
          <p:nvPr/>
        </p:nvSpPr>
        <p:spPr>
          <a:xfrm>
            <a:off x="297819" y="1600705"/>
            <a:ext cx="5493382" cy="1364541"/>
          </a:xfrm>
          <a:prstGeom prst="rect">
            <a:avLst/>
          </a:prstGeom>
        </p:spPr>
        <p:txBody>
          <a:bodyPr wrap="square">
            <a:spAutoFit/>
          </a:bodyPr>
          <a:lstStyle/>
          <a:p>
            <a:pPr marL="342900" indent="-342900">
              <a:lnSpc>
                <a:spcPct val="160000"/>
              </a:lnSpc>
              <a:buFont typeface="+mj-lt"/>
              <a:buAutoNum type="arabicPeriod"/>
            </a:pPr>
            <a:r>
              <a:rPr lang="en-US" dirty="0"/>
              <a:t>Fiber is the second main component of the composite and can be placed in the matrix in different shapes and arrangements.</a:t>
            </a:r>
            <a:endParaRPr lang="tr-TR" dirty="0"/>
          </a:p>
        </p:txBody>
      </p:sp>
      <p:sp>
        <p:nvSpPr>
          <p:cNvPr id="9" name="Dikdörtgen 8">
            <a:extLst>
              <a:ext uri="{FF2B5EF4-FFF2-40B4-BE49-F238E27FC236}">
                <a16:creationId xmlns:a16="http://schemas.microsoft.com/office/drawing/2014/main" id="{A4FF7A7E-3DD4-4E0A-B4D1-83BEB4634838}"/>
              </a:ext>
            </a:extLst>
          </p:cNvPr>
          <p:cNvSpPr/>
          <p:nvPr/>
        </p:nvSpPr>
        <p:spPr>
          <a:xfrm>
            <a:off x="320093" y="4619128"/>
            <a:ext cx="8712968" cy="1703864"/>
          </a:xfrm>
          <a:prstGeom prst="rect">
            <a:avLst/>
          </a:prstGeom>
        </p:spPr>
        <p:txBody>
          <a:bodyPr wrap="square">
            <a:spAutoFit/>
          </a:bodyPr>
          <a:lstStyle/>
          <a:p>
            <a:pPr marL="342900" indent="-342900">
              <a:lnSpc>
                <a:spcPct val="150000"/>
              </a:lnSpc>
              <a:buFont typeface="+mj-lt"/>
              <a:buAutoNum type="arabicPeriod" startAt="3"/>
            </a:pPr>
            <a:r>
              <a:rPr lang="en-US" dirty="0"/>
              <a:t>Since there will be no need to place fibers in other directions, the composite structure is both lighter and more durable in the desired direction than classical metallic materials, and is more resistant to the same external loads, which is one of the most important purposes of composite manufacturing.</a:t>
            </a:r>
            <a:endParaRPr lang="tr-TR" dirty="0"/>
          </a:p>
        </p:txBody>
      </p:sp>
      <p:sp>
        <p:nvSpPr>
          <p:cNvPr id="7" name="Dikdörtgen 6">
            <a:extLst>
              <a:ext uri="{FF2B5EF4-FFF2-40B4-BE49-F238E27FC236}">
                <a16:creationId xmlns:a16="http://schemas.microsoft.com/office/drawing/2014/main" id="{B2DA1096-E2E9-4B81-BEBF-6884F0E44561}"/>
              </a:ext>
            </a:extLst>
          </p:cNvPr>
          <p:cNvSpPr/>
          <p:nvPr/>
        </p:nvSpPr>
        <p:spPr>
          <a:xfrm>
            <a:off x="297818" y="2919707"/>
            <a:ext cx="5786350" cy="1703864"/>
          </a:xfrm>
          <a:prstGeom prst="rect">
            <a:avLst/>
          </a:prstGeom>
        </p:spPr>
        <p:txBody>
          <a:bodyPr wrap="square">
            <a:spAutoFit/>
          </a:bodyPr>
          <a:lstStyle/>
          <a:p>
            <a:pPr marL="342900" indent="-342900">
              <a:lnSpc>
                <a:spcPct val="150000"/>
              </a:lnSpc>
              <a:buFont typeface="+mj-lt"/>
              <a:buAutoNum type="arabicPeriod" startAt="2"/>
            </a:pPr>
            <a:r>
              <a:rPr lang="en-US" dirty="0"/>
              <a:t>By placing continuous fibers, especially in directions where strength is important, the composite structure is provided with higher strength in those directions.</a:t>
            </a:r>
            <a:endParaRPr lang="tr-TR" dirty="0"/>
          </a:p>
        </p:txBody>
      </p:sp>
    </p:spTree>
    <p:extLst>
      <p:ext uri="{BB962C8B-B14F-4D97-AF65-F5344CB8AC3E}">
        <p14:creationId xmlns:p14="http://schemas.microsoft.com/office/powerpoint/2010/main" val="110655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 calcmode="lin" valueType="num">
                                      <p:cBhvr>
                                        <p:cTn id="14"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bldP spid="6" grpId="0"/>
      <p:bldP spid="9" grpId="0"/>
      <p:bldP spid="7"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927273" y="6440224"/>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139</a:t>
            </a:fld>
            <a:endParaRPr lang="tr-TR"/>
          </a:p>
        </p:txBody>
      </p:sp>
      <p:sp>
        <p:nvSpPr>
          <p:cNvPr id="5" name="Veri Yer Tutucusu 4"/>
          <p:cNvSpPr>
            <a:spLocks noGrp="1"/>
          </p:cNvSpPr>
          <p:nvPr>
            <p:ph type="dt" sz="half" idx="10"/>
          </p:nvPr>
        </p:nvSpPr>
        <p:spPr/>
        <p:txBody>
          <a:bodyPr/>
          <a:lstStyle/>
          <a:p>
            <a:r>
              <a:rPr lang="tr-TR" dirty="0"/>
              <a:t>......</a:t>
            </a:r>
          </a:p>
        </p:txBody>
      </p:sp>
      <p:sp>
        <p:nvSpPr>
          <p:cNvPr id="8" name="İçerik Yer Tutucusu 4">
            <a:extLst>
              <a:ext uri="{FF2B5EF4-FFF2-40B4-BE49-F238E27FC236}">
                <a16:creationId xmlns:a16="http://schemas.microsoft.com/office/drawing/2014/main" id="{D1BFE654-CFC7-4EA1-86B7-9C322042F4B3}"/>
              </a:ext>
            </a:extLst>
          </p:cNvPr>
          <p:cNvSpPr>
            <a:spLocks noGrp="1"/>
          </p:cNvSpPr>
          <p:nvPr>
            <p:ph sz="quarter" idx="1"/>
          </p:nvPr>
        </p:nvSpPr>
        <p:spPr>
          <a:xfrm>
            <a:off x="600109" y="1893013"/>
            <a:ext cx="4418342" cy="400110"/>
          </a:xfrm>
        </p:spPr>
        <p:txBody>
          <a:bodyPr>
            <a:noAutofit/>
          </a:bodyPr>
          <a:lstStyle/>
          <a:p>
            <a:pPr marL="0" indent="0">
              <a:buNone/>
            </a:pPr>
            <a:r>
              <a:rPr lang="tr-TR" sz="1800" dirty="0">
                <a:solidFill>
                  <a:srgbClr val="FF0000"/>
                </a:solidFill>
              </a:rPr>
              <a:t>11.2 </a:t>
            </a:r>
            <a:r>
              <a:rPr lang="tr-TR" sz="1800" dirty="0" err="1">
                <a:solidFill>
                  <a:srgbClr val="FF0000"/>
                </a:solidFill>
              </a:rPr>
              <a:t>Classification</a:t>
            </a:r>
            <a:endParaRPr lang="tr-TR" sz="1800" dirty="0">
              <a:solidFill>
                <a:srgbClr val="FF0000"/>
              </a:solidFill>
            </a:endParaRPr>
          </a:p>
          <a:p>
            <a:pPr marL="0" indent="0">
              <a:lnSpc>
                <a:spcPct val="90000"/>
              </a:lnSpc>
              <a:buNone/>
            </a:pPr>
            <a:endParaRPr lang="tr-TR" sz="1800" dirty="0">
              <a:solidFill>
                <a:srgbClr val="FF0000"/>
              </a:solidFill>
            </a:endParaRPr>
          </a:p>
        </p:txBody>
      </p:sp>
      <p:sp>
        <p:nvSpPr>
          <p:cNvPr id="12" name="Dikdörtgen 11">
            <a:extLst>
              <a:ext uri="{FF2B5EF4-FFF2-40B4-BE49-F238E27FC236}">
                <a16:creationId xmlns:a16="http://schemas.microsoft.com/office/drawing/2014/main" id="{9736D0C3-5B55-4FFD-8AA9-E77A500E70EC}"/>
              </a:ext>
            </a:extLst>
          </p:cNvPr>
          <p:cNvSpPr/>
          <p:nvPr/>
        </p:nvSpPr>
        <p:spPr>
          <a:xfrm>
            <a:off x="473421" y="2525130"/>
            <a:ext cx="8064896" cy="1807739"/>
          </a:xfrm>
          <a:prstGeom prst="rect">
            <a:avLst/>
          </a:prstGeom>
        </p:spPr>
        <p:txBody>
          <a:bodyPr wrap="square">
            <a:spAutoFit/>
          </a:bodyPr>
          <a:lstStyle/>
          <a:p>
            <a:pPr>
              <a:lnSpc>
                <a:spcPct val="160000"/>
              </a:lnSpc>
            </a:pPr>
            <a:r>
              <a:rPr lang="en-US" dirty="0"/>
              <a:t>Reinforcement materials can be examined in 3 categories:   </a:t>
            </a:r>
            <a:endParaRPr lang="tr-TR" dirty="0"/>
          </a:p>
          <a:p>
            <a:pPr marL="457200" indent="-457200">
              <a:lnSpc>
                <a:spcPct val="160000"/>
              </a:lnSpc>
              <a:buFont typeface="+mj-lt"/>
              <a:buAutoNum type="arabicPeriod"/>
            </a:pPr>
            <a:r>
              <a:rPr lang="en-US" dirty="0"/>
              <a:t>Particle reinforcement elements,   </a:t>
            </a:r>
            <a:endParaRPr lang="tr-TR" dirty="0"/>
          </a:p>
          <a:p>
            <a:pPr marL="457200" indent="-457200">
              <a:lnSpc>
                <a:spcPct val="160000"/>
              </a:lnSpc>
              <a:buFont typeface="+mj-lt"/>
              <a:buAutoNum type="arabicPeriod"/>
            </a:pPr>
            <a:r>
              <a:rPr lang="tr-TR" dirty="0"/>
              <a:t>D</a:t>
            </a:r>
            <a:r>
              <a:rPr lang="en-US" dirty="0" err="1"/>
              <a:t>iscontinuous</a:t>
            </a:r>
            <a:r>
              <a:rPr lang="en-US" dirty="0"/>
              <a:t> fiber materials,   </a:t>
            </a:r>
            <a:endParaRPr lang="tr-TR" dirty="0"/>
          </a:p>
          <a:p>
            <a:pPr marL="457200" indent="-457200">
              <a:lnSpc>
                <a:spcPct val="160000"/>
              </a:lnSpc>
              <a:buFont typeface="+mj-lt"/>
              <a:buAutoNum type="arabicPeriod"/>
            </a:pPr>
            <a:r>
              <a:rPr lang="en-US" dirty="0"/>
              <a:t>Continuous fiber materials</a:t>
            </a:r>
            <a:endParaRPr lang="tr-TR" dirty="0"/>
          </a:p>
        </p:txBody>
      </p:sp>
      <p:sp>
        <p:nvSpPr>
          <p:cNvPr id="11" name="Dikdörtgen 10">
            <a:extLst>
              <a:ext uri="{FF2B5EF4-FFF2-40B4-BE49-F238E27FC236}">
                <a16:creationId xmlns:a16="http://schemas.microsoft.com/office/drawing/2014/main" id="{5A669115-E480-4606-BB08-E57E3EA3B2FE}"/>
              </a:ext>
            </a:extLst>
          </p:cNvPr>
          <p:cNvSpPr/>
          <p:nvPr/>
        </p:nvSpPr>
        <p:spPr>
          <a:xfrm>
            <a:off x="323527" y="4636353"/>
            <a:ext cx="5924219" cy="478144"/>
          </a:xfrm>
          <a:prstGeom prst="rect">
            <a:avLst/>
          </a:prstGeom>
        </p:spPr>
        <p:txBody>
          <a:bodyPr wrap="square">
            <a:spAutoFit/>
          </a:bodyPr>
          <a:lstStyle/>
          <a:p>
            <a:pPr>
              <a:lnSpc>
                <a:spcPct val="160000"/>
              </a:lnSpc>
            </a:pPr>
            <a:r>
              <a:rPr lang="en-US" dirty="0"/>
              <a:t>Now we will examine these categories one by one…&gt;&gt;</a:t>
            </a:r>
            <a:endParaRPr lang="tr-TR" dirty="0"/>
          </a:p>
        </p:txBody>
      </p:sp>
      <p:sp>
        <p:nvSpPr>
          <p:cNvPr id="13" name="Başlık 1">
            <a:extLst>
              <a:ext uri="{FF2B5EF4-FFF2-40B4-BE49-F238E27FC236}">
                <a16:creationId xmlns:a16="http://schemas.microsoft.com/office/drawing/2014/main" id="{E9C6691C-AAD4-4C8C-A3D8-F02F0C6FFE00}"/>
              </a:ext>
            </a:extLst>
          </p:cNvPr>
          <p:cNvSpPr>
            <a:spLocks noGrp="1"/>
          </p:cNvSpPr>
          <p:nvPr>
            <p:ph type="title"/>
          </p:nvPr>
        </p:nvSpPr>
        <p:spPr>
          <a:xfrm>
            <a:off x="782238" y="443519"/>
            <a:ext cx="7746572" cy="449845"/>
          </a:xfrm>
        </p:spPr>
        <p:txBody>
          <a:bodyPr>
            <a:noAutofit/>
          </a:bodyPr>
          <a:lstStyle/>
          <a:p>
            <a:r>
              <a:rPr lang="tr-TR" sz="3200" dirty="0">
                <a:solidFill>
                  <a:srgbClr val="FF0000"/>
                </a:solidFill>
              </a:rPr>
              <a:t>11- FIBER MATERIALS</a:t>
            </a:r>
          </a:p>
        </p:txBody>
      </p:sp>
      <p:pic>
        <p:nvPicPr>
          <p:cNvPr id="1026" name="Picture 2" descr="CFR Thermoplastics (Continuous Fiber Reinforced Thermoplastics) CFRTP -  Alformet">
            <a:extLst>
              <a:ext uri="{FF2B5EF4-FFF2-40B4-BE49-F238E27FC236}">
                <a16:creationId xmlns:a16="http://schemas.microsoft.com/office/drawing/2014/main" id="{946B1C27-06C3-419F-9FBA-8BFF090F5C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7747" y="3000719"/>
            <a:ext cx="2572725" cy="1715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46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fade">
                                      <p:cBhvr>
                                        <p:cTn id="14" dur="500"/>
                                        <p:tgtEl>
                                          <p:spTgt spid="1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Effect transition="in" filter="fade">
                                      <p:cBhvr>
                                        <p:cTn id="19" dur="500"/>
                                        <p:tgtEl>
                                          <p:spTgt spid="1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xEl>
                                              <p:pRg st="2" end="2"/>
                                            </p:txEl>
                                          </p:spTgt>
                                        </p:tgtEl>
                                        <p:attrNameLst>
                                          <p:attrName>style.visibility</p:attrName>
                                        </p:attrNameLst>
                                      </p:cBhvr>
                                      <p:to>
                                        <p:strVal val="visible"/>
                                      </p:to>
                                    </p:set>
                                    <p:animEffect transition="in" filter="fade">
                                      <p:cBhvr>
                                        <p:cTn id="24" dur="500"/>
                                        <p:tgtEl>
                                          <p:spTgt spid="1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xEl>
                                              <p:pRg st="3" end="3"/>
                                            </p:txEl>
                                          </p:spTgt>
                                        </p:tgtEl>
                                        <p:attrNameLst>
                                          <p:attrName>style.visibility</p:attrName>
                                        </p:attrNameLst>
                                      </p:cBhvr>
                                      <p:to>
                                        <p:strVal val="visible"/>
                                      </p:to>
                                    </p:set>
                                    <p:animEffect transition="in" filter="fade">
                                      <p:cBhvr>
                                        <p:cTn id="29" dur="500"/>
                                        <p:tgtEl>
                                          <p:spTgt spid="12">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build="p"/>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ltbilgi Yer Tutucusu 2"/>
          <p:cNvSpPr>
            <a:spLocks noGrp="1"/>
          </p:cNvSpPr>
          <p:nvPr>
            <p:ph type="ftr" sz="quarter" idx="11"/>
          </p:nvPr>
        </p:nvSpPr>
        <p:spPr>
          <a:xfrm>
            <a:off x="2123728" y="6410848"/>
            <a:ext cx="5983287" cy="447152"/>
          </a:xfrm>
        </p:spPr>
        <p:txBody>
          <a:bodyPr/>
          <a:lstStyle/>
          <a:p>
            <a:r>
              <a:rPr lang="en-US" dirty="0"/>
              <a:t>General Information About Composite Materials / Mehmet </a:t>
            </a:r>
            <a:r>
              <a:rPr lang="en-US" dirty="0" err="1"/>
              <a:t>Zor</a:t>
            </a:r>
            <a:endParaRPr lang="tr-TR" dirty="0"/>
          </a:p>
        </p:txBody>
      </p:sp>
      <p:sp>
        <p:nvSpPr>
          <p:cNvPr id="3" name="Slayt Numarası Yer Tutucusu 2"/>
          <p:cNvSpPr>
            <a:spLocks noGrp="1"/>
          </p:cNvSpPr>
          <p:nvPr>
            <p:ph type="sldNum" sz="quarter" idx="12"/>
          </p:nvPr>
        </p:nvSpPr>
        <p:spPr/>
        <p:txBody>
          <a:bodyPr/>
          <a:lstStyle/>
          <a:p>
            <a:fld id="{B7840E83-AC17-4BB5-BC43-751DE1ADA5B1}" type="slidenum">
              <a:rPr lang="tr-TR" smtClean="0"/>
              <a:t>14</a:t>
            </a:fld>
            <a:endParaRPr lang="tr-TR"/>
          </a:p>
        </p:txBody>
      </p:sp>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2154058"/>
            <a:ext cx="3589337"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430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5702" y="2770008"/>
            <a:ext cx="2714625"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Metin kutusu 1"/>
          <p:cNvSpPr txBox="1"/>
          <p:nvPr/>
        </p:nvSpPr>
        <p:spPr>
          <a:xfrm>
            <a:off x="1907704" y="5145558"/>
            <a:ext cx="3096344" cy="369332"/>
          </a:xfrm>
          <a:prstGeom prst="rect">
            <a:avLst/>
          </a:prstGeom>
          <a:noFill/>
        </p:spPr>
        <p:txBody>
          <a:bodyPr wrap="square" rtlCol="0">
            <a:spAutoFit/>
          </a:bodyPr>
          <a:lstStyle/>
          <a:p>
            <a:r>
              <a:rPr lang="tr-TR" dirty="0" err="1"/>
              <a:t>Cabins</a:t>
            </a:r>
            <a:endParaRPr lang="tr-TR" dirty="0"/>
          </a:p>
        </p:txBody>
      </p:sp>
      <p:sp>
        <p:nvSpPr>
          <p:cNvPr id="5" name="Metin kutusu 4"/>
          <p:cNvSpPr txBox="1"/>
          <p:nvPr/>
        </p:nvSpPr>
        <p:spPr>
          <a:xfrm>
            <a:off x="6444208" y="5145558"/>
            <a:ext cx="2472183" cy="369332"/>
          </a:xfrm>
          <a:prstGeom prst="rect">
            <a:avLst/>
          </a:prstGeom>
          <a:noFill/>
        </p:spPr>
        <p:txBody>
          <a:bodyPr wrap="square" rtlCol="0">
            <a:spAutoFit/>
          </a:bodyPr>
          <a:lstStyle/>
          <a:p>
            <a:r>
              <a:rPr lang="tr-TR" dirty="0" err="1"/>
              <a:t>Piping</a:t>
            </a:r>
            <a:endParaRPr lang="tr-TR" dirty="0"/>
          </a:p>
        </p:txBody>
      </p:sp>
      <p:sp>
        <p:nvSpPr>
          <p:cNvPr id="4" name="Veri Yer Tutucusu 3"/>
          <p:cNvSpPr>
            <a:spLocks noGrp="1"/>
          </p:cNvSpPr>
          <p:nvPr>
            <p:ph type="dt" sz="half" idx="10"/>
          </p:nvPr>
        </p:nvSpPr>
        <p:spPr/>
        <p:txBody>
          <a:bodyPr/>
          <a:lstStyle/>
          <a:p>
            <a:r>
              <a:rPr lang="tr-TR" dirty="0"/>
              <a:t>......</a:t>
            </a:r>
          </a:p>
        </p:txBody>
      </p:sp>
      <p:sp>
        <p:nvSpPr>
          <p:cNvPr id="13" name="Rectangle 2">
            <a:extLst>
              <a:ext uri="{FF2B5EF4-FFF2-40B4-BE49-F238E27FC236}">
                <a16:creationId xmlns:a16="http://schemas.microsoft.com/office/drawing/2014/main" id="{3318CF98-A859-4190-A66C-2FC4867A7A8F}"/>
              </a:ext>
            </a:extLst>
          </p:cNvPr>
          <p:cNvSpPr>
            <a:spLocks noGrp="1" noChangeArrowheads="1"/>
          </p:cNvSpPr>
          <p:nvPr>
            <p:ph type="title"/>
          </p:nvPr>
        </p:nvSpPr>
        <p:spPr>
          <a:xfrm>
            <a:off x="757101" y="306582"/>
            <a:ext cx="7772400" cy="618776"/>
          </a:xfrm>
          <a:noFill/>
        </p:spPr>
        <p:txBody>
          <a:bodyPr>
            <a:noAutofit/>
          </a:bodyPr>
          <a:lstStyle/>
          <a:p>
            <a:pPr eaLnBrk="1" hangingPunct="1"/>
            <a:r>
              <a:rPr lang="tr-TR" sz="3600" dirty="0"/>
              <a:t>3-</a:t>
            </a:r>
            <a:r>
              <a:rPr lang="en" sz="3600" dirty="0"/>
              <a:t>Application Areas of Composites</a:t>
            </a:r>
          </a:p>
        </p:txBody>
      </p:sp>
      <p:sp>
        <p:nvSpPr>
          <p:cNvPr id="14" name="Dikdörtgen 13">
            <a:extLst>
              <a:ext uri="{FF2B5EF4-FFF2-40B4-BE49-F238E27FC236}">
                <a16:creationId xmlns:a16="http://schemas.microsoft.com/office/drawing/2014/main" id="{FBF0C5FA-0B9A-4011-9C08-F35CC00C4900}"/>
              </a:ext>
            </a:extLst>
          </p:cNvPr>
          <p:cNvSpPr/>
          <p:nvPr/>
        </p:nvSpPr>
        <p:spPr>
          <a:xfrm>
            <a:off x="7583886" y="820696"/>
            <a:ext cx="1370888" cy="400110"/>
          </a:xfrm>
          <a:prstGeom prst="rect">
            <a:avLst/>
          </a:prstGeom>
        </p:spPr>
        <p:txBody>
          <a:bodyPr wrap="none">
            <a:spAutoFit/>
          </a:bodyPr>
          <a:lstStyle/>
          <a:p>
            <a:r>
              <a:rPr lang="tr-TR" sz="2000" dirty="0">
                <a:solidFill>
                  <a:schemeClr val="bg2">
                    <a:lumMod val="90000"/>
                  </a:schemeClr>
                </a:solidFill>
              </a:rPr>
              <a:t>(</a:t>
            </a:r>
            <a:r>
              <a:rPr lang="tr-TR" sz="2000" dirty="0" err="1">
                <a:solidFill>
                  <a:schemeClr val="bg2">
                    <a:lumMod val="90000"/>
                  </a:schemeClr>
                </a:solidFill>
              </a:rPr>
              <a:t>continue</a:t>
            </a:r>
            <a:r>
              <a:rPr lang="tr-TR" sz="2000" dirty="0">
                <a:solidFill>
                  <a:schemeClr val="bg2">
                    <a:lumMod val="90000"/>
                  </a:schemeClr>
                </a:solidFill>
              </a:rPr>
              <a:t>)</a:t>
            </a:r>
          </a:p>
        </p:txBody>
      </p:sp>
      <p:sp>
        <p:nvSpPr>
          <p:cNvPr id="17" name="Rectangle 3" descr="Rectangle: Click to edit Master text styles&#10;Second level&#10;Third level&#10;Fourth level&#10;Fifth level">
            <a:extLst>
              <a:ext uri="{FF2B5EF4-FFF2-40B4-BE49-F238E27FC236}">
                <a16:creationId xmlns:a16="http://schemas.microsoft.com/office/drawing/2014/main" id="{696FD272-88EC-4024-94B3-FD78DBFAA64C}"/>
              </a:ext>
            </a:extLst>
          </p:cNvPr>
          <p:cNvSpPr txBox="1">
            <a:spLocks noChangeArrowheads="1"/>
          </p:cNvSpPr>
          <p:nvPr/>
        </p:nvSpPr>
        <p:spPr>
          <a:xfrm>
            <a:off x="313402" y="1554666"/>
            <a:ext cx="4154988" cy="441325"/>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50000"/>
              </a:lnSpc>
              <a:buFont typeface="Wingdings 2"/>
              <a:buNone/>
            </a:pPr>
            <a:r>
              <a:rPr lang="tr-TR" sz="1800" b="1" dirty="0"/>
              <a:t>3.1 </a:t>
            </a:r>
            <a:r>
              <a:rPr lang="tr-TR" sz="1800" b="1" dirty="0" err="1"/>
              <a:t>Buliding</a:t>
            </a:r>
            <a:r>
              <a:rPr lang="en-US" sz="1800" b="1" dirty="0"/>
              <a:t> Sector</a:t>
            </a:r>
            <a:r>
              <a:rPr lang="tr-TR" sz="1800" b="1" dirty="0"/>
              <a:t> - </a:t>
            </a:r>
            <a:r>
              <a:rPr lang="tr-TR" sz="1800" b="1" dirty="0">
                <a:solidFill>
                  <a:schemeClr val="bg1">
                    <a:lumMod val="65000"/>
                  </a:schemeClr>
                </a:solidFill>
              </a:rPr>
              <a:t>(</a:t>
            </a:r>
            <a:r>
              <a:rPr lang="tr-TR" sz="1800" b="1" dirty="0" err="1">
                <a:solidFill>
                  <a:schemeClr val="bg1">
                    <a:lumMod val="65000"/>
                  </a:schemeClr>
                </a:solidFill>
              </a:rPr>
              <a:t>continue</a:t>
            </a:r>
            <a:r>
              <a:rPr lang="tr-TR" sz="1800" b="1" dirty="0">
                <a:solidFill>
                  <a:schemeClr val="bg1">
                    <a:lumMod val="65000"/>
                  </a:schemeClr>
                </a:solidFill>
              </a:rPr>
              <a:t>)</a:t>
            </a:r>
            <a:r>
              <a:rPr lang="en-US" sz="1800" b="1" dirty="0"/>
              <a:t>:</a:t>
            </a:r>
            <a:endParaRPr lang="tr-TR" sz="1800" dirty="0"/>
          </a:p>
        </p:txBody>
      </p:sp>
    </p:spTree>
    <p:extLst>
      <p:ext uri="{BB962C8B-B14F-4D97-AF65-F5344CB8AC3E}">
        <p14:creationId xmlns:p14="http://schemas.microsoft.com/office/powerpoint/2010/main" val="56599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3010"/>
                                        </p:tgtEl>
                                        <p:attrNameLst>
                                          <p:attrName>style.visibility</p:attrName>
                                        </p:attrNameLst>
                                      </p:cBhvr>
                                      <p:to>
                                        <p:strVal val="visible"/>
                                      </p:to>
                                    </p:set>
                                    <p:anim calcmode="lin" valueType="num">
                                      <p:cBhvr>
                                        <p:cTn id="19" dur="500" fill="hold"/>
                                        <p:tgtEl>
                                          <p:spTgt spid="43010"/>
                                        </p:tgtEl>
                                        <p:attrNameLst>
                                          <p:attrName>ppt_w</p:attrName>
                                        </p:attrNameLst>
                                      </p:cBhvr>
                                      <p:tavLst>
                                        <p:tav tm="0">
                                          <p:val>
                                            <p:fltVal val="0"/>
                                          </p:val>
                                        </p:tav>
                                        <p:tav tm="100000">
                                          <p:val>
                                            <p:strVal val="#ppt_w"/>
                                          </p:val>
                                        </p:tav>
                                      </p:tavLst>
                                    </p:anim>
                                    <p:anim calcmode="lin" valueType="num">
                                      <p:cBhvr>
                                        <p:cTn id="20" dur="500" fill="hold"/>
                                        <p:tgtEl>
                                          <p:spTgt spid="43010"/>
                                        </p:tgtEl>
                                        <p:attrNameLst>
                                          <p:attrName>ppt_h</p:attrName>
                                        </p:attrNameLst>
                                      </p:cBhvr>
                                      <p:tavLst>
                                        <p:tav tm="0">
                                          <p:val>
                                            <p:fltVal val="0"/>
                                          </p:val>
                                        </p:tav>
                                        <p:tav tm="100000">
                                          <p:val>
                                            <p:strVal val="#ppt_h"/>
                                          </p:val>
                                        </p:tav>
                                      </p:tavLst>
                                    </p:anim>
                                    <p:animEffect transition="in" filter="fade">
                                      <p:cBhvr>
                                        <p:cTn id="21" dur="500"/>
                                        <p:tgtEl>
                                          <p:spTgt spid="43010"/>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738801" y="6404984"/>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140</a:t>
            </a:fld>
            <a:endParaRPr lang="tr-TR"/>
          </a:p>
        </p:txBody>
      </p:sp>
      <p:sp>
        <p:nvSpPr>
          <p:cNvPr id="11" name="Veri Yer Tutucusu 10"/>
          <p:cNvSpPr>
            <a:spLocks noGrp="1"/>
          </p:cNvSpPr>
          <p:nvPr>
            <p:ph type="dt" sz="half" idx="10"/>
          </p:nvPr>
        </p:nvSpPr>
        <p:spPr/>
        <p:txBody>
          <a:bodyPr/>
          <a:lstStyle/>
          <a:p>
            <a:r>
              <a:rPr lang="tr-TR" dirty="0"/>
              <a:t>......</a:t>
            </a:r>
          </a:p>
        </p:txBody>
      </p:sp>
      <p:sp>
        <p:nvSpPr>
          <p:cNvPr id="42" name="Dikdörtgen 41">
            <a:extLst>
              <a:ext uri="{FF2B5EF4-FFF2-40B4-BE49-F238E27FC236}">
                <a16:creationId xmlns:a16="http://schemas.microsoft.com/office/drawing/2014/main" id="{302A3CCE-23B8-4E4E-A1B7-228DFE176E17}"/>
              </a:ext>
            </a:extLst>
          </p:cNvPr>
          <p:cNvSpPr/>
          <p:nvPr/>
        </p:nvSpPr>
        <p:spPr>
          <a:xfrm>
            <a:off x="287191" y="2888792"/>
            <a:ext cx="5539680" cy="2853410"/>
          </a:xfrm>
          <a:prstGeom prst="rect">
            <a:avLst/>
          </a:prstGeom>
        </p:spPr>
        <p:txBody>
          <a:bodyPr wrap="square">
            <a:spAutoFit/>
          </a:bodyPr>
          <a:lstStyle/>
          <a:p>
            <a:pPr marL="514350" indent="-514350">
              <a:lnSpc>
                <a:spcPct val="170000"/>
              </a:lnSpc>
              <a:buFont typeface="+mj-lt"/>
              <a:buAutoNum type="arabicPeriod"/>
            </a:pPr>
            <a:r>
              <a:rPr lang="en-US" dirty="0"/>
              <a:t>Such reinforcing materials can be microscopic or macroscopic in size.</a:t>
            </a:r>
            <a:endParaRPr lang="tr-TR" dirty="0"/>
          </a:p>
          <a:p>
            <a:pPr marL="514350" indent="-514350">
              <a:lnSpc>
                <a:spcPct val="170000"/>
              </a:lnSpc>
              <a:buFont typeface="+mj-lt"/>
              <a:buAutoNum type="arabicPeriod"/>
            </a:pPr>
            <a:r>
              <a:rPr lang="en-US" dirty="0"/>
              <a:t>Particle reinforced composites can be considered as isotropic materials.</a:t>
            </a:r>
            <a:endParaRPr lang="tr-TR" dirty="0"/>
          </a:p>
          <a:p>
            <a:pPr marL="514350" indent="-514350">
              <a:lnSpc>
                <a:spcPct val="170000"/>
              </a:lnSpc>
              <a:buFont typeface="+mj-lt"/>
              <a:buAutoNum type="arabicPeriod"/>
            </a:pPr>
            <a:r>
              <a:rPr lang="en-US" dirty="0"/>
              <a:t>If the particles are at the nanometer level, these types of composites are called nanocomposites.</a:t>
            </a:r>
            <a:endParaRPr lang="tr-TR" dirty="0"/>
          </a:p>
        </p:txBody>
      </p:sp>
      <p:pic>
        <p:nvPicPr>
          <p:cNvPr id="2" name="Resim 1">
            <a:extLst>
              <a:ext uri="{FF2B5EF4-FFF2-40B4-BE49-F238E27FC236}">
                <a16:creationId xmlns:a16="http://schemas.microsoft.com/office/drawing/2014/main" id="{F3470264-0440-490F-8B9B-B7897966B436}"/>
              </a:ext>
            </a:extLst>
          </p:cNvPr>
          <p:cNvPicPr>
            <a:picLocks noChangeAspect="1"/>
          </p:cNvPicPr>
          <p:nvPr/>
        </p:nvPicPr>
        <p:blipFill>
          <a:blip r:embed="rId2"/>
          <a:stretch>
            <a:fillRect/>
          </a:stretch>
        </p:blipFill>
        <p:spPr>
          <a:xfrm>
            <a:off x="5902452" y="1941727"/>
            <a:ext cx="2933700" cy="3800475"/>
          </a:xfrm>
          <a:prstGeom prst="rect">
            <a:avLst/>
          </a:prstGeom>
        </p:spPr>
      </p:pic>
      <p:sp>
        <p:nvSpPr>
          <p:cNvPr id="43" name="Rectangle 2">
            <a:extLst>
              <a:ext uri="{FF2B5EF4-FFF2-40B4-BE49-F238E27FC236}">
                <a16:creationId xmlns:a16="http://schemas.microsoft.com/office/drawing/2014/main" id="{1C1BA0DD-279B-4078-97CB-124C049A18C9}"/>
              </a:ext>
            </a:extLst>
          </p:cNvPr>
          <p:cNvSpPr txBox="1">
            <a:spLocks noChangeArrowheads="1"/>
          </p:cNvSpPr>
          <p:nvPr/>
        </p:nvSpPr>
        <p:spPr>
          <a:xfrm>
            <a:off x="707341" y="1829559"/>
            <a:ext cx="4418342" cy="545976"/>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chemeClr val="bg1">
                    <a:lumMod val="50000"/>
                  </a:schemeClr>
                </a:solidFill>
              </a:rPr>
              <a:t>11.2.1 </a:t>
            </a:r>
            <a:r>
              <a:rPr lang="en-US" sz="1800" dirty="0">
                <a:solidFill>
                  <a:schemeClr val="bg1">
                    <a:lumMod val="50000"/>
                  </a:schemeClr>
                </a:solidFill>
              </a:rPr>
              <a:t>Particle reinforcement elements </a:t>
            </a:r>
            <a:r>
              <a:rPr lang="tr-TR" sz="1800" dirty="0">
                <a:solidFill>
                  <a:schemeClr val="bg1">
                    <a:lumMod val="50000"/>
                  </a:schemeClr>
                </a:solidFill>
              </a:rPr>
              <a:t>:</a:t>
            </a:r>
          </a:p>
        </p:txBody>
      </p:sp>
      <p:sp>
        <p:nvSpPr>
          <p:cNvPr id="44" name="Metin kutusu 43">
            <a:extLst>
              <a:ext uri="{FF2B5EF4-FFF2-40B4-BE49-F238E27FC236}">
                <a16:creationId xmlns:a16="http://schemas.microsoft.com/office/drawing/2014/main" id="{6C3FA708-E57D-4F6A-848F-3B93732029F3}"/>
              </a:ext>
            </a:extLst>
          </p:cNvPr>
          <p:cNvSpPr txBox="1"/>
          <p:nvPr/>
        </p:nvSpPr>
        <p:spPr>
          <a:xfrm>
            <a:off x="840016" y="2515059"/>
            <a:ext cx="3740611" cy="369332"/>
          </a:xfrm>
          <a:prstGeom prst="rect">
            <a:avLst/>
          </a:prstGeom>
          <a:noFill/>
        </p:spPr>
        <p:txBody>
          <a:bodyPr wrap="square" rtlCol="0">
            <a:spAutoFit/>
          </a:bodyPr>
          <a:lstStyle/>
          <a:p>
            <a:r>
              <a:rPr lang="tr-TR" dirty="0">
                <a:solidFill>
                  <a:srgbClr val="FF0000"/>
                </a:solidFill>
              </a:rPr>
              <a:t>11.2.1.1 General </a:t>
            </a:r>
            <a:r>
              <a:rPr lang="tr-TR" dirty="0" err="1">
                <a:solidFill>
                  <a:srgbClr val="FF0000"/>
                </a:solidFill>
              </a:rPr>
              <a:t>Properties</a:t>
            </a:r>
            <a:r>
              <a:rPr lang="tr-TR" dirty="0">
                <a:solidFill>
                  <a:srgbClr val="FF0000"/>
                </a:solidFill>
              </a:rPr>
              <a:t>:</a:t>
            </a:r>
          </a:p>
        </p:txBody>
      </p:sp>
      <p:sp>
        <p:nvSpPr>
          <p:cNvPr id="45" name="İçerik Yer Tutucusu 4">
            <a:extLst>
              <a:ext uri="{FF2B5EF4-FFF2-40B4-BE49-F238E27FC236}">
                <a16:creationId xmlns:a16="http://schemas.microsoft.com/office/drawing/2014/main" id="{62430B70-BCC4-4E78-BADF-88556ECF42AE}"/>
              </a:ext>
            </a:extLst>
          </p:cNvPr>
          <p:cNvSpPr txBox="1">
            <a:spLocks/>
          </p:cNvSpPr>
          <p:nvPr/>
        </p:nvSpPr>
        <p:spPr>
          <a:xfrm>
            <a:off x="322663" y="1536557"/>
            <a:ext cx="4418342" cy="400110"/>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tr-TR" sz="1800" dirty="0">
                <a:solidFill>
                  <a:schemeClr val="bg1">
                    <a:lumMod val="50000"/>
                  </a:schemeClr>
                </a:solidFill>
              </a:rPr>
              <a:t>11.2 </a:t>
            </a:r>
            <a:r>
              <a:rPr lang="tr-TR" sz="1800" dirty="0" err="1">
                <a:solidFill>
                  <a:schemeClr val="bg1">
                    <a:lumMod val="50000"/>
                  </a:schemeClr>
                </a:solidFill>
              </a:rPr>
              <a:t>Classification</a:t>
            </a:r>
            <a:endParaRPr lang="tr-TR" sz="1800" dirty="0">
              <a:solidFill>
                <a:schemeClr val="bg1">
                  <a:lumMod val="50000"/>
                </a:schemeClr>
              </a:solidFill>
            </a:endParaRPr>
          </a:p>
          <a:p>
            <a:pPr marL="0" indent="0">
              <a:lnSpc>
                <a:spcPct val="90000"/>
              </a:lnSpc>
              <a:buFont typeface="Wingdings 2"/>
              <a:buNone/>
            </a:pPr>
            <a:endParaRPr lang="tr-TR" sz="1800" dirty="0">
              <a:solidFill>
                <a:schemeClr val="bg1">
                  <a:lumMod val="50000"/>
                </a:schemeClr>
              </a:solidFill>
            </a:endParaRPr>
          </a:p>
        </p:txBody>
      </p:sp>
      <p:sp>
        <p:nvSpPr>
          <p:cNvPr id="46" name="Başlık 1">
            <a:extLst>
              <a:ext uri="{FF2B5EF4-FFF2-40B4-BE49-F238E27FC236}">
                <a16:creationId xmlns:a16="http://schemas.microsoft.com/office/drawing/2014/main" id="{AB4B9C41-9B27-49D8-846F-2291967EAC51}"/>
              </a:ext>
            </a:extLst>
          </p:cNvPr>
          <p:cNvSpPr>
            <a:spLocks noGrp="1"/>
          </p:cNvSpPr>
          <p:nvPr>
            <p:ph type="title"/>
          </p:nvPr>
        </p:nvSpPr>
        <p:spPr>
          <a:xfrm>
            <a:off x="867719" y="470059"/>
            <a:ext cx="7746572" cy="449845"/>
          </a:xfrm>
        </p:spPr>
        <p:txBody>
          <a:bodyPr>
            <a:noAutofit/>
          </a:bodyPr>
          <a:lstStyle/>
          <a:p>
            <a:r>
              <a:rPr lang="tr-TR" sz="3200" dirty="0">
                <a:solidFill>
                  <a:schemeClr val="bg1">
                    <a:lumMod val="50000"/>
                  </a:schemeClr>
                </a:solidFill>
              </a:rPr>
              <a:t>11- FIBER MATERIALS</a:t>
            </a:r>
          </a:p>
        </p:txBody>
      </p:sp>
    </p:spTree>
    <p:extLst>
      <p:ext uri="{BB962C8B-B14F-4D97-AF65-F5344CB8AC3E}">
        <p14:creationId xmlns:p14="http://schemas.microsoft.com/office/powerpoint/2010/main" val="233253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
                                            <p:txEl>
                                              <p:pRg st="0" end="0"/>
                                            </p:txEl>
                                          </p:spTgt>
                                        </p:tgtEl>
                                        <p:attrNameLst>
                                          <p:attrName>style.visibility</p:attrName>
                                        </p:attrNameLst>
                                      </p:cBhvr>
                                      <p:to>
                                        <p:strVal val="visible"/>
                                      </p:to>
                                    </p:set>
                                    <p:animEffect transition="in" filter="fade">
                                      <p:cBhvr>
                                        <p:cTn id="12" dur="500"/>
                                        <p:tgtEl>
                                          <p:spTgt spid="4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
                                            <p:txEl>
                                              <p:pRg st="1" end="1"/>
                                            </p:txEl>
                                          </p:spTgt>
                                        </p:tgtEl>
                                        <p:attrNameLst>
                                          <p:attrName>style.visibility</p:attrName>
                                        </p:attrNameLst>
                                      </p:cBhvr>
                                      <p:to>
                                        <p:strVal val="visible"/>
                                      </p:to>
                                    </p:set>
                                    <p:animEffect transition="in" filter="fade">
                                      <p:cBhvr>
                                        <p:cTn id="17" dur="500"/>
                                        <p:tgtEl>
                                          <p:spTgt spid="4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
                                            <p:txEl>
                                              <p:pRg st="2" end="2"/>
                                            </p:txEl>
                                          </p:spTgt>
                                        </p:tgtEl>
                                        <p:attrNameLst>
                                          <p:attrName>style.visibility</p:attrName>
                                        </p:attrNameLst>
                                      </p:cBhvr>
                                      <p:to>
                                        <p:strVal val="visible"/>
                                      </p:to>
                                    </p:set>
                                    <p:animEffect transition="in" filter="fade">
                                      <p:cBhvr>
                                        <p:cTn id="22" dur="500"/>
                                        <p:tgtEl>
                                          <p:spTgt spid="4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uild="p"/>
      <p:bldP spid="44"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051720" y="6420269"/>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141</a:t>
            </a:fld>
            <a:endParaRPr lang="tr-TR"/>
          </a:p>
        </p:txBody>
      </p:sp>
      <p:sp>
        <p:nvSpPr>
          <p:cNvPr id="11" name="Veri Yer Tutucusu 10"/>
          <p:cNvSpPr>
            <a:spLocks noGrp="1"/>
          </p:cNvSpPr>
          <p:nvPr>
            <p:ph type="dt" sz="half" idx="10"/>
          </p:nvPr>
        </p:nvSpPr>
        <p:spPr/>
        <p:txBody>
          <a:bodyPr/>
          <a:lstStyle/>
          <a:p>
            <a:r>
              <a:rPr lang="tr-TR" dirty="0"/>
              <a:t>......</a:t>
            </a:r>
          </a:p>
        </p:txBody>
      </p:sp>
      <p:sp>
        <p:nvSpPr>
          <p:cNvPr id="39" name="Rectangle 4" descr="Rectangle: Click to edit Master text styles&#10;Second level&#10;Third level&#10;Fourth level&#10;Fifth level">
            <a:extLst>
              <a:ext uri="{FF2B5EF4-FFF2-40B4-BE49-F238E27FC236}">
                <a16:creationId xmlns:a16="http://schemas.microsoft.com/office/drawing/2014/main" id="{C62E7C7C-BFE4-42AD-80D3-B22AC5F41B5F}"/>
              </a:ext>
            </a:extLst>
          </p:cNvPr>
          <p:cNvSpPr>
            <a:spLocks noGrp="1" noChangeArrowheads="1"/>
          </p:cNvSpPr>
          <p:nvPr>
            <p:ph sz="quarter" idx="1"/>
          </p:nvPr>
        </p:nvSpPr>
        <p:spPr bwMode="auto">
          <a:xfrm>
            <a:off x="155436" y="2586914"/>
            <a:ext cx="5055483" cy="3653774"/>
          </a:xfrm>
          <a:prstGeom prst="rect">
            <a:avLst/>
          </a:prstGeom>
          <a:noFill/>
          <a:ln>
            <a:noFill/>
          </a:ln>
        </p:spPr>
        <p:txBody>
          <a:bodyPr>
            <a:noAutofit/>
          </a:bodyPr>
          <a:lstStyle/>
          <a:p>
            <a:pPr marL="514350" indent="-514350" algn="just">
              <a:lnSpc>
                <a:spcPct val="150000"/>
              </a:lnSpc>
              <a:buClrTx/>
              <a:buSzPct val="110000"/>
              <a:buFont typeface="+mj-lt"/>
              <a:buAutoNum type="arabicPeriod" startAt="3"/>
            </a:pPr>
            <a:r>
              <a:rPr lang="en-US" sz="1700" dirty="0"/>
              <a:t>They are used in the form of large and small particles</a:t>
            </a:r>
            <a:endParaRPr lang="tr-TR" sz="1700" dirty="0"/>
          </a:p>
          <a:p>
            <a:pPr marL="265113" indent="0" algn="just">
              <a:lnSpc>
                <a:spcPct val="150000"/>
              </a:lnSpc>
              <a:buClrTx/>
              <a:buSzPct val="110000"/>
              <a:buNone/>
              <a:tabLst>
                <a:tab pos="452438" algn="l"/>
              </a:tabLst>
            </a:pPr>
            <a:r>
              <a:rPr lang="tr-TR" sz="1700" b="1" dirty="0">
                <a:solidFill>
                  <a:schemeClr val="tx1"/>
                </a:solidFill>
              </a:rPr>
              <a:t>a. </a:t>
            </a:r>
            <a:r>
              <a:rPr lang="en-US" sz="1700" dirty="0"/>
              <a:t>In composites where </a:t>
            </a:r>
            <a:r>
              <a:rPr lang="en-US" sz="1700" b="1" dirty="0"/>
              <a:t>large particles </a:t>
            </a:r>
            <a:r>
              <a:rPr lang="en-US" sz="1700" dirty="0"/>
              <a:t>are used, the load is carried by the components (matrix and fiber) together (e.g. aggregate).</a:t>
            </a:r>
            <a:endParaRPr lang="tr-TR" sz="1700" dirty="0">
              <a:solidFill>
                <a:schemeClr val="tx1"/>
              </a:solidFill>
            </a:endParaRPr>
          </a:p>
          <a:p>
            <a:pPr marL="265113" indent="0" algn="just">
              <a:lnSpc>
                <a:spcPct val="150000"/>
              </a:lnSpc>
              <a:buClr>
                <a:schemeClr val="hlink"/>
              </a:buClr>
              <a:buSzPct val="110000"/>
              <a:buNone/>
            </a:pPr>
            <a:r>
              <a:rPr lang="tr-TR" sz="1700" b="1" dirty="0">
                <a:solidFill>
                  <a:schemeClr val="tx1"/>
                </a:solidFill>
              </a:rPr>
              <a:t>b. </a:t>
            </a:r>
            <a:r>
              <a:rPr lang="en-US" sz="1700" b="1" dirty="0"/>
              <a:t>Small particles </a:t>
            </a:r>
            <a:r>
              <a:rPr lang="en-US" sz="1700" dirty="0"/>
              <a:t>increase the strength of the composite by preventing the movements of dislocations. Particle sizes do not exceed 1 </a:t>
            </a:r>
            <a:r>
              <a:rPr lang="en-US" sz="1700" dirty="0" err="1"/>
              <a:t>μm</a:t>
            </a:r>
            <a:r>
              <a:rPr lang="en-US" sz="1700" dirty="0"/>
              <a:t> (Ex: Al2O3 and </a:t>
            </a:r>
            <a:r>
              <a:rPr lang="en-US" sz="1700" dirty="0" err="1"/>
              <a:t>SiC</a:t>
            </a:r>
            <a:r>
              <a:rPr lang="en-US" sz="1700" dirty="0"/>
              <a:t> ceramics).</a:t>
            </a:r>
            <a:endParaRPr lang="tr-TR" sz="1700" dirty="0">
              <a:solidFill>
                <a:schemeClr val="tx1"/>
              </a:solidFill>
            </a:endParaRPr>
          </a:p>
        </p:txBody>
      </p:sp>
      <p:pic>
        <p:nvPicPr>
          <p:cNvPr id="43" name="Picture 3">
            <a:extLst>
              <a:ext uri="{FF2B5EF4-FFF2-40B4-BE49-F238E27FC236}">
                <a16:creationId xmlns:a16="http://schemas.microsoft.com/office/drawing/2014/main" id="{CFBE7358-8C4F-4352-8F94-99659D4E9D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3619" y="1619720"/>
            <a:ext cx="1285929" cy="967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5" descr="https://encrypted-tbn1.gstatic.com/images?q=tbn:ANd9GcSoDclAtXHg8uzRI3oBiy3khA63jY4uv-zNmT3YPNlFeHljoJAtcusBwcl5">
            <a:extLst>
              <a:ext uri="{FF2B5EF4-FFF2-40B4-BE49-F238E27FC236}">
                <a16:creationId xmlns:a16="http://schemas.microsoft.com/office/drawing/2014/main" id="{A5D4F257-7E97-4091-A2A1-45E0D15B6D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8226" y="1677794"/>
            <a:ext cx="1164258" cy="978927"/>
          </a:xfrm>
          <a:prstGeom prst="rect">
            <a:avLst/>
          </a:prstGeom>
          <a:noFill/>
          <a:extLst>
            <a:ext uri="{909E8E84-426E-40DD-AFC4-6F175D3DCCD1}">
              <a14:hiddenFill xmlns:a14="http://schemas.microsoft.com/office/drawing/2010/main">
                <a:solidFill>
                  <a:srgbClr val="FFFFFF"/>
                </a:solidFill>
              </a14:hiddenFill>
            </a:ext>
          </a:extLst>
        </p:spPr>
      </p:pic>
      <p:sp>
        <p:nvSpPr>
          <p:cNvPr id="45" name="Metin kutusu 44">
            <a:extLst>
              <a:ext uri="{FF2B5EF4-FFF2-40B4-BE49-F238E27FC236}">
                <a16:creationId xmlns:a16="http://schemas.microsoft.com/office/drawing/2014/main" id="{897E32D8-4B32-4B38-8F6C-6285B1AF0A64}"/>
              </a:ext>
            </a:extLst>
          </p:cNvPr>
          <p:cNvSpPr txBox="1"/>
          <p:nvPr/>
        </p:nvSpPr>
        <p:spPr>
          <a:xfrm>
            <a:off x="5508297" y="2656721"/>
            <a:ext cx="1160414" cy="338554"/>
          </a:xfrm>
          <a:prstGeom prst="rect">
            <a:avLst/>
          </a:prstGeom>
          <a:noFill/>
        </p:spPr>
        <p:txBody>
          <a:bodyPr wrap="square" rtlCol="0">
            <a:spAutoFit/>
          </a:bodyPr>
          <a:lstStyle/>
          <a:p>
            <a:r>
              <a:rPr lang="tr-TR" sz="1600" dirty="0" err="1"/>
              <a:t>Aggregate</a:t>
            </a:r>
            <a:endParaRPr lang="tr-TR" sz="1600" dirty="0"/>
          </a:p>
        </p:txBody>
      </p:sp>
      <p:sp>
        <p:nvSpPr>
          <p:cNvPr id="46" name="Dikdörtgen 45">
            <a:extLst>
              <a:ext uri="{FF2B5EF4-FFF2-40B4-BE49-F238E27FC236}">
                <a16:creationId xmlns:a16="http://schemas.microsoft.com/office/drawing/2014/main" id="{F34BD02C-DCC1-4881-8A06-AE66C65CA3F9}"/>
              </a:ext>
            </a:extLst>
          </p:cNvPr>
          <p:cNvSpPr/>
          <p:nvPr/>
        </p:nvSpPr>
        <p:spPr>
          <a:xfrm>
            <a:off x="6985558" y="2534403"/>
            <a:ext cx="2141514" cy="584775"/>
          </a:xfrm>
          <a:prstGeom prst="rect">
            <a:avLst/>
          </a:prstGeom>
        </p:spPr>
        <p:txBody>
          <a:bodyPr wrap="square">
            <a:spAutoFit/>
          </a:bodyPr>
          <a:lstStyle/>
          <a:p>
            <a:r>
              <a:rPr lang="tr-TR" sz="1600" dirty="0" err="1"/>
              <a:t>Lightweight</a:t>
            </a:r>
            <a:r>
              <a:rPr lang="tr-TR" sz="1600" dirty="0"/>
              <a:t> </a:t>
            </a:r>
            <a:r>
              <a:rPr lang="tr-TR" sz="1600" dirty="0" err="1"/>
              <a:t>Insulated</a:t>
            </a:r>
            <a:r>
              <a:rPr lang="tr-TR" sz="1600" dirty="0"/>
              <a:t> Wall </a:t>
            </a:r>
            <a:r>
              <a:rPr lang="tr-TR" sz="1600" dirty="0" err="1"/>
              <a:t>Block</a:t>
            </a:r>
            <a:endParaRPr lang="tr-TR" sz="1600" dirty="0"/>
          </a:p>
        </p:txBody>
      </p:sp>
      <p:pic>
        <p:nvPicPr>
          <p:cNvPr id="47" name="Picture 12" descr="http://www.southstarchina.com/pic/big/228_0.jpg">
            <a:extLst>
              <a:ext uri="{FF2B5EF4-FFF2-40B4-BE49-F238E27FC236}">
                <a16:creationId xmlns:a16="http://schemas.microsoft.com/office/drawing/2014/main" id="{EEC6B5C7-A4FF-46B2-BF51-F572008792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44137" y="3215453"/>
            <a:ext cx="1077700" cy="1077700"/>
          </a:xfrm>
          <a:prstGeom prst="rect">
            <a:avLst/>
          </a:prstGeom>
          <a:noFill/>
          <a:extLst>
            <a:ext uri="{909E8E84-426E-40DD-AFC4-6F175D3DCCD1}">
              <a14:hiddenFill xmlns:a14="http://schemas.microsoft.com/office/drawing/2010/main">
                <a:solidFill>
                  <a:srgbClr val="FFFFFF"/>
                </a:solidFill>
              </a14:hiddenFill>
            </a:ext>
          </a:extLst>
        </p:spPr>
      </p:pic>
      <p:sp>
        <p:nvSpPr>
          <p:cNvPr id="48" name="Dikdörtgen 47">
            <a:extLst>
              <a:ext uri="{FF2B5EF4-FFF2-40B4-BE49-F238E27FC236}">
                <a16:creationId xmlns:a16="http://schemas.microsoft.com/office/drawing/2014/main" id="{C0634207-97DE-463D-A219-A4939A51EFF0}"/>
              </a:ext>
            </a:extLst>
          </p:cNvPr>
          <p:cNvSpPr/>
          <p:nvPr/>
        </p:nvSpPr>
        <p:spPr>
          <a:xfrm>
            <a:off x="5215475" y="4272530"/>
            <a:ext cx="753732" cy="338554"/>
          </a:xfrm>
          <a:prstGeom prst="rect">
            <a:avLst/>
          </a:prstGeom>
        </p:spPr>
        <p:txBody>
          <a:bodyPr wrap="none">
            <a:spAutoFit/>
          </a:bodyPr>
          <a:lstStyle/>
          <a:p>
            <a:r>
              <a:rPr lang="tr-TR" sz="1600" dirty="0"/>
              <a:t>Al</a:t>
            </a:r>
            <a:r>
              <a:rPr lang="tr-TR" sz="1600" baseline="-25000" dirty="0"/>
              <a:t>2</a:t>
            </a:r>
            <a:r>
              <a:rPr lang="tr-TR" sz="1600" dirty="0"/>
              <a:t>O</a:t>
            </a:r>
            <a:r>
              <a:rPr lang="tr-TR" sz="1600" baseline="-25000" dirty="0"/>
              <a:t>3  </a:t>
            </a:r>
            <a:endParaRPr lang="tr-TR" sz="1600" dirty="0"/>
          </a:p>
        </p:txBody>
      </p:sp>
      <p:sp>
        <p:nvSpPr>
          <p:cNvPr id="49" name="Metin kutusu 48">
            <a:extLst>
              <a:ext uri="{FF2B5EF4-FFF2-40B4-BE49-F238E27FC236}">
                <a16:creationId xmlns:a16="http://schemas.microsoft.com/office/drawing/2014/main" id="{021AEA58-A8D5-431A-A790-783D269F9EE4}"/>
              </a:ext>
            </a:extLst>
          </p:cNvPr>
          <p:cNvSpPr txBox="1"/>
          <p:nvPr/>
        </p:nvSpPr>
        <p:spPr>
          <a:xfrm>
            <a:off x="5751931" y="4280825"/>
            <a:ext cx="1204265" cy="338554"/>
          </a:xfrm>
          <a:prstGeom prst="rect">
            <a:avLst/>
          </a:prstGeom>
          <a:noFill/>
        </p:spPr>
        <p:txBody>
          <a:bodyPr wrap="square" rtlCol="0">
            <a:spAutoFit/>
          </a:bodyPr>
          <a:lstStyle/>
          <a:p>
            <a:r>
              <a:rPr lang="tr-TR" sz="1600" dirty="0"/>
              <a:t>(</a:t>
            </a:r>
            <a:r>
              <a:rPr lang="tr-TR" sz="1600" dirty="0" err="1"/>
              <a:t>Alumina</a:t>
            </a:r>
            <a:r>
              <a:rPr lang="tr-TR" sz="1600" dirty="0"/>
              <a:t>)</a:t>
            </a:r>
          </a:p>
        </p:txBody>
      </p:sp>
      <p:pic>
        <p:nvPicPr>
          <p:cNvPr id="50" name="Picture 14" descr="http://img.directindustry.com/images_di/photo-m/alumina-ceramic-felt-40910-2626989.jpg">
            <a:extLst>
              <a:ext uri="{FF2B5EF4-FFF2-40B4-BE49-F238E27FC236}">
                <a16:creationId xmlns:a16="http://schemas.microsoft.com/office/drawing/2014/main" id="{8E637EC5-97CA-4510-94B2-E3C4448FB7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8633" y="3215453"/>
            <a:ext cx="1490489" cy="1128513"/>
          </a:xfrm>
          <a:prstGeom prst="rect">
            <a:avLst/>
          </a:prstGeom>
          <a:noFill/>
          <a:extLst>
            <a:ext uri="{909E8E84-426E-40DD-AFC4-6F175D3DCCD1}">
              <a14:hiddenFill xmlns:a14="http://schemas.microsoft.com/office/drawing/2010/main">
                <a:solidFill>
                  <a:srgbClr val="FFFFFF"/>
                </a:solidFill>
              </a14:hiddenFill>
            </a:ext>
          </a:extLst>
        </p:spPr>
      </p:pic>
      <p:sp>
        <p:nvSpPr>
          <p:cNvPr id="51" name="Metin kutusu 50">
            <a:extLst>
              <a:ext uri="{FF2B5EF4-FFF2-40B4-BE49-F238E27FC236}">
                <a16:creationId xmlns:a16="http://schemas.microsoft.com/office/drawing/2014/main" id="{16F5FDDC-C421-4CE1-BDB9-70336420A181}"/>
              </a:ext>
            </a:extLst>
          </p:cNvPr>
          <p:cNvSpPr txBox="1"/>
          <p:nvPr/>
        </p:nvSpPr>
        <p:spPr>
          <a:xfrm>
            <a:off x="7048633" y="4351660"/>
            <a:ext cx="1934583" cy="584775"/>
          </a:xfrm>
          <a:prstGeom prst="rect">
            <a:avLst/>
          </a:prstGeom>
          <a:noFill/>
        </p:spPr>
        <p:txBody>
          <a:bodyPr wrap="square" rtlCol="0">
            <a:spAutoFit/>
          </a:bodyPr>
          <a:lstStyle/>
          <a:p>
            <a:r>
              <a:rPr lang="tr-TR" sz="1600" dirty="0"/>
              <a:t>Alümina </a:t>
            </a:r>
            <a:r>
              <a:rPr lang="tr-TR" sz="1600" dirty="0" err="1"/>
              <a:t>composite</a:t>
            </a:r>
            <a:r>
              <a:rPr lang="tr-TR" sz="1600" dirty="0"/>
              <a:t> </a:t>
            </a:r>
            <a:r>
              <a:rPr lang="tr-TR" sz="1600" dirty="0" err="1"/>
              <a:t>refractor</a:t>
            </a:r>
            <a:r>
              <a:rPr lang="tr-TR" sz="1600" dirty="0"/>
              <a:t> panel</a:t>
            </a:r>
          </a:p>
        </p:txBody>
      </p:sp>
      <p:cxnSp>
        <p:nvCxnSpPr>
          <p:cNvPr id="52" name="Düz Ok Bağlayıcısı 51">
            <a:extLst>
              <a:ext uri="{FF2B5EF4-FFF2-40B4-BE49-F238E27FC236}">
                <a16:creationId xmlns:a16="http://schemas.microsoft.com/office/drawing/2014/main" id="{0CD1E815-8BC5-41C7-8152-4E16E7A94EA1}"/>
              </a:ext>
            </a:extLst>
          </p:cNvPr>
          <p:cNvCxnSpPr/>
          <p:nvPr/>
        </p:nvCxnSpPr>
        <p:spPr>
          <a:xfrm flipV="1">
            <a:off x="6668711" y="2071842"/>
            <a:ext cx="436149"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3" name="Düz Ok Bağlayıcısı 52">
            <a:extLst>
              <a:ext uri="{FF2B5EF4-FFF2-40B4-BE49-F238E27FC236}">
                <a16:creationId xmlns:a16="http://schemas.microsoft.com/office/drawing/2014/main" id="{C54CC7D2-B7DF-4835-965D-0413A782766B}"/>
              </a:ext>
            </a:extLst>
          </p:cNvPr>
          <p:cNvCxnSpPr/>
          <p:nvPr/>
        </p:nvCxnSpPr>
        <p:spPr>
          <a:xfrm>
            <a:off x="6612484" y="3779709"/>
            <a:ext cx="37647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4" name="Picture 15">
            <a:extLst>
              <a:ext uri="{FF2B5EF4-FFF2-40B4-BE49-F238E27FC236}">
                <a16:creationId xmlns:a16="http://schemas.microsoft.com/office/drawing/2014/main" id="{8797C266-07EB-4C12-B4BB-C59A0F890F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5250" y="5051666"/>
            <a:ext cx="1015005" cy="1146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16">
            <a:extLst>
              <a:ext uri="{FF2B5EF4-FFF2-40B4-BE49-F238E27FC236}">
                <a16:creationId xmlns:a16="http://schemas.microsoft.com/office/drawing/2014/main" id="{6809CB4D-9617-465E-8603-EBC3190776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99032" y="5036788"/>
            <a:ext cx="988775" cy="1112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17">
            <a:extLst>
              <a:ext uri="{FF2B5EF4-FFF2-40B4-BE49-F238E27FC236}">
                <a16:creationId xmlns:a16="http://schemas.microsoft.com/office/drawing/2014/main" id="{360CECB2-D6BB-4BEF-97C3-96746AADA4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46584" y="4997338"/>
            <a:ext cx="1034780" cy="1162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7" name="Düz Ok Bağlayıcısı 56">
            <a:extLst>
              <a:ext uri="{FF2B5EF4-FFF2-40B4-BE49-F238E27FC236}">
                <a16:creationId xmlns:a16="http://schemas.microsoft.com/office/drawing/2014/main" id="{14E8AB7E-2394-455A-8DCF-0B8585B82FE5}"/>
              </a:ext>
            </a:extLst>
          </p:cNvPr>
          <p:cNvCxnSpPr>
            <a:cxnSpLocks/>
          </p:cNvCxnSpPr>
          <p:nvPr/>
        </p:nvCxnSpPr>
        <p:spPr>
          <a:xfrm>
            <a:off x="6311978" y="5624956"/>
            <a:ext cx="305358" cy="151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8" name="Düz Ok Bağlayıcısı 57">
            <a:extLst>
              <a:ext uri="{FF2B5EF4-FFF2-40B4-BE49-F238E27FC236}">
                <a16:creationId xmlns:a16="http://schemas.microsoft.com/office/drawing/2014/main" id="{4CA5E4E7-2C39-4167-BEE7-F8648FF2A497}"/>
              </a:ext>
            </a:extLst>
          </p:cNvPr>
          <p:cNvCxnSpPr>
            <a:stCxn id="55" idx="3"/>
            <a:endCxn id="56" idx="1"/>
          </p:cNvCxnSpPr>
          <p:nvPr/>
        </p:nvCxnSpPr>
        <p:spPr>
          <a:xfrm flipV="1">
            <a:off x="7587807" y="5578547"/>
            <a:ext cx="258777" cy="144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
            <a:extLst>
              <a:ext uri="{FF2B5EF4-FFF2-40B4-BE49-F238E27FC236}">
                <a16:creationId xmlns:a16="http://schemas.microsoft.com/office/drawing/2014/main" id="{10C8C0BD-D59B-4771-8902-A1C157F272EF}"/>
              </a:ext>
            </a:extLst>
          </p:cNvPr>
          <p:cNvSpPr txBox="1">
            <a:spLocks noChangeArrowheads="1"/>
          </p:cNvSpPr>
          <p:nvPr/>
        </p:nvSpPr>
        <p:spPr>
          <a:xfrm>
            <a:off x="734317" y="1665691"/>
            <a:ext cx="4418342" cy="545976"/>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chemeClr val="bg1">
                    <a:lumMod val="50000"/>
                  </a:schemeClr>
                </a:solidFill>
              </a:rPr>
              <a:t>11.2.1 </a:t>
            </a:r>
            <a:r>
              <a:rPr lang="en-US" sz="1800" dirty="0">
                <a:solidFill>
                  <a:schemeClr val="bg1">
                    <a:lumMod val="50000"/>
                  </a:schemeClr>
                </a:solidFill>
              </a:rPr>
              <a:t>Particle reinforcement elements </a:t>
            </a:r>
            <a:r>
              <a:rPr lang="tr-TR" sz="1800" dirty="0">
                <a:solidFill>
                  <a:schemeClr val="bg1">
                    <a:lumMod val="50000"/>
                  </a:schemeClr>
                </a:solidFill>
              </a:rPr>
              <a:t>:</a:t>
            </a:r>
          </a:p>
        </p:txBody>
      </p:sp>
      <p:sp>
        <p:nvSpPr>
          <p:cNvPr id="27" name="Metin kutusu 26">
            <a:extLst>
              <a:ext uri="{FF2B5EF4-FFF2-40B4-BE49-F238E27FC236}">
                <a16:creationId xmlns:a16="http://schemas.microsoft.com/office/drawing/2014/main" id="{0AA4AC24-2575-40CE-8EA5-1C0DBF39468E}"/>
              </a:ext>
            </a:extLst>
          </p:cNvPr>
          <p:cNvSpPr txBox="1"/>
          <p:nvPr/>
        </p:nvSpPr>
        <p:spPr>
          <a:xfrm>
            <a:off x="1158676" y="2236717"/>
            <a:ext cx="4175105" cy="369332"/>
          </a:xfrm>
          <a:prstGeom prst="rect">
            <a:avLst/>
          </a:prstGeom>
          <a:noFill/>
        </p:spPr>
        <p:txBody>
          <a:bodyPr wrap="square" rtlCol="0">
            <a:spAutoFit/>
          </a:bodyPr>
          <a:lstStyle/>
          <a:p>
            <a:r>
              <a:rPr lang="tr-TR" dirty="0">
                <a:solidFill>
                  <a:schemeClr val="bg1">
                    <a:lumMod val="50000"/>
                  </a:schemeClr>
                </a:solidFill>
              </a:rPr>
              <a:t>11.2.1.1 General </a:t>
            </a:r>
            <a:r>
              <a:rPr lang="tr-TR" dirty="0" err="1">
                <a:solidFill>
                  <a:schemeClr val="bg1">
                    <a:lumMod val="50000"/>
                  </a:schemeClr>
                </a:solidFill>
              </a:rPr>
              <a:t>Properties-continue</a:t>
            </a:r>
            <a:r>
              <a:rPr lang="tr-TR" dirty="0">
                <a:solidFill>
                  <a:schemeClr val="bg1">
                    <a:lumMod val="50000"/>
                  </a:schemeClr>
                </a:solidFill>
              </a:rPr>
              <a:t>:</a:t>
            </a:r>
          </a:p>
        </p:txBody>
      </p:sp>
      <p:sp>
        <p:nvSpPr>
          <p:cNvPr id="28" name="İçerik Yer Tutucusu 4">
            <a:extLst>
              <a:ext uri="{FF2B5EF4-FFF2-40B4-BE49-F238E27FC236}">
                <a16:creationId xmlns:a16="http://schemas.microsoft.com/office/drawing/2014/main" id="{14152E39-7E32-47D2-9E2E-BCFA68FA3943}"/>
              </a:ext>
            </a:extLst>
          </p:cNvPr>
          <p:cNvSpPr txBox="1">
            <a:spLocks/>
          </p:cNvSpPr>
          <p:nvPr/>
        </p:nvSpPr>
        <p:spPr>
          <a:xfrm>
            <a:off x="540663" y="1413203"/>
            <a:ext cx="4418342" cy="400110"/>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tr-TR" sz="1800" dirty="0">
                <a:solidFill>
                  <a:schemeClr val="bg1">
                    <a:lumMod val="50000"/>
                  </a:schemeClr>
                </a:solidFill>
              </a:rPr>
              <a:t>11.2 </a:t>
            </a:r>
            <a:r>
              <a:rPr lang="tr-TR" sz="1800" dirty="0" err="1">
                <a:solidFill>
                  <a:schemeClr val="bg1">
                    <a:lumMod val="50000"/>
                  </a:schemeClr>
                </a:solidFill>
              </a:rPr>
              <a:t>Classification</a:t>
            </a:r>
            <a:endParaRPr lang="tr-TR" sz="1800" dirty="0">
              <a:solidFill>
                <a:schemeClr val="bg1">
                  <a:lumMod val="50000"/>
                </a:schemeClr>
              </a:solidFill>
            </a:endParaRPr>
          </a:p>
          <a:p>
            <a:pPr marL="0" indent="0">
              <a:lnSpc>
                <a:spcPct val="90000"/>
              </a:lnSpc>
              <a:buFont typeface="Wingdings 2"/>
              <a:buNone/>
            </a:pPr>
            <a:endParaRPr lang="tr-TR" sz="1800" dirty="0">
              <a:solidFill>
                <a:schemeClr val="bg1">
                  <a:lumMod val="50000"/>
                </a:schemeClr>
              </a:solidFill>
            </a:endParaRPr>
          </a:p>
        </p:txBody>
      </p:sp>
      <p:sp>
        <p:nvSpPr>
          <p:cNvPr id="32" name="Başlık 1">
            <a:extLst>
              <a:ext uri="{FF2B5EF4-FFF2-40B4-BE49-F238E27FC236}">
                <a16:creationId xmlns:a16="http://schemas.microsoft.com/office/drawing/2014/main" id="{39FC19ED-CA75-4F62-8CF7-E3032D889CBB}"/>
              </a:ext>
            </a:extLst>
          </p:cNvPr>
          <p:cNvSpPr>
            <a:spLocks noGrp="1"/>
          </p:cNvSpPr>
          <p:nvPr>
            <p:ph type="title"/>
          </p:nvPr>
        </p:nvSpPr>
        <p:spPr>
          <a:xfrm>
            <a:off x="867719" y="470059"/>
            <a:ext cx="7746572" cy="449845"/>
          </a:xfrm>
        </p:spPr>
        <p:txBody>
          <a:bodyPr>
            <a:noAutofit/>
          </a:bodyPr>
          <a:lstStyle/>
          <a:p>
            <a:r>
              <a:rPr lang="tr-TR" sz="3200" dirty="0">
                <a:solidFill>
                  <a:schemeClr val="bg1">
                    <a:lumMod val="50000"/>
                  </a:schemeClr>
                </a:solidFill>
              </a:rPr>
              <a:t>11- FIBER MATERIALS</a:t>
            </a:r>
          </a:p>
        </p:txBody>
      </p:sp>
    </p:spTree>
    <p:extLst>
      <p:ext uri="{BB962C8B-B14F-4D97-AF65-F5344CB8AC3E}">
        <p14:creationId xmlns:p14="http://schemas.microsoft.com/office/powerpoint/2010/main" val="124877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animEffect transition="in" filter="wipe(up)">
                                      <p:cBhvr>
                                        <p:cTn id="7" dur="500"/>
                                        <p:tgtEl>
                                          <p:spTgt spid="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9">
                                            <p:txEl>
                                              <p:pRg st="1" end="1"/>
                                            </p:txEl>
                                          </p:spTgt>
                                        </p:tgtEl>
                                        <p:attrNameLst>
                                          <p:attrName>style.visibility</p:attrName>
                                        </p:attrNameLst>
                                      </p:cBhvr>
                                      <p:to>
                                        <p:strVal val="visible"/>
                                      </p:to>
                                    </p:set>
                                    <p:animEffect transition="in" filter="wipe(up)">
                                      <p:cBhvr>
                                        <p:cTn id="12" dur="500"/>
                                        <p:tgtEl>
                                          <p:spTgt spid="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9">
                                            <p:txEl>
                                              <p:pRg st="2" end="2"/>
                                            </p:txEl>
                                          </p:spTgt>
                                        </p:tgtEl>
                                        <p:attrNameLst>
                                          <p:attrName>style.visibility</p:attrName>
                                        </p:attrNameLst>
                                      </p:cBhvr>
                                      <p:to>
                                        <p:strVal val="visible"/>
                                      </p:to>
                                    </p:set>
                                    <p:animEffect transition="in" filter="wipe(up)">
                                      <p:cBhvr>
                                        <p:cTn id="17" dur="500"/>
                                        <p:tgtEl>
                                          <p:spTgt spid="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500"/>
                                        <p:tgtEl>
                                          <p:spTgt spid="4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uild="p"/>
      <p:bldP spid="45" grpId="0"/>
      <p:bldP spid="46" grpId="0"/>
      <p:bldP spid="48" grpId="0"/>
      <p:bldP spid="49" grpId="0"/>
      <p:bldP spid="51"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979712" y="6404984"/>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142</a:t>
            </a:fld>
            <a:endParaRPr lang="tr-TR"/>
          </a:p>
        </p:txBody>
      </p:sp>
      <p:sp>
        <p:nvSpPr>
          <p:cNvPr id="5" name="Metin kutusu 4"/>
          <p:cNvSpPr txBox="1"/>
          <p:nvPr/>
        </p:nvSpPr>
        <p:spPr>
          <a:xfrm>
            <a:off x="1250839" y="2217828"/>
            <a:ext cx="3998589" cy="369332"/>
          </a:xfrm>
          <a:prstGeom prst="rect">
            <a:avLst/>
          </a:prstGeom>
          <a:noFill/>
        </p:spPr>
        <p:txBody>
          <a:bodyPr wrap="square" rtlCol="0">
            <a:spAutoFit/>
          </a:bodyPr>
          <a:lstStyle/>
          <a:p>
            <a:r>
              <a:rPr lang="tr-TR" dirty="0">
                <a:solidFill>
                  <a:srgbClr val="FF0000"/>
                </a:solidFill>
              </a:rPr>
              <a:t>11.2.1.2 </a:t>
            </a:r>
            <a:r>
              <a:rPr lang="tr-TR" dirty="0" err="1">
                <a:solidFill>
                  <a:srgbClr val="FF0000"/>
                </a:solidFill>
              </a:rPr>
              <a:t>Advantages</a:t>
            </a:r>
            <a:r>
              <a:rPr lang="tr-TR" dirty="0">
                <a:solidFill>
                  <a:srgbClr val="FF0000"/>
                </a:solidFill>
              </a:rPr>
              <a:t> - </a:t>
            </a:r>
            <a:r>
              <a:rPr lang="tr-TR" dirty="0" err="1">
                <a:solidFill>
                  <a:srgbClr val="FF0000"/>
                </a:solidFill>
              </a:rPr>
              <a:t>Disadvantages</a:t>
            </a:r>
            <a:r>
              <a:rPr lang="tr-TR" dirty="0">
                <a:solidFill>
                  <a:srgbClr val="FF0000"/>
                </a:solidFill>
              </a:rPr>
              <a:t> :</a:t>
            </a:r>
          </a:p>
        </p:txBody>
      </p:sp>
      <p:sp>
        <p:nvSpPr>
          <p:cNvPr id="11" name="Veri Yer Tutucusu 10"/>
          <p:cNvSpPr>
            <a:spLocks noGrp="1"/>
          </p:cNvSpPr>
          <p:nvPr>
            <p:ph type="dt" sz="half" idx="10"/>
          </p:nvPr>
        </p:nvSpPr>
        <p:spPr/>
        <p:txBody>
          <a:bodyPr/>
          <a:lstStyle/>
          <a:p>
            <a:r>
              <a:rPr lang="tr-TR" dirty="0"/>
              <a:t>......</a:t>
            </a:r>
          </a:p>
        </p:txBody>
      </p:sp>
      <p:sp>
        <p:nvSpPr>
          <p:cNvPr id="28" name="Rectangle 3" descr="Rectangle: Click to edit Master text styles&#10;Second level&#10;Third level&#10;Fourth level&#10;Fifth level">
            <a:extLst>
              <a:ext uri="{FF2B5EF4-FFF2-40B4-BE49-F238E27FC236}">
                <a16:creationId xmlns:a16="http://schemas.microsoft.com/office/drawing/2014/main" id="{4C667B00-9867-41A4-8C25-BC60A1B8389A}"/>
              </a:ext>
            </a:extLst>
          </p:cNvPr>
          <p:cNvSpPr>
            <a:spLocks noGrp="1" noChangeArrowheads="1"/>
          </p:cNvSpPr>
          <p:nvPr>
            <p:ph idx="1"/>
          </p:nvPr>
        </p:nvSpPr>
        <p:spPr>
          <a:xfrm>
            <a:off x="306028" y="2564673"/>
            <a:ext cx="5634123" cy="1857004"/>
          </a:xfrm>
          <a:noFill/>
        </p:spPr>
        <p:txBody>
          <a:bodyPr>
            <a:noAutofit/>
          </a:bodyPr>
          <a:lstStyle/>
          <a:p>
            <a:pPr marL="265113" indent="-265113">
              <a:lnSpc>
                <a:spcPct val="170000"/>
              </a:lnSpc>
              <a:buClrTx/>
              <a:buFont typeface="+mj-lt"/>
              <a:buAutoNum type="arabicPeriod"/>
            </a:pPr>
            <a:r>
              <a:rPr lang="en-US" sz="1700" dirty="0"/>
              <a:t>The biggest disadvantage of particle reinforced composites produced by casting is the inability to wet the particles due to the decrease in melt viscosity and the difficulty in homogeneous distribution.</a:t>
            </a:r>
            <a:endParaRPr lang="tr-TR" sz="1700" dirty="0"/>
          </a:p>
        </p:txBody>
      </p:sp>
      <p:pic>
        <p:nvPicPr>
          <p:cNvPr id="29" name="Picture 4" descr="http://www.adeptinstitute.com/images/saved/Hybrid-0.5-10med.jpg">
            <a:extLst>
              <a:ext uri="{FF2B5EF4-FFF2-40B4-BE49-F238E27FC236}">
                <a16:creationId xmlns:a16="http://schemas.microsoft.com/office/drawing/2014/main" id="{DC39EF85-9391-4770-BB1B-EAED56A756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0549" y="1886286"/>
            <a:ext cx="2956981" cy="1728192"/>
          </a:xfrm>
          <a:prstGeom prst="rect">
            <a:avLst/>
          </a:prstGeom>
          <a:noFill/>
          <a:extLst>
            <a:ext uri="{909E8E84-426E-40DD-AFC4-6F175D3DCCD1}">
              <a14:hiddenFill xmlns:a14="http://schemas.microsoft.com/office/drawing/2010/main">
                <a:solidFill>
                  <a:srgbClr val="FFFFFF"/>
                </a:solidFill>
              </a14:hiddenFill>
            </a:ext>
          </a:extLst>
        </p:spPr>
      </p:pic>
      <p:sp>
        <p:nvSpPr>
          <p:cNvPr id="8" name="Dikdörtgen 7">
            <a:extLst>
              <a:ext uri="{FF2B5EF4-FFF2-40B4-BE49-F238E27FC236}">
                <a16:creationId xmlns:a16="http://schemas.microsoft.com/office/drawing/2014/main" id="{A101E6E1-215B-40A1-B433-BB38E727AAF3}"/>
              </a:ext>
            </a:extLst>
          </p:cNvPr>
          <p:cNvSpPr/>
          <p:nvPr/>
        </p:nvSpPr>
        <p:spPr>
          <a:xfrm>
            <a:off x="254070" y="4395151"/>
            <a:ext cx="8582082" cy="1810560"/>
          </a:xfrm>
          <a:prstGeom prst="rect">
            <a:avLst/>
          </a:prstGeom>
        </p:spPr>
        <p:txBody>
          <a:bodyPr wrap="square">
            <a:spAutoFit/>
          </a:bodyPr>
          <a:lstStyle/>
          <a:p>
            <a:pPr marL="342900" indent="-342900">
              <a:lnSpc>
                <a:spcPct val="170000"/>
              </a:lnSpc>
              <a:buFont typeface="+mj-lt"/>
              <a:buAutoNum type="arabicPeriod" startAt="2"/>
            </a:pPr>
            <a:r>
              <a:rPr lang="en-US" sz="1700" dirty="0"/>
              <a:t>The production of particle-reinforced composites is more economical than fiber-reinforced composites.</a:t>
            </a:r>
            <a:endParaRPr lang="tr-TR" sz="1700" dirty="0"/>
          </a:p>
          <a:p>
            <a:pPr marL="342900" indent="-342900">
              <a:lnSpc>
                <a:spcPct val="170000"/>
              </a:lnSpc>
              <a:buFont typeface="+mj-lt"/>
              <a:buAutoNum type="arabicPeriod" startAt="2"/>
            </a:pPr>
            <a:r>
              <a:rPr lang="en-US" sz="1700" dirty="0"/>
              <a:t>However, fiber reinforced composites have superior mechanical properties than particle reinforced ones.</a:t>
            </a:r>
            <a:endParaRPr lang="tr-TR" sz="1700" dirty="0"/>
          </a:p>
        </p:txBody>
      </p:sp>
      <p:sp>
        <p:nvSpPr>
          <p:cNvPr id="14" name="Başlık 1">
            <a:extLst>
              <a:ext uri="{FF2B5EF4-FFF2-40B4-BE49-F238E27FC236}">
                <a16:creationId xmlns:a16="http://schemas.microsoft.com/office/drawing/2014/main" id="{4EC830BD-2535-4626-B262-2E69383A28F4}"/>
              </a:ext>
            </a:extLst>
          </p:cNvPr>
          <p:cNvSpPr>
            <a:spLocks noGrp="1"/>
          </p:cNvSpPr>
          <p:nvPr>
            <p:ph type="title"/>
          </p:nvPr>
        </p:nvSpPr>
        <p:spPr>
          <a:xfrm>
            <a:off x="867719" y="470059"/>
            <a:ext cx="7746572" cy="449845"/>
          </a:xfrm>
        </p:spPr>
        <p:txBody>
          <a:bodyPr>
            <a:noAutofit/>
          </a:bodyPr>
          <a:lstStyle/>
          <a:p>
            <a:r>
              <a:rPr lang="tr-TR" sz="3200" dirty="0">
                <a:solidFill>
                  <a:schemeClr val="bg1">
                    <a:lumMod val="50000"/>
                  </a:schemeClr>
                </a:solidFill>
              </a:rPr>
              <a:t>11- FIBER MATERIALS</a:t>
            </a:r>
          </a:p>
        </p:txBody>
      </p:sp>
      <p:sp>
        <p:nvSpPr>
          <p:cNvPr id="15" name="Rectangle 2">
            <a:extLst>
              <a:ext uri="{FF2B5EF4-FFF2-40B4-BE49-F238E27FC236}">
                <a16:creationId xmlns:a16="http://schemas.microsoft.com/office/drawing/2014/main" id="{4811AC50-2E1B-4C12-9592-C4DD7DFC799D}"/>
              </a:ext>
            </a:extLst>
          </p:cNvPr>
          <p:cNvSpPr txBox="1">
            <a:spLocks noChangeArrowheads="1"/>
          </p:cNvSpPr>
          <p:nvPr/>
        </p:nvSpPr>
        <p:spPr>
          <a:xfrm>
            <a:off x="734317" y="1665691"/>
            <a:ext cx="4418342" cy="545976"/>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chemeClr val="bg1">
                    <a:lumMod val="50000"/>
                  </a:schemeClr>
                </a:solidFill>
              </a:rPr>
              <a:t>11.2.1 </a:t>
            </a:r>
            <a:r>
              <a:rPr lang="en-US" sz="1800" dirty="0">
                <a:solidFill>
                  <a:schemeClr val="bg1">
                    <a:lumMod val="50000"/>
                  </a:schemeClr>
                </a:solidFill>
              </a:rPr>
              <a:t>Particle reinforcement elements </a:t>
            </a:r>
            <a:r>
              <a:rPr lang="tr-TR" sz="1800" dirty="0">
                <a:solidFill>
                  <a:schemeClr val="bg1">
                    <a:lumMod val="50000"/>
                  </a:schemeClr>
                </a:solidFill>
              </a:rPr>
              <a:t>:</a:t>
            </a:r>
          </a:p>
        </p:txBody>
      </p:sp>
      <p:sp>
        <p:nvSpPr>
          <p:cNvPr id="16" name="İçerik Yer Tutucusu 4">
            <a:extLst>
              <a:ext uri="{FF2B5EF4-FFF2-40B4-BE49-F238E27FC236}">
                <a16:creationId xmlns:a16="http://schemas.microsoft.com/office/drawing/2014/main" id="{A6F2387D-68AB-4AE9-A5C6-11D2DDB975C5}"/>
              </a:ext>
            </a:extLst>
          </p:cNvPr>
          <p:cNvSpPr txBox="1">
            <a:spLocks/>
          </p:cNvSpPr>
          <p:nvPr/>
        </p:nvSpPr>
        <p:spPr>
          <a:xfrm>
            <a:off x="540663" y="1413203"/>
            <a:ext cx="4418342" cy="400110"/>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tr-TR" sz="1800" dirty="0">
                <a:solidFill>
                  <a:schemeClr val="bg1">
                    <a:lumMod val="50000"/>
                  </a:schemeClr>
                </a:solidFill>
              </a:rPr>
              <a:t>11.2 </a:t>
            </a:r>
            <a:r>
              <a:rPr lang="tr-TR" sz="1800" dirty="0" err="1">
                <a:solidFill>
                  <a:schemeClr val="bg1">
                    <a:lumMod val="50000"/>
                  </a:schemeClr>
                </a:solidFill>
              </a:rPr>
              <a:t>Classification</a:t>
            </a:r>
            <a:endParaRPr lang="tr-TR" sz="1800" dirty="0">
              <a:solidFill>
                <a:schemeClr val="bg1">
                  <a:lumMod val="50000"/>
                </a:schemeClr>
              </a:solidFill>
            </a:endParaRPr>
          </a:p>
          <a:p>
            <a:pPr marL="0" indent="0">
              <a:lnSpc>
                <a:spcPct val="90000"/>
              </a:lnSpc>
              <a:buFont typeface="Wingdings 2"/>
              <a:buNone/>
            </a:pPr>
            <a:endParaRPr lang="tr-TR" sz="1800" dirty="0">
              <a:solidFill>
                <a:schemeClr val="bg1">
                  <a:lumMod val="50000"/>
                </a:schemeClr>
              </a:solidFill>
            </a:endParaRPr>
          </a:p>
        </p:txBody>
      </p:sp>
    </p:spTree>
    <p:extLst>
      <p:ext uri="{BB962C8B-B14F-4D97-AF65-F5344CB8AC3E}">
        <p14:creationId xmlns:p14="http://schemas.microsoft.com/office/powerpoint/2010/main" val="167023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8">
                                            <p:txEl>
                                              <p:pRg st="0" end="0"/>
                                            </p:txEl>
                                          </p:spTgt>
                                        </p:tgtEl>
                                        <p:attrNameLst>
                                          <p:attrName>style.visibility</p:attrName>
                                        </p:attrNameLst>
                                      </p:cBhvr>
                                      <p:to>
                                        <p:strVal val="visible"/>
                                      </p:to>
                                    </p:set>
                                    <p:animEffect transition="in" filter="wipe(up)">
                                      <p:cBhvr>
                                        <p:cTn id="12" dur="500"/>
                                        <p:tgtEl>
                                          <p:spTgt spid="2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8" grpId="0" build="p"/>
      <p:bldP spid="8"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862336" y="6404984"/>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143</a:t>
            </a:fld>
            <a:endParaRPr lang="tr-TR"/>
          </a:p>
        </p:txBody>
      </p:sp>
      <p:sp>
        <p:nvSpPr>
          <p:cNvPr id="6" name="Rectangle 2"/>
          <p:cNvSpPr txBox="1">
            <a:spLocks noChangeArrowheads="1"/>
          </p:cNvSpPr>
          <p:nvPr/>
        </p:nvSpPr>
        <p:spPr>
          <a:xfrm>
            <a:off x="654734" y="1855335"/>
            <a:ext cx="8382000" cy="545976"/>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rgbClr val="0070C0"/>
                </a:solidFill>
              </a:rPr>
              <a:t>11.2.2 </a:t>
            </a:r>
            <a:r>
              <a:rPr lang="en-US" sz="1800" dirty="0">
                <a:solidFill>
                  <a:srgbClr val="0070C0"/>
                </a:solidFill>
              </a:rPr>
              <a:t>Discontinuous Fibers (Chopped-Ground Fiber/Whiskers):</a:t>
            </a:r>
            <a:endParaRPr lang="tr-TR" sz="1800" dirty="0">
              <a:solidFill>
                <a:srgbClr val="0070C0"/>
              </a:solidFill>
            </a:endParaRPr>
          </a:p>
        </p:txBody>
      </p:sp>
      <p:sp>
        <p:nvSpPr>
          <p:cNvPr id="11" name="Veri Yer Tutucusu 10"/>
          <p:cNvSpPr>
            <a:spLocks noGrp="1"/>
          </p:cNvSpPr>
          <p:nvPr>
            <p:ph type="dt" sz="half" idx="10"/>
          </p:nvPr>
        </p:nvSpPr>
        <p:spPr/>
        <p:txBody>
          <a:bodyPr/>
          <a:lstStyle/>
          <a:p>
            <a:r>
              <a:rPr lang="tr-TR" dirty="0"/>
              <a:t>......</a:t>
            </a:r>
          </a:p>
        </p:txBody>
      </p:sp>
      <p:sp>
        <p:nvSpPr>
          <p:cNvPr id="14" name="Rectangle 3" descr="Rectangle: Click to edit Master text styles&#10;Second level&#10;Third level&#10;Fourth level&#10;Fifth level">
            <a:extLst>
              <a:ext uri="{FF2B5EF4-FFF2-40B4-BE49-F238E27FC236}">
                <a16:creationId xmlns:a16="http://schemas.microsoft.com/office/drawing/2014/main" id="{74B4AC50-FEDB-42C1-9757-A0B3DD26EF0A}"/>
              </a:ext>
            </a:extLst>
          </p:cNvPr>
          <p:cNvSpPr txBox="1">
            <a:spLocks noChangeArrowheads="1"/>
          </p:cNvSpPr>
          <p:nvPr/>
        </p:nvSpPr>
        <p:spPr>
          <a:xfrm>
            <a:off x="395536" y="2647552"/>
            <a:ext cx="6298972" cy="2326811"/>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265113" indent="-265113">
              <a:lnSpc>
                <a:spcPct val="150000"/>
              </a:lnSpc>
              <a:buFont typeface="+mj-lt"/>
              <a:buAutoNum type="arabicPeriod"/>
            </a:pPr>
            <a:r>
              <a:rPr lang="en-US" sz="1800" dirty="0"/>
              <a:t>It consists of short cut fibers in the form of sawdust.</a:t>
            </a:r>
            <a:endParaRPr lang="tr-TR" sz="1800" dirty="0"/>
          </a:p>
          <a:p>
            <a:pPr marL="265113" indent="-265113">
              <a:lnSpc>
                <a:spcPct val="150000"/>
              </a:lnSpc>
              <a:buFont typeface="+mj-lt"/>
              <a:buAutoNum type="arabicPeriod"/>
            </a:pPr>
            <a:r>
              <a:rPr lang="en-US" sz="1800" dirty="0"/>
              <a:t>The diameters of the fibers do not exceed a few </a:t>
            </a:r>
            <a:r>
              <a:rPr lang="en-US" sz="1800" dirty="0" err="1"/>
              <a:t>μm</a:t>
            </a:r>
            <a:r>
              <a:rPr lang="en-US" sz="1800" dirty="0"/>
              <a:t>. Their lengths can vary from a few mm to a few cm.</a:t>
            </a:r>
            <a:endParaRPr lang="tr-TR" sz="1800" dirty="0"/>
          </a:p>
          <a:p>
            <a:pPr marL="265113" indent="-265113">
              <a:lnSpc>
                <a:spcPct val="150000"/>
              </a:lnSpc>
              <a:buFont typeface="+mj-lt"/>
              <a:buAutoNum type="arabicPeriod"/>
            </a:pPr>
            <a:r>
              <a:rPr lang="en-US" sz="1800" dirty="0"/>
              <a:t>Therefore, the fiber does not need to be very long to be defined as a fiber and not a particle.</a:t>
            </a:r>
            <a:endParaRPr lang="tr-TR" sz="1800" dirty="0"/>
          </a:p>
        </p:txBody>
      </p:sp>
      <p:sp>
        <p:nvSpPr>
          <p:cNvPr id="15" name="İçerik Yer Tutucusu 4">
            <a:extLst>
              <a:ext uri="{FF2B5EF4-FFF2-40B4-BE49-F238E27FC236}">
                <a16:creationId xmlns:a16="http://schemas.microsoft.com/office/drawing/2014/main" id="{576C8E56-7293-4AA2-B496-9D87170AE42D}"/>
              </a:ext>
            </a:extLst>
          </p:cNvPr>
          <p:cNvSpPr txBox="1">
            <a:spLocks/>
          </p:cNvSpPr>
          <p:nvPr/>
        </p:nvSpPr>
        <p:spPr>
          <a:xfrm>
            <a:off x="888446" y="3848523"/>
            <a:ext cx="7367108" cy="400110"/>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endParaRPr lang="tr-TR" sz="1700" dirty="0"/>
          </a:p>
        </p:txBody>
      </p:sp>
      <p:pic>
        <p:nvPicPr>
          <p:cNvPr id="9" name="Resim 8">
            <a:extLst>
              <a:ext uri="{FF2B5EF4-FFF2-40B4-BE49-F238E27FC236}">
                <a16:creationId xmlns:a16="http://schemas.microsoft.com/office/drawing/2014/main" id="{CB8CF9C8-B99C-4B95-B156-C6AF835D74F4}"/>
              </a:ext>
            </a:extLst>
          </p:cNvPr>
          <p:cNvPicPr>
            <a:picLocks noChangeAspect="1"/>
          </p:cNvPicPr>
          <p:nvPr/>
        </p:nvPicPr>
        <p:blipFill>
          <a:blip r:embed="rId2"/>
          <a:stretch>
            <a:fillRect/>
          </a:stretch>
        </p:blipFill>
        <p:spPr>
          <a:xfrm>
            <a:off x="6932900" y="2864111"/>
            <a:ext cx="1876406" cy="1627050"/>
          </a:xfrm>
          <a:prstGeom prst="rect">
            <a:avLst/>
          </a:prstGeom>
        </p:spPr>
      </p:pic>
      <p:sp>
        <p:nvSpPr>
          <p:cNvPr id="13" name="Başlık 1">
            <a:extLst>
              <a:ext uri="{FF2B5EF4-FFF2-40B4-BE49-F238E27FC236}">
                <a16:creationId xmlns:a16="http://schemas.microsoft.com/office/drawing/2014/main" id="{E3E3B68A-CCFF-47F1-B44D-4F45686B4C10}"/>
              </a:ext>
            </a:extLst>
          </p:cNvPr>
          <p:cNvSpPr>
            <a:spLocks noGrp="1"/>
          </p:cNvSpPr>
          <p:nvPr>
            <p:ph type="title"/>
          </p:nvPr>
        </p:nvSpPr>
        <p:spPr>
          <a:xfrm>
            <a:off x="867719" y="470059"/>
            <a:ext cx="7746572" cy="449845"/>
          </a:xfrm>
        </p:spPr>
        <p:txBody>
          <a:bodyPr>
            <a:noAutofit/>
          </a:bodyPr>
          <a:lstStyle/>
          <a:p>
            <a:r>
              <a:rPr lang="tr-TR" sz="3200" dirty="0">
                <a:solidFill>
                  <a:schemeClr val="bg1">
                    <a:lumMod val="50000"/>
                  </a:schemeClr>
                </a:solidFill>
              </a:rPr>
              <a:t>11- FIBER MATERIALS</a:t>
            </a:r>
          </a:p>
        </p:txBody>
      </p:sp>
      <p:sp>
        <p:nvSpPr>
          <p:cNvPr id="16" name="İçerik Yer Tutucusu 4">
            <a:extLst>
              <a:ext uri="{FF2B5EF4-FFF2-40B4-BE49-F238E27FC236}">
                <a16:creationId xmlns:a16="http://schemas.microsoft.com/office/drawing/2014/main" id="{8467119B-D841-4D12-AC79-A33441927293}"/>
              </a:ext>
            </a:extLst>
          </p:cNvPr>
          <p:cNvSpPr txBox="1">
            <a:spLocks/>
          </p:cNvSpPr>
          <p:nvPr/>
        </p:nvSpPr>
        <p:spPr>
          <a:xfrm>
            <a:off x="627888" y="1490976"/>
            <a:ext cx="4418342" cy="400110"/>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tr-TR" sz="1800" dirty="0">
                <a:solidFill>
                  <a:schemeClr val="bg1">
                    <a:lumMod val="50000"/>
                  </a:schemeClr>
                </a:solidFill>
              </a:rPr>
              <a:t>11.2 </a:t>
            </a:r>
            <a:r>
              <a:rPr lang="tr-TR" sz="1800" dirty="0" err="1">
                <a:solidFill>
                  <a:schemeClr val="bg1">
                    <a:lumMod val="50000"/>
                  </a:schemeClr>
                </a:solidFill>
              </a:rPr>
              <a:t>Classification</a:t>
            </a:r>
            <a:endParaRPr lang="tr-TR" sz="1800" dirty="0">
              <a:solidFill>
                <a:schemeClr val="bg1">
                  <a:lumMod val="50000"/>
                </a:schemeClr>
              </a:solidFill>
            </a:endParaRPr>
          </a:p>
          <a:p>
            <a:pPr marL="0" indent="0">
              <a:lnSpc>
                <a:spcPct val="90000"/>
              </a:lnSpc>
              <a:buFont typeface="Wingdings 2"/>
              <a:buNone/>
            </a:pPr>
            <a:endParaRPr lang="tr-TR" sz="1800" dirty="0">
              <a:solidFill>
                <a:schemeClr val="bg1">
                  <a:lumMod val="50000"/>
                </a:schemeClr>
              </a:solidFill>
            </a:endParaRPr>
          </a:p>
        </p:txBody>
      </p:sp>
    </p:spTree>
    <p:extLst>
      <p:ext uri="{BB962C8B-B14F-4D97-AF65-F5344CB8AC3E}">
        <p14:creationId xmlns:p14="http://schemas.microsoft.com/office/powerpoint/2010/main" val="288673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wipe(up)">
                                      <p:cBhvr>
                                        <p:cTn id="14" dur="500"/>
                                        <p:tgtEl>
                                          <p:spTgt spid="1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Effect transition="in" filter="wipe(up)">
                                      <p:cBhvr>
                                        <p:cTn id="19" dur="500"/>
                                        <p:tgtEl>
                                          <p:spTgt spid="1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4">
                                            <p:txEl>
                                              <p:pRg st="2" end="2"/>
                                            </p:txEl>
                                          </p:spTgt>
                                        </p:tgtEl>
                                        <p:attrNameLst>
                                          <p:attrName>style.visibility</p:attrName>
                                        </p:attrNameLst>
                                      </p:cBhvr>
                                      <p:to>
                                        <p:strVal val="visible"/>
                                      </p:to>
                                    </p:set>
                                    <p:animEffect transition="in" filter="wipe(up)">
                                      <p:cBhvr>
                                        <p:cTn id="24" dur="500"/>
                                        <p:tgtEl>
                                          <p:spTgt spid="1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nodePh="1">
                                  <p:stCondLst>
                                    <p:cond delay="0"/>
                                  </p:stCondLst>
                                  <p:endCondLst>
                                    <p:cond evt="begin" delay="0">
                                      <p:tn val="27"/>
                                    </p:cond>
                                  </p:endCondLst>
                                  <p:childTnLst>
                                    <p:set>
                                      <p:cBhvr>
                                        <p:cTn id="28" dur="1" fill="hold">
                                          <p:stCondLst>
                                            <p:cond delay="0"/>
                                          </p:stCondLst>
                                        </p:cTn>
                                        <p:tgtEl>
                                          <p:spTgt spid="15">
                                            <p:txEl>
                                              <p:pRg st="0" end="0"/>
                                            </p:txEl>
                                          </p:spTgt>
                                        </p:tgtEl>
                                        <p:attrNameLst>
                                          <p:attrName>style.visibility</p:attrName>
                                        </p:attrNameLst>
                                      </p:cBhvr>
                                      <p:to>
                                        <p:strVal val="visible"/>
                                      </p:to>
                                    </p:set>
                                    <p:anim calcmode="lin" valueType="num">
                                      <p:cBhvr>
                                        <p:cTn id="29"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3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build="p"/>
      <p:bldP spid="15" grpId="0"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894348" y="6422604"/>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144</a:t>
            </a:fld>
            <a:endParaRPr lang="tr-TR"/>
          </a:p>
        </p:txBody>
      </p:sp>
      <p:sp>
        <p:nvSpPr>
          <p:cNvPr id="6" name="Rectangle 2"/>
          <p:cNvSpPr txBox="1">
            <a:spLocks noChangeArrowheads="1"/>
          </p:cNvSpPr>
          <p:nvPr/>
        </p:nvSpPr>
        <p:spPr>
          <a:xfrm>
            <a:off x="951526" y="1743411"/>
            <a:ext cx="2771895" cy="40011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rgbClr val="0070C0"/>
                </a:solidFill>
              </a:rPr>
              <a:t>11.2.3 </a:t>
            </a:r>
            <a:r>
              <a:rPr lang="tr-TR" sz="1800" dirty="0" err="1">
                <a:solidFill>
                  <a:srgbClr val="0070C0"/>
                </a:solidFill>
              </a:rPr>
              <a:t>Continuous</a:t>
            </a:r>
            <a:r>
              <a:rPr lang="tr-TR" sz="1800" dirty="0">
                <a:solidFill>
                  <a:srgbClr val="0070C0"/>
                </a:solidFill>
              </a:rPr>
              <a:t> </a:t>
            </a:r>
            <a:r>
              <a:rPr lang="tr-TR" sz="1800" dirty="0" err="1">
                <a:solidFill>
                  <a:srgbClr val="0070C0"/>
                </a:solidFill>
              </a:rPr>
              <a:t>Fibers</a:t>
            </a:r>
            <a:endParaRPr lang="tr-TR" sz="1800" dirty="0">
              <a:solidFill>
                <a:srgbClr val="0070C0"/>
              </a:solidFill>
            </a:endParaRPr>
          </a:p>
        </p:txBody>
      </p:sp>
      <p:sp>
        <p:nvSpPr>
          <p:cNvPr id="11" name="Veri Yer Tutucusu 10"/>
          <p:cNvSpPr>
            <a:spLocks noGrp="1"/>
          </p:cNvSpPr>
          <p:nvPr>
            <p:ph type="dt" sz="half" idx="10"/>
          </p:nvPr>
        </p:nvSpPr>
        <p:spPr/>
        <p:txBody>
          <a:bodyPr/>
          <a:lstStyle/>
          <a:p>
            <a:r>
              <a:rPr lang="tr-TR" dirty="0"/>
              <a:t>......</a:t>
            </a:r>
          </a:p>
        </p:txBody>
      </p:sp>
      <p:grpSp>
        <p:nvGrpSpPr>
          <p:cNvPr id="12" name="Group 16">
            <a:extLst>
              <a:ext uri="{FF2B5EF4-FFF2-40B4-BE49-F238E27FC236}">
                <a16:creationId xmlns:a16="http://schemas.microsoft.com/office/drawing/2014/main" id="{94D97584-F6ED-4F1F-87BF-AE1E08EFFDEF}"/>
              </a:ext>
            </a:extLst>
          </p:cNvPr>
          <p:cNvGrpSpPr>
            <a:grpSpLocks/>
          </p:cNvGrpSpPr>
          <p:nvPr/>
        </p:nvGrpSpPr>
        <p:grpSpPr bwMode="auto">
          <a:xfrm>
            <a:off x="6526268" y="1413417"/>
            <a:ext cx="2515696" cy="2568566"/>
            <a:chOff x="3973" y="493"/>
            <a:chExt cx="1264" cy="1915"/>
          </a:xfrm>
        </p:grpSpPr>
        <p:sp>
          <p:nvSpPr>
            <p:cNvPr id="13" name="Rectangle 5">
              <a:extLst>
                <a:ext uri="{FF2B5EF4-FFF2-40B4-BE49-F238E27FC236}">
                  <a16:creationId xmlns:a16="http://schemas.microsoft.com/office/drawing/2014/main" id="{41C7C81C-91FD-4269-8C01-5BECE4155A68}"/>
                </a:ext>
              </a:extLst>
            </p:cNvPr>
            <p:cNvSpPr>
              <a:spLocks noChangeArrowheads="1"/>
            </p:cNvSpPr>
            <p:nvPr/>
          </p:nvSpPr>
          <p:spPr bwMode="auto">
            <a:xfrm>
              <a:off x="3973" y="799"/>
              <a:ext cx="1186" cy="1207"/>
            </a:xfrm>
            <a:prstGeom prst="rect">
              <a:avLst/>
            </a:prstGeom>
            <a:solidFill>
              <a:srgbClr val="FFFFFF"/>
            </a:solidFill>
            <a:ln w="9525">
              <a:solidFill>
                <a:srgbClr val="000000"/>
              </a:solidFill>
              <a:miter lim="800000"/>
              <a:headEnd/>
              <a:tailEnd/>
            </a:ln>
          </p:spPr>
          <p:txBody>
            <a:bodyPr/>
            <a:lstStyle/>
            <a:p>
              <a:endParaRPr lang="tr-TR"/>
            </a:p>
          </p:txBody>
        </p:sp>
        <p:sp>
          <p:nvSpPr>
            <p:cNvPr id="16" name="Rectangle 6">
              <a:extLst>
                <a:ext uri="{FF2B5EF4-FFF2-40B4-BE49-F238E27FC236}">
                  <a16:creationId xmlns:a16="http://schemas.microsoft.com/office/drawing/2014/main" id="{697B4A53-9E4D-491D-B04B-A17EDAAD3E75}"/>
                </a:ext>
              </a:extLst>
            </p:cNvPr>
            <p:cNvSpPr>
              <a:spLocks noChangeArrowheads="1"/>
            </p:cNvSpPr>
            <p:nvPr/>
          </p:nvSpPr>
          <p:spPr bwMode="auto">
            <a:xfrm>
              <a:off x="4022" y="809"/>
              <a:ext cx="69" cy="1187"/>
            </a:xfrm>
            <a:prstGeom prst="rect">
              <a:avLst/>
            </a:prstGeom>
            <a:solidFill>
              <a:srgbClr val="FF0000"/>
            </a:solidFill>
            <a:ln w="9525">
              <a:solidFill>
                <a:srgbClr val="000000"/>
              </a:solidFill>
              <a:miter lim="800000"/>
              <a:headEnd/>
              <a:tailEnd/>
            </a:ln>
          </p:spPr>
          <p:txBody>
            <a:bodyPr/>
            <a:lstStyle/>
            <a:p>
              <a:endParaRPr lang="tr-TR"/>
            </a:p>
          </p:txBody>
        </p:sp>
        <p:sp>
          <p:nvSpPr>
            <p:cNvPr id="17" name="Rectangle 7">
              <a:extLst>
                <a:ext uri="{FF2B5EF4-FFF2-40B4-BE49-F238E27FC236}">
                  <a16:creationId xmlns:a16="http://schemas.microsoft.com/office/drawing/2014/main" id="{15C224BC-6987-47BB-860D-6082F79E7038}"/>
                </a:ext>
              </a:extLst>
            </p:cNvPr>
            <p:cNvSpPr>
              <a:spLocks noChangeArrowheads="1"/>
            </p:cNvSpPr>
            <p:nvPr/>
          </p:nvSpPr>
          <p:spPr bwMode="auto">
            <a:xfrm>
              <a:off x="4221" y="809"/>
              <a:ext cx="68" cy="1187"/>
            </a:xfrm>
            <a:prstGeom prst="rect">
              <a:avLst/>
            </a:prstGeom>
            <a:solidFill>
              <a:srgbClr val="FF0000"/>
            </a:solidFill>
            <a:ln w="9525">
              <a:solidFill>
                <a:srgbClr val="000000"/>
              </a:solidFill>
              <a:miter lim="800000"/>
              <a:headEnd/>
              <a:tailEnd/>
            </a:ln>
          </p:spPr>
          <p:txBody>
            <a:bodyPr/>
            <a:lstStyle/>
            <a:p>
              <a:endParaRPr lang="tr-TR"/>
            </a:p>
          </p:txBody>
        </p:sp>
        <p:sp>
          <p:nvSpPr>
            <p:cNvPr id="18" name="Rectangle 8">
              <a:extLst>
                <a:ext uri="{FF2B5EF4-FFF2-40B4-BE49-F238E27FC236}">
                  <a16:creationId xmlns:a16="http://schemas.microsoft.com/office/drawing/2014/main" id="{4AE7106F-F9B7-4A8A-829A-3AFA0EEABADE}"/>
                </a:ext>
              </a:extLst>
            </p:cNvPr>
            <p:cNvSpPr>
              <a:spLocks noChangeArrowheads="1"/>
            </p:cNvSpPr>
            <p:nvPr/>
          </p:nvSpPr>
          <p:spPr bwMode="auto">
            <a:xfrm>
              <a:off x="4418" y="809"/>
              <a:ext cx="68" cy="1187"/>
            </a:xfrm>
            <a:prstGeom prst="rect">
              <a:avLst/>
            </a:prstGeom>
            <a:solidFill>
              <a:srgbClr val="FF0000"/>
            </a:solidFill>
            <a:ln w="9525">
              <a:solidFill>
                <a:srgbClr val="000000"/>
              </a:solidFill>
              <a:miter lim="800000"/>
              <a:headEnd/>
              <a:tailEnd/>
            </a:ln>
          </p:spPr>
          <p:txBody>
            <a:bodyPr/>
            <a:lstStyle/>
            <a:p>
              <a:endParaRPr lang="tr-TR"/>
            </a:p>
          </p:txBody>
        </p:sp>
        <p:sp>
          <p:nvSpPr>
            <p:cNvPr id="19" name="Rectangle 9">
              <a:extLst>
                <a:ext uri="{FF2B5EF4-FFF2-40B4-BE49-F238E27FC236}">
                  <a16:creationId xmlns:a16="http://schemas.microsoft.com/office/drawing/2014/main" id="{C8F03456-6D0A-41E0-81FE-108ADC58ECB4}"/>
                </a:ext>
              </a:extLst>
            </p:cNvPr>
            <p:cNvSpPr>
              <a:spLocks noChangeArrowheads="1"/>
            </p:cNvSpPr>
            <p:nvPr/>
          </p:nvSpPr>
          <p:spPr bwMode="auto">
            <a:xfrm>
              <a:off x="4632" y="809"/>
              <a:ext cx="69" cy="1187"/>
            </a:xfrm>
            <a:prstGeom prst="rect">
              <a:avLst/>
            </a:prstGeom>
            <a:solidFill>
              <a:srgbClr val="FF0000"/>
            </a:solidFill>
            <a:ln w="9525">
              <a:solidFill>
                <a:srgbClr val="000000"/>
              </a:solidFill>
              <a:miter lim="800000"/>
              <a:headEnd/>
              <a:tailEnd/>
            </a:ln>
          </p:spPr>
          <p:txBody>
            <a:bodyPr/>
            <a:lstStyle/>
            <a:p>
              <a:endParaRPr lang="tr-TR"/>
            </a:p>
          </p:txBody>
        </p:sp>
        <p:sp>
          <p:nvSpPr>
            <p:cNvPr id="20" name="Rectangle 10">
              <a:extLst>
                <a:ext uri="{FF2B5EF4-FFF2-40B4-BE49-F238E27FC236}">
                  <a16:creationId xmlns:a16="http://schemas.microsoft.com/office/drawing/2014/main" id="{758F7F05-D120-4106-9540-11FE4FBB0477}"/>
                </a:ext>
              </a:extLst>
            </p:cNvPr>
            <p:cNvSpPr>
              <a:spLocks noChangeArrowheads="1"/>
            </p:cNvSpPr>
            <p:nvPr/>
          </p:nvSpPr>
          <p:spPr bwMode="auto">
            <a:xfrm>
              <a:off x="4828" y="809"/>
              <a:ext cx="69" cy="1187"/>
            </a:xfrm>
            <a:prstGeom prst="rect">
              <a:avLst/>
            </a:prstGeom>
            <a:solidFill>
              <a:srgbClr val="FF0000"/>
            </a:solidFill>
            <a:ln w="9525">
              <a:solidFill>
                <a:srgbClr val="000000"/>
              </a:solidFill>
              <a:miter lim="800000"/>
              <a:headEnd/>
              <a:tailEnd/>
            </a:ln>
          </p:spPr>
          <p:txBody>
            <a:bodyPr/>
            <a:lstStyle/>
            <a:p>
              <a:endParaRPr lang="tr-TR"/>
            </a:p>
          </p:txBody>
        </p:sp>
        <p:sp>
          <p:nvSpPr>
            <p:cNvPr id="21" name="Rectangle 11">
              <a:extLst>
                <a:ext uri="{FF2B5EF4-FFF2-40B4-BE49-F238E27FC236}">
                  <a16:creationId xmlns:a16="http://schemas.microsoft.com/office/drawing/2014/main" id="{06793368-8AF0-407D-A37E-9E174A43C0E9}"/>
                </a:ext>
              </a:extLst>
            </p:cNvPr>
            <p:cNvSpPr>
              <a:spLocks noChangeArrowheads="1"/>
            </p:cNvSpPr>
            <p:nvPr/>
          </p:nvSpPr>
          <p:spPr bwMode="auto">
            <a:xfrm>
              <a:off x="5003" y="809"/>
              <a:ext cx="68" cy="1187"/>
            </a:xfrm>
            <a:prstGeom prst="rect">
              <a:avLst/>
            </a:prstGeom>
            <a:solidFill>
              <a:srgbClr val="FF0000"/>
            </a:solidFill>
            <a:ln w="9525">
              <a:solidFill>
                <a:srgbClr val="000000"/>
              </a:solidFill>
              <a:miter lim="800000"/>
              <a:headEnd/>
              <a:tailEnd/>
            </a:ln>
          </p:spPr>
          <p:txBody>
            <a:bodyPr/>
            <a:lstStyle/>
            <a:p>
              <a:endParaRPr lang="tr-TR"/>
            </a:p>
          </p:txBody>
        </p:sp>
        <p:sp>
          <p:nvSpPr>
            <p:cNvPr id="22" name="Line 12">
              <a:extLst>
                <a:ext uri="{FF2B5EF4-FFF2-40B4-BE49-F238E27FC236}">
                  <a16:creationId xmlns:a16="http://schemas.microsoft.com/office/drawing/2014/main" id="{6381BCC5-5060-45D6-83E8-E3D46E569EFB}"/>
                </a:ext>
              </a:extLst>
            </p:cNvPr>
            <p:cNvSpPr>
              <a:spLocks noChangeShapeType="1"/>
            </p:cNvSpPr>
            <p:nvPr/>
          </p:nvSpPr>
          <p:spPr bwMode="auto">
            <a:xfrm flipV="1">
              <a:off x="4552" y="644"/>
              <a:ext cx="61" cy="37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23" name="Text Box 13">
              <a:extLst>
                <a:ext uri="{FF2B5EF4-FFF2-40B4-BE49-F238E27FC236}">
                  <a16:creationId xmlns:a16="http://schemas.microsoft.com/office/drawing/2014/main" id="{51A69EE6-43D0-46F3-8BC2-498F0F55D22D}"/>
                </a:ext>
              </a:extLst>
            </p:cNvPr>
            <p:cNvSpPr txBox="1">
              <a:spLocks noChangeArrowheads="1"/>
            </p:cNvSpPr>
            <p:nvPr/>
          </p:nvSpPr>
          <p:spPr bwMode="auto">
            <a:xfrm>
              <a:off x="4579" y="493"/>
              <a:ext cx="593" cy="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tr-TR" sz="1600" b="1" dirty="0" err="1">
                  <a:latin typeface="Arial" charset="0"/>
                </a:rPr>
                <a:t>Matrix</a:t>
              </a:r>
              <a:endParaRPr lang="tr-TR" sz="1600" b="1" dirty="0">
                <a:latin typeface="Arial" charset="0"/>
              </a:endParaRPr>
            </a:p>
          </p:txBody>
        </p:sp>
        <p:sp>
          <p:nvSpPr>
            <p:cNvPr id="24" name="Line 14">
              <a:extLst>
                <a:ext uri="{FF2B5EF4-FFF2-40B4-BE49-F238E27FC236}">
                  <a16:creationId xmlns:a16="http://schemas.microsoft.com/office/drawing/2014/main" id="{CEA2AFBC-58B6-41B2-B057-15F3AC7A046E}"/>
                </a:ext>
              </a:extLst>
            </p:cNvPr>
            <p:cNvSpPr>
              <a:spLocks noChangeShapeType="1"/>
            </p:cNvSpPr>
            <p:nvPr/>
          </p:nvSpPr>
          <p:spPr bwMode="auto">
            <a:xfrm flipH="1">
              <a:off x="4539" y="1918"/>
              <a:ext cx="147" cy="29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25" name="Text Box 15">
              <a:extLst>
                <a:ext uri="{FF2B5EF4-FFF2-40B4-BE49-F238E27FC236}">
                  <a16:creationId xmlns:a16="http://schemas.microsoft.com/office/drawing/2014/main" id="{24D375D1-FCBD-483B-A956-BE0029367A84}"/>
                </a:ext>
              </a:extLst>
            </p:cNvPr>
            <p:cNvSpPr txBox="1">
              <a:spLocks noChangeArrowheads="1"/>
            </p:cNvSpPr>
            <p:nvPr/>
          </p:nvSpPr>
          <p:spPr bwMode="auto">
            <a:xfrm>
              <a:off x="4140" y="2173"/>
              <a:ext cx="1097"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tr-TR" sz="1600" b="1" dirty="0" err="1">
                  <a:latin typeface="Arial" charset="0"/>
                </a:rPr>
                <a:t>Continuous</a:t>
              </a:r>
              <a:r>
                <a:rPr lang="tr-TR" sz="1600" b="1" dirty="0">
                  <a:latin typeface="Arial" charset="0"/>
                </a:rPr>
                <a:t> </a:t>
              </a:r>
              <a:r>
                <a:rPr lang="tr-TR" sz="1600" b="1" dirty="0" err="1">
                  <a:latin typeface="Arial" charset="0"/>
                </a:rPr>
                <a:t>Fibers</a:t>
              </a:r>
              <a:endParaRPr lang="tr-TR" sz="1600" b="1" dirty="0">
                <a:latin typeface="Arial" charset="0"/>
              </a:endParaRPr>
            </a:p>
          </p:txBody>
        </p:sp>
      </p:grpSp>
      <p:sp>
        <p:nvSpPr>
          <p:cNvPr id="2" name="Dikdörtgen 1">
            <a:extLst>
              <a:ext uri="{FF2B5EF4-FFF2-40B4-BE49-F238E27FC236}">
                <a16:creationId xmlns:a16="http://schemas.microsoft.com/office/drawing/2014/main" id="{6BCABD3A-32F0-4A3A-A8C3-B58D8A859FF6}"/>
              </a:ext>
            </a:extLst>
          </p:cNvPr>
          <p:cNvSpPr/>
          <p:nvPr/>
        </p:nvSpPr>
        <p:spPr>
          <a:xfrm>
            <a:off x="249798" y="2026581"/>
            <a:ext cx="6393818" cy="2255297"/>
          </a:xfrm>
          <a:prstGeom prst="rect">
            <a:avLst/>
          </a:prstGeom>
        </p:spPr>
        <p:txBody>
          <a:bodyPr wrap="square">
            <a:spAutoFit/>
          </a:bodyPr>
          <a:lstStyle/>
          <a:p>
            <a:pPr marL="354013" indent="-354013">
              <a:lnSpc>
                <a:spcPct val="170000"/>
              </a:lnSpc>
              <a:buFont typeface="+mj-lt"/>
              <a:buAutoNum type="arabicPeriod"/>
            </a:pPr>
            <a:r>
              <a:rPr lang="en-US" sz="1700" dirty="0"/>
              <a:t>The most important reinforcement materials used in composite structures today are continuous fibers. It consists of thin fibers placed throughout the matrix.</a:t>
            </a:r>
            <a:endParaRPr lang="tr-TR" sz="1700" dirty="0"/>
          </a:p>
          <a:p>
            <a:pPr marL="354013" indent="-354013">
              <a:lnSpc>
                <a:spcPct val="170000"/>
              </a:lnSpc>
              <a:buFont typeface="+mj-lt"/>
              <a:buAutoNum type="arabicPeriod"/>
            </a:pPr>
            <a:r>
              <a:rPr lang="en-US" sz="1700" dirty="0"/>
              <a:t>Continuous fibers play an especially important role in the development of modern composites.</a:t>
            </a:r>
            <a:endParaRPr lang="tr-TR" sz="1700" dirty="0"/>
          </a:p>
        </p:txBody>
      </p:sp>
      <p:sp>
        <p:nvSpPr>
          <p:cNvPr id="7" name="Dikdörtgen 6">
            <a:extLst>
              <a:ext uri="{FF2B5EF4-FFF2-40B4-BE49-F238E27FC236}">
                <a16:creationId xmlns:a16="http://schemas.microsoft.com/office/drawing/2014/main" id="{2120BC25-B7D5-43BA-9183-64B81E160F00}"/>
              </a:ext>
            </a:extLst>
          </p:cNvPr>
          <p:cNvSpPr/>
          <p:nvPr/>
        </p:nvSpPr>
        <p:spPr>
          <a:xfrm>
            <a:off x="272612" y="5020914"/>
            <a:ext cx="8662799" cy="1365823"/>
          </a:xfrm>
          <a:prstGeom prst="rect">
            <a:avLst/>
          </a:prstGeom>
        </p:spPr>
        <p:txBody>
          <a:bodyPr wrap="square">
            <a:spAutoFit/>
          </a:bodyPr>
          <a:lstStyle/>
          <a:p>
            <a:pPr marL="342900" indent="-342900">
              <a:lnSpc>
                <a:spcPct val="170000"/>
              </a:lnSpc>
              <a:buFont typeface="+mj-lt"/>
              <a:buAutoNum type="arabicPeriod" startAt="4"/>
            </a:pPr>
            <a:r>
              <a:rPr lang="en-US" sz="1700" dirty="0"/>
              <a:t>In terms of the efficiency of the composite, fiber reinforcements are required to have the following properties:</a:t>
            </a:r>
            <a:r>
              <a:rPr lang="tr-TR" sz="1700" dirty="0"/>
              <a:t> </a:t>
            </a:r>
          </a:p>
          <a:p>
            <a:pPr>
              <a:lnSpc>
                <a:spcPct val="170000"/>
              </a:lnSpc>
            </a:pPr>
            <a:r>
              <a:rPr lang="tr-TR" sz="1700" dirty="0"/>
              <a:t>	</a:t>
            </a:r>
            <a:r>
              <a:rPr lang="en-US" sz="1700" dirty="0"/>
              <a:t> 1. Low density, 2. High modulus of elasticity, 3. High strength, 4. Hardness</a:t>
            </a:r>
            <a:endParaRPr lang="tr-TR" dirty="0"/>
          </a:p>
        </p:txBody>
      </p:sp>
      <p:sp>
        <p:nvSpPr>
          <p:cNvPr id="8" name="Dikdörtgen 7">
            <a:extLst>
              <a:ext uri="{FF2B5EF4-FFF2-40B4-BE49-F238E27FC236}">
                <a16:creationId xmlns:a16="http://schemas.microsoft.com/office/drawing/2014/main" id="{92BA4343-A952-450B-907C-EE1601721E7E}"/>
              </a:ext>
            </a:extLst>
          </p:cNvPr>
          <p:cNvSpPr/>
          <p:nvPr/>
        </p:nvSpPr>
        <p:spPr>
          <a:xfrm>
            <a:off x="249798" y="4248380"/>
            <a:ext cx="8791967" cy="829522"/>
          </a:xfrm>
          <a:prstGeom prst="rect">
            <a:avLst/>
          </a:prstGeom>
        </p:spPr>
        <p:txBody>
          <a:bodyPr wrap="square">
            <a:spAutoFit/>
          </a:bodyPr>
          <a:lstStyle/>
          <a:p>
            <a:pPr marL="342900" indent="-342900">
              <a:lnSpc>
                <a:spcPct val="150000"/>
              </a:lnSpc>
              <a:buFont typeface="+mj-lt"/>
              <a:buAutoNum type="arabicPeriod" startAt="3"/>
            </a:pPr>
            <a:r>
              <a:rPr lang="en-US" sz="1700" dirty="0"/>
              <a:t>Continuous fiber materials are produced and used in the form of rope without cutting, using methods such as wire winding.</a:t>
            </a:r>
            <a:endParaRPr lang="tr-TR" sz="1700" dirty="0"/>
          </a:p>
        </p:txBody>
      </p:sp>
      <p:sp>
        <p:nvSpPr>
          <p:cNvPr id="26" name="Başlık 1">
            <a:extLst>
              <a:ext uri="{FF2B5EF4-FFF2-40B4-BE49-F238E27FC236}">
                <a16:creationId xmlns:a16="http://schemas.microsoft.com/office/drawing/2014/main" id="{81CA4F5E-7EA9-4239-92AC-1B6EA97D9946}"/>
              </a:ext>
            </a:extLst>
          </p:cNvPr>
          <p:cNvSpPr>
            <a:spLocks noGrp="1"/>
          </p:cNvSpPr>
          <p:nvPr>
            <p:ph type="title"/>
          </p:nvPr>
        </p:nvSpPr>
        <p:spPr>
          <a:xfrm>
            <a:off x="867719" y="470059"/>
            <a:ext cx="7746572" cy="449845"/>
          </a:xfrm>
        </p:spPr>
        <p:txBody>
          <a:bodyPr>
            <a:noAutofit/>
          </a:bodyPr>
          <a:lstStyle/>
          <a:p>
            <a:r>
              <a:rPr lang="tr-TR" sz="3200" dirty="0">
                <a:solidFill>
                  <a:schemeClr val="bg1">
                    <a:lumMod val="50000"/>
                  </a:schemeClr>
                </a:solidFill>
              </a:rPr>
              <a:t>11- FIBER MATERIALS</a:t>
            </a:r>
          </a:p>
        </p:txBody>
      </p:sp>
      <p:sp>
        <p:nvSpPr>
          <p:cNvPr id="27" name="İçerik Yer Tutucusu 4">
            <a:extLst>
              <a:ext uri="{FF2B5EF4-FFF2-40B4-BE49-F238E27FC236}">
                <a16:creationId xmlns:a16="http://schemas.microsoft.com/office/drawing/2014/main" id="{3B603265-E6BC-44CB-8A04-D3537D9907F4}"/>
              </a:ext>
            </a:extLst>
          </p:cNvPr>
          <p:cNvSpPr txBox="1">
            <a:spLocks/>
          </p:cNvSpPr>
          <p:nvPr/>
        </p:nvSpPr>
        <p:spPr>
          <a:xfrm>
            <a:off x="325143" y="1417606"/>
            <a:ext cx="4418342" cy="400110"/>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tr-TR" sz="1800" dirty="0">
                <a:solidFill>
                  <a:schemeClr val="bg1">
                    <a:lumMod val="50000"/>
                  </a:schemeClr>
                </a:solidFill>
              </a:rPr>
              <a:t>11.2 </a:t>
            </a:r>
            <a:r>
              <a:rPr lang="tr-TR" sz="1800" dirty="0" err="1">
                <a:solidFill>
                  <a:schemeClr val="bg1">
                    <a:lumMod val="50000"/>
                  </a:schemeClr>
                </a:solidFill>
              </a:rPr>
              <a:t>Classification</a:t>
            </a:r>
            <a:endParaRPr lang="tr-TR" sz="1800" dirty="0">
              <a:solidFill>
                <a:schemeClr val="bg1">
                  <a:lumMod val="50000"/>
                </a:schemeClr>
              </a:solidFill>
            </a:endParaRPr>
          </a:p>
          <a:p>
            <a:pPr marL="0" indent="0">
              <a:lnSpc>
                <a:spcPct val="90000"/>
              </a:lnSpc>
              <a:buFont typeface="Wingdings 2"/>
              <a:buNone/>
            </a:pPr>
            <a:endParaRPr lang="tr-TR" sz="1800" dirty="0">
              <a:solidFill>
                <a:schemeClr val="bg1">
                  <a:lumMod val="50000"/>
                </a:schemeClr>
              </a:solidFill>
            </a:endParaRPr>
          </a:p>
        </p:txBody>
      </p:sp>
    </p:spTree>
    <p:extLst>
      <p:ext uri="{BB962C8B-B14F-4D97-AF65-F5344CB8AC3E}">
        <p14:creationId xmlns:p14="http://schemas.microsoft.com/office/powerpoint/2010/main" val="330433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fade">
                                      <p:cBhvr>
                                        <p:cTn id="29" dur="5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fade">
                                      <p:cBhvr>
                                        <p:cTn id="3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build="p"/>
      <p:bldP spid="7" grpId="0" build="p"/>
      <p:bldP spid="8"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862336" y="6399336"/>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145</a:t>
            </a:fld>
            <a:endParaRPr lang="tr-TR"/>
          </a:p>
        </p:txBody>
      </p:sp>
      <p:sp>
        <p:nvSpPr>
          <p:cNvPr id="11" name="Veri Yer Tutucusu 10"/>
          <p:cNvSpPr>
            <a:spLocks noGrp="1"/>
          </p:cNvSpPr>
          <p:nvPr>
            <p:ph type="dt" sz="half" idx="10"/>
          </p:nvPr>
        </p:nvSpPr>
        <p:spPr/>
        <p:txBody>
          <a:bodyPr/>
          <a:lstStyle/>
          <a:p>
            <a:r>
              <a:rPr lang="tr-TR" dirty="0"/>
              <a:t>......</a:t>
            </a:r>
          </a:p>
        </p:txBody>
      </p:sp>
      <p:sp>
        <p:nvSpPr>
          <p:cNvPr id="26" name="Dikdörtgen 25">
            <a:extLst>
              <a:ext uri="{FF2B5EF4-FFF2-40B4-BE49-F238E27FC236}">
                <a16:creationId xmlns:a16="http://schemas.microsoft.com/office/drawing/2014/main" id="{039B2714-E1A2-4C2A-A364-B5C8F2F0982F}"/>
              </a:ext>
            </a:extLst>
          </p:cNvPr>
          <p:cNvSpPr/>
          <p:nvPr/>
        </p:nvSpPr>
        <p:spPr>
          <a:xfrm>
            <a:off x="325344" y="2266408"/>
            <a:ext cx="6807326" cy="872868"/>
          </a:xfrm>
          <a:prstGeom prst="rect">
            <a:avLst/>
          </a:prstGeom>
        </p:spPr>
        <p:txBody>
          <a:bodyPr wrap="square">
            <a:spAutoFit/>
          </a:bodyPr>
          <a:lstStyle/>
          <a:p>
            <a:pPr marL="342900" indent="-342900">
              <a:lnSpc>
                <a:spcPct val="150000"/>
              </a:lnSpc>
              <a:buFont typeface="+mj-lt"/>
              <a:buAutoNum type="arabicPeriod" startAt="5"/>
            </a:pPr>
            <a:r>
              <a:rPr lang="en-US" dirty="0"/>
              <a:t>Reasons why fiber materials are high-performance engineering materials:</a:t>
            </a:r>
            <a:endParaRPr lang="tr-TR" dirty="0"/>
          </a:p>
        </p:txBody>
      </p:sp>
      <p:sp>
        <p:nvSpPr>
          <p:cNvPr id="27" name="Metin kutusu 26">
            <a:extLst>
              <a:ext uri="{FF2B5EF4-FFF2-40B4-BE49-F238E27FC236}">
                <a16:creationId xmlns:a16="http://schemas.microsoft.com/office/drawing/2014/main" id="{5F19B7C6-02FD-4F5E-BDAA-4718A1844726}"/>
              </a:ext>
            </a:extLst>
          </p:cNvPr>
          <p:cNvSpPr txBox="1"/>
          <p:nvPr/>
        </p:nvSpPr>
        <p:spPr>
          <a:xfrm>
            <a:off x="-28966" y="3156227"/>
            <a:ext cx="7049237" cy="2950359"/>
          </a:xfrm>
          <a:prstGeom prst="rect">
            <a:avLst/>
          </a:prstGeom>
          <a:noFill/>
        </p:spPr>
        <p:txBody>
          <a:bodyPr wrap="square" rtlCol="0">
            <a:spAutoFit/>
          </a:bodyPr>
          <a:lstStyle/>
          <a:p>
            <a:pPr marL="800100" lvl="1" indent="-342900" algn="just">
              <a:lnSpc>
                <a:spcPct val="150000"/>
              </a:lnSpc>
              <a:buFont typeface="+mj-lt"/>
              <a:buAutoNum type="alphaLcPeriod"/>
            </a:pPr>
            <a:r>
              <a:rPr lang="en-US" dirty="0"/>
              <a:t>Since they are produced on a small scale and the internal structure grain sizes are small, material defects are minimized. Therefore, they have superior microstructural properties. Therefore, their elasticity modulus and strength are high.</a:t>
            </a:r>
            <a:endParaRPr lang="tr-TR" dirty="0"/>
          </a:p>
          <a:p>
            <a:pPr marL="800100" lvl="1" indent="-342900" algn="just">
              <a:lnSpc>
                <a:spcPct val="150000"/>
              </a:lnSpc>
              <a:buFont typeface="+mj-lt"/>
              <a:buAutoNum type="alphaLcPeriod"/>
            </a:pPr>
            <a:r>
              <a:rPr lang="en-US" dirty="0"/>
              <a:t>Since the fiber length/diameter ratio is large, the amount of load transmitted to the fiber by the matrix also increases.</a:t>
            </a:r>
            <a:endParaRPr lang="tr-TR" dirty="0"/>
          </a:p>
        </p:txBody>
      </p:sp>
      <p:pic>
        <p:nvPicPr>
          <p:cNvPr id="28" name="Rectangle 131078">
            <a:extLst>
              <a:ext uri="{FF2B5EF4-FFF2-40B4-BE49-F238E27FC236}">
                <a16:creationId xmlns:a16="http://schemas.microsoft.com/office/drawing/2014/main" id="{0E3C401B-1CD1-405A-B291-736F1CF81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58" y="4123784"/>
            <a:ext cx="1062455"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Rectangle 131080">
            <a:extLst>
              <a:ext uri="{FF2B5EF4-FFF2-40B4-BE49-F238E27FC236}">
                <a16:creationId xmlns:a16="http://schemas.microsoft.com/office/drawing/2014/main" id="{71BEDCB9-7D5A-42DB-8B6F-B13332A815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2670" y="2304737"/>
            <a:ext cx="1543786" cy="1543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a:extLst>
              <a:ext uri="{FF2B5EF4-FFF2-40B4-BE49-F238E27FC236}">
                <a16:creationId xmlns:a16="http://schemas.microsoft.com/office/drawing/2014/main" id="{ACFC23E0-2FD5-422B-9C7D-4C9022CB627F}"/>
              </a:ext>
            </a:extLst>
          </p:cNvPr>
          <p:cNvSpPr txBox="1">
            <a:spLocks noChangeArrowheads="1"/>
          </p:cNvSpPr>
          <p:nvPr/>
        </p:nvSpPr>
        <p:spPr>
          <a:xfrm>
            <a:off x="1043608" y="1785324"/>
            <a:ext cx="4514465" cy="400110"/>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chemeClr val="bg1">
                    <a:lumMod val="50000"/>
                  </a:schemeClr>
                </a:solidFill>
              </a:rPr>
              <a:t>11.2.3 </a:t>
            </a:r>
            <a:r>
              <a:rPr lang="tr-TR" sz="1800" dirty="0" err="1">
                <a:solidFill>
                  <a:schemeClr val="bg1">
                    <a:lumMod val="50000"/>
                  </a:schemeClr>
                </a:solidFill>
              </a:rPr>
              <a:t>Continuous</a:t>
            </a:r>
            <a:r>
              <a:rPr lang="tr-TR" sz="1800" dirty="0">
                <a:solidFill>
                  <a:schemeClr val="bg1">
                    <a:lumMod val="50000"/>
                  </a:schemeClr>
                </a:solidFill>
              </a:rPr>
              <a:t> </a:t>
            </a:r>
            <a:r>
              <a:rPr lang="tr-TR" sz="1800" dirty="0" err="1">
                <a:solidFill>
                  <a:schemeClr val="bg1">
                    <a:lumMod val="50000"/>
                  </a:schemeClr>
                </a:solidFill>
              </a:rPr>
              <a:t>Fibers</a:t>
            </a:r>
            <a:r>
              <a:rPr lang="tr-TR" sz="1800" dirty="0">
                <a:solidFill>
                  <a:schemeClr val="bg1">
                    <a:lumMod val="50000"/>
                  </a:schemeClr>
                </a:solidFill>
              </a:rPr>
              <a:t> - </a:t>
            </a:r>
            <a:r>
              <a:rPr lang="tr-TR" sz="1800" dirty="0" err="1">
                <a:solidFill>
                  <a:schemeClr val="bg1">
                    <a:lumMod val="50000"/>
                  </a:schemeClr>
                </a:solidFill>
              </a:rPr>
              <a:t>Continue</a:t>
            </a:r>
            <a:endParaRPr lang="tr-TR" sz="1800" dirty="0">
              <a:solidFill>
                <a:schemeClr val="bg1">
                  <a:lumMod val="50000"/>
                </a:schemeClr>
              </a:solidFill>
            </a:endParaRPr>
          </a:p>
        </p:txBody>
      </p:sp>
      <p:sp>
        <p:nvSpPr>
          <p:cNvPr id="13" name="İçerik Yer Tutucusu 4">
            <a:extLst>
              <a:ext uri="{FF2B5EF4-FFF2-40B4-BE49-F238E27FC236}">
                <a16:creationId xmlns:a16="http://schemas.microsoft.com/office/drawing/2014/main" id="{57708770-C446-406E-93B9-B605ED51AB37}"/>
              </a:ext>
            </a:extLst>
          </p:cNvPr>
          <p:cNvSpPr txBox="1">
            <a:spLocks/>
          </p:cNvSpPr>
          <p:nvPr/>
        </p:nvSpPr>
        <p:spPr>
          <a:xfrm>
            <a:off x="367256" y="1459519"/>
            <a:ext cx="4418342" cy="400110"/>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tr-TR" sz="1800" dirty="0">
                <a:solidFill>
                  <a:schemeClr val="bg1">
                    <a:lumMod val="50000"/>
                  </a:schemeClr>
                </a:solidFill>
              </a:rPr>
              <a:t>11.2 </a:t>
            </a:r>
            <a:r>
              <a:rPr lang="tr-TR" sz="1800" dirty="0" err="1">
                <a:solidFill>
                  <a:schemeClr val="bg1">
                    <a:lumMod val="50000"/>
                  </a:schemeClr>
                </a:solidFill>
              </a:rPr>
              <a:t>Classification</a:t>
            </a:r>
            <a:endParaRPr lang="tr-TR" sz="1800" dirty="0">
              <a:solidFill>
                <a:schemeClr val="bg1">
                  <a:lumMod val="50000"/>
                </a:schemeClr>
              </a:solidFill>
            </a:endParaRPr>
          </a:p>
          <a:p>
            <a:pPr marL="0" indent="0">
              <a:lnSpc>
                <a:spcPct val="90000"/>
              </a:lnSpc>
              <a:buFont typeface="Wingdings 2"/>
              <a:buNone/>
            </a:pPr>
            <a:endParaRPr lang="tr-TR" sz="1800" dirty="0">
              <a:solidFill>
                <a:schemeClr val="bg1">
                  <a:lumMod val="50000"/>
                </a:schemeClr>
              </a:solidFill>
            </a:endParaRPr>
          </a:p>
        </p:txBody>
      </p:sp>
      <p:sp>
        <p:nvSpPr>
          <p:cNvPr id="16" name="Başlık 1">
            <a:extLst>
              <a:ext uri="{FF2B5EF4-FFF2-40B4-BE49-F238E27FC236}">
                <a16:creationId xmlns:a16="http://schemas.microsoft.com/office/drawing/2014/main" id="{4CDB257A-8652-4DCD-8ECB-F7C56C031566}"/>
              </a:ext>
            </a:extLst>
          </p:cNvPr>
          <p:cNvSpPr>
            <a:spLocks noGrp="1"/>
          </p:cNvSpPr>
          <p:nvPr>
            <p:ph type="title"/>
          </p:nvPr>
        </p:nvSpPr>
        <p:spPr>
          <a:xfrm>
            <a:off x="867719" y="470059"/>
            <a:ext cx="7746572" cy="449845"/>
          </a:xfrm>
        </p:spPr>
        <p:txBody>
          <a:bodyPr>
            <a:noAutofit/>
          </a:bodyPr>
          <a:lstStyle/>
          <a:p>
            <a:r>
              <a:rPr lang="tr-TR" sz="3200" dirty="0">
                <a:solidFill>
                  <a:schemeClr val="bg1">
                    <a:lumMod val="50000"/>
                  </a:schemeClr>
                </a:solidFill>
              </a:rPr>
              <a:t>11- FIBER MATERIALS</a:t>
            </a:r>
          </a:p>
        </p:txBody>
      </p:sp>
    </p:spTree>
    <p:extLst>
      <p:ext uri="{BB962C8B-B14F-4D97-AF65-F5344CB8AC3E}">
        <p14:creationId xmlns:p14="http://schemas.microsoft.com/office/powerpoint/2010/main" val="2566431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xEl>
                                              <p:pRg st="0" end="0"/>
                                            </p:txEl>
                                          </p:spTgt>
                                        </p:tgtEl>
                                        <p:attrNameLst>
                                          <p:attrName>style.visibility</p:attrName>
                                        </p:attrNameLst>
                                      </p:cBhvr>
                                      <p:to>
                                        <p:strVal val="visible"/>
                                      </p:to>
                                    </p:set>
                                    <p:animEffect transition="in" filter="wipe(left)">
                                      <p:cBhvr>
                                        <p:cTn id="12" dur="500"/>
                                        <p:tgtEl>
                                          <p:spTgt spid="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
                                            <p:txEl>
                                              <p:pRg st="1" end="1"/>
                                            </p:txEl>
                                          </p:spTgt>
                                        </p:tgtEl>
                                        <p:attrNameLst>
                                          <p:attrName>style.visibility</p:attrName>
                                        </p:attrNameLst>
                                      </p:cBhvr>
                                      <p:to>
                                        <p:strVal val="visible"/>
                                      </p:to>
                                    </p:set>
                                    <p:animEffect transition="in" filter="wipe(left)">
                                      <p:cBhvr>
                                        <p:cTn id="17"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034022" y="6432254"/>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146</a:t>
            </a:fld>
            <a:endParaRPr lang="tr-TR"/>
          </a:p>
        </p:txBody>
      </p:sp>
      <p:sp>
        <p:nvSpPr>
          <p:cNvPr id="11" name="Veri Yer Tutucusu 10"/>
          <p:cNvSpPr>
            <a:spLocks noGrp="1"/>
          </p:cNvSpPr>
          <p:nvPr>
            <p:ph type="dt" sz="half" idx="10"/>
          </p:nvPr>
        </p:nvSpPr>
        <p:spPr/>
        <p:txBody>
          <a:bodyPr/>
          <a:lstStyle/>
          <a:p>
            <a:r>
              <a:rPr lang="tr-TR" dirty="0"/>
              <a:t>......</a:t>
            </a:r>
          </a:p>
        </p:txBody>
      </p:sp>
      <p:sp>
        <p:nvSpPr>
          <p:cNvPr id="14" name="Dikdörtgen 13">
            <a:extLst>
              <a:ext uri="{FF2B5EF4-FFF2-40B4-BE49-F238E27FC236}">
                <a16:creationId xmlns:a16="http://schemas.microsoft.com/office/drawing/2014/main" id="{1F0851F7-01F8-485B-A6BF-9333D164B66B}"/>
              </a:ext>
            </a:extLst>
          </p:cNvPr>
          <p:cNvSpPr/>
          <p:nvPr/>
        </p:nvSpPr>
        <p:spPr>
          <a:xfrm>
            <a:off x="1435257" y="2320109"/>
            <a:ext cx="3155031" cy="369332"/>
          </a:xfrm>
          <a:prstGeom prst="rect">
            <a:avLst/>
          </a:prstGeom>
        </p:spPr>
        <p:txBody>
          <a:bodyPr wrap="none">
            <a:spAutoFit/>
          </a:bodyPr>
          <a:lstStyle/>
          <a:p>
            <a:r>
              <a:rPr lang="tr-TR" dirty="0">
                <a:solidFill>
                  <a:srgbClr val="0070C0"/>
                </a:solidFill>
              </a:rPr>
              <a:t>11.2.3.1 </a:t>
            </a:r>
            <a:r>
              <a:rPr lang="tr-TR" dirty="0" err="1">
                <a:solidFill>
                  <a:srgbClr val="0070C0"/>
                </a:solidFill>
              </a:rPr>
              <a:t>Woven</a:t>
            </a:r>
            <a:r>
              <a:rPr lang="tr-TR" dirty="0">
                <a:solidFill>
                  <a:srgbClr val="0070C0"/>
                </a:solidFill>
              </a:rPr>
              <a:t> </a:t>
            </a:r>
            <a:r>
              <a:rPr lang="tr-TR" dirty="0" err="1">
                <a:solidFill>
                  <a:srgbClr val="0070C0"/>
                </a:solidFill>
              </a:rPr>
              <a:t>Fabric</a:t>
            </a:r>
            <a:r>
              <a:rPr lang="tr-TR" dirty="0">
                <a:solidFill>
                  <a:srgbClr val="0070C0"/>
                </a:solidFill>
              </a:rPr>
              <a:t> </a:t>
            </a:r>
            <a:r>
              <a:rPr lang="tr-TR" dirty="0" err="1">
                <a:solidFill>
                  <a:srgbClr val="0070C0"/>
                </a:solidFill>
              </a:rPr>
              <a:t>Fibers</a:t>
            </a:r>
            <a:r>
              <a:rPr lang="tr-TR" dirty="0">
                <a:solidFill>
                  <a:srgbClr val="0070C0"/>
                </a:solidFill>
              </a:rPr>
              <a:t> </a:t>
            </a:r>
          </a:p>
        </p:txBody>
      </p:sp>
      <p:sp>
        <p:nvSpPr>
          <p:cNvPr id="2" name="Dikdörtgen 1">
            <a:extLst>
              <a:ext uri="{FF2B5EF4-FFF2-40B4-BE49-F238E27FC236}">
                <a16:creationId xmlns:a16="http://schemas.microsoft.com/office/drawing/2014/main" id="{92BA48AA-0CB0-44F0-A262-27831A43BE5D}"/>
              </a:ext>
            </a:extLst>
          </p:cNvPr>
          <p:cNvSpPr/>
          <p:nvPr/>
        </p:nvSpPr>
        <p:spPr>
          <a:xfrm>
            <a:off x="287695" y="2752025"/>
            <a:ext cx="6748463" cy="1703864"/>
          </a:xfrm>
          <a:prstGeom prst="rect">
            <a:avLst/>
          </a:prstGeom>
        </p:spPr>
        <p:txBody>
          <a:bodyPr wrap="square">
            <a:spAutoFit/>
          </a:bodyPr>
          <a:lstStyle/>
          <a:p>
            <a:pPr marL="342900" indent="-342900">
              <a:lnSpc>
                <a:spcPct val="150000"/>
              </a:lnSpc>
              <a:buFont typeface="+mj-lt"/>
              <a:buAutoNum type="arabicPeriod"/>
            </a:pPr>
            <a:r>
              <a:rPr lang="en-US" dirty="0"/>
              <a:t>In order to obtain equal strength in different directions in a composite layer, fibers woven in the form of fabric are used.</a:t>
            </a:r>
            <a:endParaRPr lang="tr-TR" dirty="0"/>
          </a:p>
          <a:p>
            <a:pPr marL="342900" indent="-342900">
              <a:lnSpc>
                <a:spcPct val="150000"/>
              </a:lnSpc>
              <a:buFont typeface="+mj-lt"/>
              <a:buAutoNum type="arabicPeriod"/>
            </a:pPr>
            <a:r>
              <a:rPr lang="en-US" dirty="0"/>
              <a:t>There are types of woven fiber fabrics prepared with continuous fibers developed for different purposes.</a:t>
            </a:r>
            <a:endParaRPr lang="tr-TR" dirty="0"/>
          </a:p>
        </p:txBody>
      </p:sp>
      <p:pic>
        <p:nvPicPr>
          <p:cNvPr id="16" name="Rectangle 131082">
            <a:hlinkClick r:id="rId2"/>
            <a:extLst>
              <a:ext uri="{FF2B5EF4-FFF2-40B4-BE49-F238E27FC236}">
                <a16:creationId xmlns:a16="http://schemas.microsoft.com/office/drawing/2014/main" id="{A568076E-FF21-42D2-920E-F1EC9041F1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8147" y="2791510"/>
            <a:ext cx="1993334" cy="1257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a:extLst>
              <a:ext uri="{FF2B5EF4-FFF2-40B4-BE49-F238E27FC236}">
                <a16:creationId xmlns:a16="http://schemas.microsoft.com/office/drawing/2014/main" id="{4D8686E7-0811-4C3F-90A8-34FE67E430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6158" y="4574161"/>
            <a:ext cx="1677313" cy="1712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5" descr="C:\Documents and Settings\asus1\Desktop\KOMPOZİT DERS NOTLARI\TurkCADCAM_net  Yeni Ürün Tasarım, Geliştirme, CAD-CAM-CAE ve İmalat Teknolojileri_dosyalar\dokuma1.jpg">
            <a:extLst>
              <a:ext uri="{FF2B5EF4-FFF2-40B4-BE49-F238E27FC236}">
                <a16:creationId xmlns:a16="http://schemas.microsoft.com/office/drawing/2014/main" id="{E0267B32-6C49-4AA3-9DAC-E3E655438EBC}"/>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043608" y="4615259"/>
            <a:ext cx="5739144" cy="1672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
            <a:extLst>
              <a:ext uri="{FF2B5EF4-FFF2-40B4-BE49-F238E27FC236}">
                <a16:creationId xmlns:a16="http://schemas.microsoft.com/office/drawing/2014/main" id="{968C71E7-C5F1-4BCC-A74B-7FBB59CEAFCC}"/>
              </a:ext>
            </a:extLst>
          </p:cNvPr>
          <p:cNvSpPr txBox="1">
            <a:spLocks noChangeArrowheads="1"/>
          </p:cNvSpPr>
          <p:nvPr/>
        </p:nvSpPr>
        <p:spPr>
          <a:xfrm>
            <a:off x="1043608" y="1785324"/>
            <a:ext cx="4514465" cy="400110"/>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chemeClr val="bg1">
                    <a:lumMod val="50000"/>
                  </a:schemeClr>
                </a:solidFill>
              </a:rPr>
              <a:t>11.2.3 </a:t>
            </a:r>
            <a:r>
              <a:rPr lang="tr-TR" sz="1800" dirty="0" err="1">
                <a:solidFill>
                  <a:schemeClr val="bg1">
                    <a:lumMod val="50000"/>
                  </a:schemeClr>
                </a:solidFill>
              </a:rPr>
              <a:t>Continuous</a:t>
            </a:r>
            <a:r>
              <a:rPr lang="tr-TR" sz="1800" dirty="0">
                <a:solidFill>
                  <a:schemeClr val="bg1">
                    <a:lumMod val="50000"/>
                  </a:schemeClr>
                </a:solidFill>
              </a:rPr>
              <a:t> </a:t>
            </a:r>
            <a:r>
              <a:rPr lang="tr-TR" sz="1800" dirty="0" err="1">
                <a:solidFill>
                  <a:schemeClr val="bg1">
                    <a:lumMod val="50000"/>
                  </a:schemeClr>
                </a:solidFill>
              </a:rPr>
              <a:t>Fibers</a:t>
            </a:r>
            <a:r>
              <a:rPr lang="tr-TR" sz="1800" dirty="0">
                <a:solidFill>
                  <a:schemeClr val="bg1">
                    <a:lumMod val="50000"/>
                  </a:schemeClr>
                </a:solidFill>
              </a:rPr>
              <a:t> - </a:t>
            </a:r>
            <a:r>
              <a:rPr lang="tr-TR" sz="1800" dirty="0" err="1">
                <a:solidFill>
                  <a:schemeClr val="bg1">
                    <a:lumMod val="50000"/>
                  </a:schemeClr>
                </a:solidFill>
              </a:rPr>
              <a:t>Continue</a:t>
            </a:r>
            <a:endParaRPr lang="tr-TR" sz="1800" dirty="0">
              <a:solidFill>
                <a:schemeClr val="bg1">
                  <a:lumMod val="50000"/>
                </a:schemeClr>
              </a:solidFill>
            </a:endParaRPr>
          </a:p>
        </p:txBody>
      </p:sp>
      <p:sp>
        <p:nvSpPr>
          <p:cNvPr id="19" name="İçerik Yer Tutucusu 4">
            <a:extLst>
              <a:ext uri="{FF2B5EF4-FFF2-40B4-BE49-F238E27FC236}">
                <a16:creationId xmlns:a16="http://schemas.microsoft.com/office/drawing/2014/main" id="{86B9A978-69AB-45C4-A0B0-CC4278B1EC4F}"/>
              </a:ext>
            </a:extLst>
          </p:cNvPr>
          <p:cNvSpPr txBox="1">
            <a:spLocks/>
          </p:cNvSpPr>
          <p:nvPr/>
        </p:nvSpPr>
        <p:spPr>
          <a:xfrm>
            <a:off x="367256" y="1459519"/>
            <a:ext cx="4418342" cy="400110"/>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tr-TR" sz="1800" dirty="0">
                <a:solidFill>
                  <a:schemeClr val="bg1">
                    <a:lumMod val="50000"/>
                  </a:schemeClr>
                </a:solidFill>
              </a:rPr>
              <a:t>11.2 </a:t>
            </a:r>
            <a:r>
              <a:rPr lang="tr-TR" sz="1800" dirty="0" err="1">
                <a:solidFill>
                  <a:schemeClr val="bg1">
                    <a:lumMod val="50000"/>
                  </a:schemeClr>
                </a:solidFill>
              </a:rPr>
              <a:t>Classification</a:t>
            </a:r>
            <a:endParaRPr lang="tr-TR" sz="1800" dirty="0">
              <a:solidFill>
                <a:schemeClr val="bg1">
                  <a:lumMod val="50000"/>
                </a:schemeClr>
              </a:solidFill>
            </a:endParaRPr>
          </a:p>
          <a:p>
            <a:pPr marL="0" indent="0">
              <a:lnSpc>
                <a:spcPct val="90000"/>
              </a:lnSpc>
              <a:buFont typeface="Wingdings 2"/>
              <a:buNone/>
            </a:pPr>
            <a:endParaRPr lang="tr-TR" sz="1800" dirty="0">
              <a:solidFill>
                <a:schemeClr val="bg1">
                  <a:lumMod val="50000"/>
                </a:schemeClr>
              </a:solidFill>
            </a:endParaRPr>
          </a:p>
        </p:txBody>
      </p:sp>
      <p:sp>
        <p:nvSpPr>
          <p:cNvPr id="20" name="Başlık 1">
            <a:extLst>
              <a:ext uri="{FF2B5EF4-FFF2-40B4-BE49-F238E27FC236}">
                <a16:creationId xmlns:a16="http://schemas.microsoft.com/office/drawing/2014/main" id="{A00C9C6A-DDC6-476F-BE54-29FBC3DCB630}"/>
              </a:ext>
            </a:extLst>
          </p:cNvPr>
          <p:cNvSpPr>
            <a:spLocks noGrp="1"/>
          </p:cNvSpPr>
          <p:nvPr>
            <p:ph type="title"/>
          </p:nvPr>
        </p:nvSpPr>
        <p:spPr>
          <a:xfrm>
            <a:off x="867719" y="470059"/>
            <a:ext cx="7746572" cy="449845"/>
          </a:xfrm>
        </p:spPr>
        <p:txBody>
          <a:bodyPr>
            <a:noAutofit/>
          </a:bodyPr>
          <a:lstStyle/>
          <a:p>
            <a:r>
              <a:rPr lang="tr-TR" sz="3200" dirty="0">
                <a:solidFill>
                  <a:schemeClr val="bg1">
                    <a:lumMod val="50000"/>
                  </a:schemeClr>
                </a:solidFill>
              </a:rPr>
              <a:t>11- FIBER MATERIALS</a:t>
            </a:r>
          </a:p>
        </p:txBody>
      </p:sp>
    </p:spTree>
    <p:extLst>
      <p:ext uri="{BB962C8B-B14F-4D97-AF65-F5344CB8AC3E}">
        <p14:creationId xmlns:p14="http://schemas.microsoft.com/office/powerpoint/2010/main" val="341326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build="p"/>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897490" y="6422604"/>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147</a:t>
            </a:fld>
            <a:endParaRPr lang="tr-TR"/>
          </a:p>
        </p:txBody>
      </p:sp>
      <p:sp>
        <p:nvSpPr>
          <p:cNvPr id="6" name="Rectangle 2"/>
          <p:cNvSpPr txBox="1">
            <a:spLocks noChangeArrowheads="1"/>
          </p:cNvSpPr>
          <p:nvPr/>
        </p:nvSpPr>
        <p:spPr>
          <a:xfrm>
            <a:off x="304800" y="1592547"/>
            <a:ext cx="5172689" cy="40011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2000" dirty="0">
                <a:solidFill>
                  <a:srgbClr val="FF0000"/>
                </a:solidFill>
              </a:rPr>
              <a:t>11. 3 </a:t>
            </a:r>
            <a:r>
              <a:rPr lang="tr-TR" sz="2000" dirty="0" err="1">
                <a:solidFill>
                  <a:srgbClr val="FF0000"/>
                </a:solidFill>
              </a:rPr>
              <a:t>Major</a:t>
            </a:r>
            <a:r>
              <a:rPr lang="tr-TR" sz="2000" dirty="0">
                <a:solidFill>
                  <a:srgbClr val="FF0000"/>
                </a:solidFill>
              </a:rPr>
              <a:t> Fiber </a:t>
            </a:r>
            <a:r>
              <a:rPr lang="tr-TR" sz="2000" dirty="0" err="1">
                <a:solidFill>
                  <a:srgbClr val="FF0000"/>
                </a:solidFill>
              </a:rPr>
              <a:t>Materials</a:t>
            </a:r>
            <a:r>
              <a:rPr lang="tr-TR" sz="2000" dirty="0">
                <a:solidFill>
                  <a:srgbClr val="FF0000"/>
                </a:solidFill>
              </a:rPr>
              <a:t> :</a:t>
            </a:r>
          </a:p>
        </p:txBody>
      </p:sp>
      <p:sp>
        <p:nvSpPr>
          <p:cNvPr id="11" name="Veri Yer Tutucusu 10"/>
          <p:cNvSpPr>
            <a:spLocks noGrp="1"/>
          </p:cNvSpPr>
          <p:nvPr>
            <p:ph type="dt" sz="half" idx="10"/>
          </p:nvPr>
        </p:nvSpPr>
        <p:spPr/>
        <p:txBody>
          <a:bodyPr/>
          <a:lstStyle/>
          <a:p>
            <a:r>
              <a:rPr lang="tr-TR" dirty="0"/>
              <a:t>......</a:t>
            </a:r>
          </a:p>
        </p:txBody>
      </p:sp>
      <p:sp>
        <p:nvSpPr>
          <p:cNvPr id="13" name="Rectangle 3" descr="Rectangle: Click to edit Master text styles&#10;Second level&#10;Third level&#10;Fourth level&#10;Fifth level">
            <a:extLst>
              <a:ext uri="{FF2B5EF4-FFF2-40B4-BE49-F238E27FC236}">
                <a16:creationId xmlns:a16="http://schemas.microsoft.com/office/drawing/2014/main" id="{1FD7C551-F362-466D-A870-318B7AE8642F}"/>
              </a:ext>
            </a:extLst>
          </p:cNvPr>
          <p:cNvSpPr>
            <a:spLocks noGrp="1" noChangeArrowheads="1"/>
          </p:cNvSpPr>
          <p:nvPr>
            <p:ph idx="1"/>
          </p:nvPr>
        </p:nvSpPr>
        <p:spPr>
          <a:xfrm>
            <a:off x="449828" y="2117507"/>
            <a:ext cx="4423352" cy="2867812"/>
          </a:xfrm>
          <a:noFill/>
        </p:spPr>
        <p:txBody>
          <a:bodyPr>
            <a:noAutofit/>
          </a:bodyPr>
          <a:lstStyle/>
          <a:p>
            <a:pPr marL="265113" indent="-265113">
              <a:buFont typeface="+mj-lt"/>
              <a:buAutoNum type="arabicPeriod"/>
            </a:pPr>
            <a:r>
              <a:rPr lang="tr-TR" sz="1800" dirty="0" err="1"/>
              <a:t>Glass</a:t>
            </a:r>
            <a:r>
              <a:rPr lang="tr-TR" sz="1800" dirty="0"/>
              <a:t> Fiber (</a:t>
            </a:r>
            <a:r>
              <a:rPr lang="tr-TR" sz="1800" dirty="0" err="1"/>
              <a:t>or</a:t>
            </a:r>
            <a:r>
              <a:rPr lang="tr-TR" sz="1800" dirty="0"/>
              <a:t> </a:t>
            </a:r>
            <a:r>
              <a:rPr lang="tr-TR" sz="1800" dirty="0" err="1"/>
              <a:t>Fiberglass</a:t>
            </a:r>
            <a:r>
              <a:rPr lang="tr-TR" sz="1800" dirty="0"/>
              <a:t>),</a:t>
            </a:r>
          </a:p>
          <a:p>
            <a:pPr marL="265113" indent="-265113">
              <a:buFont typeface="+mj-lt"/>
              <a:buAutoNum type="arabicPeriod"/>
            </a:pPr>
            <a:r>
              <a:rPr lang="tr-TR" sz="1800" dirty="0" err="1"/>
              <a:t>Carbon</a:t>
            </a:r>
            <a:r>
              <a:rPr lang="tr-TR" sz="1800" dirty="0"/>
              <a:t> (</a:t>
            </a:r>
            <a:r>
              <a:rPr lang="tr-TR" sz="1800" dirty="0" err="1"/>
              <a:t>Graphite</a:t>
            </a:r>
            <a:r>
              <a:rPr lang="tr-TR" sz="1800" dirty="0"/>
              <a:t>) fiber,</a:t>
            </a:r>
          </a:p>
          <a:p>
            <a:pPr marL="265113" indent="-265113">
              <a:buFont typeface="+mj-lt"/>
              <a:buAutoNum type="arabicPeriod"/>
            </a:pPr>
            <a:r>
              <a:rPr lang="tr-TR" sz="1800" dirty="0" err="1"/>
              <a:t>Aramid</a:t>
            </a:r>
            <a:r>
              <a:rPr lang="tr-TR" sz="1800" dirty="0"/>
              <a:t> (</a:t>
            </a:r>
            <a:r>
              <a:rPr lang="tr-TR" sz="1800" dirty="0" err="1"/>
              <a:t>Kevlar</a:t>
            </a:r>
            <a:r>
              <a:rPr lang="tr-TR" sz="1800" dirty="0"/>
              <a:t>) fiber,</a:t>
            </a:r>
          </a:p>
          <a:p>
            <a:pPr marL="265113" indent="-265113">
              <a:buFont typeface="+mj-lt"/>
              <a:buAutoNum type="arabicPeriod"/>
            </a:pPr>
            <a:r>
              <a:rPr lang="tr-TR" sz="1800" dirty="0" err="1"/>
              <a:t>Boron</a:t>
            </a:r>
            <a:r>
              <a:rPr lang="tr-TR" sz="1800" dirty="0"/>
              <a:t> fiber,</a:t>
            </a:r>
          </a:p>
          <a:p>
            <a:pPr marL="265113" indent="-265113">
              <a:buFont typeface="+mj-lt"/>
              <a:buAutoNum type="arabicPeriod"/>
            </a:pPr>
            <a:r>
              <a:rPr lang="tr-TR" sz="1800" dirty="0" err="1"/>
              <a:t>Oxide</a:t>
            </a:r>
            <a:r>
              <a:rPr lang="tr-TR" sz="1800" dirty="0"/>
              <a:t> fiber,</a:t>
            </a:r>
          </a:p>
          <a:p>
            <a:pPr marL="265113" indent="-265113">
              <a:buFont typeface="+mj-lt"/>
              <a:buAutoNum type="arabicPeriod"/>
            </a:pPr>
            <a:r>
              <a:rPr lang="tr-TR" sz="1800" dirty="0"/>
              <a:t>High </a:t>
            </a:r>
            <a:r>
              <a:rPr lang="tr-TR" sz="1800" dirty="0" err="1"/>
              <a:t>density</a:t>
            </a:r>
            <a:r>
              <a:rPr lang="tr-TR" sz="1800" dirty="0"/>
              <a:t> </a:t>
            </a:r>
            <a:r>
              <a:rPr lang="tr-TR" sz="1800" dirty="0" err="1"/>
              <a:t>polyethylene</a:t>
            </a:r>
            <a:r>
              <a:rPr lang="tr-TR" sz="1800" dirty="0"/>
              <a:t> fiber,</a:t>
            </a:r>
          </a:p>
          <a:p>
            <a:pPr marL="265113" indent="-265113">
              <a:buFont typeface="+mj-lt"/>
              <a:buAutoNum type="arabicPeriod"/>
            </a:pPr>
            <a:r>
              <a:rPr lang="tr-TR" sz="1800" dirty="0" err="1"/>
              <a:t>Polyamide</a:t>
            </a:r>
            <a:r>
              <a:rPr lang="tr-TR" sz="1800" dirty="0"/>
              <a:t> fiber,</a:t>
            </a:r>
          </a:p>
          <a:p>
            <a:pPr marL="265113" indent="-265113">
              <a:buFont typeface="+mj-lt"/>
              <a:buAutoNum type="arabicPeriod"/>
            </a:pPr>
            <a:r>
              <a:rPr lang="tr-TR" sz="1800" dirty="0"/>
              <a:t>Polyester fiber,</a:t>
            </a:r>
          </a:p>
          <a:p>
            <a:pPr marL="265113" indent="-265113">
              <a:buFont typeface="+mj-lt"/>
              <a:buAutoNum type="arabicPeriod"/>
            </a:pPr>
            <a:r>
              <a:rPr lang="tr-TR" sz="1800" dirty="0"/>
              <a:t>Natural </a:t>
            </a:r>
            <a:r>
              <a:rPr lang="tr-TR" sz="1800" dirty="0" err="1"/>
              <a:t>organic</a:t>
            </a:r>
            <a:r>
              <a:rPr lang="tr-TR" sz="1800" dirty="0"/>
              <a:t> </a:t>
            </a:r>
            <a:r>
              <a:rPr lang="tr-TR" sz="1800" dirty="0" err="1"/>
              <a:t>fibers</a:t>
            </a:r>
            <a:r>
              <a:rPr lang="tr-TR" sz="1800" dirty="0"/>
              <a:t> </a:t>
            </a:r>
          </a:p>
        </p:txBody>
      </p:sp>
      <p:sp>
        <p:nvSpPr>
          <p:cNvPr id="2" name="Dikdörtgen 1">
            <a:extLst>
              <a:ext uri="{FF2B5EF4-FFF2-40B4-BE49-F238E27FC236}">
                <a16:creationId xmlns:a16="http://schemas.microsoft.com/office/drawing/2014/main" id="{6F2BF63A-0304-48FD-9A3D-DD123A713C3F}"/>
              </a:ext>
            </a:extLst>
          </p:cNvPr>
          <p:cNvSpPr/>
          <p:nvPr/>
        </p:nvSpPr>
        <p:spPr>
          <a:xfrm>
            <a:off x="449828" y="5168826"/>
            <a:ext cx="8280920" cy="872868"/>
          </a:xfrm>
          <a:prstGeom prst="rect">
            <a:avLst/>
          </a:prstGeom>
        </p:spPr>
        <p:txBody>
          <a:bodyPr wrap="square">
            <a:spAutoFit/>
          </a:bodyPr>
          <a:lstStyle/>
          <a:p>
            <a:pPr>
              <a:lnSpc>
                <a:spcPct val="150000"/>
              </a:lnSpc>
            </a:pPr>
            <a:r>
              <a:rPr lang="en-US" dirty="0"/>
              <a:t>Among these fiber materials, Glass, Carbon, Boron and Aramid fibers are most commonly used. All three fiber types can be produced as continuous fibers.</a:t>
            </a:r>
            <a:endParaRPr lang="tr-TR" dirty="0"/>
          </a:p>
        </p:txBody>
      </p:sp>
      <p:pic>
        <p:nvPicPr>
          <p:cNvPr id="16" name="Picture 2" descr="https://encrypted-tbn0.gstatic.com/images?q=tbn:ANd9GcSZk1URWeQdPt7fSd496ROQcs0cVdAQ9rEO8Q81-MDl0OZwqOU0">
            <a:extLst>
              <a:ext uri="{FF2B5EF4-FFF2-40B4-BE49-F238E27FC236}">
                <a16:creationId xmlns:a16="http://schemas.microsoft.com/office/drawing/2014/main" id="{6C3F5F12-0FD7-49D7-877C-2FC4F2BAA6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6589" y="2288829"/>
            <a:ext cx="3448053" cy="2294524"/>
          </a:xfrm>
          <a:prstGeom prst="rect">
            <a:avLst/>
          </a:prstGeom>
          <a:noFill/>
          <a:extLst>
            <a:ext uri="{909E8E84-426E-40DD-AFC4-6F175D3DCCD1}">
              <a14:hiddenFill xmlns:a14="http://schemas.microsoft.com/office/drawing/2010/main">
                <a:solidFill>
                  <a:srgbClr val="FFFFFF"/>
                </a:solidFill>
              </a14:hiddenFill>
            </a:ext>
          </a:extLst>
        </p:spPr>
      </p:pic>
      <p:sp>
        <p:nvSpPr>
          <p:cNvPr id="12" name="Başlık 1">
            <a:extLst>
              <a:ext uri="{FF2B5EF4-FFF2-40B4-BE49-F238E27FC236}">
                <a16:creationId xmlns:a16="http://schemas.microsoft.com/office/drawing/2014/main" id="{436446A3-EEE8-4A43-BD94-2F02DB6CBEA1}"/>
              </a:ext>
            </a:extLst>
          </p:cNvPr>
          <p:cNvSpPr>
            <a:spLocks noGrp="1"/>
          </p:cNvSpPr>
          <p:nvPr>
            <p:ph type="title"/>
          </p:nvPr>
        </p:nvSpPr>
        <p:spPr>
          <a:xfrm>
            <a:off x="827584" y="387283"/>
            <a:ext cx="7746572" cy="587248"/>
          </a:xfrm>
        </p:spPr>
        <p:txBody>
          <a:bodyPr>
            <a:noAutofit/>
          </a:bodyPr>
          <a:lstStyle/>
          <a:p>
            <a:r>
              <a:rPr lang="tr-TR" sz="3200" dirty="0">
                <a:solidFill>
                  <a:schemeClr val="bg1">
                    <a:lumMod val="50000"/>
                  </a:schemeClr>
                </a:solidFill>
              </a:rPr>
              <a:t>11- FIBER MATERIALS</a:t>
            </a:r>
          </a:p>
        </p:txBody>
      </p:sp>
    </p:spTree>
    <p:extLst>
      <p:ext uri="{BB962C8B-B14F-4D97-AF65-F5344CB8AC3E}">
        <p14:creationId xmlns:p14="http://schemas.microsoft.com/office/powerpoint/2010/main" val="405426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wipe(up)">
                                      <p:cBhvr>
                                        <p:cTn id="14" dur="500"/>
                                        <p:tgtEl>
                                          <p:spTgt spid="1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wipe(up)">
                                      <p:cBhvr>
                                        <p:cTn id="19" dur="500"/>
                                        <p:tgtEl>
                                          <p:spTgt spid="1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3">
                                            <p:txEl>
                                              <p:pRg st="2" end="2"/>
                                            </p:txEl>
                                          </p:spTgt>
                                        </p:tgtEl>
                                        <p:attrNameLst>
                                          <p:attrName>style.visibility</p:attrName>
                                        </p:attrNameLst>
                                      </p:cBhvr>
                                      <p:to>
                                        <p:strVal val="visible"/>
                                      </p:to>
                                    </p:set>
                                    <p:animEffect transition="in" filter="wipe(up)">
                                      <p:cBhvr>
                                        <p:cTn id="24" dur="500"/>
                                        <p:tgtEl>
                                          <p:spTgt spid="1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3">
                                            <p:txEl>
                                              <p:pRg st="3" end="3"/>
                                            </p:txEl>
                                          </p:spTgt>
                                        </p:tgtEl>
                                        <p:attrNameLst>
                                          <p:attrName>style.visibility</p:attrName>
                                        </p:attrNameLst>
                                      </p:cBhvr>
                                      <p:to>
                                        <p:strVal val="visible"/>
                                      </p:to>
                                    </p:set>
                                    <p:animEffect transition="in" filter="wipe(up)">
                                      <p:cBhvr>
                                        <p:cTn id="29" dur="500"/>
                                        <p:tgtEl>
                                          <p:spTgt spid="1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3">
                                            <p:txEl>
                                              <p:pRg st="4" end="4"/>
                                            </p:txEl>
                                          </p:spTgt>
                                        </p:tgtEl>
                                        <p:attrNameLst>
                                          <p:attrName>style.visibility</p:attrName>
                                        </p:attrNameLst>
                                      </p:cBhvr>
                                      <p:to>
                                        <p:strVal val="visible"/>
                                      </p:to>
                                    </p:set>
                                    <p:animEffect transition="in" filter="wipe(up)">
                                      <p:cBhvr>
                                        <p:cTn id="34" dur="500"/>
                                        <p:tgtEl>
                                          <p:spTgt spid="1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3">
                                            <p:txEl>
                                              <p:pRg st="5" end="5"/>
                                            </p:txEl>
                                          </p:spTgt>
                                        </p:tgtEl>
                                        <p:attrNameLst>
                                          <p:attrName>style.visibility</p:attrName>
                                        </p:attrNameLst>
                                      </p:cBhvr>
                                      <p:to>
                                        <p:strVal val="visible"/>
                                      </p:to>
                                    </p:set>
                                    <p:animEffect transition="in" filter="wipe(up)">
                                      <p:cBhvr>
                                        <p:cTn id="39" dur="500"/>
                                        <p:tgtEl>
                                          <p:spTgt spid="1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3">
                                            <p:txEl>
                                              <p:pRg st="6" end="6"/>
                                            </p:txEl>
                                          </p:spTgt>
                                        </p:tgtEl>
                                        <p:attrNameLst>
                                          <p:attrName>style.visibility</p:attrName>
                                        </p:attrNameLst>
                                      </p:cBhvr>
                                      <p:to>
                                        <p:strVal val="visible"/>
                                      </p:to>
                                    </p:set>
                                    <p:animEffect transition="in" filter="wipe(up)">
                                      <p:cBhvr>
                                        <p:cTn id="44" dur="500"/>
                                        <p:tgtEl>
                                          <p:spTgt spid="1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3">
                                            <p:txEl>
                                              <p:pRg st="7" end="7"/>
                                            </p:txEl>
                                          </p:spTgt>
                                        </p:tgtEl>
                                        <p:attrNameLst>
                                          <p:attrName>style.visibility</p:attrName>
                                        </p:attrNameLst>
                                      </p:cBhvr>
                                      <p:to>
                                        <p:strVal val="visible"/>
                                      </p:to>
                                    </p:set>
                                    <p:animEffect transition="in" filter="wipe(up)">
                                      <p:cBhvr>
                                        <p:cTn id="49" dur="500"/>
                                        <p:tgtEl>
                                          <p:spTgt spid="13">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13">
                                            <p:txEl>
                                              <p:pRg st="8" end="8"/>
                                            </p:txEl>
                                          </p:spTgt>
                                        </p:tgtEl>
                                        <p:attrNameLst>
                                          <p:attrName>style.visibility</p:attrName>
                                        </p:attrNameLst>
                                      </p:cBhvr>
                                      <p:to>
                                        <p:strVal val="visible"/>
                                      </p:to>
                                    </p:set>
                                    <p:animEffect transition="in" filter="wipe(up)">
                                      <p:cBhvr>
                                        <p:cTn id="54" dur="500"/>
                                        <p:tgtEl>
                                          <p:spTgt spid="13">
                                            <p:txEl>
                                              <p:pRg st="8" end="8"/>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build="p"/>
      <p:bldP spid="2"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979712" y="6422604"/>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148</a:t>
            </a:fld>
            <a:endParaRPr lang="tr-TR"/>
          </a:p>
        </p:txBody>
      </p:sp>
      <p:sp>
        <p:nvSpPr>
          <p:cNvPr id="11" name="Veri Yer Tutucusu 10"/>
          <p:cNvSpPr>
            <a:spLocks noGrp="1"/>
          </p:cNvSpPr>
          <p:nvPr>
            <p:ph type="dt" sz="half" idx="10"/>
          </p:nvPr>
        </p:nvSpPr>
        <p:spPr/>
        <p:txBody>
          <a:bodyPr/>
          <a:lstStyle/>
          <a:p>
            <a:r>
              <a:rPr lang="tr-TR" dirty="0"/>
              <a:t>......</a:t>
            </a:r>
          </a:p>
        </p:txBody>
      </p:sp>
      <p:sp>
        <p:nvSpPr>
          <p:cNvPr id="14" name="Rectangle 3" descr="Rectangle: Click to edit Master text styles&#10;Second level&#10;Third level&#10;Fourth level&#10;Fifth level">
            <a:extLst>
              <a:ext uri="{FF2B5EF4-FFF2-40B4-BE49-F238E27FC236}">
                <a16:creationId xmlns:a16="http://schemas.microsoft.com/office/drawing/2014/main" id="{2B41E6CF-3123-426C-96E8-8DDE9BBC53B0}"/>
              </a:ext>
            </a:extLst>
          </p:cNvPr>
          <p:cNvSpPr>
            <a:spLocks noGrp="1" noChangeArrowheads="1"/>
          </p:cNvSpPr>
          <p:nvPr>
            <p:ph idx="1"/>
          </p:nvPr>
        </p:nvSpPr>
        <p:spPr>
          <a:xfrm>
            <a:off x="971600" y="1833448"/>
            <a:ext cx="4218180" cy="525223"/>
          </a:xfrm>
          <a:noFill/>
        </p:spPr>
        <p:txBody>
          <a:bodyPr>
            <a:normAutofit fontScale="70000" lnSpcReduction="20000"/>
          </a:bodyPr>
          <a:lstStyle/>
          <a:p>
            <a:pPr marL="0" indent="0" eaLnBrk="1" hangingPunct="1">
              <a:lnSpc>
                <a:spcPct val="170000"/>
              </a:lnSpc>
              <a:buNone/>
            </a:pPr>
            <a:r>
              <a:rPr lang="tr-TR" sz="2400" b="1" dirty="0">
                <a:solidFill>
                  <a:srgbClr val="FF0000"/>
                </a:solidFill>
              </a:rPr>
              <a:t> 11.3.1 </a:t>
            </a:r>
            <a:r>
              <a:rPr lang="tr-TR" sz="2400" b="1" dirty="0" err="1">
                <a:solidFill>
                  <a:srgbClr val="FF0000"/>
                </a:solidFill>
              </a:rPr>
              <a:t>Glass</a:t>
            </a:r>
            <a:r>
              <a:rPr lang="tr-TR" sz="2400" b="1" dirty="0">
                <a:solidFill>
                  <a:srgbClr val="FF0000"/>
                </a:solidFill>
              </a:rPr>
              <a:t> fiber (</a:t>
            </a:r>
            <a:r>
              <a:rPr lang="tr-TR" sz="2400" b="1" dirty="0" err="1">
                <a:solidFill>
                  <a:srgbClr val="FF0000"/>
                </a:solidFill>
              </a:rPr>
              <a:t>or</a:t>
            </a:r>
            <a:r>
              <a:rPr lang="tr-TR" sz="2400" b="1" dirty="0">
                <a:solidFill>
                  <a:srgbClr val="FF0000"/>
                </a:solidFill>
              </a:rPr>
              <a:t> </a:t>
            </a:r>
            <a:r>
              <a:rPr lang="tr-TR" sz="2400" b="1" dirty="0" err="1">
                <a:solidFill>
                  <a:srgbClr val="FF0000"/>
                </a:solidFill>
              </a:rPr>
              <a:t>Fiberglass</a:t>
            </a:r>
            <a:r>
              <a:rPr lang="tr-TR" sz="2400" b="1" dirty="0">
                <a:solidFill>
                  <a:srgbClr val="FF0000"/>
                </a:solidFill>
              </a:rPr>
              <a:t>):</a:t>
            </a:r>
          </a:p>
          <a:p>
            <a:pPr marL="0" indent="0" eaLnBrk="1" hangingPunct="1">
              <a:lnSpc>
                <a:spcPct val="170000"/>
              </a:lnSpc>
              <a:buNone/>
            </a:pPr>
            <a:endParaRPr lang="tr-TR" sz="2400" dirty="0">
              <a:solidFill>
                <a:srgbClr val="FF0000"/>
              </a:solidFill>
            </a:endParaRPr>
          </a:p>
        </p:txBody>
      </p:sp>
      <p:sp>
        <p:nvSpPr>
          <p:cNvPr id="8" name="Dikdörtgen 7">
            <a:extLst>
              <a:ext uri="{FF2B5EF4-FFF2-40B4-BE49-F238E27FC236}">
                <a16:creationId xmlns:a16="http://schemas.microsoft.com/office/drawing/2014/main" id="{2203CF7E-0790-4A24-98B4-E7D31609D165}"/>
              </a:ext>
            </a:extLst>
          </p:cNvPr>
          <p:cNvSpPr/>
          <p:nvPr/>
        </p:nvSpPr>
        <p:spPr>
          <a:xfrm>
            <a:off x="211086" y="2257927"/>
            <a:ext cx="5462422" cy="1614353"/>
          </a:xfrm>
          <a:prstGeom prst="rect">
            <a:avLst/>
          </a:prstGeom>
        </p:spPr>
        <p:txBody>
          <a:bodyPr wrap="square">
            <a:spAutoFit/>
          </a:bodyPr>
          <a:lstStyle/>
          <a:p>
            <a:pPr marL="457200" indent="-457200" algn="just">
              <a:lnSpc>
                <a:spcPct val="150000"/>
              </a:lnSpc>
              <a:buFont typeface="+mj-lt"/>
              <a:buAutoNum type="arabicPeriod"/>
            </a:pPr>
            <a:r>
              <a:rPr lang="en-US" sz="1700" dirty="0"/>
              <a:t>Glass fiber is produced from materials such as silica, colemanite, aluminum oxide and soda.</a:t>
            </a:r>
            <a:endParaRPr lang="tr-TR" sz="1700" dirty="0"/>
          </a:p>
          <a:p>
            <a:pPr marL="457200" indent="-457200" algn="just">
              <a:lnSpc>
                <a:spcPct val="150000"/>
              </a:lnSpc>
              <a:buFont typeface="+mj-lt"/>
              <a:buAutoNum type="arabicPeriod"/>
            </a:pPr>
            <a:r>
              <a:rPr lang="en-US" sz="1700" dirty="0"/>
              <a:t>Glass fiber is the most commonly used fiber type in the production of fiber reinforced composites.</a:t>
            </a:r>
            <a:endParaRPr lang="tr-TR" sz="1700" dirty="0"/>
          </a:p>
        </p:txBody>
      </p:sp>
      <p:pic>
        <p:nvPicPr>
          <p:cNvPr id="18" name="Picture 2" descr="http://upload.wikimedia.org/wikipedia/commons/thumb/e/e2/Glasfaser_Roving.jpg/220px-Glasfaser_Roving.jpg">
            <a:extLst>
              <a:ext uri="{FF2B5EF4-FFF2-40B4-BE49-F238E27FC236}">
                <a16:creationId xmlns:a16="http://schemas.microsoft.com/office/drawing/2014/main" id="{DA6F9DFB-5222-4F61-8EB8-C63CFE5D8C4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50116" y="2000767"/>
            <a:ext cx="997683" cy="184571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img.diytrade.com/cdimg/777762/6956034/0/1280816682/Glass_Fiber_Chopped_Strand_Mat.jpg">
            <a:extLst>
              <a:ext uri="{FF2B5EF4-FFF2-40B4-BE49-F238E27FC236}">
                <a16:creationId xmlns:a16="http://schemas.microsoft.com/office/drawing/2014/main" id="{0C233362-B434-4D90-A738-CC8492638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4407" y="1990876"/>
            <a:ext cx="1836591" cy="1836592"/>
          </a:xfrm>
          <a:prstGeom prst="rect">
            <a:avLst/>
          </a:prstGeom>
          <a:noFill/>
          <a:extLst>
            <a:ext uri="{909E8E84-426E-40DD-AFC4-6F175D3DCCD1}">
              <a14:hiddenFill xmlns:a14="http://schemas.microsoft.com/office/drawing/2010/main">
                <a:solidFill>
                  <a:srgbClr val="FFFFFF"/>
                </a:solidFill>
              </a14:hiddenFill>
            </a:ext>
          </a:extLst>
        </p:spPr>
      </p:pic>
      <p:sp>
        <p:nvSpPr>
          <p:cNvPr id="9" name="Dikdörtgen 8">
            <a:extLst>
              <a:ext uri="{FF2B5EF4-FFF2-40B4-BE49-F238E27FC236}">
                <a16:creationId xmlns:a16="http://schemas.microsoft.com/office/drawing/2014/main" id="{8A69E239-1E40-4C5D-9935-FB2678A24A82}"/>
              </a:ext>
            </a:extLst>
          </p:cNvPr>
          <p:cNvSpPr/>
          <p:nvPr/>
        </p:nvSpPr>
        <p:spPr>
          <a:xfrm>
            <a:off x="269498" y="3827468"/>
            <a:ext cx="3089554" cy="2399183"/>
          </a:xfrm>
          <a:prstGeom prst="rect">
            <a:avLst/>
          </a:prstGeom>
        </p:spPr>
        <p:txBody>
          <a:bodyPr wrap="square">
            <a:spAutoFit/>
          </a:bodyPr>
          <a:lstStyle/>
          <a:p>
            <a:pPr marL="457200" indent="-457200" algn="just">
              <a:lnSpc>
                <a:spcPct val="150000"/>
              </a:lnSpc>
              <a:buFont typeface="+mj-lt"/>
              <a:buAutoNum type="arabicPeriod" startAt="3"/>
            </a:pPr>
            <a:r>
              <a:rPr lang="en-US" sz="1700" dirty="0"/>
              <a:t>Glass fiber is produced by passing molten glass under pressure through a specially designed furnace with small holes at its base.</a:t>
            </a:r>
            <a:endParaRPr lang="tr-TR" sz="1700" dirty="0"/>
          </a:p>
        </p:txBody>
      </p:sp>
      <p:pic>
        <p:nvPicPr>
          <p:cNvPr id="20" name="Picture 4">
            <a:extLst>
              <a:ext uri="{FF2B5EF4-FFF2-40B4-BE49-F238E27FC236}">
                <a16:creationId xmlns:a16="http://schemas.microsoft.com/office/drawing/2014/main" id="{876020EB-E2E0-4DA8-AE47-FFE0531087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8715" y="3944457"/>
            <a:ext cx="5462422" cy="2244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15" name="Başlık 1">
            <a:extLst>
              <a:ext uri="{FF2B5EF4-FFF2-40B4-BE49-F238E27FC236}">
                <a16:creationId xmlns:a16="http://schemas.microsoft.com/office/drawing/2014/main" id="{6DDFB81B-18A2-4685-845A-E77369713D1F}"/>
              </a:ext>
            </a:extLst>
          </p:cNvPr>
          <p:cNvSpPr>
            <a:spLocks noGrp="1"/>
          </p:cNvSpPr>
          <p:nvPr>
            <p:ph type="title"/>
          </p:nvPr>
        </p:nvSpPr>
        <p:spPr>
          <a:xfrm>
            <a:off x="867719" y="470059"/>
            <a:ext cx="7746572" cy="449845"/>
          </a:xfrm>
        </p:spPr>
        <p:txBody>
          <a:bodyPr>
            <a:noAutofit/>
          </a:bodyPr>
          <a:lstStyle/>
          <a:p>
            <a:r>
              <a:rPr lang="tr-TR" sz="3200" dirty="0">
                <a:solidFill>
                  <a:schemeClr val="bg1">
                    <a:lumMod val="50000"/>
                  </a:schemeClr>
                </a:solidFill>
              </a:rPr>
              <a:t>11- FIBER MATERIALS</a:t>
            </a:r>
          </a:p>
        </p:txBody>
      </p:sp>
      <p:sp>
        <p:nvSpPr>
          <p:cNvPr id="16" name="Rectangle 2">
            <a:extLst>
              <a:ext uri="{FF2B5EF4-FFF2-40B4-BE49-F238E27FC236}">
                <a16:creationId xmlns:a16="http://schemas.microsoft.com/office/drawing/2014/main" id="{233A3468-5A57-4007-A7CD-5C2A670F3FC2}"/>
              </a:ext>
            </a:extLst>
          </p:cNvPr>
          <p:cNvSpPr txBox="1">
            <a:spLocks noChangeArrowheads="1"/>
          </p:cNvSpPr>
          <p:nvPr/>
        </p:nvSpPr>
        <p:spPr>
          <a:xfrm>
            <a:off x="395536" y="1481498"/>
            <a:ext cx="5172689" cy="40011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chemeClr val="bg1">
                    <a:lumMod val="50000"/>
                  </a:schemeClr>
                </a:solidFill>
              </a:rPr>
              <a:t>11. 3 </a:t>
            </a:r>
            <a:r>
              <a:rPr lang="tr-TR" sz="1800" dirty="0" err="1">
                <a:solidFill>
                  <a:schemeClr val="bg1">
                    <a:lumMod val="50000"/>
                  </a:schemeClr>
                </a:solidFill>
              </a:rPr>
              <a:t>Major</a:t>
            </a:r>
            <a:r>
              <a:rPr lang="tr-TR" sz="1800" dirty="0">
                <a:solidFill>
                  <a:schemeClr val="bg1">
                    <a:lumMod val="50000"/>
                  </a:schemeClr>
                </a:solidFill>
              </a:rPr>
              <a:t> Fiber </a:t>
            </a:r>
            <a:r>
              <a:rPr lang="tr-TR" sz="1800" dirty="0" err="1">
                <a:solidFill>
                  <a:schemeClr val="bg1">
                    <a:lumMod val="50000"/>
                  </a:schemeClr>
                </a:solidFill>
              </a:rPr>
              <a:t>Materials</a:t>
            </a:r>
            <a:r>
              <a:rPr lang="tr-TR" sz="1800" dirty="0">
                <a:solidFill>
                  <a:schemeClr val="bg1">
                    <a:lumMod val="50000"/>
                  </a:schemeClr>
                </a:solidFill>
              </a:rPr>
              <a:t> :</a:t>
            </a:r>
          </a:p>
        </p:txBody>
      </p:sp>
    </p:spTree>
    <p:extLst>
      <p:ext uri="{BB962C8B-B14F-4D97-AF65-F5344CB8AC3E}">
        <p14:creationId xmlns:p14="http://schemas.microsoft.com/office/powerpoint/2010/main" val="300930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8" grpId="0" build="p"/>
      <p:bldP spid="9"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924091" y="6404984"/>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149</a:t>
            </a:fld>
            <a:endParaRPr lang="tr-TR"/>
          </a:p>
        </p:txBody>
      </p:sp>
      <p:sp>
        <p:nvSpPr>
          <p:cNvPr id="11" name="Veri Yer Tutucusu 10"/>
          <p:cNvSpPr>
            <a:spLocks noGrp="1"/>
          </p:cNvSpPr>
          <p:nvPr>
            <p:ph type="dt" sz="half" idx="10"/>
          </p:nvPr>
        </p:nvSpPr>
        <p:spPr/>
        <p:txBody>
          <a:bodyPr/>
          <a:lstStyle/>
          <a:p>
            <a:r>
              <a:rPr lang="tr-TR" dirty="0"/>
              <a:t>......</a:t>
            </a:r>
          </a:p>
        </p:txBody>
      </p:sp>
      <p:sp>
        <p:nvSpPr>
          <p:cNvPr id="2" name="Dikdörtgen 1">
            <a:extLst>
              <a:ext uri="{FF2B5EF4-FFF2-40B4-BE49-F238E27FC236}">
                <a16:creationId xmlns:a16="http://schemas.microsoft.com/office/drawing/2014/main" id="{758BCD56-5C9E-463A-BF2C-75DD714F8470}"/>
              </a:ext>
            </a:extLst>
          </p:cNvPr>
          <p:cNvSpPr/>
          <p:nvPr/>
        </p:nvSpPr>
        <p:spPr>
          <a:xfrm>
            <a:off x="203864" y="2270378"/>
            <a:ext cx="6236372" cy="3781356"/>
          </a:xfrm>
          <a:prstGeom prst="rect">
            <a:avLst/>
          </a:prstGeom>
        </p:spPr>
        <p:txBody>
          <a:bodyPr wrap="square">
            <a:spAutoFit/>
          </a:bodyPr>
          <a:lstStyle/>
          <a:p>
            <a:pPr marL="457200" indent="-457200" algn="just">
              <a:lnSpc>
                <a:spcPct val="150000"/>
              </a:lnSpc>
              <a:buFont typeface="+mj-lt"/>
              <a:buAutoNum type="arabicPeriod" startAt="4"/>
            </a:pPr>
            <a:r>
              <a:rPr lang="en-US" dirty="0"/>
              <a:t>After the glass fiber is shaped, a coating process is carried out to increase its resistance to wear.</a:t>
            </a:r>
            <a:endParaRPr lang="tr-TR" dirty="0"/>
          </a:p>
          <a:p>
            <a:pPr marL="457200" indent="-457200" algn="just">
              <a:lnSpc>
                <a:spcPct val="150000"/>
              </a:lnSpc>
              <a:buFont typeface="+mj-lt"/>
              <a:buAutoNum type="arabicPeriod" startAt="4"/>
            </a:pPr>
            <a:r>
              <a:rPr lang="en-US" dirty="0"/>
              <a:t>Polymers that can be easily dissolved (with water) are generally used as fiber coating materials before composite production.</a:t>
            </a:r>
            <a:endParaRPr lang="tr-TR" dirty="0"/>
          </a:p>
          <a:p>
            <a:pPr marL="457200" indent="-457200" algn="just">
              <a:lnSpc>
                <a:spcPct val="150000"/>
              </a:lnSpc>
              <a:buFont typeface="+mj-lt"/>
              <a:buAutoNum type="arabicPeriod" startAt="4"/>
            </a:pPr>
            <a:r>
              <a:rPr lang="en-US" dirty="0"/>
              <a:t>It is very important that the fiber and resin adhere well to each other. Otherwise, the hardness and strength of the composite material will be low. To prevent this situation, the fiber is coated with chemicals.</a:t>
            </a:r>
            <a:endParaRPr lang="tr-TR" dirty="0"/>
          </a:p>
        </p:txBody>
      </p:sp>
      <p:pic>
        <p:nvPicPr>
          <p:cNvPr id="15" name="Picture 2" descr="https://encrypted-tbn1.gstatic.com/images?q=tbn:ANd9GcRpsyzesJ8RZMQRKkyggjlRc1mqtUpa-0YL8eNJeK7OO905Oeo9">
            <a:extLst>
              <a:ext uri="{FF2B5EF4-FFF2-40B4-BE49-F238E27FC236}">
                <a16:creationId xmlns:a16="http://schemas.microsoft.com/office/drawing/2014/main" id="{0B1839C3-4937-4E04-9AC1-3F9424859C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0236" y="2132856"/>
            <a:ext cx="2466975" cy="184785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us.123rf.com/400wm/400/400/eraxion/eraxion0711/eraxion071100309/2055922-glass-fiber.jpg">
            <a:extLst>
              <a:ext uri="{FF2B5EF4-FFF2-40B4-BE49-F238E27FC236}">
                <a16:creationId xmlns:a16="http://schemas.microsoft.com/office/drawing/2014/main" id="{5395C459-EC71-449F-8C6D-0D3682C0F7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7001" y="4161056"/>
            <a:ext cx="2373444" cy="178008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3" descr="Rectangle: Click to edit Master text styles&#10;Second level&#10;Third level&#10;Fourth level&#10;Fifth level">
            <a:extLst>
              <a:ext uri="{FF2B5EF4-FFF2-40B4-BE49-F238E27FC236}">
                <a16:creationId xmlns:a16="http://schemas.microsoft.com/office/drawing/2014/main" id="{3E83A135-5A5B-4D17-9C75-2A5AC9A4D769}"/>
              </a:ext>
            </a:extLst>
          </p:cNvPr>
          <p:cNvSpPr>
            <a:spLocks noGrp="1" noChangeArrowheads="1"/>
          </p:cNvSpPr>
          <p:nvPr>
            <p:ph idx="1"/>
          </p:nvPr>
        </p:nvSpPr>
        <p:spPr>
          <a:xfrm>
            <a:off x="694287" y="1785324"/>
            <a:ext cx="4957693" cy="525223"/>
          </a:xfrm>
          <a:noFill/>
        </p:spPr>
        <p:txBody>
          <a:bodyPr>
            <a:noAutofit/>
          </a:bodyPr>
          <a:lstStyle/>
          <a:p>
            <a:pPr marL="0" indent="0" eaLnBrk="1" hangingPunct="1">
              <a:lnSpc>
                <a:spcPct val="170000"/>
              </a:lnSpc>
              <a:buNone/>
            </a:pPr>
            <a:r>
              <a:rPr lang="tr-TR" sz="1800" dirty="0">
                <a:solidFill>
                  <a:schemeClr val="bg1">
                    <a:lumMod val="50000"/>
                  </a:schemeClr>
                </a:solidFill>
              </a:rPr>
              <a:t> 11.3.1 </a:t>
            </a:r>
            <a:r>
              <a:rPr lang="tr-TR" sz="1800" dirty="0" err="1">
                <a:solidFill>
                  <a:schemeClr val="bg1">
                    <a:lumMod val="50000"/>
                  </a:schemeClr>
                </a:solidFill>
              </a:rPr>
              <a:t>Glass</a:t>
            </a:r>
            <a:r>
              <a:rPr lang="tr-TR" sz="1800" dirty="0">
                <a:solidFill>
                  <a:schemeClr val="bg1">
                    <a:lumMod val="50000"/>
                  </a:schemeClr>
                </a:solidFill>
              </a:rPr>
              <a:t> fiber (</a:t>
            </a:r>
            <a:r>
              <a:rPr lang="tr-TR" sz="1800" dirty="0" err="1">
                <a:solidFill>
                  <a:schemeClr val="bg1">
                    <a:lumMod val="50000"/>
                  </a:schemeClr>
                </a:solidFill>
              </a:rPr>
              <a:t>or</a:t>
            </a:r>
            <a:r>
              <a:rPr lang="tr-TR" sz="1800" dirty="0">
                <a:solidFill>
                  <a:schemeClr val="bg1">
                    <a:lumMod val="50000"/>
                  </a:schemeClr>
                </a:solidFill>
              </a:rPr>
              <a:t> </a:t>
            </a:r>
            <a:r>
              <a:rPr lang="tr-TR" sz="1800" dirty="0" err="1">
                <a:solidFill>
                  <a:schemeClr val="bg1">
                    <a:lumMod val="50000"/>
                  </a:schemeClr>
                </a:solidFill>
              </a:rPr>
              <a:t>Fiberglass</a:t>
            </a:r>
            <a:r>
              <a:rPr lang="tr-TR" sz="1800" dirty="0">
                <a:solidFill>
                  <a:schemeClr val="bg1">
                    <a:lumMod val="50000"/>
                  </a:schemeClr>
                </a:solidFill>
              </a:rPr>
              <a:t>) - </a:t>
            </a:r>
            <a:r>
              <a:rPr lang="tr-TR" sz="1800" dirty="0" err="1">
                <a:solidFill>
                  <a:schemeClr val="bg1">
                    <a:lumMod val="50000"/>
                  </a:schemeClr>
                </a:solidFill>
              </a:rPr>
              <a:t>Continue</a:t>
            </a:r>
            <a:r>
              <a:rPr lang="tr-TR" sz="1800" dirty="0">
                <a:solidFill>
                  <a:schemeClr val="bg1">
                    <a:lumMod val="50000"/>
                  </a:schemeClr>
                </a:solidFill>
              </a:rPr>
              <a:t>:</a:t>
            </a:r>
          </a:p>
          <a:p>
            <a:pPr marL="0" indent="0" eaLnBrk="1" hangingPunct="1">
              <a:lnSpc>
                <a:spcPct val="170000"/>
              </a:lnSpc>
              <a:buNone/>
            </a:pPr>
            <a:endParaRPr lang="tr-TR" sz="1800" dirty="0">
              <a:solidFill>
                <a:schemeClr val="bg1">
                  <a:lumMod val="50000"/>
                </a:schemeClr>
              </a:solidFill>
            </a:endParaRPr>
          </a:p>
        </p:txBody>
      </p:sp>
      <p:sp>
        <p:nvSpPr>
          <p:cNvPr id="17" name="Rectangle 2">
            <a:extLst>
              <a:ext uri="{FF2B5EF4-FFF2-40B4-BE49-F238E27FC236}">
                <a16:creationId xmlns:a16="http://schemas.microsoft.com/office/drawing/2014/main" id="{EB45597B-E765-4E29-9764-587CF6BF0807}"/>
              </a:ext>
            </a:extLst>
          </p:cNvPr>
          <p:cNvSpPr txBox="1">
            <a:spLocks noChangeArrowheads="1"/>
          </p:cNvSpPr>
          <p:nvPr/>
        </p:nvSpPr>
        <p:spPr>
          <a:xfrm>
            <a:off x="395536" y="1481498"/>
            <a:ext cx="5172689" cy="40011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chemeClr val="bg1">
                    <a:lumMod val="50000"/>
                  </a:schemeClr>
                </a:solidFill>
              </a:rPr>
              <a:t>11. 3 </a:t>
            </a:r>
            <a:r>
              <a:rPr lang="tr-TR" sz="1800" dirty="0" err="1">
                <a:solidFill>
                  <a:schemeClr val="bg1">
                    <a:lumMod val="50000"/>
                  </a:schemeClr>
                </a:solidFill>
              </a:rPr>
              <a:t>Major</a:t>
            </a:r>
            <a:r>
              <a:rPr lang="tr-TR" sz="1800" dirty="0">
                <a:solidFill>
                  <a:schemeClr val="bg1">
                    <a:lumMod val="50000"/>
                  </a:schemeClr>
                </a:solidFill>
              </a:rPr>
              <a:t> Fiber </a:t>
            </a:r>
            <a:r>
              <a:rPr lang="tr-TR" sz="1800" dirty="0" err="1">
                <a:solidFill>
                  <a:schemeClr val="bg1">
                    <a:lumMod val="50000"/>
                  </a:schemeClr>
                </a:solidFill>
              </a:rPr>
              <a:t>Materials</a:t>
            </a:r>
            <a:r>
              <a:rPr lang="tr-TR" sz="1800" dirty="0">
                <a:solidFill>
                  <a:schemeClr val="bg1">
                    <a:lumMod val="50000"/>
                  </a:schemeClr>
                </a:solidFill>
              </a:rPr>
              <a:t> :</a:t>
            </a:r>
          </a:p>
        </p:txBody>
      </p:sp>
      <p:sp>
        <p:nvSpPr>
          <p:cNvPr id="18" name="Başlık 1">
            <a:extLst>
              <a:ext uri="{FF2B5EF4-FFF2-40B4-BE49-F238E27FC236}">
                <a16:creationId xmlns:a16="http://schemas.microsoft.com/office/drawing/2014/main" id="{E595415B-8407-4E1A-B8B8-A2D4FD97DDF9}"/>
              </a:ext>
            </a:extLst>
          </p:cNvPr>
          <p:cNvSpPr>
            <a:spLocks noGrp="1"/>
          </p:cNvSpPr>
          <p:nvPr>
            <p:ph type="title"/>
          </p:nvPr>
        </p:nvSpPr>
        <p:spPr>
          <a:xfrm>
            <a:off x="827584" y="448199"/>
            <a:ext cx="7746572" cy="449845"/>
          </a:xfrm>
        </p:spPr>
        <p:txBody>
          <a:bodyPr>
            <a:noAutofit/>
          </a:bodyPr>
          <a:lstStyle/>
          <a:p>
            <a:r>
              <a:rPr lang="tr-TR" sz="3200" dirty="0">
                <a:solidFill>
                  <a:schemeClr val="bg1">
                    <a:lumMod val="50000"/>
                  </a:schemeClr>
                </a:solidFill>
              </a:rPr>
              <a:t>11- FIBER MATERIALS</a:t>
            </a:r>
          </a:p>
        </p:txBody>
      </p:sp>
    </p:spTree>
    <p:extLst>
      <p:ext uri="{BB962C8B-B14F-4D97-AF65-F5344CB8AC3E}">
        <p14:creationId xmlns:p14="http://schemas.microsoft.com/office/powerpoint/2010/main" val="125183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ltbilgi Yer Tutucusu 2"/>
          <p:cNvSpPr>
            <a:spLocks noGrp="1"/>
          </p:cNvSpPr>
          <p:nvPr>
            <p:ph type="ftr" sz="quarter" idx="11"/>
          </p:nvPr>
        </p:nvSpPr>
        <p:spPr>
          <a:xfrm>
            <a:off x="2286043" y="6395367"/>
            <a:ext cx="4590213" cy="447152"/>
          </a:xfrm>
        </p:spPr>
        <p:txBody>
          <a:bodyPr/>
          <a:lstStyle/>
          <a:p>
            <a:r>
              <a:rPr lang="en-US" dirty="0"/>
              <a:t>General Information About Composite Materials / Mehmet </a:t>
            </a:r>
            <a:r>
              <a:rPr lang="en-US" dirty="0" err="1"/>
              <a:t>Zor</a:t>
            </a:r>
            <a:endParaRPr lang="tr-TR" dirty="0"/>
          </a:p>
        </p:txBody>
      </p:sp>
      <p:sp>
        <p:nvSpPr>
          <p:cNvPr id="3" name="Slayt Numarası Yer Tutucusu 2"/>
          <p:cNvSpPr>
            <a:spLocks noGrp="1"/>
          </p:cNvSpPr>
          <p:nvPr>
            <p:ph type="sldNum" sz="quarter" idx="12"/>
          </p:nvPr>
        </p:nvSpPr>
        <p:spPr/>
        <p:txBody>
          <a:bodyPr/>
          <a:lstStyle/>
          <a:p>
            <a:fld id="{B7840E83-AC17-4BB5-BC43-751DE1ADA5B1}" type="slidenum">
              <a:rPr lang="tr-TR" smtClean="0"/>
              <a:t>15</a:t>
            </a:fld>
            <a:endParaRPr lang="tr-TR"/>
          </a:p>
        </p:txBody>
      </p:sp>
      <p:sp>
        <p:nvSpPr>
          <p:cNvPr id="7" name="Rectangle 3" descr="Rectangle: Click to edit Master text styles&#10;Second level&#10;Third level&#10;Fourth level&#10;Fifth level"/>
          <p:cNvSpPr>
            <a:spLocks noGrp="1" noChangeArrowheads="1"/>
          </p:cNvSpPr>
          <p:nvPr>
            <p:ph sz="quarter" idx="1"/>
          </p:nvPr>
        </p:nvSpPr>
        <p:spPr>
          <a:xfrm>
            <a:off x="320040" y="1455682"/>
            <a:ext cx="8503920" cy="461792"/>
          </a:xfrm>
          <a:noFill/>
        </p:spPr>
        <p:txBody>
          <a:bodyPr>
            <a:noAutofit/>
          </a:bodyPr>
          <a:lstStyle/>
          <a:p>
            <a:pPr marL="0" indent="0">
              <a:lnSpc>
                <a:spcPct val="150000"/>
              </a:lnSpc>
              <a:buNone/>
            </a:pPr>
            <a:r>
              <a:rPr lang="tr-TR" sz="2000" b="1" dirty="0"/>
              <a:t>3.2 </a:t>
            </a:r>
            <a:r>
              <a:rPr lang="en-US" sz="2000" b="1" dirty="0"/>
              <a:t>Automotive and Transportation Sector:</a:t>
            </a:r>
            <a:endParaRPr lang="tr-TR" sz="2000" b="1" dirty="0"/>
          </a:p>
        </p:txBody>
      </p:sp>
      <p:sp>
        <p:nvSpPr>
          <p:cNvPr id="10" name="Rectangle 2" descr="Rectangle: Click to edit Master text styles&#10;Second level&#10;Third level&#10;Fourth level&#10;Fifth level"/>
          <p:cNvSpPr txBox="1">
            <a:spLocks noChangeArrowheads="1"/>
          </p:cNvSpPr>
          <p:nvPr/>
        </p:nvSpPr>
        <p:spPr>
          <a:xfrm>
            <a:off x="355212" y="4299224"/>
            <a:ext cx="8496944" cy="2086297"/>
          </a:xfrm>
          <a:prstGeom prst="rect">
            <a:avLst/>
          </a:prstGeom>
          <a:noFill/>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50000"/>
              </a:lnSpc>
              <a:buFont typeface="Wingdings" pitchFamily="2" charset="2"/>
              <a:buNone/>
            </a:pPr>
            <a:r>
              <a:rPr lang="en-US" sz="2000" dirty="0"/>
              <a:t>Automobile companies produce light automobiles in order to meet the needs of their customers and increase their competitiveness. Lightweight automobiles are very important in terms of mechanical (acceleration and braking) as well as energy saving.</a:t>
            </a:r>
            <a:endParaRPr lang="tr-TR" sz="2000" dirty="0"/>
          </a:p>
        </p:txBody>
      </p:sp>
      <p:pic>
        <p:nvPicPr>
          <p:cNvPr id="44034" name="Picture 2" descr="http://speautomotive.com/SPEA_CD/SPEA2009/images/index.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7778" y="2060848"/>
            <a:ext cx="7086600" cy="2238376"/>
          </a:xfrm>
          <a:prstGeom prst="rect">
            <a:avLst/>
          </a:prstGeom>
          <a:noFill/>
          <a:extLst>
            <a:ext uri="{909E8E84-426E-40DD-AFC4-6F175D3DCCD1}">
              <a14:hiddenFill xmlns:a14="http://schemas.microsoft.com/office/drawing/2010/main">
                <a:solidFill>
                  <a:srgbClr val="FFFFFF"/>
                </a:solidFill>
              </a14:hiddenFill>
            </a:ext>
          </a:extLst>
        </p:spPr>
      </p:pic>
      <p:sp>
        <p:nvSpPr>
          <p:cNvPr id="2" name="Veri Yer Tutucusu 1"/>
          <p:cNvSpPr>
            <a:spLocks noGrp="1"/>
          </p:cNvSpPr>
          <p:nvPr>
            <p:ph type="dt" sz="half" idx="10"/>
          </p:nvPr>
        </p:nvSpPr>
        <p:spPr/>
        <p:txBody>
          <a:bodyPr/>
          <a:lstStyle/>
          <a:p>
            <a:r>
              <a:rPr lang="tr-TR" dirty="0"/>
              <a:t>......</a:t>
            </a:r>
          </a:p>
        </p:txBody>
      </p:sp>
      <p:sp>
        <p:nvSpPr>
          <p:cNvPr id="11" name="Rectangle 2">
            <a:extLst>
              <a:ext uri="{FF2B5EF4-FFF2-40B4-BE49-F238E27FC236}">
                <a16:creationId xmlns:a16="http://schemas.microsoft.com/office/drawing/2014/main" id="{45D988C2-626B-49C3-BD7A-03714A79B97C}"/>
              </a:ext>
            </a:extLst>
          </p:cNvPr>
          <p:cNvSpPr>
            <a:spLocks noGrp="1" noChangeArrowheads="1"/>
          </p:cNvSpPr>
          <p:nvPr>
            <p:ph type="title"/>
          </p:nvPr>
        </p:nvSpPr>
        <p:spPr>
          <a:xfrm>
            <a:off x="757101" y="306582"/>
            <a:ext cx="7772400" cy="618776"/>
          </a:xfrm>
          <a:noFill/>
        </p:spPr>
        <p:txBody>
          <a:bodyPr>
            <a:noAutofit/>
          </a:bodyPr>
          <a:lstStyle/>
          <a:p>
            <a:pPr eaLnBrk="1" hangingPunct="1"/>
            <a:r>
              <a:rPr lang="tr-TR" sz="3600" dirty="0"/>
              <a:t>3-</a:t>
            </a:r>
            <a:r>
              <a:rPr lang="en" sz="3600" dirty="0"/>
              <a:t>Application Areas of Composites</a:t>
            </a:r>
          </a:p>
        </p:txBody>
      </p:sp>
      <p:sp>
        <p:nvSpPr>
          <p:cNvPr id="12" name="Dikdörtgen 11">
            <a:extLst>
              <a:ext uri="{FF2B5EF4-FFF2-40B4-BE49-F238E27FC236}">
                <a16:creationId xmlns:a16="http://schemas.microsoft.com/office/drawing/2014/main" id="{32604C71-F761-4891-B36F-2A249A71CDC2}"/>
              </a:ext>
            </a:extLst>
          </p:cNvPr>
          <p:cNvSpPr/>
          <p:nvPr/>
        </p:nvSpPr>
        <p:spPr>
          <a:xfrm>
            <a:off x="7583886" y="820696"/>
            <a:ext cx="1370888" cy="400110"/>
          </a:xfrm>
          <a:prstGeom prst="rect">
            <a:avLst/>
          </a:prstGeom>
        </p:spPr>
        <p:txBody>
          <a:bodyPr wrap="none">
            <a:spAutoFit/>
          </a:bodyPr>
          <a:lstStyle/>
          <a:p>
            <a:r>
              <a:rPr lang="tr-TR" sz="2000" dirty="0">
                <a:solidFill>
                  <a:schemeClr val="bg2">
                    <a:lumMod val="90000"/>
                  </a:schemeClr>
                </a:solidFill>
              </a:rPr>
              <a:t>(</a:t>
            </a:r>
            <a:r>
              <a:rPr lang="tr-TR" sz="2000" dirty="0" err="1">
                <a:solidFill>
                  <a:schemeClr val="bg2">
                    <a:lumMod val="90000"/>
                  </a:schemeClr>
                </a:solidFill>
              </a:rPr>
              <a:t>continue</a:t>
            </a:r>
            <a:r>
              <a:rPr lang="tr-TR" sz="2000" dirty="0">
                <a:solidFill>
                  <a:schemeClr val="bg2">
                    <a:lumMod val="90000"/>
                  </a:schemeClr>
                </a:solidFill>
              </a:rPr>
              <a:t>)</a:t>
            </a:r>
          </a:p>
        </p:txBody>
      </p:sp>
    </p:spTree>
    <p:extLst>
      <p:ext uri="{BB962C8B-B14F-4D97-AF65-F5344CB8AC3E}">
        <p14:creationId xmlns:p14="http://schemas.microsoft.com/office/powerpoint/2010/main" val="169983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44034"/>
                                        </p:tgtEl>
                                        <p:attrNameLst>
                                          <p:attrName>style.visibility</p:attrName>
                                        </p:attrNameLst>
                                      </p:cBhvr>
                                      <p:to>
                                        <p:strVal val="visible"/>
                                      </p:to>
                                    </p:set>
                                    <p:anim calcmode="lin" valueType="num">
                                      <p:cBhvr>
                                        <p:cTn id="12" dur="500" fill="hold"/>
                                        <p:tgtEl>
                                          <p:spTgt spid="44034"/>
                                        </p:tgtEl>
                                        <p:attrNameLst>
                                          <p:attrName>ppt_w</p:attrName>
                                        </p:attrNameLst>
                                      </p:cBhvr>
                                      <p:tavLst>
                                        <p:tav tm="0">
                                          <p:val>
                                            <p:fltVal val="0"/>
                                          </p:val>
                                        </p:tav>
                                        <p:tav tm="100000">
                                          <p:val>
                                            <p:strVal val="#ppt_w"/>
                                          </p:val>
                                        </p:tav>
                                      </p:tavLst>
                                    </p:anim>
                                    <p:anim calcmode="lin" valueType="num">
                                      <p:cBhvr>
                                        <p:cTn id="13" dur="500" fill="hold"/>
                                        <p:tgtEl>
                                          <p:spTgt spid="44034"/>
                                        </p:tgtEl>
                                        <p:attrNameLst>
                                          <p:attrName>ppt_h</p:attrName>
                                        </p:attrNameLst>
                                      </p:cBhvr>
                                      <p:tavLst>
                                        <p:tav tm="0">
                                          <p:val>
                                            <p:fltVal val="0"/>
                                          </p:val>
                                        </p:tav>
                                        <p:tav tm="100000">
                                          <p:val>
                                            <p:strVal val="#ppt_h"/>
                                          </p:val>
                                        </p:tav>
                                      </p:tavLst>
                                    </p:anim>
                                    <p:animEffect transition="in" filter="fade">
                                      <p:cBhvr>
                                        <p:cTn id="14" dur="500"/>
                                        <p:tgtEl>
                                          <p:spTgt spid="4403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0"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018404" y="6419000"/>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150</a:t>
            </a:fld>
            <a:endParaRPr lang="tr-TR"/>
          </a:p>
        </p:txBody>
      </p:sp>
      <p:sp>
        <p:nvSpPr>
          <p:cNvPr id="11" name="Veri Yer Tutucusu 10"/>
          <p:cNvSpPr>
            <a:spLocks noGrp="1"/>
          </p:cNvSpPr>
          <p:nvPr>
            <p:ph type="dt" sz="half" idx="10"/>
          </p:nvPr>
        </p:nvSpPr>
        <p:spPr/>
        <p:txBody>
          <a:bodyPr/>
          <a:lstStyle/>
          <a:p>
            <a:r>
              <a:rPr lang="tr-TR" dirty="0"/>
              <a:t>......</a:t>
            </a:r>
          </a:p>
        </p:txBody>
      </p:sp>
      <p:sp>
        <p:nvSpPr>
          <p:cNvPr id="13" name="Metin kutusu 12">
            <a:extLst>
              <a:ext uri="{FF2B5EF4-FFF2-40B4-BE49-F238E27FC236}">
                <a16:creationId xmlns:a16="http://schemas.microsoft.com/office/drawing/2014/main" id="{3A536197-1DFA-4CAE-87A0-C65292D4851B}"/>
              </a:ext>
            </a:extLst>
          </p:cNvPr>
          <p:cNvSpPr txBox="1"/>
          <p:nvPr/>
        </p:nvSpPr>
        <p:spPr>
          <a:xfrm>
            <a:off x="2018404" y="2266407"/>
            <a:ext cx="3223095" cy="369332"/>
          </a:xfrm>
          <a:prstGeom prst="rect">
            <a:avLst/>
          </a:prstGeom>
          <a:noFill/>
        </p:spPr>
        <p:txBody>
          <a:bodyPr wrap="square" rtlCol="0">
            <a:spAutoFit/>
          </a:bodyPr>
          <a:lstStyle/>
          <a:p>
            <a:r>
              <a:rPr lang="tr-TR" dirty="0"/>
              <a:t>GRP PIPES</a:t>
            </a:r>
          </a:p>
        </p:txBody>
      </p:sp>
      <p:pic>
        <p:nvPicPr>
          <p:cNvPr id="5" name="Resim 4">
            <a:extLst>
              <a:ext uri="{FF2B5EF4-FFF2-40B4-BE49-F238E27FC236}">
                <a16:creationId xmlns:a16="http://schemas.microsoft.com/office/drawing/2014/main" id="{EF876382-E1A2-47B2-B7D0-CF00CAE6A228}"/>
              </a:ext>
            </a:extLst>
          </p:cNvPr>
          <p:cNvPicPr>
            <a:picLocks noChangeAspect="1"/>
          </p:cNvPicPr>
          <p:nvPr/>
        </p:nvPicPr>
        <p:blipFill>
          <a:blip r:embed="rId2"/>
          <a:stretch>
            <a:fillRect/>
          </a:stretch>
        </p:blipFill>
        <p:spPr>
          <a:xfrm>
            <a:off x="361842" y="3311078"/>
            <a:ext cx="2536711" cy="2050349"/>
          </a:xfrm>
          <a:prstGeom prst="rect">
            <a:avLst/>
          </a:prstGeom>
        </p:spPr>
      </p:pic>
      <p:pic>
        <p:nvPicPr>
          <p:cNvPr id="17" name="Picture 4">
            <a:extLst>
              <a:ext uri="{FF2B5EF4-FFF2-40B4-BE49-F238E27FC236}">
                <a16:creationId xmlns:a16="http://schemas.microsoft.com/office/drawing/2014/main" id="{FA6D498A-E83B-4F21-B000-ACE613123B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4463" y="2658266"/>
            <a:ext cx="5632765" cy="356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15" name="Rectangle 3" descr="Rectangle: Click to edit Master text styles&#10;Second level&#10;Third level&#10;Fourth level&#10;Fifth level">
            <a:extLst>
              <a:ext uri="{FF2B5EF4-FFF2-40B4-BE49-F238E27FC236}">
                <a16:creationId xmlns:a16="http://schemas.microsoft.com/office/drawing/2014/main" id="{8E298279-1152-451B-924F-ED84D7CB3E09}"/>
              </a:ext>
            </a:extLst>
          </p:cNvPr>
          <p:cNvSpPr>
            <a:spLocks noGrp="1" noChangeArrowheads="1"/>
          </p:cNvSpPr>
          <p:nvPr>
            <p:ph idx="1"/>
          </p:nvPr>
        </p:nvSpPr>
        <p:spPr>
          <a:xfrm>
            <a:off x="873152" y="1721145"/>
            <a:ext cx="4957693" cy="512963"/>
          </a:xfrm>
          <a:noFill/>
        </p:spPr>
        <p:txBody>
          <a:bodyPr>
            <a:noAutofit/>
          </a:bodyPr>
          <a:lstStyle/>
          <a:p>
            <a:pPr marL="0" indent="0" eaLnBrk="1" hangingPunct="1">
              <a:lnSpc>
                <a:spcPct val="170000"/>
              </a:lnSpc>
              <a:buNone/>
            </a:pPr>
            <a:r>
              <a:rPr lang="tr-TR" sz="1800" dirty="0">
                <a:solidFill>
                  <a:schemeClr val="bg1">
                    <a:lumMod val="50000"/>
                  </a:schemeClr>
                </a:solidFill>
              </a:rPr>
              <a:t>11.3.1 </a:t>
            </a:r>
            <a:r>
              <a:rPr lang="tr-TR" sz="1800" dirty="0" err="1">
                <a:solidFill>
                  <a:schemeClr val="bg1">
                    <a:lumMod val="50000"/>
                  </a:schemeClr>
                </a:solidFill>
              </a:rPr>
              <a:t>Glass</a:t>
            </a:r>
            <a:r>
              <a:rPr lang="tr-TR" sz="1800" dirty="0">
                <a:solidFill>
                  <a:schemeClr val="bg1">
                    <a:lumMod val="50000"/>
                  </a:schemeClr>
                </a:solidFill>
              </a:rPr>
              <a:t> fiber (</a:t>
            </a:r>
            <a:r>
              <a:rPr lang="tr-TR" sz="1800" dirty="0" err="1">
                <a:solidFill>
                  <a:schemeClr val="bg1">
                    <a:lumMod val="50000"/>
                  </a:schemeClr>
                </a:solidFill>
              </a:rPr>
              <a:t>or</a:t>
            </a:r>
            <a:r>
              <a:rPr lang="tr-TR" sz="1800" dirty="0">
                <a:solidFill>
                  <a:schemeClr val="bg1">
                    <a:lumMod val="50000"/>
                  </a:schemeClr>
                </a:solidFill>
              </a:rPr>
              <a:t> </a:t>
            </a:r>
            <a:r>
              <a:rPr lang="tr-TR" sz="1800" dirty="0" err="1">
                <a:solidFill>
                  <a:schemeClr val="bg1">
                    <a:lumMod val="50000"/>
                  </a:schemeClr>
                </a:solidFill>
              </a:rPr>
              <a:t>Fiberglass</a:t>
            </a:r>
            <a:r>
              <a:rPr lang="tr-TR" sz="1800" dirty="0">
                <a:solidFill>
                  <a:schemeClr val="bg1">
                    <a:lumMod val="50000"/>
                  </a:schemeClr>
                </a:solidFill>
              </a:rPr>
              <a:t>) - </a:t>
            </a:r>
            <a:r>
              <a:rPr lang="tr-TR" sz="1800" dirty="0" err="1">
                <a:solidFill>
                  <a:schemeClr val="bg1">
                    <a:lumMod val="50000"/>
                  </a:schemeClr>
                </a:solidFill>
              </a:rPr>
              <a:t>Continue</a:t>
            </a:r>
            <a:r>
              <a:rPr lang="tr-TR" sz="1800" dirty="0">
                <a:solidFill>
                  <a:schemeClr val="bg1">
                    <a:lumMod val="50000"/>
                  </a:schemeClr>
                </a:solidFill>
              </a:rPr>
              <a:t>:</a:t>
            </a:r>
          </a:p>
          <a:p>
            <a:pPr marL="0" indent="0" eaLnBrk="1" hangingPunct="1">
              <a:lnSpc>
                <a:spcPct val="170000"/>
              </a:lnSpc>
              <a:buNone/>
            </a:pPr>
            <a:endParaRPr lang="tr-TR" sz="1800" dirty="0">
              <a:solidFill>
                <a:schemeClr val="bg1">
                  <a:lumMod val="50000"/>
                </a:schemeClr>
              </a:solidFill>
            </a:endParaRPr>
          </a:p>
        </p:txBody>
      </p:sp>
      <p:sp>
        <p:nvSpPr>
          <p:cNvPr id="16" name="Rectangle 2">
            <a:extLst>
              <a:ext uri="{FF2B5EF4-FFF2-40B4-BE49-F238E27FC236}">
                <a16:creationId xmlns:a16="http://schemas.microsoft.com/office/drawing/2014/main" id="{6975AF5C-848D-49FF-9FC8-E26C3A71B263}"/>
              </a:ext>
            </a:extLst>
          </p:cNvPr>
          <p:cNvSpPr txBox="1">
            <a:spLocks noChangeArrowheads="1"/>
          </p:cNvSpPr>
          <p:nvPr/>
        </p:nvSpPr>
        <p:spPr>
          <a:xfrm>
            <a:off x="301274" y="1391726"/>
            <a:ext cx="5172689" cy="40011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chemeClr val="bg1">
                    <a:lumMod val="50000"/>
                  </a:schemeClr>
                </a:solidFill>
              </a:rPr>
              <a:t>11. 3 </a:t>
            </a:r>
            <a:r>
              <a:rPr lang="tr-TR" sz="1800" dirty="0" err="1">
                <a:solidFill>
                  <a:schemeClr val="bg1">
                    <a:lumMod val="50000"/>
                  </a:schemeClr>
                </a:solidFill>
              </a:rPr>
              <a:t>Major</a:t>
            </a:r>
            <a:r>
              <a:rPr lang="tr-TR" sz="1800" dirty="0">
                <a:solidFill>
                  <a:schemeClr val="bg1">
                    <a:lumMod val="50000"/>
                  </a:schemeClr>
                </a:solidFill>
              </a:rPr>
              <a:t> Fiber </a:t>
            </a:r>
            <a:r>
              <a:rPr lang="tr-TR" sz="1800" dirty="0" err="1">
                <a:solidFill>
                  <a:schemeClr val="bg1">
                    <a:lumMod val="50000"/>
                  </a:schemeClr>
                </a:solidFill>
              </a:rPr>
              <a:t>Materials</a:t>
            </a:r>
            <a:r>
              <a:rPr lang="tr-TR" sz="1800" dirty="0">
                <a:solidFill>
                  <a:schemeClr val="bg1">
                    <a:lumMod val="50000"/>
                  </a:schemeClr>
                </a:solidFill>
              </a:rPr>
              <a:t> :</a:t>
            </a:r>
          </a:p>
        </p:txBody>
      </p:sp>
      <p:sp>
        <p:nvSpPr>
          <p:cNvPr id="18" name="Başlık 1">
            <a:extLst>
              <a:ext uri="{FF2B5EF4-FFF2-40B4-BE49-F238E27FC236}">
                <a16:creationId xmlns:a16="http://schemas.microsoft.com/office/drawing/2014/main" id="{62D8446A-21F9-48F1-AA4A-3DC5E4586EED}"/>
              </a:ext>
            </a:extLst>
          </p:cNvPr>
          <p:cNvSpPr>
            <a:spLocks noGrp="1"/>
          </p:cNvSpPr>
          <p:nvPr>
            <p:ph type="title"/>
          </p:nvPr>
        </p:nvSpPr>
        <p:spPr>
          <a:xfrm>
            <a:off x="827584" y="448199"/>
            <a:ext cx="7746572" cy="449845"/>
          </a:xfrm>
        </p:spPr>
        <p:txBody>
          <a:bodyPr>
            <a:noAutofit/>
          </a:bodyPr>
          <a:lstStyle/>
          <a:p>
            <a:r>
              <a:rPr lang="tr-TR" sz="3200" dirty="0">
                <a:solidFill>
                  <a:schemeClr val="bg1">
                    <a:lumMod val="50000"/>
                  </a:schemeClr>
                </a:solidFill>
              </a:rPr>
              <a:t>11- FIBER MATERIALS</a:t>
            </a:r>
          </a:p>
        </p:txBody>
      </p:sp>
    </p:spTree>
    <p:extLst>
      <p:ext uri="{BB962C8B-B14F-4D97-AF65-F5344CB8AC3E}">
        <p14:creationId xmlns:p14="http://schemas.microsoft.com/office/powerpoint/2010/main" val="317215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109224" y="6422604"/>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151</a:t>
            </a:fld>
            <a:endParaRPr lang="tr-TR"/>
          </a:p>
        </p:txBody>
      </p:sp>
      <p:sp>
        <p:nvSpPr>
          <p:cNvPr id="11" name="Veri Yer Tutucusu 10"/>
          <p:cNvSpPr>
            <a:spLocks noGrp="1"/>
          </p:cNvSpPr>
          <p:nvPr>
            <p:ph type="dt" sz="half" idx="10"/>
          </p:nvPr>
        </p:nvSpPr>
        <p:spPr/>
        <p:txBody>
          <a:bodyPr/>
          <a:lstStyle/>
          <a:p>
            <a:r>
              <a:rPr lang="tr-TR" dirty="0"/>
              <a:t>......</a:t>
            </a:r>
          </a:p>
        </p:txBody>
      </p:sp>
      <p:sp>
        <p:nvSpPr>
          <p:cNvPr id="12" name="Rectangle 3" descr="Rectangle: Click to edit Master text styles&#10;Second level&#10;Third level&#10;Fourth level&#10;Fifth level">
            <a:extLst>
              <a:ext uri="{FF2B5EF4-FFF2-40B4-BE49-F238E27FC236}">
                <a16:creationId xmlns:a16="http://schemas.microsoft.com/office/drawing/2014/main" id="{257724E8-AC2C-4976-8A8D-D5C917694466}"/>
              </a:ext>
            </a:extLst>
          </p:cNvPr>
          <p:cNvSpPr txBox="1">
            <a:spLocks noChangeArrowheads="1"/>
          </p:cNvSpPr>
          <p:nvPr/>
        </p:nvSpPr>
        <p:spPr>
          <a:xfrm>
            <a:off x="1256116" y="1953543"/>
            <a:ext cx="5172689" cy="525223"/>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None/>
            </a:pPr>
            <a:r>
              <a:rPr lang="tr-TR" sz="1800" dirty="0">
                <a:solidFill>
                  <a:srgbClr val="FF0000"/>
                </a:solidFill>
              </a:rPr>
              <a:t> 11.3.1.1 </a:t>
            </a:r>
            <a:r>
              <a:rPr lang="tr-TR" sz="1800" dirty="0" err="1">
                <a:solidFill>
                  <a:srgbClr val="FF0000"/>
                </a:solidFill>
              </a:rPr>
              <a:t>Glass</a:t>
            </a:r>
            <a:r>
              <a:rPr lang="tr-TR" sz="1800" dirty="0">
                <a:solidFill>
                  <a:srgbClr val="FF0000"/>
                </a:solidFill>
              </a:rPr>
              <a:t> fiber </a:t>
            </a:r>
            <a:r>
              <a:rPr lang="tr-TR" sz="1800" dirty="0" err="1">
                <a:solidFill>
                  <a:srgbClr val="FF0000"/>
                </a:solidFill>
              </a:rPr>
              <a:t>Types</a:t>
            </a:r>
            <a:r>
              <a:rPr lang="tr-TR" sz="1800" dirty="0">
                <a:solidFill>
                  <a:srgbClr val="FF0000"/>
                </a:solidFill>
              </a:rPr>
              <a:t> :</a:t>
            </a:r>
          </a:p>
          <a:p>
            <a:pPr marL="0" indent="0">
              <a:lnSpc>
                <a:spcPct val="170000"/>
              </a:lnSpc>
              <a:buFont typeface="Wingdings 2"/>
              <a:buNone/>
            </a:pPr>
            <a:endParaRPr lang="tr-TR" sz="1800" dirty="0">
              <a:solidFill>
                <a:srgbClr val="FF0000"/>
              </a:solidFill>
            </a:endParaRPr>
          </a:p>
        </p:txBody>
      </p:sp>
      <p:sp>
        <p:nvSpPr>
          <p:cNvPr id="15" name="Rectangle 3" descr="Rectangle: Click to edit Master text styles&#10;Second level&#10;Third level&#10;Fourth level&#10;Fifth level">
            <a:extLst>
              <a:ext uri="{FF2B5EF4-FFF2-40B4-BE49-F238E27FC236}">
                <a16:creationId xmlns:a16="http://schemas.microsoft.com/office/drawing/2014/main" id="{82EFA275-9A58-4D10-A94F-8FDFE94D8ECC}"/>
              </a:ext>
            </a:extLst>
          </p:cNvPr>
          <p:cNvSpPr txBox="1">
            <a:spLocks noChangeArrowheads="1"/>
          </p:cNvSpPr>
          <p:nvPr/>
        </p:nvSpPr>
        <p:spPr>
          <a:xfrm>
            <a:off x="107917" y="2395691"/>
            <a:ext cx="6425994" cy="1186367"/>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354013" indent="-354013">
              <a:lnSpc>
                <a:spcPct val="150000"/>
              </a:lnSpc>
              <a:buClrTx/>
              <a:buSzPct val="100000"/>
              <a:buFont typeface="+mj-lt"/>
              <a:buAutoNum type="arabicPeriod"/>
            </a:pPr>
            <a:r>
              <a:rPr lang="en-US" sz="1700" b="1" dirty="0"/>
              <a:t>Glass </a:t>
            </a:r>
            <a:r>
              <a:rPr lang="tr-TR" sz="1700" b="1" dirty="0"/>
              <a:t>A </a:t>
            </a:r>
            <a:r>
              <a:rPr lang="en-US" sz="1700" dirty="0"/>
              <a:t>- It is the most commonly used glass type in windows and bottle manufacturing and is not used much in composite production.</a:t>
            </a:r>
            <a:endParaRPr lang="tr-TR" sz="1700" dirty="0"/>
          </a:p>
        </p:txBody>
      </p:sp>
      <p:pic>
        <p:nvPicPr>
          <p:cNvPr id="16" name="Picture 2" descr="Silicone-type E-glass Fiber Chopped Strand">
            <a:extLst>
              <a:ext uri="{FF2B5EF4-FFF2-40B4-BE49-F238E27FC236}">
                <a16:creationId xmlns:a16="http://schemas.microsoft.com/office/drawing/2014/main" id="{7A76736E-F232-4786-9BAB-A7C7385F25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3911" y="1466108"/>
            <a:ext cx="2339373" cy="160089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3" descr="Rectangle: Click to edit Master text styles&#10;Second level&#10;Third level&#10;Fourth level&#10;Fifth level">
            <a:extLst>
              <a:ext uri="{FF2B5EF4-FFF2-40B4-BE49-F238E27FC236}">
                <a16:creationId xmlns:a16="http://schemas.microsoft.com/office/drawing/2014/main" id="{D3CA1AF8-F239-4347-8B1C-7601C0F4040D}"/>
              </a:ext>
            </a:extLst>
          </p:cNvPr>
          <p:cNvSpPr>
            <a:spLocks noGrp="1" noChangeArrowheads="1"/>
          </p:cNvSpPr>
          <p:nvPr>
            <p:ph idx="1"/>
          </p:nvPr>
        </p:nvSpPr>
        <p:spPr>
          <a:xfrm>
            <a:off x="689411" y="1603141"/>
            <a:ext cx="4957693" cy="512963"/>
          </a:xfrm>
          <a:noFill/>
        </p:spPr>
        <p:txBody>
          <a:bodyPr>
            <a:noAutofit/>
          </a:bodyPr>
          <a:lstStyle/>
          <a:p>
            <a:pPr marL="0" indent="0" eaLnBrk="1" hangingPunct="1">
              <a:lnSpc>
                <a:spcPct val="170000"/>
              </a:lnSpc>
              <a:buNone/>
            </a:pPr>
            <a:r>
              <a:rPr lang="tr-TR" sz="1800" dirty="0">
                <a:solidFill>
                  <a:schemeClr val="bg1">
                    <a:lumMod val="50000"/>
                  </a:schemeClr>
                </a:solidFill>
              </a:rPr>
              <a:t>11.3.1 </a:t>
            </a:r>
            <a:r>
              <a:rPr lang="tr-TR" sz="1800" dirty="0" err="1">
                <a:solidFill>
                  <a:schemeClr val="bg1">
                    <a:lumMod val="50000"/>
                  </a:schemeClr>
                </a:solidFill>
              </a:rPr>
              <a:t>Glass</a:t>
            </a:r>
            <a:r>
              <a:rPr lang="tr-TR" sz="1800" dirty="0">
                <a:solidFill>
                  <a:schemeClr val="bg1">
                    <a:lumMod val="50000"/>
                  </a:schemeClr>
                </a:solidFill>
              </a:rPr>
              <a:t> fiber (</a:t>
            </a:r>
            <a:r>
              <a:rPr lang="tr-TR" sz="1800" dirty="0" err="1">
                <a:solidFill>
                  <a:schemeClr val="bg1">
                    <a:lumMod val="50000"/>
                  </a:schemeClr>
                </a:solidFill>
              </a:rPr>
              <a:t>or</a:t>
            </a:r>
            <a:r>
              <a:rPr lang="tr-TR" sz="1800" dirty="0">
                <a:solidFill>
                  <a:schemeClr val="bg1">
                    <a:lumMod val="50000"/>
                  </a:schemeClr>
                </a:solidFill>
              </a:rPr>
              <a:t> </a:t>
            </a:r>
            <a:r>
              <a:rPr lang="tr-TR" sz="1800" dirty="0" err="1">
                <a:solidFill>
                  <a:schemeClr val="bg1">
                    <a:lumMod val="50000"/>
                  </a:schemeClr>
                </a:solidFill>
              </a:rPr>
              <a:t>Fiberglass</a:t>
            </a:r>
            <a:r>
              <a:rPr lang="tr-TR" sz="1800" dirty="0">
                <a:solidFill>
                  <a:schemeClr val="bg1">
                    <a:lumMod val="50000"/>
                  </a:schemeClr>
                </a:solidFill>
              </a:rPr>
              <a:t>) - </a:t>
            </a:r>
            <a:r>
              <a:rPr lang="tr-TR" sz="1800" dirty="0" err="1">
                <a:solidFill>
                  <a:schemeClr val="bg1">
                    <a:lumMod val="50000"/>
                  </a:schemeClr>
                </a:solidFill>
              </a:rPr>
              <a:t>Continue</a:t>
            </a:r>
            <a:r>
              <a:rPr lang="tr-TR" sz="1800" dirty="0">
                <a:solidFill>
                  <a:schemeClr val="bg1">
                    <a:lumMod val="50000"/>
                  </a:schemeClr>
                </a:solidFill>
              </a:rPr>
              <a:t>:</a:t>
            </a:r>
          </a:p>
          <a:p>
            <a:pPr marL="0" indent="0" eaLnBrk="1" hangingPunct="1">
              <a:lnSpc>
                <a:spcPct val="170000"/>
              </a:lnSpc>
              <a:buNone/>
            </a:pPr>
            <a:endParaRPr lang="tr-TR" sz="1800" dirty="0">
              <a:solidFill>
                <a:schemeClr val="bg1">
                  <a:lumMod val="50000"/>
                </a:schemeClr>
              </a:solidFill>
            </a:endParaRPr>
          </a:p>
        </p:txBody>
      </p:sp>
      <p:sp>
        <p:nvSpPr>
          <p:cNvPr id="17" name="Rectangle 2">
            <a:extLst>
              <a:ext uri="{FF2B5EF4-FFF2-40B4-BE49-F238E27FC236}">
                <a16:creationId xmlns:a16="http://schemas.microsoft.com/office/drawing/2014/main" id="{ECDA5335-FDEC-4D3F-A625-6EACF41F1A90}"/>
              </a:ext>
            </a:extLst>
          </p:cNvPr>
          <p:cNvSpPr txBox="1">
            <a:spLocks noChangeArrowheads="1"/>
          </p:cNvSpPr>
          <p:nvPr/>
        </p:nvSpPr>
        <p:spPr>
          <a:xfrm>
            <a:off x="323528" y="1343919"/>
            <a:ext cx="5172689" cy="40011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chemeClr val="bg1">
                    <a:lumMod val="50000"/>
                  </a:schemeClr>
                </a:solidFill>
              </a:rPr>
              <a:t>11. 3 </a:t>
            </a:r>
            <a:r>
              <a:rPr lang="tr-TR" sz="1800" dirty="0" err="1">
                <a:solidFill>
                  <a:schemeClr val="bg1">
                    <a:lumMod val="50000"/>
                  </a:schemeClr>
                </a:solidFill>
              </a:rPr>
              <a:t>Major</a:t>
            </a:r>
            <a:r>
              <a:rPr lang="tr-TR" sz="1800" dirty="0">
                <a:solidFill>
                  <a:schemeClr val="bg1">
                    <a:lumMod val="50000"/>
                  </a:schemeClr>
                </a:solidFill>
              </a:rPr>
              <a:t> Fiber </a:t>
            </a:r>
            <a:r>
              <a:rPr lang="tr-TR" sz="1800" dirty="0" err="1">
                <a:solidFill>
                  <a:schemeClr val="bg1">
                    <a:lumMod val="50000"/>
                  </a:schemeClr>
                </a:solidFill>
              </a:rPr>
              <a:t>Materials</a:t>
            </a:r>
            <a:r>
              <a:rPr lang="tr-TR" sz="1800" dirty="0">
                <a:solidFill>
                  <a:schemeClr val="bg1">
                    <a:lumMod val="50000"/>
                  </a:schemeClr>
                </a:solidFill>
              </a:rPr>
              <a:t> :</a:t>
            </a:r>
          </a:p>
        </p:txBody>
      </p:sp>
      <p:sp>
        <p:nvSpPr>
          <p:cNvPr id="7" name="Dikdörtgen 6">
            <a:extLst>
              <a:ext uri="{FF2B5EF4-FFF2-40B4-BE49-F238E27FC236}">
                <a16:creationId xmlns:a16="http://schemas.microsoft.com/office/drawing/2014/main" id="{8ED05E74-0C16-4FC9-88D7-D74C064448FB}"/>
              </a:ext>
            </a:extLst>
          </p:cNvPr>
          <p:cNvSpPr/>
          <p:nvPr/>
        </p:nvSpPr>
        <p:spPr>
          <a:xfrm>
            <a:off x="107917" y="3996991"/>
            <a:ext cx="9073008" cy="2399183"/>
          </a:xfrm>
          <a:prstGeom prst="rect">
            <a:avLst/>
          </a:prstGeom>
        </p:spPr>
        <p:txBody>
          <a:bodyPr wrap="square">
            <a:spAutoFit/>
          </a:bodyPr>
          <a:lstStyle/>
          <a:p>
            <a:pPr marL="354013" indent="-354013">
              <a:lnSpc>
                <a:spcPct val="150000"/>
              </a:lnSpc>
              <a:buFont typeface="+mj-lt"/>
              <a:buAutoNum type="arabicPeriod" startAt="3"/>
            </a:pPr>
            <a:r>
              <a:rPr lang="en-US" sz="1700" b="1" dirty="0"/>
              <a:t>E Glass </a:t>
            </a:r>
            <a:r>
              <a:rPr lang="en-US" sz="1700" dirty="0"/>
              <a:t>- It is the most commonly used type of glass in the production of reinforcement fibers. It has the features of low cost, good insulation and low water absorption rate.</a:t>
            </a:r>
            <a:endParaRPr lang="tr-TR" sz="1700" dirty="0"/>
          </a:p>
          <a:p>
            <a:pPr marL="354013" indent="-354013">
              <a:lnSpc>
                <a:spcPct val="150000"/>
              </a:lnSpc>
              <a:buFont typeface="+mj-lt"/>
              <a:buAutoNum type="arabicPeriod" startAt="3"/>
            </a:pPr>
            <a:r>
              <a:rPr lang="en-US" sz="1700" b="1" dirty="0"/>
              <a:t>S and R Glass </a:t>
            </a:r>
            <a:r>
              <a:rPr lang="en-US" sz="1700" dirty="0"/>
              <a:t>- It is a high cost and high performance material. It is widely used in the aircraft industry. Since the diameters of the wires in the fiber are half of those of E Glass, the number of fibers increases. Therefore, the properties of the composite produced are very superior and a harder surface is obtained.</a:t>
            </a:r>
            <a:endParaRPr lang="tr-TR" sz="1700" dirty="0"/>
          </a:p>
        </p:txBody>
      </p:sp>
      <p:sp>
        <p:nvSpPr>
          <p:cNvPr id="8" name="Dikdörtgen 7">
            <a:extLst>
              <a:ext uri="{FF2B5EF4-FFF2-40B4-BE49-F238E27FC236}">
                <a16:creationId xmlns:a16="http://schemas.microsoft.com/office/drawing/2014/main" id="{D88120E4-E005-412C-9A9D-DBE6AC716158}"/>
              </a:ext>
            </a:extLst>
          </p:cNvPr>
          <p:cNvSpPr/>
          <p:nvPr/>
        </p:nvSpPr>
        <p:spPr>
          <a:xfrm>
            <a:off x="107917" y="3587099"/>
            <a:ext cx="9261223" cy="437107"/>
          </a:xfrm>
          <a:prstGeom prst="rect">
            <a:avLst/>
          </a:prstGeom>
        </p:spPr>
        <p:txBody>
          <a:bodyPr wrap="square">
            <a:spAutoFit/>
          </a:bodyPr>
          <a:lstStyle/>
          <a:p>
            <a:pPr marL="354013" indent="-354013">
              <a:lnSpc>
                <a:spcPct val="150000"/>
              </a:lnSpc>
              <a:buFont typeface="+mj-lt"/>
              <a:buAutoNum type="arabicPeriod" startAt="2"/>
            </a:pPr>
            <a:r>
              <a:rPr lang="en-US" sz="1700" b="1" dirty="0"/>
              <a:t>C Glass </a:t>
            </a:r>
            <a:r>
              <a:rPr lang="en-US" sz="1700" dirty="0"/>
              <a:t>- It has high resistance to chemicals. It is used in places such as storage tanks.</a:t>
            </a:r>
            <a:endParaRPr lang="tr-TR" sz="1700" dirty="0"/>
          </a:p>
        </p:txBody>
      </p:sp>
      <p:sp>
        <p:nvSpPr>
          <p:cNvPr id="19" name="Başlık 1">
            <a:extLst>
              <a:ext uri="{FF2B5EF4-FFF2-40B4-BE49-F238E27FC236}">
                <a16:creationId xmlns:a16="http://schemas.microsoft.com/office/drawing/2014/main" id="{C842BE70-7558-4EAE-BE3D-C4D38136C66E}"/>
              </a:ext>
            </a:extLst>
          </p:cNvPr>
          <p:cNvSpPr>
            <a:spLocks noGrp="1"/>
          </p:cNvSpPr>
          <p:nvPr>
            <p:ph type="title"/>
          </p:nvPr>
        </p:nvSpPr>
        <p:spPr>
          <a:xfrm>
            <a:off x="827584" y="448199"/>
            <a:ext cx="7746572" cy="449845"/>
          </a:xfrm>
        </p:spPr>
        <p:txBody>
          <a:bodyPr>
            <a:noAutofit/>
          </a:bodyPr>
          <a:lstStyle/>
          <a:p>
            <a:r>
              <a:rPr lang="tr-TR" sz="3200" dirty="0">
                <a:solidFill>
                  <a:schemeClr val="bg1">
                    <a:lumMod val="50000"/>
                  </a:schemeClr>
                </a:solidFill>
              </a:rPr>
              <a:t>11- FIBER MATERIALS</a:t>
            </a:r>
          </a:p>
        </p:txBody>
      </p:sp>
    </p:spTree>
    <p:extLst>
      <p:ext uri="{BB962C8B-B14F-4D97-AF65-F5344CB8AC3E}">
        <p14:creationId xmlns:p14="http://schemas.microsoft.com/office/powerpoint/2010/main" val="342698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Effect transition="in" filter="fade">
                                      <p:cBhvr>
                                        <p:cTn id="14" dur="500"/>
                                        <p:tgtEl>
                                          <p:spTgt spid="1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fade">
                                      <p:cBhvr>
                                        <p:cTn id="24" dur="500"/>
                                        <p:tgtEl>
                                          <p:spTgt spid="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Effect transition="in" filter="fade">
                                      <p:cBhvr>
                                        <p:cTn id="29"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5" grpId="0" build="p"/>
      <p:bldP spid="7" grpId="0" build="p"/>
      <p:bldP spid="8"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862336" y="6404984"/>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152</a:t>
            </a:fld>
            <a:endParaRPr lang="tr-TR"/>
          </a:p>
        </p:txBody>
      </p:sp>
      <p:sp>
        <p:nvSpPr>
          <p:cNvPr id="11" name="Rectangle 3" descr="Rectangle: Click to edit Master text styles&#10;Second level&#10;Third level&#10;Fourth level&#10;Fifth level"/>
          <p:cNvSpPr txBox="1">
            <a:spLocks noChangeArrowheads="1"/>
          </p:cNvSpPr>
          <p:nvPr/>
        </p:nvSpPr>
        <p:spPr>
          <a:xfrm>
            <a:off x="211119" y="1977714"/>
            <a:ext cx="6192688" cy="1267131"/>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265113" indent="-265113" algn="just">
              <a:lnSpc>
                <a:spcPct val="150000"/>
              </a:lnSpc>
              <a:buClrTx/>
              <a:buFont typeface="+mj-lt"/>
              <a:buAutoNum type="arabicPeriod"/>
            </a:pPr>
            <a:r>
              <a:rPr lang="en-US" sz="1700" dirty="0"/>
              <a:t>Carbon fiber, which was developed after 1965 and has found wide application especially in the aircraft and aerospace industry, is of great importance in composite technology.</a:t>
            </a:r>
            <a:endParaRPr lang="tr-TR" sz="1700" dirty="0"/>
          </a:p>
        </p:txBody>
      </p:sp>
      <p:pic>
        <p:nvPicPr>
          <p:cNvPr id="1026" name="Picture 2" descr="http://ilovebrazilnews.com/wp-content/uploads/2013/07/carbon-fib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8789" y="1467697"/>
            <a:ext cx="2027363" cy="1520522"/>
          </a:xfrm>
          <a:prstGeom prst="rect">
            <a:avLst/>
          </a:prstGeom>
          <a:noFill/>
          <a:extLst>
            <a:ext uri="{909E8E84-426E-40DD-AFC4-6F175D3DCCD1}">
              <a14:hiddenFill xmlns:a14="http://schemas.microsoft.com/office/drawing/2010/main">
                <a:solidFill>
                  <a:srgbClr val="FFFFFF"/>
                </a:solidFill>
              </a14:hiddenFill>
            </a:ext>
          </a:extLst>
        </p:spPr>
      </p:pic>
      <p:sp>
        <p:nvSpPr>
          <p:cNvPr id="5" name="Veri Yer Tutucusu 4"/>
          <p:cNvSpPr>
            <a:spLocks noGrp="1"/>
          </p:cNvSpPr>
          <p:nvPr>
            <p:ph type="dt" sz="half" idx="10"/>
          </p:nvPr>
        </p:nvSpPr>
        <p:spPr/>
        <p:txBody>
          <a:bodyPr/>
          <a:lstStyle/>
          <a:p>
            <a:r>
              <a:rPr lang="tr-TR" dirty="0"/>
              <a:t>......</a:t>
            </a:r>
          </a:p>
        </p:txBody>
      </p:sp>
      <p:sp>
        <p:nvSpPr>
          <p:cNvPr id="6" name="Dikdörtgen 5">
            <a:extLst>
              <a:ext uri="{FF2B5EF4-FFF2-40B4-BE49-F238E27FC236}">
                <a16:creationId xmlns:a16="http://schemas.microsoft.com/office/drawing/2014/main" id="{79D0C1FE-1C1D-454A-B81E-EA7CC37F3AF3}"/>
              </a:ext>
            </a:extLst>
          </p:cNvPr>
          <p:cNvSpPr/>
          <p:nvPr/>
        </p:nvSpPr>
        <p:spPr>
          <a:xfrm>
            <a:off x="213579" y="3187406"/>
            <a:ext cx="8753418" cy="2791598"/>
          </a:xfrm>
          <a:prstGeom prst="rect">
            <a:avLst/>
          </a:prstGeom>
        </p:spPr>
        <p:txBody>
          <a:bodyPr wrap="square">
            <a:spAutoFit/>
          </a:bodyPr>
          <a:lstStyle/>
          <a:p>
            <a:pPr marL="265113" indent="-265113" algn="just">
              <a:lnSpc>
                <a:spcPct val="150000"/>
              </a:lnSpc>
              <a:buFont typeface="+mj-lt"/>
              <a:buAutoNum type="arabicPeriod" startAt="2"/>
            </a:pPr>
            <a:r>
              <a:rPr lang="en-US" sz="1700" dirty="0"/>
              <a:t>Although glass fiber is the most commonly used reinforcement material today, carbon fiber is commonly used in advanced composite materials.</a:t>
            </a:r>
            <a:endParaRPr lang="tr-TR" sz="1700" dirty="0"/>
          </a:p>
          <a:p>
            <a:pPr marL="265113" indent="-265113" algn="just">
              <a:lnSpc>
                <a:spcPct val="150000"/>
              </a:lnSpc>
              <a:buFont typeface="+mj-lt"/>
              <a:buAutoNum type="arabicPeriod" startAt="2"/>
            </a:pPr>
            <a:r>
              <a:rPr lang="en-US" sz="1700" dirty="0"/>
              <a:t>Carbon fiber is lighter and has better mechanical properties than glass fiber. However, its production costs are high.</a:t>
            </a:r>
            <a:endParaRPr lang="tr-TR" sz="1700" dirty="0"/>
          </a:p>
          <a:p>
            <a:pPr marL="265113" indent="-265113" algn="just">
              <a:lnSpc>
                <a:spcPct val="150000"/>
              </a:lnSpc>
              <a:buFont typeface="+mj-lt"/>
              <a:buAutoNum type="arabicPeriod" startAt="2"/>
            </a:pPr>
            <a:r>
              <a:rPr lang="en-US" sz="1700" dirty="0"/>
              <a:t>It is used instead of metals in the skeletons of aircraft and sports vehicles.</a:t>
            </a:r>
            <a:endParaRPr lang="tr-TR" sz="1700" dirty="0"/>
          </a:p>
          <a:p>
            <a:pPr marL="265113" indent="-265113" algn="just">
              <a:lnSpc>
                <a:spcPct val="150000"/>
              </a:lnSpc>
              <a:buFont typeface="+mj-lt"/>
              <a:buAutoNum type="arabicPeriod" startAt="2"/>
            </a:pPr>
            <a:r>
              <a:rPr lang="en-US" sz="1700" dirty="0"/>
              <a:t>Carbon fiber carbonizes when high heat treatment is applied. This new fiber is called graphite fiber. Today, carbon fiber and graphite fiber describe the same material.</a:t>
            </a:r>
            <a:endParaRPr lang="tr-TR" sz="1700" dirty="0"/>
          </a:p>
        </p:txBody>
      </p:sp>
      <p:sp>
        <p:nvSpPr>
          <p:cNvPr id="18" name="Rectangle 3" descr="Rectangle: Click to edit Master text styles&#10;Second level&#10;Third level&#10;Fourth level&#10;Fifth level">
            <a:extLst>
              <a:ext uri="{FF2B5EF4-FFF2-40B4-BE49-F238E27FC236}">
                <a16:creationId xmlns:a16="http://schemas.microsoft.com/office/drawing/2014/main" id="{58ACD2DB-6881-4687-881B-8C9F1A9BF4C6}"/>
              </a:ext>
            </a:extLst>
          </p:cNvPr>
          <p:cNvSpPr txBox="1">
            <a:spLocks noChangeArrowheads="1"/>
          </p:cNvSpPr>
          <p:nvPr/>
        </p:nvSpPr>
        <p:spPr>
          <a:xfrm>
            <a:off x="698714" y="1582513"/>
            <a:ext cx="5172689" cy="525223"/>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Font typeface="Wingdings 2"/>
              <a:buNone/>
            </a:pPr>
            <a:r>
              <a:rPr lang="tr-TR" sz="1800" dirty="0">
                <a:solidFill>
                  <a:srgbClr val="FF0000"/>
                </a:solidFill>
              </a:rPr>
              <a:t> 11.3.2 </a:t>
            </a:r>
            <a:r>
              <a:rPr lang="tr-TR" sz="1800" dirty="0" err="1">
                <a:solidFill>
                  <a:srgbClr val="FF0000"/>
                </a:solidFill>
              </a:rPr>
              <a:t>Carbon</a:t>
            </a:r>
            <a:r>
              <a:rPr lang="tr-TR" sz="1800" dirty="0">
                <a:solidFill>
                  <a:srgbClr val="FF0000"/>
                </a:solidFill>
              </a:rPr>
              <a:t> Fiber:</a:t>
            </a:r>
          </a:p>
          <a:p>
            <a:pPr marL="0" indent="0">
              <a:lnSpc>
                <a:spcPct val="170000"/>
              </a:lnSpc>
              <a:buFont typeface="Wingdings 2"/>
              <a:buNone/>
            </a:pPr>
            <a:endParaRPr lang="tr-TR" sz="1800" dirty="0">
              <a:solidFill>
                <a:srgbClr val="FF0000"/>
              </a:solidFill>
            </a:endParaRPr>
          </a:p>
        </p:txBody>
      </p:sp>
      <p:sp>
        <p:nvSpPr>
          <p:cNvPr id="13" name="Başlık 1">
            <a:extLst>
              <a:ext uri="{FF2B5EF4-FFF2-40B4-BE49-F238E27FC236}">
                <a16:creationId xmlns:a16="http://schemas.microsoft.com/office/drawing/2014/main" id="{2F5BF191-87DB-4386-9039-41D23A6D5094}"/>
              </a:ext>
            </a:extLst>
          </p:cNvPr>
          <p:cNvSpPr>
            <a:spLocks noGrp="1"/>
          </p:cNvSpPr>
          <p:nvPr>
            <p:ph type="title"/>
          </p:nvPr>
        </p:nvSpPr>
        <p:spPr>
          <a:xfrm>
            <a:off x="827584" y="448199"/>
            <a:ext cx="7746572" cy="449845"/>
          </a:xfrm>
        </p:spPr>
        <p:txBody>
          <a:bodyPr>
            <a:noAutofit/>
          </a:bodyPr>
          <a:lstStyle/>
          <a:p>
            <a:r>
              <a:rPr lang="tr-TR" sz="3200" dirty="0">
                <a:solidFill>
                  <a:schemeClr val="bg1">
                    <a:lumMod val="50000"/>
                  </a:schemeClr>
                </a:solidFill>
              </a:rPr>
              <a:t>11- FIBER MATERIALS</a:t>
            </a:r>
          </a:p>
        </p:txBody>
      </p:sp>
      <p:sp>
        <p:nvSpPr>
          <p:cNvPr id="15" name="Rectangle 2">
            <a:extLst>
              <a:ext uri="{FF2B5EF4-FFF2-40B4-BE49-F238E27FC236}">
                <a16:creationId xmlns:a16="http://schemas.microsoft.com/office/drawing/2014/main" id="{0DB0CD4B-5141-417F-8D10-DD6542995D34}"/>
              </a:ext>
            </a:extLst>
          </p:cNvPr>
          <p:cNvSpPr txBox="1">
            <a:spLocks noChangeArrowheads="1"/>
          </p:cNvSpPr>
          <p:nvPr/>
        </p:nvSpPr>
        <p:spPr>
          <a:xfrm>
            <a:off x="323528" y="1343919"/>
            <a:ext cx="5172689" cy="40011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chemeClr val="bg1">
                    <a:lumMod val="50000"/>
                  </a:schemeClr>
                </a:solidFill>
              </a:rPr>
              <a:t>11. 3 </a:t>
            </a:r>
            <a:r>
              <a:rPr lang="tr-TR" sz="1800" dirty="0" err="1">
                <a:solidFill>
                  <a:schemeClr val="bg1">
                    <a:lumMod val="50000"/>
                  </a:schemeClr>
                </a:solidFill>
              </a:rPr>
              <a:t>Major</a:t>
            </a:r>
            <a:r>
              <a:rPr lang="tr-TR" sz="1800" dirty="0">
                <a:solidFill>
                  <a:schemeClr val="bg1">
                    <a:lumMod val="50000"/>
                  </a:schemeClr>
                </a:solidFill>
              </a:rPr>
              <a:t> Fiber </a:t>
            </a:r>
            <a:r>
              <a:rPr lang="tr-TR" sz="1800" dirty="0" err="1">
                <a:solidFill>
                  <a:schemeClr val="bg1">
                    <a:lumMod val="50000"/>
                  </a:schemeClr>
                </a:solidFill>
              </a:rPr>
              <a:t>Materials</a:t>
            </a:r>
            <a:r>
              <a:rPr lang="tr-TR" sz="1800" dirty="0">
                <a:solidFill>
                  <a:schemeClr val="bg1">
                    <a:lumMod val="50000"/>
                  </a:schemeClr>
                </a:solidFill>
              </a:rPr>
              <a:t> :</a:t>
            </a:r>
          </a:p>
        </p:txBody>
      </p:sp>
    </p:spTree>
    <p:extLst>
      <p:ext uri="{BB962C8B-B14F-4D97-AF65-F5344CB8AC3E}">
        <p14:creationId xmlns:p14="http://schemas.microsoft.com/office/powerpoint/2010/main" val="344280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p:cTn id="7"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fade">
                                      <p:cBhvr>
                                        <p:cTn id="24" dur="500"/>
                                        <p:tgtEl>
                                          <p:spTgt spid="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fade">
                                      <p:cBhvr>
                                        <p:cTn id="29" dur="500"/>
                                        <p:tgtEl>
                                          <p:spTgt spid="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xEl>
                                              <p:pRg st="3" end="3"/>
                                            </p:txEl>
                                          </p:spTgt>
                                        </p:tgtEl>
                                        <p:attrNameLst>
                                          <p:attrName>style.visibility</p:attrName>
                                        </p:attrNameLst>
                                      </p:cBhvr>
                                      <p:to>
                                        <p:strVal val="visible"/>
                                      </p:to>
                                    </p:set>
                                    <p:animEffect transition="in" filter="fade">
                                      <p:cBhvr>
                                        <p:cTn id="34"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build="p"/>
      <p:bldP spid="18" grpId="0" build="p"/>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763688" y="6398092"/>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153</a:t>
            </a:fld>
            <a:endParaRPr lang="tr-TR"/>
          </a:p>
        </p:txBody>
      </p:sp>
      <p:sp>
        <p:nvSpPr>
          <p:cNvPr id="5" name="Veri Yer Tutucusu 4"/>
          <p:cNvSpPr>
            <a:spLocks noGrp="1"/>
          </p:cNvSpPr>
          <p:nvPr>
            <p:ph type="dt" sz="half" idx="10"/>
          </p:nvPr>
        </p:nvSpPr>
        <p:spPr/>
        <p:txBody>
          <a:bodyPr/>
          <a:lstStyle/>
          <a:p>
            <a:r>
              <a:rPr lang="tr-TR" dirty="0"/>
              <a:t>......</a:t>
            </a:r>
          </a:p>
        </p:txBody>
      </p:sp>
      <p:sp>
        <p:nvSpPr>
          <p:cNvPr id="18" name="Rectangle 3" descr="Rectangle: Click to edit Master text styles&#10;Second level&#10;Third level&#10;Fourth level&#10;Fifth level">
            <a:extLst>
              <a:ext uri="{FF2B5EF4-FFF2-40B4-BE49-F238E27FC236}">
                <a16:creationId xmlns:a16="http://schemas.microsoft.com/office/drawing/2014/main" id="{58ACD2DB-6881-4687-881B-8C9F1A9BF4C6}"/>
              </a:ext>
            </a:extLst>
          </p:cNvPr>
          <p:cNvSpPr txBox="1">
            <a:spLocks noChangeArrowheads="1"/>
          </p:cNvSpPr>
          <p:nvPr/>
        </p:nvSpPr>
        <p:spPr>
          <a:xfrm>
            <a:off x="551439" y="1594374"/>
            <a:ext cx="5172689" cy="525223"/>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Font typeface="Wingdings 2"/>
              <a:buNone/>
            </a:pPr>
            <a:r>
              <a:rPr lang="tr-TR" sz="1800" dirty="0">
                <a:solidFill>
                  <a:schemeClr val="bg1">
                    <a:lumMod val="50000"/>
                  </a:schemeClr>
                </a:solidFill>
              </a:rPr>
              <a:t> 11.3.2 </a:t>
            </a:r>
            <a:r>
              <a:rPr lang="tr-TR" sz="1800" dirty="0" err="1">
                <a:solidFill>
                  <a:schemeClr val="bg1">
                    <a:lumMod val="50000"/>
                  </a:schemeClr>
                </a:solidFill>
              </a:rPr>
              <a:t>Carbon</a:t>
            </a:r>
            <a:r>
              <a:rPr lang="tr-TR" sz="1800" dirty="0">
                <a:solidFill>
                  <a:schemeClr val="bg1">
                    <a:lumMod val="50000"/>
                  </a:schemeClr>
                </a:solidFill>
              </a:rPr>
              <a:t> fiber -</a:t>
            </a:r>
            <a:r>
              <a:rPr lang="tr-TR" sz="1800" dirty="0" err="1">
                <a:solidFill>
                  <a:schemeClr val="bg1">
                    <a:lumMod val="50000"/>
                  </a:schemeClr>
                </a:solidFill>
              </a:rPr>
              <a:t>Continue</a:t>
            </a:r>
            <a:r>
              <a:rPr lang="tr-TR" sz="1800" dirty="0">
                <a:solidFill>
                  <a:schemeClr val="bg1">
                    <a:lumMod val="50000"/>
                  </a:schemeClr>
                </a:solidFill>
              </a:rPr>
              <a:t>:</a:t>
            </a:r>
          </a:p>
          <a:p>
            <a:pPr marL="0" indent="0">
              <a:lnSpc>
                <a:spcPct val="170000"/>
              </a:lnSpc>
              <a:buFont typeface="Wingdings 2"/>
              <a:buNone/>
            </a:pPr>
            <a:endParaRPr lang="tr-TR" sz="1800" dirty="0">
              <a:solidFill>
                <a:schemeClr val="bg1">
                  <a:lumMod val="50000"/>
                </a:schemeClr>
              </a:solidFill>
            </a:endParaRPr>
          </a:p>
        </p:txBody>
      </p:sp>
      <p:sp>
        <p:nvSpPr>
          <p:cNvPr id="12" name="Rectangle 3" descr="Rectangle: Click to edit Master text styles&#10;Second level&#10;Third level&#10;Fourth level&#10;Fifth level">
            <a:extLst>
              <a:ext uri="{FF2B5EF4-FFF2-40B4-BE49-F238E27FC236}">
                <a16:creationId xmlns:a16="http://schemas.microsoft.com/office/drawing/2014/main" id="{31F08724-E3F2-4A9A-B7DB-0AC0B268F99D}"/>
              </a:ext>
            </a:extLst>
          </p:cNvPr>
          <p:cNvSpPr txBox="1">
            <a:spLocks noChangeArrowheads="1"/>
          </p:cNvSpPr>
          <p:nvPr/>
        </p:nvSpPr>
        <p:spPr>
          <a:xfrm>
            <a:off x="802696" y="1970114"/>
            <a:ext cx="5172689" cy="525223"/>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None/>
            </a:pPr>
            <a:r>
              <a:rPr lang="tr-TR" sz="1800" dirty="0">
                <a:solidFill>
                  <a:srgbClr val="FF0000"/>
                </a:solidFill>
              </a:rPr>
              <a:t> 11.3.2.1 </a:t>
            </a:r>
            <a:r>
              <a:rPr lang="en-US" sz="1800" dirty="0">
                <a:solidFill>
                  <a:srgbClr val="FF0000"/>
                </a:solidFill>
              </a:rPr>
              <a:t>Superior Properties of Carbon Fiber</a:t>
            </a:r>
            <a:endParaRPr lang="tr-TR" sz="1800" dirty="0">
              <a:solidFill>
                <a:srgbClr val="FF0000"/>
              </a:solidFill>
            </a:endParaRPr>
          </a:p>
        </p:txBody>
      </p:sp>
      <p:sp>
        <p:nvSpPr>
          <p:cNvPr id="13" name="Rectangle 3" descr="Rectangle: Click to edit Master text styles&#10;Second level&#10;Third level&#10;Fourth level&#10;Fifth level">
            <a:extLst>
              <a:ext uri="{FF2B5EF4-FFF2-40B4-BE49-F238E27FC236}">
                <a16:creationId xmlns:a16="http://schemas.microsoft.com/office/drawing/2014/main" id="{FAF589CA-3F1A-473C-8A04-5275F64EBF53}"/>
              </a:ext>
            </a:extLst>
          </p:cNvPr>
          <p:cNvSpPr txBox="1">
            <a:spLocks noChangeArrowheads="1"/>
          </p:cNvSpPr>
          <p:nvPr/>
        </p:nvSpPr>
        <p:spPr>
          <a:xfrm>
            <a:off x="530349" y="2414754"/>
            <a:ext cx="5214868" cy="3334884"/>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514350" indent="-514350">
              <a:lnSpc>
                <a:spcPct val="160000"/>
              </a:lnSpc>
              <a:buFont typeface="+mj-lt"/>
              <a:buAutoNum type="arabicPeriod"/>
            </a:pPr>
            <a:r>
              <a:rPr lang="en-US" sz="1700" dirty="0"/>
              <a:t>High modulus of elasticity,</a:t>
            </a:r>
            <a:endParaRPr lang="tr-TR" sz="1700" dirty="0"/>
          </a:p>
          <a:p>
            <a:pPr marL="514350" indent="-514350">
              <a:lnSpc>
                <a:spcPct val="160000"/>
              </a:lnSpc>
              <a:buFont typeface="+mj-lt"/>
              <a:buAutoNum type="arabicPeriod"/>
            </a:pPr>
            <a:r>
              <a:rPr lang="tr-TR" sz="1700" dirty="0"/>
              <a:t>L</a:t>
            </a:r>
            <a:r>
              <a:rPr lang="en-US" sz="1700" dirty="0"/>
              <a:t>ow density,</a:t>
            </a:r>
            <a:endParaRPr lang="tr-TR" sz="1700" dirty="0"/>
          </a:p>
          <a:p>
            <a:pPr marL="514350" indent="-514350">
              <a:lnSpc>
                <a:spcPct val="160000"/>
              </a:lnSpc>
              <a:buFont typeface="+mj-lt"/>
              <a:buAutoNum type="arabicPeriod"/>
            </a:pPr>
            <a:r>
              <a:rPr lang="en-US" sz="1700" dirty="0"/>
              <a:t>High temperature resistance,</a:t>
            </a:r>
            <a:endParaRPr lang="tr-TR" sz="1700" dirty="0"/>
          </a:p>
          <a:p>
            <a:pPr marL="514350" indent="-514350">
              <a:lnSpc>
                <a:spcPct val="160000"/>
              </a:lnSpc>
              <a:buFont typeface="+mj-lt"/>
              <a:buAutoNum type="arabicPeriod"/>
            </a:pPr>
            <a:r>
              <a:rPr lang="tr-TR" sz="1700" dirty="0"/>
              <a:t>C</a:t>
            </a:r>
            <a:r>
              <a:rPr lang="en-US" sz="1700" dirty="0" err="1"/>
              <a:t>orrosion</a:t>
            </a:r>
            <a:r>
              <a:rPr lang="en-US" sz="1700" dirty="0"/>
              <a:t> resistance,</a:t>
            </a:r>
            <a:endParaRPr lang="tr-TR" sz="1700" dirty="0"/>
          </a:p>
          <a:p>
            <a:pPr marL="514350" indent="-514350">
              <a:lnSpc>
                <a:spcPct val="160000"/>
              </a:lnSpc>
              <a:buFont typeface="+mj-lt"/>
              <a:buAutoNum type="arabicPeriod"/>
            </a:pPr>
            <a:r>
              <a:rPr lang="tr-TR" sz="1700" dirty="0"/>
              <a:t>H</a:t>
            </a:r>
            <a:r>
              <a:rPr lang="en-US" sz="1700" dirty="0" err="1"/>
              <a:t>igh</a:t>
            </a:r>
            <a:r>
              <a:rPr lang="en-US" sz="1700" dirty="0"/>
              <a:t> hardness,</a:t>
            </a:r>
            <a:endParaRPr lang="tr-TR" sz="1700" dirty="0"/>
          </a:p>
          <a:p>
            <a:pPr marL="514350" indent="-514350">
              <a:lnSpc>
                <a:spcPct val="160000"/>
              </a:lnSpc>
              <a:buFont typeface="+mj-lt"/>
              <a:buAutoNum type="arabicPeriod"/>
            </a:pPr>
            <a:r>
              <a:rPr lang="en-US" sz="1700" dirty="0"/>
              <a:t>High strength and fatigue resistance,</a:t>
            </a:r>
            <a:endParaRPr lang="tr-TR" sz="1700" dirty="0"/>
          </a:p>
          <a:p>
            <a:pPr marL="514350" indent="-514350">
              <a:lnSpc>
                <a:spcPct val="160000"/>
              </a:lnSpc>
              <a:buFont typeface="+mj-lt"/>
              <a:buAutoNum type="arabicPeriod"/>
            </a:pPr>
            <a:r>
              <a:rPr lang="en-US" sz="1700" dirty="0"/>
              <a:t>Ability to create composites with all resins.</a:t>
            </a:r>
            <a:endParaRPr lang="tr-TR" sz="1700" dirty="0"/>
          </a:p>
        </p:txBody>
      </p:sp>
      <p:pic>
        <p:nvPicPr>
          <p:cNvPr id="14" name="Picture 2" descr="http://i01.i.aliimg.com/img/pb/712/495/372/372495712_539.jpg">
            <a:extLst>
              <a:ext uri="{FF2B5EF4-FFF2-40B4-BE49-F238E27FC236}">
                <a16:creationId xmlns:a16="http://schemas.microsoft.com/office/drawing/2014/main" id="{072C1BF6-5EB8-43C9-BB08-3E4A39BA09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1699" y="1771531"/>
            <a:ext cx="2462091" cy="17234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cdn-www.rsportscars.com/images/koenigsegg/2009-koenigsegg-ccxr-edition/koenigsegg-edition-ccxr-rear-spoiler.jpg">
            <a:extLst>
              <a:ext uri="{FF2B5EF4-FFF2-40B4-BE49-F238E27FC236}">
                <a16:creationId xmlns:a16="http://schemas.microsoft.com/office/drawing/2014/main" id="{F7A75BA2-0C79-4B34-846E-9514BE51D1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1560" y="3706655"/>
            <a:ext cx="2462091" cy="1846568"/>
          </a:xfrm>
          <a:prstGeom prst="rect">
            <a:avLst/>
          </a:prstGeom>
          <a:noFill/>
          <a:extLst>
            <a:ext uri="{909E8E84-426E-40DD-AFC4-6F175D3DCCD1}">
              <a14:hiddenFill xmlns:a14="http://schemas.microsoft.com/office/drawing/2010/main">
                <a:solidFill>
                  <a:srgbClr val="FFFFFF"/>
                </a:solidFill>
              </a14:hiddenFill>
            </a:ext>
          </a:extLst>
        </p:spPr>
      </p:pic>
      <p:sp>
        <p:nvSpPr>
          <p:cNvPr id="19" name="Dikdörtgen 18">
            <a:extLst>
              <a:ext uri="{FF2B5EF4-FFF2-40B4-BE49-F238E27FC236}">
                <a16:creationId xmlns:a16="http://schemas.microsoft.com/office/drawing/2014/main" id="{9D8C4DBA-F517-4584-95FE-369ABB13FFF2}"/>
              </a:ext>
            </a:extLst>
          </p:cNvPr>
          <p:cNvSpPr/>
          <p:nvPr/>
        </p:nvSpPr>
        <p:spPr>
          <a:xfrm>
            <a:off x="336208" y="5690448"/>
            <a:ext cx="6477494" cy="498919"/>
          </a:xfrm>
          <a:prstGeom prst="rect">
            <a:avLst/>
          </a:prstGeom>
        </p:spPr>
        <p:txBody>
          <a:bodyPr wrap="square">
            <a:spAutoFit/>
          </a:bodyPr>
          <a:lstStyle/>
          <a:p>
            <a:pPr>
              <a:lnSpc>
                <a:spcPct val="170000"/>
              </a:lnSpc>
            </a:pPr>
            <a:r>
              <a:rPr lang="en-US" b="1" dirty="0"/>
              <a:t>Disadvantage</a:t>
            </a:r>
            <a:r>
              <a:rPr lang="en-US" dirty="0"/>
              <a:t>: It is expensive to produce.</a:t>
            </a:r>
            <a:endParaRPr lang="tr-TR" dirty="0"/>
          </a:p>
        </p:txBody>
      </p:sp>
      <p:sp>
        <p:nvSpPr>
          <p:cNvPr id="20" name="Başlık 1">
            <a:extLst>
              <a:ext uri="{FF2B5EF4-FFF2-40B4-BE49-F238E27FC236}">
                <a16:creationId xmlns:a16="http://schemas.microsoft.com/office/drawing/2014/main" id="{1EB63F4A-D789-42BF-8E2C-97A41608F335}"/>
              </a:ext>
            </a:extLst>
          </p:cNvPr>
          <p:cNvSpPr>
            <a:spLocks noGrp="1"/>
          </p:cNvSpPr>
          <p:nvPr>
            <p:ph type="title"/>
          </p:nvPr>
        </p:nvSpPr>
        <p:spPr>
          <a:xfrm>
            <a:off x="827584" y="448199"/>
            <a:ext cx="7746572" cy="449845"/>
          </a:xfrm>
        </p:spPr>
        <p:txBody>
          <a:bodyPr>
            <a:noAutofit/>
          </a:bodyPr>
          <a:lstStyle/>
          <a:p>
            <a:r>
              <a:rPr lang="tr-TR" sz="3200" dirty="0">
                <a:solidFill>
                  <a:schemeClr val="bg1">
                    <a:lumMod val="50000"/>
                  </a:schemeClr>
                </a:solidFill>
              </a:rPr>
              <a:t>11- FIBER MATERIALS</a:t>
            </a:r>
          </a:p>
        </p:txBody>
      </p:sp>
      <p:sp>
        <p:nvSpPr>
          <p:cNvPr id="21" name="Rectangle 2">
            <a:extLst>
              <a:ext uri="{FF2B5EF4-FFF2-40B4-BE49-F238E27FC236}">
                <a16:creationId xmlns:a16="http://schemas.microsoft.com/office/drawing/2014/main" id="{9D2ECC75-796C-408B-9F99-C11A453A5C85}"/>
              </a:ext>
            </a:extLst>
          </p:cNvPr>
          <p:cNvSpPr txBox="1">
            <a:spLocks noChangeArrowheads="1"/>
          </p:cNvSpPr>
          <p:nvPr/>
        </p:nvSpPr>
        <p:spPr>
          <a:xfrm>
            <a:off x="323528" y="1343919"/>
            <a:ext cx="5172689" cy="40011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chemeClr val="bg1">
                    <a:lumMod val="50000"/>
                  </a:schemeClr>
                </a:solidFill>
              </a:rPr>
              <a:t>11. 3 </a:t>
            </a:r>
            <a:r>
              <a:rPr lang="tr-TR" sz="1800" dirty="0" err="1">
                <a:solidFill>
                  <a:schemeClr val="bg1">
                    <a:lumMod val="50000"/>
                  </a:schemeClr>
                </a:solidFill>
              </a:rPr>
              <a:t>Major</a:t>
            </a:r>
            <a:r>
              <a:rPr lang="tr-TR" sz="1800" dirty="0">
                <a:solidFill>
                  <a:schemeClr val="bg1">
                    <a:lumMod val="50000"/>
                  </a:schemeClr>
                </a:solidFill>
              </a:rPr>
              <a:t> Fiber </a:t>
            </a:r>
            <a:r>
              <a:rPr lang="tr-TR" sz="1800" dirty="0" err="1">
                <a:solidFill>
                  <a:schemeClr val="bg1">
                    <a:lumMod val="50000"/>
                  </a:schemeClr>
                </a:solidFill>
              </a:rPr>
              <a:t>Materials</a:t>
            </a:r>
            <a:r>
              <a:rPr lang="tr-TR" sz="1800" dirty="0">
                <a:solidFill>
                  <a:schemeClr val="bg1">
                    <a:lumMod val="50000"/>
                  </a:schemeClr>
                </a:solidFill>
              </a:rPr>
              <a:t> :</a:t>
            </a:r>
          </a:p>
        </p:txBody>
      </p:sp>
    </p:spTree>
    <p:extLst>
      <p:ext uri="{BB962C8B-B14F-4D97-AF65-F5344CB8AC3E}">
        <p14:creationId xmlns:p14="http://schemas.microsoft.com/office/powerpoint/2010/main" val="369167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wipe(up)">
                                      <p:cBhvr>
                                        <p:cTn id="14" dur="500"/>
                                        <p:tgtEl>
                                          <p:spTgt spid="1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wipe(up)">
                                      <p:cBhvr>
                                        <p:cTn id="19" dur="500"/>
                                        <p:tgtEl>
                                          <p:spTgt spid="1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3">
                                            <p:txEl>
                                              <p:pRg st="2" end="2"/>
                                            </p:txEl>
                                          </p:spTgt>
                                        </p:tgtEl>
                                        <p:attrNameLst>
                                          <p:attrName>style.visibility</p:attrName>
                                        </p:attrNameLst>
                                      </p:cBhvr>
                                      <p:to>
                                        <p:strVal val="visible"/>
                                      </p:to>
                                    </p:set>
                                    <p:animEffect transition="in" filter="wipe(up)">
                                      <p:cBhvr>
                                        <p:cTn id="24" dur="500"/>
                                        <p:tgtEl>
                                          <p:spTgt spid="1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3">
                                            <p:txEl>
                                              <p:pRg st="3" end="3"/>
                                            </p:txEl>
                                          </p:spTgt>
                                        </p:tgtEl>
                                        <p:attrNameLst>
                                          <p:attrName>style.visibility</p:attrName>
                                        </p:attrNameLst>
                                      </p:cBhvr>
                                      <p:to>
                                        <p:strVal val="visible"/>
                                      </p:to>
                                    </p:set>
                                    <p:animEffect transition="in" filter="wipe(up)">
                                      <p:cBhvr>
                                        <p:cTn id="29" dur="500"/>
                                        <p:tgtEl>
                                          <p:spTgt spid="1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3">
                                            <p:txEl>
                                              <p:pRg st="4" end="4"/>
                                            </p:txEl>
                                          </p:spTgt>
                                        </p:tgtEl>
                                        <p:attrNameLst>
                                          <p:attrName>style.visibility</p:attrName>
                                        </p:attrNameLst>
                                      </p:cBhvr>
                                      <p:to>
                                        <p:strVal val="visible"/>
                                      </p:to>
                                    </p:set>
                                    <p:animEffect transition="in" filter="wipe(up)">
                                      <p:cBhvr>
                                        <p:cTn id="34" dur="500"/>
                                        <p:tgtEl>
                                          <p:spTgt spid="1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3">
                                            <p:txEl>
                                              <p:pRg st="5" end="5"/>
                                            </p:txEl>
                                          </p:spTgt>
                                        </p:tgtEl>
                                        <p:attrNameLst>
                                          <p:attrName>style.visibility</p:attrName>
                                        </p:attrNameLst>
                                      </p:cBhvr>
                                      <p:to>
                                        <p:strVal val="visible"/>
                                      </p:to>
                                    </p:set>
                                    <p:animEffect transition="in" filter="wipe(up)">
                                      <p:cBhvr>
                                        <p:cTn id="39" dur="500"/>
                                        <p:tgtEl>
                                          <p:spTgt spid="1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3">
                                            <p:txEl>
                                              <p:pRg st="6" end="6"/>
                                            </p:txEl>
                                          </p:spTgt>
                                        </p:tgtEl>
                                        <p:attrNameLst>
                                          <p:attrName>style.visibility</p:attrName>
                                        </p:attrNameLst>
                                      </p:cBhvr>
                                      <p:to>
                                        <p:strVal val="visible"/>
                                      </p:to>
                                    </p:set>
                                    <p:animEffect transition="in" filter="wipe(up)">
                                      <p:cBhvr>
                                        <p:cTn id="44" dur="500"/>
                                        <p:tgtEl>
                                          <p:spTgt spid="1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left)">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build="p"/>
      <p:bldP spid="19"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926416" y="6421438"/>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154</a:t>
            </a:fld>
            <a:endParaRPr lang="tr-TR"/>
          </a:p>
        </p:txBody>
      </p:sp>
      <p:sp>
        <p:nvSpPr>
          <p:cNvPr id="5" name="Veri Yer Tutucusu 4"/>
          <p:cNvSpPr>
            <a:spLocks noGrp="1"/>
          </p:cNvSpPr>
          <p:nvPr>
            <p:ph type="dt" sz="half" idx="10"/>
          </p:nvPr>
        </p:nvSpPr>
        <p:spPr/>
        <p:txBody>
          <a:bodyPr/>
          <a:lstStyle/>
          <a:p>
            <a:r>
              <a:rPr lang="tr-TR" dirty="0"/>
              <a:t>......</a:t>
            </a:r>
          </a:p>
        </p:txBody>
      </p:sp>
      <p:sp>
        <p:nvSpPr>
          <p:cNvPr id="12" name="Rectangle 3" descr="Rectangle: Click to edit Master text styles&#10;Second level&#10;Third level&#10;Fourth level&#10;Fifth level">
            <a:extLst>
              <a:ext uri="{FF2B5EF4-FFF2-40B4-BE49-F238E27FC236}">
                <a16:creationId xmlns:a16="http://schemas.microsoft.com/office/drawing/2014/main" id="{31F08724-E3F2-4A9A-B7DB-0AC0B268F99D}"/>
              </a:ext>
            </a:extLst>
          </p:cNvPr>
          <p:cNvSpPr txBox="1">
            <a:spLocks noChangeArrowheads="1"/>
          </p:cNvSpPr>
          <p:nvPr/>
        </p:nvSpPr>
        <p:spPr>
          <a:xfrm>
            <a:off x="1046353" y="2163371"/>
            <a:ext cx="5172689" cy="525223"/>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Font typeface="Wingdings 2"/>
              <a:buNone/>
            </a:pPr>
            <a:r>
              <a:rPr lang="tr-TR" sz="1800" dirty="0">
                <a:solidFill>
                  <a:srgbClr val="FF0000"/>
                </a:solidFill>
              </a:rPr>
              <a:t> 11.3.2.2 </a:t>
            </a:r>
            <a:r>
              <a:rPr lang="tr-TR" sz="1800" dirty="0" err="1">
                <a:solidFill>
                  <a:srgbClr val="FF0000"/>
                </a:solidFill>
              </a:rPr>
              <a:t>Carbon</a:t>
            </a:r>
            <a:r>
              <a:rPr lang="tr-TR" sz="1800" dirty="0">
                <a:solidFill>
                  <a:srgbClr val="FF0000"/>
                </a:solidFill>
              </a:rPr>
              <a:t> Fiber </a:t>
            </a:r>
            <a:r>
              <a:rPr lang="tr-TR" sz="1800" dirty="0" err="1">
                <a:solidFill>
                  <a:srgbClr val="FF0000"/>
                </a:solidFill>
              </a:rPr>
              <a:t>Types</a:t>
            </a:r>
            <a:r>
              <a:rPr lang="tr-TR" sz="1800" dirty="0">
                <a:solidFill>
                  <a:srgbClr val="FF0000"/>
                </a:solidFill>
              </a:rPr>
              <a:t>:</a:t>
            </a:r>
          </a:p>
        </p:txBody>
      </p:sp>
      <p:sp>
        <p:nvSpPr>
          <p:cNvPr id="19" name="Rectangle 3" descr="Rectangle: Click to edit Master text styles&#10;Second level&#10;Third level&#10;Fourth level&#10;Fifth level">
            <a:extLst>
              <a:ext uri="{FF2B5EF4-FFF2-40B4-BE49-F238E27FC236}">
                <a16:creationId xmlns:a16="http://schemas.microsoft.com/office/drawing/2014/main" id="{DB1F2B9C-B6EB-4CBE-8704-632C5DBD5BC4}"/>
              </a:ext>
            </a:extLst>
          </p:cNvPr>
          <p:cNvSpPr txBox="1">
            <a:spLocks noChangeArrowheads="1"/>
          </p:cNvSpPr>
          <p:nvPr/>
        </p:nvSpPr>
        <p:spPr>
          <a:xfrm>
            <a:off x="485737" y="2702315"/>
            <a:ext cx="5305463" cy="3278374"/>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514350" indent="-514350">
              <a:lnSpc>
                <a:spcPct val="160000"/>
              </a:lnSpc>
              <a:buFont typeface="+mj-lt"/>
              <a:buAutoNum type="arabicPeriod"/>
            </a:pPr>
            <a:r>
              <a:rPr lang="tr-TR" sz="1800" b="1" dirty="0" err="1"/>
              <a:t>Continuous</a:t>
            </a:r>
            <a:r>
              <a:rPr lang="tr-TR" sz="1800" b="1" dirty="0"/>
              <a:t> </a:t>
            </a:r>
            <a:r>
              <a:rPr lang="tr-TR" sz="1800" b="1" dirty="0" err="1"/>
              <a:t>Carbon</a:t>
            </a:r>
            <a:r>
              <a:rPr lang="tr-TR" sz="1800" b="1" dirty="0"/>
              <a:t> Fiber: </a:t>
            </a:r>
          </a:p>
          <a:p>
            <a:pPr marL="541338" indent="0">
              <a:lnSpc>
                <a:spcPct val="160000"/>
              </a:lnSpc>
              <a:buNone/>
            </a:pPr>
            <a:r>
              <a:rPr lang="tr-TR" sz="1800" dirty="0" err="1"/>
              <a:t>Available</a:t>
            </a:r>
            <a:r>
              <a:rPr lang="tr-TR" sz="1800" dirty="0"/>
              <a:t> in </a:t>
            </a:r>
            <a:r>
              <a:rPr lang="tr-TR" sz="1800" dirty="0" err="1"/>
              <a:t>Woven</a:t>
            </a:r>
            <a:r>
              <a:rPr lang="tr-TR" sz="1800" dirty="0"/>
              <a:t>, </a:t>
            </a:r>
            <a:r>
              <a:rPr lang="tr-TR" sz="1800" dirty="0" err="1"/>
              <a:t>Knitted</a:t>
            </a:r>
            <a:r>
              <a:rPr lang="tr-TR" sz="1800" dirty="0"/>
              <a:t> </a:t>
            </a:r>
            <a:r>
              <a:rPr lang="tr-TR" sz="1800" dirty="0" err="1"/>
              <a:t>and</a:t>
            </a:r>
            <a:r>
              <a:rPr lang="tr-TR" sz="1800" dirty="0"/>
              <a:t> </a:t>
            </a:r>
            <a:r>
              <a:rPr lang="tr-TR" sz="1800" dirty="0" err="1"/>
              <a:t>coiled</a:t>
            </a:r>
            <a:r>
              <a:rPr lang="tr-TR" sz="1800" dirty="0"/>
              <a:t>. </a:t>
            </a:r>
            <a:r>
              <a:rPr lang="tr-TR" sz="1800" dirty="0" err="1"/>
              <a:t>In</a:t>
            </a:r>
            <a:r>
              <a:rPr lang="tr-TR" sz="1800" dirty="0"/>
              <a:t> </a:t>
            </a:r>
            <a:r>
              <a:rPr lang="tr-TR" sz="1800" dirty="0" err="1"/>
              <a:t>tapes</a:t>
            </a:r>
            <a:r>
              <a:rPr lang="tr-TR" sz="1800" dirty="0"/>
              <a:t>, </a:t>
            </a:r>
            <a:r>
              <a:rPr lang="tr-TR" sz="1800" dirty="0" err="1"/>
              <a:t>prepregs</a:t>
            </a:r>
            <a:r>
              <a:rPr lang="tr-TR" sz="1800" dirty="0"/>
              <a:t>, </a:t>
            </a:r>
            <a:r>
              <a:rPr lang="tr-TR" sz="1800" dirty="0" err="1"/>
              <a:t>etc</a:t>
            </a:r>
            <a:r>
              <a:rPr lang="tr-TR" sz="1800" dirty="0"/>
              <a:t>. is </a:t>
            </a:r>
            <a:r>
              <a:rPr lang="tr-TR" sz="1800" dirty="0" err="1"/>
              <a:t>used</a:t>
            </a:r>
            <a:r>
              <a:rPr lang="tr-TR" sz="1800" dirty="0"/>
              <a:t>.</a:t>
            </a:r>
          </a:p>
          <a:p>
            <a:pPr marL="514350" indent="-514350">
              <a:lnSpc>
                <a:spcPct val="160000"/>
              </a:lnSpc>
              <a:buFont typeface="+mj-lt"/>
              <a:buAutoNum type="arabicPeriod"/>
            </a:pPr>
            <a:r>
              <a:rPr lang="tr-TR" sz="1800" b="1" dirty="0" err="1"/>
              <a:t>Chopped</a:t>
            </a:r>
            <a:r>
              <a:rPr lang="tr-TR" sz="1800" b="1" dirty="0"/>
              <a:t> </a:t>
            </a:r>
            <a:r>
              <a:rPr lang="tr-TR" sz="1800" b="1" dirty="0" err="1"/>
              <a:t>Carbon</a:t>
            </a:r>
            <a:r>
              <a:rPr lang="tr-TR" sz="1800" b="1" dirty="0"/>
              <a:t> Fiber (</a:t>
            </a:r>
            <a:r>
              <a:rPr lang="tr-TR" sz="1800" b="1" dirty="0" err="1"/>
              <a:t>whichkers</a:t>
            </a:r>
            <a:r>
              <a:rPr lang="tr-TR" sz="1800" b="1" dirty="0"/>
              <a:t>): </a:t>
            </a:r>
            <a:r>
              <a:rPr lang="tr-TR" sz="1800" dirty="0" err="1"/>
              <a:t>They</a:t>
            </a:r>
            <a:r>
              <a:rPr lang="tr-TR" sz="1800" dirty="0"/>
              <a:t> </a:t>
            </a:r>
            <a:r>
              <a:rPr lang="tr-TR" sz="1800" dirty="0" err="1"/>
              <a:t>are</a:t>
            </a:r>
            <a:r>
              <a:rPr lang="tr-TR" sz="1800" dirty="0"/>
              <a:t> </a:t>
            </a:r>
            <a:r>
              <a:rPr lang="tr-TR" sz="1800" dirty="0" err="1"/>
              <a:t>generally</a:t>
            </a:r>
            <a:r>
              <a:rPr lang="tr-TR" sz="1800" dirty="0"/>
              <a:t> </a:t>
            </a:r>
            <a:r>
              <a:rPr lang="tr-TR" sz="1800" dirty="0" err="1"/>
              <a:t>used</a:t>
            </a:r>
            <a:r>
              <a:rPr lang="tr-TR" sz="1800" dirty="0"/>
              <a:t> in </a:t>
            </a:r>
            <a:r>
              <a:rPr lang="tr-TR" sz="1800" dirty="0" err="1"/>
              <a:t>injection</a:t>
            </a:r>
            <a:r>
              <a:rPr lang="tr-TR" sz="1800" dirty="0"/>
              <a:t> </a:t>
            </a:r>
            <a:r>
              <a:rPr lang="tr-TR" sz="1800" dirty="0" err="1"/>
              <a:t>molds</a:t>
            </a:r>
            <a:r>
              <a:rPr lang="tr-TR" sz="1800" dirty="0"/>
              <a:t>, </a:t>
            </a:r>
            <a:r>
              <a:rPr lang="tr-TR" sz="1800" dirty="0" err="1"/>
              <a:t>pressure</a:t>
            </a:r>
            <a:r>
              <a:rPr lang="tr-TR" sz="1800" dirty="0"/>
              <a:t> </a:t>
            </a:r>
            <a:r>
              <a:rPr lang="tr-TR" sz="1800" dirty="0" err="1"/>
              <a:t>vessels</a:t>
            </a:r>
            <a:r>
              <a:rPr lang="tr-TR" sz="1800" dirty="0"/>
              <a:t>, </a:t>
            </a:r>
            <a:r>
              <a:rPr lang="tr-TR" sz="1800" dirty="0" err="1"/>
              <a:t>machine</a:t>
            </a:r>
            <a:r>
              <a:rPr lang="tr-TR" sz="1800" dirty="0"/>
              <a:t> </a:t>
            </a:r>
            <a:r>
              <a:rPr lang="tr-TR" sz="1800" dirty="0" err="1"/>
              <a:t>elements</a:t>
            </a:r>
            <a:r>
              <a:rPr lang="tr-TR" sz="1800" dirty="0"/>
              <a:t> </a:t>
            </a:r>
            <a:r>
              <a:rPr lang="tr-TR" sz="1800" dirty="0" err="1"/>
              <a:t>manufacturing</a:t>
            </a:r>
            <a:r>
              <a:rPr lang="tr-TR" sz="1800" dirty="0"/>
              <a:t>, </a:t>
            </a:r>
            <a:r>
              <a:rPr lang="tr-TR" sz="1800" dirty="0" err="1"/>
              <a:t>and</a:t>
            </a:r>
            <a:r>
              <a:rPr lang="tr-TR" sz="1800" dirty="0"/>
              <a:t> </a:t>
            </a:r>
            <a:r>
              <a:rPr lang="tr-TR" sz="1800" dirty="0" err="1"/>
              <a:t>chemical</a:t>
            </a:r>
            <a:r>
              <a:rPr lang="tr-TR" sz="1800" dirty="0"/>
              <a:t> </a:t>
            </a:r>
            <a:r>
              <a:rPr lang="tr-TR" sz="1800" dirty="0" err="1"/>
              <a:t>environments</a:t>
            </a:r>
            <a:r>
              <a:rPr lang="tr-TR" sz="1800" dirty="0"/>
              <a:t>.</a:t>
            </a:r>
          </a:p>
        </p:txBody>
      </p:sp>
      <p:pic>
        <p:nvPicPr>
          <p:cNvPr id="1026" name="Picture 2" descr="Continuous Carbon Fiber High Strength 3D Printing Material, 49% OFF">
            <a:extLst>
              <a:ext uri="{FF2B5EF4-FFF2-40B4-BE49-F238E27FC236}">
                <a16:creationId xmlns:a16="http://schemas.microsoft.com/office/drawing/2014/main" id="{4FF82568-C927-408F-9EC6-DAF335F9A8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651654" y="1539401"/>
            <a:ext cx="1603534" cy="24096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orged Carbon Fiber Dry – Pattern Crew">
            <a:extLst>
              <a:ext uri="{FF2B5EF4-FFF2-40B4-BE49-F238E27FC236}">
                <a16:creationId xmlns:a16="http://schemas.microsoft.com/office/drawing/2014/main" id="{D422D006-D93F-4383-A956-203A6405F3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1003" y="3730012"/>
            <a:ext cx="2147260" cy="214726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descr="Rectangle: Click to edit Master text styles&#10;Second level&#10;Third level&#10;Fourth level&#10;Fifth level">
            <a:extLst>
              <a:ext uri="{FF2B5EF4-FFF2-40B4-BE49-F238E27FC236}">
                <a16:creationId xmlns:a16="http://schemas.microsoft.com/office/drawing/2014/main" id="{312E99B2-0659-427B-AA0F-8F9B84C59F21}"/>
              </a:ext>
            </a:extLst>
          </p:cNvPr>
          <p:cNvSpPr txBox="1">
            <a:spLocks noChangeArrowheads="1"/>
          </p:cNvSpPr>
          <p:nvPr/>
        </p:nvSpPr>
        <p:spPr>
          <a:xfrm>
            <a:off x="618511" y="1671918"/>
            <a:ext cx="5172689" cy="525223"/>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Font typeface="Wingdings 2"/>
              <a:buNone/>
            </a:pPr>
            <a:r>
              <a:rPr lang="tr-TR" sz="1800" dirty="0">
                <a:solidFill>
                  <a:schemeClr val="bg1">
                    <a:lumMod val="50000"/>
                  </a:schemeClr>
                </a:solidFill>
              </a:rPr>
              <a:t> 11.3.2 </a:t>
            </a:r>
            <a:r>
              <a:rPr lang="tr-TR" sz="1800" dirty="0" err="1">
                <a:solidFill>
                  <a:schemeClr val="bg1">
                    <a:lumMod val="50000"/>
                  </a:schemeClr>
                </a:solidFill>
              </a:rPr>
              <a:t>Carbon</a:t>
            </a:r>
            <a:r>
              <a:rPr lang="tr-TR" sz="1800" dirty="0">
                <a:solidFill>
                  <a:schemeClr val="bg1">
                    <a:lumMod val="50000"/>
                  </a:schemeClr>
                </a:solidFill>
              </a:rPr>
              <a:t> fiber -</a:t>
            </a:r>
            <a:r>
              <a:rPr lang="tr-TR" sz="1800" dirty="0" err="1">
                <a:solidFill>
                  <a:schemeClr val="bg1">
                    <a:lumMod val="50000"/>
                  </a:schemeClr>
                </a:solidFill>
              </a:rPr>
              <a:t>Continue</a:t>
            </a:r>
            <a:r>
              <a:rPr lang="tr-TR" sz="1800" dirty="0">
                <a:solidFill>
                  <a:schemeClr val="bg1">
                    <a:lumMod val="50000"/>
                  </a:schemeClr>
                </a:solidFill>
              </a:rPr>
              <a:t>:</a:t>
            </a:r>
          </a:p>
        </p:txBody>
      </p:sp>
      <p:sp>
        <p:nvSpPr>
          <p:cNvPr id="15" name="Başlık 1">
            <a:extLst>
              <a:ext uri="{FF2B5EF4-FFF2-40B4-BE49-F238E27FC236}">
                <a16:creationId xmlns:a16="http://schemas.microsoft.com/office/drawing/2014/main" id="{282D6A83-F85A-4E75-A3A1-1D0B2123B3EC}"/>
              </a:ext>
            </a:extLst>
          </p:cNvPr>
          <p:cNvSpPr>
            <a:spLocks noGrp="1"/>
          </p:cNvSpPr>
          <p:nvPr>
            <p:ph type="title"/>
          </p:nvPr>
        </p:nvSpPr>
        <p:spPr>
          <a:xfrm>
            <a:off x="827584" y="448199"/>
            <a:ext cx="7746572" cy="449845"/>
          </a:xfrm>
        </p:spPr>
        <p:txBody>
          <a:bodyPr>
            <a:noAutofit/>
          </a:bodyPr>
          <a:lstStyle/>
          <a:p>
            <a:r>
              <a:rPr lang="tr-TR" sz="3200" dirty="0">
                <a:solidFill>
                  <a:schemeClr val="bg1">
                    <a:lumMod val="50000"/>
                  </a:schemeClr>
                </a:solidFill>
              </a:rPr>
              <a:t>11- FIBER MATERIALS</a:t>
            </a:r>
          </a:p>
        </p:txBody>
      </p:sp>
      <p:sp>
        <p:nvSpPr>
          <p:cNvPr id="20" name="Rectangle 2">
            <a:extLst>
              <a:ext uri="{FF2B5EF4-FFF2-40B4-BE49-F238E27FC236}">
                <a16:creationId xmlns:a16="http://schemas.microsoft.com/office/drawing/2014/main" id="{D3456CF2-987E-4A3B-8989-8E32E09F1ED2}"/>
              </a:ext>
            </a:extLst>
          </p:cNvPr>
          <p:cNvSpPr txBox="1">
            <a:spLocks noChangeArrowheads="1"/>
          </p:cNvSpPr>
          <p:nvPr/>
        </p:nvSpPr>
        <p:spPr>
          <a:xfrm>
            <a:off x="323528" y="1343919"/>
            <a:ext cx="5172689" cy="40011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chemeClr val="bg1">
                    <a:lumMod val="50000"/>
                  </a:schemeClr>
                </a:solidFill>
              </a:rPr>
              <a:t>11. 3 </a:t>
            </a:r>
            <a:r>
              <a:rPr lang="tr-TR" sz="1800" dirty="0" err="1">
                <a:solidFill>
                  <a:schemeClr val="bg1">
                    <a:lumMod val="50000"/>
                  </a:schemeClr>
                </a:solidFill>
              </a:rPr>
              <a:t>Major</a:t>
            </a:r>
            <a:r>
              <a:rPr lang="tr-TR" sz="1800" dirty="0">
                <a:solidFill>
                  <a:schemeClr val="bg1">
                    <a:lumMod val="50000"/>
                  </a:schemeClr>
                </a:solidFill>
              </a:rPr>
              <a:t> Fiber </a:t>
            </a:r>
            <a:r>
              <a:rPr lang="tr-TR" sz="1800" dirty="0" err="1">
                <a:solidFill>
                  <a:schemeClr val="bg1">
                    <a:lumMod val="50000"/>
                  </a:schemeClr>
                </a:solidFill>
              </a:rPr>
              <a:t>Materials</a:t>
            </a:r>
            <a:r>
              <a:rPr lang="tr-TR" sz="1800" dirty="0">
                <a:solidFill>
                  <a:schemeClr val="bg1">
                    <a:lumMod val="50000"/>
                  </a:schemeClr>
                </a:solidFill>
              </a:rPr>
              <a:t> :</a:t>
            </a:r>
          </a:p>
        </p:txBody>
      </p:sp>
    </p:spTree>
    <p:extLst>
      <p:ext uri="{BB962C8B-B14F-4D97-AF65-F5344CB8AC3E}">
        <p14:creationId xmlns:p14="http://schemas.microsoft.com/office/powerpoint/2010/main" val="114613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9">
                                            <p:txEl>
                                              <p:pRg st="0" end="0"/>
                                            </p:txEl>
                                          </p:spTgt>
                                        </p:tgtEl>
                                        <p:attrNameLst>
                                          <p:attrName>style.visibility</p:attrName>
                                        </p:attrNameLst>
                                      </p:cBhvr>
                                      <p:to>
                                        <p:strVal val="visible"/>
                                      </p:to>
                                    </p:set>
                                    <p:animEffect transition="in" filter="wipe(left)">
                                      <p:cBhvr>
                                        <p:cTn id="14" dur="500"/>
                                        <p:tgtEl>
                                          <p:spTgt spid="1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9">
                                            <p:txEl>
                                              <p:pRg st="1" end="1"/>
                                            </p:txEl>
                                          </p:spTgt>
                                        </p:tgtEl>
                                        <p:attrNameLst>
                                          <p:attrName>style.visibility</p:attrName>
                                        </p:attrNameLst>
                                      </p:cBhvr>
                                      <p:to>
                                        <p:strVal val="visible"/>
                                      </p:to>
                                    </p:set>
                                    <p:animEffect transition="in" filter="wipe(left)">
                                      <p:cBhvr>
                                        <p:cTn id="19" dur="500"/>
                                        <p:tgtEl>
                                          <p:spTgt spid="1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9">
                                            <p:txEl>
                                              <p:pRg st="2" end="2"/>
                                            </p:txEl>
                                          </p:spTgt>
                                        </p:tgtEl>
                                        <p:attrNameLst>
                                          <p:attrName>style.visibility</p:attrName>
                                        </p:attrNameLst>
                                      </p:cBhvr>
                                      <p:to>
                                        <p:strVal val="visible"/>
                                      </p:to>
                                    </p:set>
                                    <p:animEffect transition="in" filter="wipe(left)">
                                      <p:cBhvr>
                                        <p:cTn id="24"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9" grpId="0" build="p"/>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755404" y="6404984"/>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155</a:t>
            </a:fld>
            <a:endParaRPr lang="tr-TR"/>
          </a:p>
        </p:txBody>
      </p:sp>
      <p:sp>
        <p:nvSpPr>
          <p:cNvPr id="5" name="Veri Yer Tutucusu 4"/>
          <p:cNvSpPr>
            <a:spLocks noGrp="1"/>
          </p:cNvSpPr>
          <p:nvPr>
            <p:ph type="dt" sz="half" idx="10"/>
          </p:nvPr>
        </p:nvSpPr>
        <p:spPr/>
        <p:txBody>
          <a:bodyPr/>
          <a:lstStyle/>
          <a:p>
            <a:r>
              <a:rPr lang="tr-TR" dirty="0"/>
              <a:t>......</a:t>
            </a:r>
          </a:p>
        </p:txBody>
      </p:sp>
      <p:sp>
        <p:nvSpPr>
          <p:cNvPr id="12" name="Rectangle 3" descr="Rectangle: Click to edit Master text styles&#10;Second level&#10;Third level&#10;Fourth level&#10;Fifth level">
            <a:extLst>
              <a:ext uri="{FF2B5EF4-FFF2-40B4-BE49-F238E27FC236}">
                <a16:creationId xmlns:a16="http://schemas.microsoft.com/office/drawing/2014/main" id="{31F08724-E3F2-4A9A-B7DB-0AC0B268F99D}"/>
              </a:ext>
            </a:extLst>
          </p:cNvPr>
          <p:cNvSpPr txBox="1">
            <a:spLocks noChangeArrowheads="1"/>
          </p:cNvSpPr>
          <p:nvPr/>
        </p:nvSpPr>
        <p:spPr>
          <a:xfrm>
            <a:off x="869595" y="2064662"/>
            <a:ext cx="5172689" cy="525223"/>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None/>
            </a:pPr>
            <a:r>
              <a:rPr lang="tr-TR" sz="1800" dirty="0">
                <a:solidFill>
                  <a:srgbClr val="FF0000"/>
                </a:solidFill>
              </a:rPr>
              <a:t> 11.3.2.3 </a:t>
            </a:r>
            <a:r>
              <a:rPr lang="tr-TR" sz="1800" dirty="0" err="1">
                <a:solidFill>
                  <a:srgbClr val="FF0000"/>
                </a:solidFill>
              </a:rPr>
              <a:t>Carbon</a:t>
            </a:r>
            <a:r>
              <a:rPr lang="tr-TR" sz="1800" dirty="0">
                <a:solidFill>
                  <a:srgbClr val="FF0000"/>
                </a:solidFill>
              </a:rPr>
              <a:t> Fiber </a:t>
            </a:r>
            <a:r>
              <a:rPr lang="tr-TR" sz="1800" dirty="0" err="1">
                <a:solidFill>
                  <a:srgbClr val="FF0000"/>
                </a:solidFill>
              </a:rPr>
              <a:t>Production</a:t>
            </a:r>
            <a:r>
              <a:rPr lang="tr-TR" sz="1800" dirty="0">
                <a:solidFill>
                  <a:srgbClr val="FF0000"/>
                </a:solidFill>
              </a:rPr>
              <a:t> </a:t>
            </a:r>
            <a:r>
              <a:rPr lang="tr-TR" sz="1800" dirty="0" err="1">
                <a:solidFill>
                  <a:srgbClr val="FF0000"/>
                </a:solidFill>
              </a:rPr>
              <a:t>Methods</a:t>
            </a:r>
            <a:r>
              <a:rPr lang="tr-TR" sz="1800" dirty="0">
                <a:solidFill>
                  <a:srgbClr val="FF0000"/>
                </a:solidFill>
              </a:rPr>
              <a:t> :</a:t>
            </a:r>
          </a:p>
        </p:txBody>
      </p:sp>
      <p:sp>
        <p:nvSpPr>
          <p:cNvPr id="13" name="Rectangle 3" descr="Rectangle: Click to edit Master text styles&#10;Second level&#10;Third level&#10;Fourth level&#10;Fifth level">
            <a:extLst>
              <a:ext uri="{FF2B5EF4-FFF2-40B4-BE49-F238E27FC236}">
                <a16:creationId xmlns:a16="http://schemas.microsoft.com/office/drawing/2014/main" id="{85AF98EF-476D-4943-8BCA-184DCC649D05}"/>
              </a:ext>
            </a:extLst>
          </p:cNvPr>
          <p:cNvSpPr txBox="1">
            <a:spLocks noChangeArrowheads="1"/>
          </p:cNvSpPr>
          <p:nvPr/>
        </p:nvSpPr>
        <p:spPr>
          <a:xfrm>
            <a:off x="303736" y="2577044"/>
            <a:ext cx="5192481" cy="2099671"/>
          </a:xfrm>
          <a:prstGeom prst="rect">
            <a:avLst/>
          </a:prstGeom>
          <a:noFill/>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None/>
            </a:pPr>
            <a:r>
              <a:rPr lang="en-US" sz="1800" dirty="0"/>
              <a:t>Carbon fiber is produced from two materials:</a:t>
            </a:r>
            <a:endParaRPr lang="tr-TR" sz="1800" dirty="0"/>
          </a:p>
          <a:p>
            <a:pPr marL="342900" indent="-342900">
              <a:lnSpc>
                <a:spcPct val="170000"/>
              </a:lnSpc>
              <a:buClrTx/>
              <a:buSzPct val="100000"/>
              <a:buFont typeface="+mj-lt"/>
              <a:buAutoNum type="arabicPeriod"/>
            </a:pPr>
            <a:r>
              <a:rPr lang="en-US" sz="1800" b="1" dirty="0"/>
              <a:t>Pitch-based carbon fiber:</a:t>
            </a:r>
            <a:r>
              <a:rPr lang="en-US" sz="1800" dirty="0"/>
              <a:t> </a:t>
            </a:r>
            <a:endParaRPr lang="tr-TR" sz="1800" dirty="0"/>
          </a:p>
          <a:p>
            <a:pPr marL="354013" indent="0">
              <a:lnSpc>
                <a:spcPct val="170000"/>
              </a:lnSpc>
              <a:buNone/>
            </a:pPr>
            <a:r>
              <a:rPr lang="en-US" sz="1800" dirty="0"/>
              <a:t>It is rarely used in structural applications because it has low mechanical properties</a:t>
            </a:r>
            <a:r>
              <a:rPr lang="tr-TR" sz="1800" dirty="0"/>
              <a:t>.</a:t>
            </a:r>
          </a:p>
        </p:txBody>
      </p:sp>
      <p:pic>
        <p:nvPicPr>
          <p:cNvPr id="15" name="Picture 2" descr="http://www.flysynthesis.com/resources/Prima-pagina/full/F01.jpg">
            <a:extLst>
              <a:ext uri="{FF2B5EF4-FFF2-40B4-BE49-F238E27FC236}">
                <a16:creationId xmlns:a16="http://schemas.microsoft.com/office/drawing/2014/main" id="{DBD1B4FC-98D5-433B-8288-1E641D02A2A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7491" y="2196266"/>
            <a:ext cx="3264362" cy="244827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a:extLst>
              <a:ext uri="{FF2B5EF4-FFF2-40B4-BE49-F238E27FC236}">
                <a16:creationId xmlns:a16="http://schemas.microsoft.com/office/drawing/2014/main" id="{ADC738D0-1E12-4AF3-A07F-5783E8809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7491" y="3916620"/>
            <a:ext cx="1481911" cy="1455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1" name="Düz Ok Bağlayıcısı 20">
            <a:extLst>
              <a:ext uri="{FF2B5EF4-FFF2-40B4-BE49-F238E27FC236}">
                <a16:creationId xmlns:a16="http://schemas.microsoft.com/office/drawing/2014/main" id="{1F126BBA-5CC1-40DC-900C-4A7F89405AD8}"/>
              </a:ext>
            </a:extLst>
          </p:cNvPr>
          <p:cNvCxnSpPr/>
          <p:nvPr/>
        </p:nvCxnSpPr>
        <p:spPr>
          <a:xfrm flipH="1">
            <a:off x="6398446" y="3204378"/>
            <a:ext cx="339165" cy="9361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Metin kutusu 21">
            <a:extLst>
              <a:ext uri="{FF2B5EF4-FFF2-40B4-BE49-F238E27FC236}">
                <a16:creationId xmlns:a16="http://schemas.microsoft.com/office/drawing/2014/main" id="{A327EC15-2354-4CCC-A0DC-5EF69F7DE354}"/>
              </a:ext>
            </a:extLst>
          </p:cNvPr>
          <p:cNvSpPr txBox="1"/>
          <p:nvPr/>
        </p:nvSpPr>
        <p:spPr>
          <a:xfrm>
            <a:off x="7174733" y="4642225"/>
            <a:ext cx="1661420" cy="830997"/>
          </a:xfrm>
          <a:prstGeom prst="rect">
            <a:avLst/>
          </a:prstGeom>
          <a:noFill/>
        </p:spPr>
        <p:txBody>
          <a:bodyPr wrap="square" rtlCol="0">
            <a:spAutoFit/>
          </a:bodyPr>
          <a:lstStyle/>
          <a:p>
            <a:r>
              <a:rPr lang="en-US" sz="1600" dirty="0"/>
              <a:t>Aircraft propeller made of carbon fiber</a:t>
            </a:r>
            <a:endParaRPr lang="tr-TR" sz="1600" dirty="0"/>
          </a:p>
        </p:txBody>
      </p:sp>
      <p:sp>
        <p:nvSpPr>
          <p:cNvPr id="19" name="Rectangle 3" descr="Rectangle: Click to edit Master text styles&#10;Second level&#10;Third level&#10;Fourth level&#10;Fifth level">
            <a:extLst>
              <a:ext uri="{FF2B5EF4-FFF2-40B4-BE49-F238E27FC236}">
                <a16:creationId xmlns:a16="http://schemas.microsoft.com/office/drawing/2014/main" id="{E6E8AE15-BCBF-4201-8E0B-B6ADE46E9F58}"/>
              </a:ext>
            </a:extLst>
          </p:cNvPr>
          <p:cNvSpPr txBox="1">
            <a:spLocks noChangeArrowheads="1"/>
          </p:cNvSpPr>
          <p:nvPr/>
        </p:nvSpPr>
        <p:spPr>
          <a:xfrm>
            <a:off x="618511" y="1671918"/>
            <a:ext cx="5172689" cy="525223"/>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Font typeface="Wingdings 2"/>
              <a:buNone/>
            </a:pPr>
            <a:r>
              <a:rPr lang="tr-TR" sz="1800" dirty="0">
                <a:solidFill>
                  <a:schemeClr val="bg1">
                    <a:lumMod val="50000"/>
                  </a:schemeClr>
                </a:solidFill>
              </a:rPr>
              <a:t> 11.3.2 </a:t>
            </a:r>
            <a:r>
              <a:rPr lang="tr-TR" sz="1800" dirty="0" err="1">
                <a:solidFill>
                  <a:schemeClr val="bg1">
                    <a:lumMod val="50000"/>
                  </a:schemeClr>
                </a:solidFill>
              </a:rPr>
              <a:t>Carbon</a:t>
            </a:r>
            <a:r>
              <a:rPr lang="tr-TR" sz="1800" dirty="0">
                <a:solidFill>
                  <a:schemeClr val="bg1">
                    <a:lumMod val="50000"/>
                  </a:schemeClr>
                </a:solidFill>
              </a:rPr>
              <a:t> fiber -</a:t>
            </a:r>
            <a:r>
              <a:rPr lang="tr-TR" sz="1800" dirty="0" err="1">
                <a:solidFill>
                  <a:schemeClr val="bg1">
                    <a:lumMod val="50000"/>
                  </a:schemeClr>
                </a:solidFill>
              </a:rPr>
              <a:t>Continue</a:t>
            </a:r>
            <a:r>
              <a:rPr lang="tr-TR" sz="1800" dirty="0">
                <a:solidFill>
                  <a:schemeClr val="bg1">
                    <a:lumMod val="50000"/>
                  </a:schemeClr>
                </a:solidFill>
              </a:rPr>
              <a:t>:</a:t>
            </a:r>
          </a:p>
        </p:txBody>
      </p:sp>
      <p:sp>
        <p:nvSpPr>
          <p:cNvPr id="23" name="Başlık 1">
            <a:extLst>
              <a:ext uri="{FF2B5EF4-FFF2-40B4-BE49-F238E27FC236}">
                <a16:creationId xmlns:a16="http://schemas.microsoft.com/office/drawing/2014/main" id="{EEF9AD41-5091-4757-945C-8EA14125D5A6}"/>
              </a:ext>
            </a:extLst>
          </p:cNvPr>
          <p:cNvSpPr>
            <a:spLocks noGrp="1"/>
          </p:cNvSpPr>
          <p:nvPr>
            <p:ph type="title"/>
          </p:nvPr>
        </p:nvSpPr>
        <p:spPr>
          <a:xfrm>
            <a:off x="827584" y="448199"/>
            <a:ext cx="7746572" cy="449845"/>
          </a:xfrm>
        </p:spPr>
        <p:txBody>
          <a:bodyPr>
            <a:noAutofit/>
          </a:bodyPr>
          <a:lstStyle/>
          <a:p>
            <a:r>
              <a:rPr lang="tr-TR" sz="3200" dirty="0">
                <a:solidFill>
                  <a:schemeClr val="bg1">
                    <a:lumMod val="50000"/>
                  </a:schemeClr>
                </a:solidFill>
              </a:rPr>
              <a:t>11- FIBER MATERIALS</a:t>
            </a:r>
          </a:p>
        </p:txBody>
      </p:sp>
      <p:sp>
        <p:nvSpPr>
          <p:cNvPr id="24" name="Rectangle 2">
            <a:extLst>
              <a:ext uri="{FF2B5EF4-FFF2-40B4-BE49-F238E27FC236}">
                <a16:creationId xmlns:a16="http://schemas.microsoft.com/office/drawing/2014/main" id="{B66DD80F-2BD2-4F7E-BE05-744585569D8F}"/>
              </a:ext>
            </a:extLst>
          </p:cNvPr>
          <p:cNvSpPr txBox="1">
            <a:spLocks noChangeArrowheads="1"/>
          </p:cNvSpPr>
          <p:nvPr/>
        </p:nvSpPr>
        <p:spPr>
          <a:xfrm>
            <a:off x="323528" y="1343919"/>
            <a:ext cx="5172689" cy="40011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chemeClr val="bg1">
                    <a:lumMod val="50000"/>
                  </a:schemeClr>
                </a:solidFill>
              </a:rPr>
              <a:t>11. 3 </a:t>
            </a:r>
            <a:r>
              <a:rPr lang="tr-TR" sz="1800" dirty="0" err="1">
                <a:solidFill>
                  <a:schemeClr val="bg1">
                    <a:lumMod val="50000"/>
                  </a:schemeClr>
                </a:solidFill>
              </a:rPr>
              <a:t>Major</a:t>
            </a:r>
            <a:r>
              <a:rPr lang="tr-TR" sz="1800" dirty="0">
                <a:solidFill>
                  <a:schemeClr val="bg1">
                    <a:lumMod val="50000"/>
                  </a:schemeClr>
                </a:solidFill>
              </a:rPr>
              <a:t> Fiber </a:t>
            </a:r>
            <a:r>
              <a:rPr lang="tr-TR" sz="1800" dirty="0" err="1">
                <a:solidFill>
                  <a:schemeClr val="bg1">
                    <a:lumMod val="50000"/>
                  </a:schemeClr>
                </a:solidFill>
              </a:rPr>
              <a:t>Materials</a:t>
            </a:r>
            <a:r>
              <a:rPr lang="tr-TR" sz="1800" dirty="0">
                <a:solidFill>
                  <a:schemeClr val="bg1">
                    <a:lumMod val="50000"/>
                  </a:schemeClr>
                </a:solidFill>
              </a:rPr>
              <a:t> :</a:t>
            </a:r>
          </a:p>
        </p:txBody>
      </p:sp>
      <p:sp>
        <p:nvSpPr>
          <p:cNvPr id="7" name="Dikdörtgen 6">
            <a:extLst>
              <a:ext uri="{FF2B5EF4-FFF2-40B4-BE49-F238E27FC236}">
                <a16:creationId xmlns:a16="http://schemas.microsoft.com/office/drawing/2014/main" id="{325565F9-B2C8-44E3-9C5A-3B93432DC498}"/>
              </a:ext>
            </a:extLst>
          </p:cNvPr>
          <p:cNvSpPr/>
          <p:nvPr/>
        </p:nvSpPr>
        <p:spPr>
          <a:xfrm>
            <a:off x="6830" y="4693807"/>
            <a:ext cx="5419327" cy="1440715"/>
          </a:xfrm>
          <a:prstGeom prst="rect">
            <a:avLst/>
          </a:prstGeom>
        </p:spPr>
        <p:txBody>
          <a:bodyPr wrap="square">
            <a:spAutoFit/>
          </a:bodyPr>
          <a:lstStyle/>
          <a:p>
            <a:pPr marL="696913" indent="-342900">
              <a:lnSpc>
                <a:spcPct val="170000"/>
              </a:lnSpc>
              <a:buFont typeface="+mj-lt"/>
              <a:buAutoNum type="arabicPeriod" startAt="2"/>
            </a:pPr>
            <a:r>
              <a:rPr lang="en-US" b="1" dirty="0"/>
              <a:t>PAN (</a:t>
            </a:r>
            <a:r>
              <a:rPr lang="en-US" b="1" dirty="0" err="1"/>
              <a:t>PolyAcryloNitrile</a:t>
            </a:r>
            <a:r>
              <a:rPr lang="en-US" b="1" dirty="0"/>
              <a:t>) based carbon </a:t>
            </a:r>
            <a:r>
              <a:rPr lang="en-US" dirty="0"/>
              <a:t>fiber: It has high strength and is lighter. It is constantly being developed.</a:t>
            </a:r>
            <a:endParaRPr lang="tr-TR" dirty="0"/>
          </a:p>
        </p:txBody>
      </p:sp>
    </p:spTree>
    <p:extLst>
      <p:ext uri="{BB962C8B-B14F-4D97-AF65-F5344CB8AC3E}">
        <p14:creationId xmlns:p14="http://schemas.microsoft.com/office/powerpoint/2010/main" val="201455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up)">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wipe(up)">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wipe(up)">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up)">
                                      <p:cBhvr>
                                        <p:cTn id="32" dur="500"/>
                                        <p:tgtEl>
                                          <p:spTgt spid="20"/>
                                        </p:tgtEl>
                                      </p:cBhvr>
                                    </p:animEffect>
                                  </p:childTnLst>
                                </p:cTn>
                              </p:par>
                              <p:par>
                                <p:cTn id="33" presetID="22" presetClass="entr" presetSubtype="1"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up)">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build="p"/>
      <p:bldP spid="22" grpId="0"/>
      <p:bldP spid="7"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929598" y="6404984"/>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156</a:t>
            </a:fld>
            <a:endParaRPr lang="tr-TR"/>
          </a:p>
        </p:txBody>
      </p:sp>
      <p:sp>
        <p:nvSpPr>
          <p:cNvPr id="5" name="Veri Yer Tutucusu 4"/>
          <p:cNvSpPr>
            <a:spLocks noGrp="1"/>
          </p:cNvSpPr>
          <p:nvPr>
            <p:ph type="dt" sz="half" idx="10"/>
          </p:nvPr>
        </p:nvSpPr>
        <p:spPr/>
        <p:txBody>
          <a:bodyPr/>
          <a:lstStyle/>
          <a:p>
            <a:r>
              <a:rPr lang="tr-TR" dirty="0"/>
              <a:t>......</a:t>
            </a:r>
          </a:p>
        </p:txBody>
      </p:sp>
      <p:sp>
        <p:nvSpPr>
          <p:cNvPr id="18" name="Rectangle 3" descr="Rectangle: Click to edit Master text styles&#10;Second level&#10;Third level&#10;Fourth level&#10;Fifth level">
            <a:extLst>
              <a:ext uri="{FF2B5EF4-FFF2-40B4-BE49-F238E27FC236}">
                <a16:creationId xmlns:a16="http://schemas.microsoft.com/office/drawing/2014/main" id="{58ACD2DB-6881-4687-881B-8C9F1A9BF4C6}"/>
              </a:ext>
            </a:extLst>
          </p:cNvPr>
          <p:cNvSpPr txBox="1">
            <a:spLocks noChangeArrowheads="1"/>
          </p:cNvSpPr>
          <p:nvPr/>
        </p:nvSpPr>
        <p:spPr>
          <a:xfrm>
            <a:off x="663099" y="1603260"/>
            <a:ext cx="7746572" cy="525223"/>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None/>
            </a:pPr>
            <a:r>
              <a:rPr lang="tr-TR" sz="1800" dirty="0">
                <a:solidFill>
                  <a:srgbClr val="FF0000"/>
                </a:solidFill>
              </a:rPr>
              <a:t> 11.3.3 </a:t>
            </a:r>
            <a:r>
              <a:rPr lang="tr-TR" sz="1800" dirty="0" err="1">
                <a:solidFill>
                  <a:srgbClr val="FF0000"/>
                </a:solidFill>
              </a:rPr>
              <a:t>Aramid</a:t>
            </a:r>
            <a:r>
              <a:rPr lang="tr-TR" sz="1800" dirty="0">
                <a:solidFill>
                  <a:srgbClr val="FF0000"/>
                </a:solidFill>
              </a:rPr>
              <a:t> Fiber (</a:t>
            </a:r>
            <a:r>
              <a:rPr lang="tr-TR" sz="1800" dirty="0" err="1">
                <a:solidFill>
                  <a:srgbClr val="FF0000"/>
                </a:solidFill>
              </a:rPr>
              <a:t>Kevlar</a:t>
            </a:r>
            <a:r>
              <a:rPr lang="tr-TR" sz="1800" dirty="0">
                <a:solidFill>
                  <a:srgbClr val="FF0000"/>
                </a:solidFill>
              </a:rPr>
              <a:t>)</a:t>
            </a:r>
          </a:p>
        </p:txBody>
      </p:sp>
      <p:sp>
        <p:nvSpPr>
          <p:cNvPr id="19" name="Rectangle 3" descr="Rectangle: Click to edit Master text styles&#10;Second level&#10;Third level&#10;Fourth level&#10;Fifth level">
            <a:extLst>
              <a:ext uri="{FF2B5EF4-FFF2-40B4-BE49-F238E27FC236}">
                <a16:creationId xmlns:a16="http://schemas.microsoft.com/office/drawing/2014/main" id="{897A752B-7565-4C4B-860E-8BB279E53380}"/>
              </a:ext>
            </a:extLst>
          </p:cNvPr>
          <p:cNvSpPr>
            <a:spLocks noGrp="1" noChangeArrowheads="1"/>
          </p:cNvSpPr>
          <p:nvPr>
            <p:ph idx="1"/>
          </p:nvPr>
        </p:nvSpPr>
        <p:spPr>
          <a:xfrm>
            <a:off x="191630" y="2013680"/>
            <a:ext cx="7052428" cy="4221709"/>
          </a:xfrm>
          <a:noFill/>
        </p:spPr>
        <p:txBody>
          <a:bodyPr>
            <a:noAutofit/>
          </a:bodyPr>
          <a:lstStyle/>
          <a:p>
            <a:pPr marL="342900" indent="-342900">
              <a:lnSpc>
                <a:spcPct val="170000"/>
              </a:lnSpc>
              <a:buClrTx/>
              <a:buSzPct val="100000"/>
              <a:buFont typeface="+mj-lt"/>
              <a:buAutoNum type="arabicPeriod"/>
            </a:pPr>
            <a:r>
              <a:rPr lang="en-US" sz="1700" dirty="0"/>
              <a:t>In addition to being used as matrix, polymers are also used as fibers. Kevlar (Aramid) is a polymer fiber and a lightweight reinforcement material that provides high strength and rigidity to the composite structure. Aramid is aromatic polyamide, a type of nylon.</a:t>
            </a:r>
            <a:endParaRPr lang="tr-TR" sz="1700" dirty="0"/>
          </a:p>
          <a:p>
            <a:pPr marL="342900" indent="-342900">
              <a:lnSpc>
                <a:spcPct val="170000"/>
              </a:lnSpc>
              <a:buClrTx/>
              <a:buSzPct val="100000"/>
              <a:buFont typeface="+mj-lt"/>
              <a:buAutoNum type="arabicPeriod"/>
            </a:pPr>
            <a:r>
              <a:rPr lang="en-US" sz="1700" dirty="0"/>
              <a:t>Aramid fiber is better known in the market under its trade names Kevlar (DuPont) and </a:t>
            </a:r>
            <a:r>
              <a:rPr lang="en-US" sz="1700" dirty="0" err="1"/>
              <a:t>Twaron</a:t>
            </a:r>
            <a:r>
              <a:rPr lang="en-US" sz="1700" dirty="0"/>
              <a:t> (Akzo Nobel). The most commonly used Kevlar (Aramid) fibers are Kevlar 29 and Kevlar 49.</a:t>
            </a:r>
            <a:endParaRPr lang="tr-TR" sz="1700" dirty="0"/>
          </a:p>
          <a:p>
            <a:pPr marL="342900" indent="-342900">
              <a:lnSpc>
                <a:spcPct val="170000"/>
              </a:lnSpc>
              <a:buClrTx/>
              <a:buSzPct val="100000"/>
              <a:buFont typeface="+mj-lt"/>
              <a:buAutoNum type="arabicPeriod"/>
            </a:pPr>
            <a:r>
              <a:rPr lang="en-US" sz="1700" dirty="0"/>
              <a:t>Aramid fiber with different properties can be produced for different applications. Its natural color is usually yellow.</a:t>
            </a:r>
            <a:endParaRPr lang="tr-TR" sz="1700" dirty="0"/>
          </a:p>
        </p:txBody>
      </p:sp>
      <p:pic>
        <p:nvPicPr>
          <p:cNvPr id="23" name="Picture 2" descr="http://i00.i.aliimg.com/photo/269119259/para_aramid_fiber.jpg">
            <a:extLst>
              <a:ext uri="{FF2B5EF4-FFF2-40B4-BE49-F238E27FC236}">
                <a16:creationId xmlns:a16="http://schemas.microsoft.com/office/drawing/2014/main" id="{2856E787-5337-4F8D-9144-5A3381F89B4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05614" y="2034423"/>
            <a:ext cx="1735030" cy="130127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s://encrypted-tbn2.gstatic.com/images?q=tbn:ANd9GcRtahOJ3hSKfLqeSmQBy8GlXgHwNPI0qDuxm5M3ub1NAPkUaFeHrfokzYsh">
            <a:extLst>
              <a:ext uri="{FF2B5EF4-FFF2-40B4-BE49-F238E27FC236}">
                <a16:creationId xmlns:a16="http://schemas.microsoft.com/office/drawing/2014/main" id="{0CEDADBE-5B43-4E72-83B2-184775816C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739641" y="3847931"/>
            <a:ext cx="2466975" cy="1847851"/>
          </a:xfrm>
          <a:prstGeom prst="rect">
            <a:avLst/>
          </a:prstGeom>
          <a:noFill/>
          <a:extLst>
            <a:ext uri="{909E8E84-426E-40DD-AFC4-6F175D3DCCD1}">
              <a14:hiddenFill xmlns:a14="http://schemas.microsoft.com/office/drawing/2010/main">
                <a:solidFill>
                  <a:srgbClr val="FFFFFF"/>
                </a:solidFill>
              </a14:hiddenFill>
            </a:ext>
          </a:extLst>
        </p:spPr>
      </p:pic>
      <p:sp>
        <p:nvSpPr>
          <p:cNvPr id="13" name="Başlık 1">
            <a:extLst>
              <a:ext uri="{FF2B5EF4-FFF2-40B4-BE49-F238E27FC236}">
                <a16:creationId xmlns:a16="http://schemas.microsoft.com/office/drawing/2014/main" id="{A3AAA6D8-98C9-413D-BA5F-A5715B193E0C}"/>
              </a:ext>
            </a:extLst>
          </p:cNvPr>
          <p:cNvSpPr>
            <a:spLocks noGrp="1"/>
          </p:cNvSpPr>
          <p:nvPr>
            <p:ph type="title"/>
          </p:nvPr>
        </p:nvSpPr>
        <p:spPr>
          <a:xfrm>
            <a:off x="827584" y="448199"/>
            <a:ext cx="7746572" cy="449845"/>
          </a:xfrm>
        </p:spPr>
        <p:txBody>
          <a:bodyPr>
            <a:noAutofit/>
          </a:bodyPr>
          <a:lstStyle/>
          <a:p>
            <a:r>
              <a:rPr lang="tr-TR" sz="3200" dirty="0">
                <a:solidFill>
                  <a:schemeClr val="bg1">
                    <a:lumMod val="50000"/>
                  </a:schemeClr>
                </a:solidFill>
              </a:rPr>
              <a:t>11- FIBER MATERIALS</a:t>
            </a:r>
          </a:p>
        </p:txBody>
      </p:sp>
      <p:sp>
        <p:nvSpPr>
          <p:cNvPr id="14" name="Rectangle 2">
            <a:extLst>
              <a:ext uri="{FF2B5EF4-FFF2-40B4-BE49-F238E27FC236}">
                <a16:creationId xmlns:a16="http://schemas.microsoft.com/office/drawing/2014/main" id="{9F90F16C-6BE7-45B2-9126-ABE34AA432E5}"/>
              </a:ext>
            </a:extLst>
          </p:cNvPr>
          <p:cNvSpPr txBox="1">
            <a:spLocks noChangeArrowheads="1"/>
          </p:cNvSpPr>
          <p:nvPr/>
        </p:nvSpPr>
        <p:spPr>
          <a:xfrm>
            <a:off x="323528" y="1343919"/>
            <a:ext cx="5172689" cy="40011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chemeClr val="bg1">
                    <a:lumMod val="50000"/>
                  </a:schemeClr>
                </a:solidFill>
              </a:rPr>
              <a:t>11. 3 </a:t>
            </a:r>
            <a:r>
              <a:rPr lang="tr-TR" sz="1800" dirty="0" err="1">
                <a:solidFill>
                  <a:schemeClr val="bg1">
                    <a:lumMod val="50000"/>
                  </a:schemeClr>
                </a:solidFill>
              </a:rPr>
              <a:t>Major</a:t>
            </a:r>
            <a:r>
              <a:rPr lang="tr-TR" sz="1800" dirty="0">
                <a:solidFill>
                  <a:schemeClr val="bg1">
                    <a:lumMod val="50000"/>
                  </a:schemeClr>
                </a:solidFill>
              </a:rPr>
              <a:t> Fiber </a:t>
            </a:r>
            <a:r>
              <a:rPr lang="tr-TR" sz="1800" dirty="0" err="1">
                <a:solidFill>
                  <a:schemeClr val="bg1">
                    <a:lumMod val="50000"/>
                  </a:schemeClr>
                </a:solidFill>
              </a:rPr>
              <a:t>Materials</a:t>
            </a:r>
            <a:r>
              <a:rPr lang="tr-TR" sz="1800" dirty="0">
                <a:solidFill>
                  <a:schemeClr val="bg1">
                    <a:lumMod val="50000"/>
                  </a:schemeClr>
                </a:solidFill>
              </a:rPr>
              <a:t> :</a:t>
            </a:r>
          </a:p>
        </p:txBody>
      </p:sp>
    </p:spTree>
    <p:extLst>
      <p:ext uri="{BB962C8B-B14F-4D97-AF65-F5344CB8AC3E}">
        <p14:creationId xmlns:p14="http://schemas.microsoft.com/office/powerpoint/2010/main" val="361114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wipe(right)">
                                      <p:cBhvr>
                                        <p:cTn id="22" dur="500"/>
                                        <p:tgtEl>
                                          <p:spTgt spid="1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9">
                                            <p:txEl>
                                              <p:pRg st="1" end="1"/>
                                            </p:txEl>
                                          </p:spTgt>
                                        </p:tgtEl>
                                        <p:attrNameLst>
                                          <p:attrName>style.visibility</p:attrName>
                                        </p:attrNameLst>
                                      </p:cBhvr>
                                      <p:to>
                                        <p:strVal val="visible"/>
                                      </p:to>
                                    </p:set>
                                    <p:animEffect transition="in" filter="wipe(right)">
                                      <p:cBhvr>
                                        <p:cTn id="27" dur="500"/>
                                        <p:tgtEl>
                                          <p:spTgt spid="1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9">
                                            <p:txEl>
                                              <p:pRg st="2" end="2"/>
                                            </p:txEl>
                                          </p:spTgt>
                                        </p:tgtEl>
                                        <p:attrNameLst>
                                          <p:attrName>style.visibility</p:attrName>
                                        </p:attrNameLst>
                                      </p:cBhvr>
                                      <p:to>
                                        <p:strVal val="visible"/>
                                      </p:to>
                                    </p:set>
                                    <p:animEffect transition="in" filter="wipe(right)">
                                      <p:cBhvr>
                                        <p:cTn id="32"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843628" y="6397357"/>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157</a:t>
            </a:fld>
            <a:endParaRPr lang="tr-TR"/>
          </a:p>
        </p:txBody>
      </p:sp>
      <p:sp>
        <p:nvSpPr>
          <p:cNvPr id="5" name="Veri Yer Tutucusu 4"/>
          <p:cNvSpPr>
            <a:spLocks noGrp="1"/>
          </p:cNvSpPr>
          <p:nvPr>
            <p:ph type="dt" sz="half" idx="10"/>
          </p:nvPr>
        </p:nvSpPr>
        <p:spPr/>
        <p:txBody>
          <a:bodyPr/>
          <a:lstStyle/>
          <a:p>
            <a:r>
              <a:rPr lang="tr-TR" dirty="0"/>
              <a:t>......</a:t>
            </a:r>
          </a:p>
        </p:txBody>
      </p:sp>
      <p:sp>
        <p:nvSpPr>
          <p:cNvPr id="18" name="Rectangle 3" descr="Rectangle: Click to edit Master text styles&#10;Second level&#10;Third level&#10;Fourth level&#10;Fifth level">
            <a:extLst>
              <a:ext uri="{FF2B5EF4-FFF2-40B4-BE49-F238E27FC236}">
                <a16:creationId xmlns:a16="http://schemas.microsoft.com/office/drawing/2014/main" id="{58ACD2DB-6881-4687-881B-8C9F1A9BF4C6}"/>
              </a:ext>
            </a:extLst>
          </p:cNvPr>
          <p:cNvSpPr txBox="1">
            <a:spLocks noChangeArrowheads="1"/>
          </p:cNvSpPr>
          <p:nvPr/>
        </p:nvSpPr>
        <p:spPr>
          <a:xfrm>
            <a:off x="698714" y="1670370"/>
            <a:ext cx="5241438" cy="525223"/>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None/>
            </a:pPr>
            <a:r>
              <a:rPr lang="tr-TR" sz="1800" dirty="0">
                <a:solidFill>
                  <a:schemeClr val="bg1">
                    <a:lumMod val="50000"/>
                  </a:schemeClr>
                </a:solidFill>
              </a:rPr>
              <a:t> 11.3.3 </a:t>
            </a:r>
            <a:r>
              <a:rPr lang="tr-TR" sz="1800" dirty="0" err="1">
                <a:solidFill>
                  <a:schemeClr val="bg1">
                    <a:lumMod val="50000"/>
                  </a:schemeClr>
                </a:solidFill>
              </a:rPr>
              <a:t>Aramid</a:t>
            </a:r>
            <a:r>
              <a:rPr lang="tr-TR" sz="1800" dirty="0">
                <a:solidFill>
                  <a:schemeClr val="bg1">
                    <a:lumMod val="50000"/>
                  </a:schemeClr>
                </a:solidFill>
              </a:rPr>
              <a:t> Fiber (</a:t>
            </a:r>
            <a:r>
              <a:rPr lang="tr-TR" sz="1800" dirty="0" err="1">
                <a:solidFill>
                  <a:schemeClr val="bg1">
                    <a:lumMod val="50000"/>
                  </a:schemeClr>
                </a:solidFill>
              </a:rPr>
              <a:t>Kevlar</a:t>
            </a:r>
            <a:r>
              <a:rPr lang="tr-TR" sz="1800" dirty="0">
                <a:solidFill>
                  <a:schemeClr val="bg1">
                    <a:lumMod val="50000"/>
                  </a:schemeClr>
                </a:solidFill>
              </a:rPr>
              <a:t>) – </a:t>
            </a:r>
            <a:r>
              <a:rPr lang="tr-TR" sz="1800" dirty="0" err="1">
                <a:solidFill>
                  <a:schemeClr val="bg1">
                    <a:lumMod val="50000"/>
                  </a:schemeClr>
                </a:solidFill>
              </a:rPr>
              <a:t>Continue</a:t>
            </a:r>
            <a:r>
              <a:rPr lang="tr-TR" sz="1800" dirty="0">
                <a:solidFill>
                  <a:schemeClr val="bg1">
                    <a:lumMod val="50000"/>
                  </a:schemeClr>
                </a:solidFill>
              </a:rPr>
              <a:t>:</a:t>
            </a:r>
          </a:p>
        </p:txBody>
      </p:sp>
      <p:sp>
        <p:nvSpPr>
          <p:cNvPr id="13" name="Rectangle 3" descr="Rectangle: Click to edit Master text styles&#10;Second level&#10;Third level&#10;Fourth level&#10;Fifth level">
            <a:extLst>
              <a:ext uri="{FF2B5EF4-FFF2-40B4-BE49-F238E27FC236}">
                <a16:creationId xmlns:a16="http://schemas.microsoft.com/office/drawing/2014/main" id="{87610DB0-5389-4069-AE4D-BB707B73C197}"/>
              </a:ext>
            </a:extLst>
          </p:cNvPr>
          <p:cNvSpPr txBox="1">
            <a:spLocks noChangeArrowheads="1"/>
          </p:cNvSpPr>
          <p:nvPr/>
        </p:nvSpPr>
        <p:spPr>
          <a:xfrm>
            <a:off x="1155207" y="2125217"/>
            <a:ext cx="4217469" cy="525223"/>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None/>
            </a:pPr>
            <a:r>
              <a:rPr lang="tr-TR" sz="1800" dirty="0">
                <a:solidFill>
                  <a:srgbClr val="FF0000"/>
                </a:solidFill>
              </a:rPr>
              <a:t> 11.3.3.1 </a:t>
            </a:r>
            <a:r>
              <a:rPr lang="tr-TR" sz="1800" dirty="0" err="1">
                <a:solidFill>
                  <a:srgbClr val="FF0000"/>
                </a:solidFill>
              </a:rPr>
              <a:t>Some</a:t>
            </a:r>
            <a:r>
              <a:rPr lang="tr-TR" sz="1800" dirty="0">
                <a:solidFill>
                  <a:srgbClr val="FF0000"/>
                </a:solidFill>
              </a:rPr>
              <a:t> </a:t>
            </a:r>
            <a:r>
              <a:rPr lang="tr-TR" sz="1800" dirty="0" err="1">
                <a:solidFill>
                  <a:srgbClr val="FF0000"/>
                </a:solidFill>
              </a:rPr>
              <a:t>Outstanding</a:t>
            </a:r>
            <a:r>
              <a:rPr lang="tr-TR" sz="1800" dirty="0">
                <a:solidFill>
                  <a:srgbClr val="FF0000"/>
                </a:solidFill>
              </a:rPr>
              <a:t> </a:t>
            </a:r>
            <a:r>
              <a:rPr lang="tr-TR" sz="1800" dirty="0" err="1">
                <a:solidFill>
                  <a:srgbClr val="FF0000"/>
                </a:solidFill>
              </a:rPr>
              <a:t>Features</a:t>
            </a:r>
            <a:r>
              <a:rPr lang="tr-TR" sz="1800" dirty="0">
                <a:solidFill>
                  <a:srgbClr val="FF0000"/>
                </a:solidFill>
              </a:rPr>
              <a:t>:</a:t>
            </a:r>
          </a:p>
        </p:txBody>
      </p:sp>
      <p:sp>
        <p:nvSpPr>
          <p:cNvPr id="14" name="Rectangle 3" descr="Rectangle: Click to edit Master text styles&#10;Second level&#10;Third level&#10;Fourth level&#10;Fifth level">
            <a:extLst>
              <a:ext uri="{FF2B5EF4-FFF2-40B4-BE49-F238E27FC236}">
                <a16:creationId xmlns:a16="http://schemas.microsoft.com/office/drawing/2014/main" id="{5496AF00-5EEC-443D-85A2-0D1BB9EFAD96}"/>
              </a:ext>
            </a:extLst>
          </p:cNvPr>
          <p:cNvSpPr>
            <a:spLocks noGrp="1" noChangeArrowheads="1"/>
          </p:cNvSpPr>
          <p:nvPr>
            <p:ph idx="1"/>
          </p:nvPr>
        </p:nvSpPr>
        <p:spPr>
          <a:xfrm>
            <a:off x="244109" y="2627067"/>
            <a:ext cx="8839200" cy="3384376"/>
          </a:xfrm>
          <a:noFill/>
        </p:spPr>
        <p:txBody>
          <a:bodyPr>
            <a:noAutofit/>
          </a:bodyPr>
          <a:lstStyle/>
          <a:p>
            <a:pPr marL="514350" indent="-514350">
              <a:lnSpc>
                <a:spcPct val="170000"/>
              </a:lnSpc>
              <a:buSzPct val="100000"/>
              <a:buFont typeface="+mj-lt"/>
              <a:buAutoNum type="arabicPeriod"/>
            </a:pPr>
            <a:r>
              <a:rPr lang="tr-TR" sz="1800" dirty="0"/>
              <a:t>L</a:t>
            </a:r>
            <a:r>
              <a:rPr lang="en-US" sz="1800" dirty="0"/>
              <a:t>ow density,  </a:t>
            </a:r>
            <a:endParaRPr lang="tr-TR" sz="1800" dirty="0"/>
          </a:p>
          <a:p>
            <a:pPr marL="514350" indent="-514350">
              <a:lnSpc>
                <a:spcPct val="170000"/>
              </a:lnSpc>
              <a:buSzPct val="100000"/>
              <a:buFont typeface="+mj-lt"/>
              <a:buAutoNum type="arabicPeriod"/>
            </a:pPr>
            <a:r>
              <a:rPr lang="en-US" sz="1800" dirty="0"/>
              <a:t>High strength and fatigue resistance,  </a:t>
            </a:r>
            <a:endParaRPr lang="tr-TR" sz="1800" dirty="0"/>
          </a:p>
          <a:p>
            <a:pPr marL="514350" indent="-514350">
              <a:lnSpc>
                <a:spcPct val="170000"/>
              </a:lnSpc>
              <a:buSzPct val="100000"/>
              <a:buFont typeface="+mj-lt"/>
              <a:buAutoNum type="arabicPeriod"/>
            </a:pPr>
            <a:r>
              <a:rPr lang="en-US" sz="1800" dirty="0"/>
              <a:t>High impact resistance and wear resistance,  </a:t>
            </a:r>
            <a:endParaRPr lang="tr-TR" sz="1800" dirty="0"/>
          </a:p>
          <a:p>
            <a:pPr marL="514350" indent="-514350">
              <a:lnSpc>
                <a:spcPct val="170000"/>
              </a:lnSpc>
              <a:buSzPct val="100000"/>
              <a:buFont typeface="+mj-lt"/>
              <a:buAutoNum type="arabicPeriod"/>
            </a:pPr>
            <a:r>
              <a:rPr lang="en-US" sz="1800" dirty="0"/>
              <a:t>High chemical resistance,  </a:t>
            </a:r>
            <a:endParaRPr lang="tr-TR" sz="1800" dirty="0"/>
          </a:p>
          <a:p>
            <a:pPr marL="514350" indent="-514350">
              <a:lnSpc>
                <a:spcPct val="170000"/>
              </a:lnSpc>
              <a:buSzPct val="100000"/>
              <a:buFont typeface="+mj-lt"/>
              <a:buAutoNum type="arabicPeriod"/>
            </a:pPr>
            <a:r>
              <a:rPr lang="en-US" sz="1800" dirty="0"/>
              <a:t>E-Compressive strength close to glass fiber,  </a:t>
            </a:r>
            <a:endParaRPr lang="tr-TR" sz="1800" dirty="0"/>
          </a:p>
          <a:p>
            <a:pPr marL="514350" indent="-514350">
              <a:lnSpc>
                <a:spcPct val="170000"/>
              </a:lnSpc>
              <a:buSzPct val="100000"/>
              <a:buFont typeface="+mj-lt"/>
              <a:buAutoNum type="arabicPeriod"/>
            </a:pPr>
            <a:r>
              <a:rPr lang="en-US" sz="1800" dirty="0"/>
              <a:t>Kevlar fiber composites are 35% lighter than glass fiber composites.</a:t>
            </a:r>
            <a:endParaRPr lang="tr-TR" sz="1800" dirty="0"/>
          </a:p>
        </p:txBody>
      </p:sp>
      <p:pic>
        <p:nvPicPr>
          <p:cNvPr id="15" name="Picture 2" descr="http://htmlimg3.scribdassets.com/gebfnarsb97e68/images/43-35fd88a3c8/000.jpg">
            <a:extLst>
              <a:ext uri="{FF2B5EF4-FFF2-40B4-BE49-F238E27FC236}">
                <a16:creationId xmlns:a16="http://schemas.microsoft.com/office/drawing/2014/main" id="{8C9E5EA4-BC1E-4C13-A59C-39CCF677AD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2354" y="2235505"/>
            <a:ext cx="3171277" cy="2386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Başlık 1">
            <a:extLst>
              <a:ext uri="{FF2B5EF4-FFF2-40B4-BE49-F238E27FC236}">
                <a16:creationId xmlns:a16="http://schemas.microsoft.com/office/drawing/2014/main" id="{2A807C8F-3C05-42A6-983E-FFF1D4A3EC7E}"/>
              </a:ext>
            </a:extLst>
          </p:cNvPr>
          <p:cNvSpPr>
            <a:spLocks noGrp="1"/>
          </p:cNvSpPr>
          <p:nvPr>
            <p:ph type="title"/>
          </p:nvPr>
        </p:nvSpPr>
        <p:spPr>
          <a:xfrm>
            <a:off x="827584" y="448199"/>
            <a:ext cx="7746572" cy="449845"/>
          </a:xfrm>
        </p:spPr>
        <p:txBody>
          <a:bodyPr>
            <a:noAutofit/>
          </a:bodyPr>
          <a:lstStyle/>
          <a:p>
            <a:r>
              <a:rPr lang="tr-TR" sz="3200" dirty="0">
                <a:solidFill>
                  <a:schemeClr val="bg1">
                    <a:lumMod val="50000"/>
                  </a:schemeClr>
                </a:solidFill>
              </a:rPr>
              <a:t>11- FIBER MATERIALS</a:t>
            </a:r>
          </a:p>
        </p:txBody>
      </p:sp>
      <p:sp>
        <p:nvSpPr>
          <p:cNvPr id="20" name="Rectangle 2">
            <a:extLst>
              <a:ext uri="{FF2B5EF4-FFF2-40B4-BE49-F238E27FC236}">
                <a16:creationId xmlns:a16="http://schemas.microsoft.com/office/drawing/2014/main" id="{3FA6B023-7B3F-413D-996A-4EAAE65724A4}"/>
              </a:ext>
            </a:extLst>
          </p:cNvPr>
          <p:cNvSpPr txBox="1">
            <a:spLocks noChangeArrowheads="1"/>
          </p:cNvSpPr>
          <p:nvPr/>
        </p:nvSpPr>
        <p:spPr>
          <a:xfrm>
            <a:off x="323528" y="1343919"/>
            <a:ext cx="5172689" cy="40011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chemeClr val="bg1">
                    <a:lumMod val="50000"/>
                  </a:schemeClr>
                </a:solidFill>
              </a:rPr>
              <a:t>11. 3 </a:t>
            </a:r>
            <a:r>
              <a:rPr lang="tr-TR" sz="1800" dirty="0" err="1">
                <a:solidFill>
                  <a:schemeClr val="bg1">
                    <a:lumMod val="50000"/>
                  </a:schemeClr>
                </a:solidFill>
              </a:rPr>
              <a:t>Major</a:t>
            </a:r>
            <a:r>
              <a:rPr lang="tr-TR" sz="1800" dirty="0">
                <a:solidFill>
                  <a:schemeClr val="bg1">
                    <a:lumMod val="50000"/>
                  </a:schemeClr>
                </a:solidFill>
              </a:rPr>
              <a:t> Fiber </a:t>
            </a:r>
            <a:r>
              <a:rPr lang="tr-TR" sz="1800" dirty="0" err="1">
                <a:solidFill>
                  <a:schemeClr val="bg1">
                    <a:lumMod val="50000"/>
                  </a:schemeClr>
                </a:solidFill>
              </a:rPr>
              <a:t>Materials</a:t>
            </a:r>
            <a:r>
              <a:rPr lang="tr-TR" sz="1800" dirty="0">
                <a:solidFill>
                  <a:schemeClr val="bg1">
                    <a:lumMod val="50000"/>
                  </a:schemeClr>
                </a:solidFill>
              </a:rPr>
              <a:t> :</a:t>
            </a:r>
          </a:p>
        </p:txBody>
      </p:sp>
    </p:spTree>
    <p:extLst>
      <p:ext uri="{BB962C8B-B14F-4D97-AF65-F5344CB8AC3E}">
        <p14:creationId xmlns:p14="http://schemas.microsoft.com/office/powerpoint/2010/main" val="350088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up)">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wipe(up)">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wipe(up)">
                                      <p:cBhvr>
                                        <p:cTn id="22" dur="500"/>
                                        <p:tgtEl>
                                          <p:spTgt spid="1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animEffect transition="in" filter="wipe(up)">
                                      <p:cBhvr>
                                        <p:cTn id="27" dur="500"/>
                                        <p:tgtEl>
                                          <p:spTgt spid="1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4">
                                            <p:txEl>
                                              <p:pRg st="4" end="4"/>
                                            </p:txEl>
                                          </p:spTgt>
                                        </p:tgtEl>
                                        <p:attrNameLst>
                                          <p:attrName>style.visibility</p:attrName>
                                        </p:attrNameLst>
                                      </p:cBhvr>
                                      <p:to>
                                        <p:strVal val="visible"/>
                                      </p:to>
                                    </p:set>
                                    <p:animEffect transition="in" filter="wipe(up)">
                                      <p:cBhvr>
                                        <p:cTn id="32" dur="500"/>
                                        <p:tgtEl>
                                          <p:spTgt spid="1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4">
                                            <p:txEl>
                                              <p:pRg st="5" end="5"/>
                                            </p:txEl>
                                          </p:spTgt>
                                        </p:tgtEl>
                                        <p:attrNameLst>
                                          <p:attrName>style.visibility</p:attrName>
                                        </p:attrNameLst>
                                      </p:cBhvr>
                                      <p:to>
                                        <p:strVal val="visible"/>
                                      </p:to>
                                    </p:set>
                                    <p:animEffect transition="in" filter="wipe(up)">
                                      <p:cBhvr>
                                        <p:cTn id="37"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339752" y="6418840"/>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158</a:t>
            </a:fld>
            <a:endParaRPr lang="tr-TR"/>
          </a:p>
        </p:txBody>
      </p:sp>
      <p:sp>
        <p:nvSpPr>
          <p:cNvPr id="5" name="Veri Yer Tutucusu 4"/>
          <p:cNvSpPr>
            <a:spLocks noGrp="1"/>
          </p:cNvSpPr>
          <p:nvPr>
            <p:ph type="dt" sz="half" idx="10"/>
          </p:nvPr>
        </p:nvSpPr>
        <p:spPr/>
        <p:txBody>
          <a:bodyPr/>
          <a:lstStyle/>
          <a:p>
            <a:r>
              <a:rPr lang="tr-TR" dirty="0"/>
              <a:t>......</a:t>
            </a:r>
          </a:p>
        </p:txBody>
      </p:sp>
      <p:sp>
        <p:nvSpPr>
          <p:cNvPr id="13" name="Rectangle 3" descr="Rectangle: Click to edit Master text styles&#10;Second level&#10;Third level&#10;Fourth level&#10;Fifth level">
            <a:extLst>
              <a:ext uri="{FF2B5EF4-FFF2-40B4-BE49-F238E27FC236}">
                <a16:creationId xmlns:a16="http://schemas.microsoft.com/office/drawing/2014/main" id="{87610DB0-5389-4069-AE4D-BB707B73C197}"/>
              </a:ext>
            </a:extLst>
          </p:cNvPr>
          <p:cNvSpPr txBox="1">
            <a:spLocks noChangeArrowheads="1"/>
          </p:cNvSpPr>
          <p:nvPr/>
        </p:nvSpPr>
        <p:spPr>
          <a:xfrm>
            <a:off x="1331640" y="2135960"/>
            <a:ext cx="5241438" cy="525223"/>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None/>
            </a:pPr>
            <a:r>
              <a:rPr lang="tr-TR" sz="1800" dirty="0">
                <a:solidFill>
                  <a:srgbClr val="FF0000"/>
                </a:solidFill>
              </a:rPr>
              <a:t> 11.3.3.2  </a:t>
            </a:r>
            <a:r>
              <a:rPr lang="tr-TR" sz="1800" dirty="0" err="1">
                <a:solidFill>
                  <a:srgbClr val="FF0000"/>
                </a:solidFill>
              </a:rPr>
              <a:t>Disadvantages</a:t>
            </a:r>
            <a:r>
              <a:rPr lang="tr-TR" sz="1800" dirty="0">
                <a:solidFill>
                  <a:srgbClr val="FF0000"/>
                </a:solidFill>
              </a:rPr>
              <a:t>:</a:t>
            </a:r>
          </a:p>
        </p:txBody>
      </p:sp>
      <p:sp>
        <p:nvSpPr>
          <p:cNvPr id="19" name="Rectangle 3" descr="Rectangle: Click to edit Master text styles&#10;Second level&#10;Third level&#10;Fourth level&#10;Fifth level">
            <a:extLst>
              <a:ext uri="{FF2B5EF4-FFF2-40B4-BE49-F238E27FC236}">
                <a16:creationId xmlns:a16="http://schemas.microsoft.com/office/drawing/2014/main" id="{39291860-7F67-4169-AED2-707D47D2715E}"/>
              </a:ext>
            </a:extLst>
          </p:cNvPr>
          <p:cNvSpPr>
            <a:spLocks noGrp="1" noChangeArrowheads="1"/>
          </p:cNvSpPr>
          <p:nvPr>
            <p:ph idx="1"/>
          </p:nvPr>
        </p:nvSpPr>
        <p:spPr>
          <a:xfrm>
            <a:off x="323528" y="2632093"/>
            <a:ext cx="6764397" cy="3041634"/>
          </a:xfrm>
          <a:noFill/>
        </p:spPr>
        <p:txBody>
          <a:bodyPr>
            <a:noAutofit/>
          </a:bodyPr>
          <a:lstStyle/>
          <a:p>
            <a:pPr marL="514350" indent="-514350">
              <a:lnSpc>
                <a:spcPct val="170000"/>
              </a:lnSpc>
              <a:buSzPct val="100000"/>
              <a:buFont typeface="+mj-lt"/>
              <a:buAutoNum type="arabicPeriod"/>
            </a:pPr>
            <a:r>
              <a:rPr lang="en-US" sz="1800" dirty="0"/>
              <a:t>Some types of aramid fibers are sensitive to ultraviolet rays.</a:t>
            </a:r>
            <a:endParaRPr lang="tr-TR" sz="1800" dirty="0"/>
          </a:p>
          <a:p>
            <a:pPr marL="514350" indent="-514350">
              <a:lnSpc>
                <a:spcPct val="170000"/>
              </a:lnSpc>
              <a:buSzPct val="100000"/>
              <a:buFont typeface="+mj-lt"/>
              <a:buAutoNum type="arabicPeriod"/>
            </a:pPr>
            <a:r>
              <a:rPr lang="en-US" sz="1800" dirty="0"/>
              <a:t>Since they are sensitive to light, they need to be stored in the dark.</a:t>
            </a:r>
            <a:endParaRPr lang="tr-TR" sz="1800" dirty="0"/>
          </a:p>
          <a:p>
            <a:pPr marL="514350" indent="-514350">
              <a:lnSpc>
                <a:spcPct val="170000"/>
              </a:lnSpc>
              <a:buSzPct val="100000"/>
              <a:buFont typeface="+mj-lt"/>
              <a:buAutoNum type="arabicPeriod"/>
            </a:pPr>
            <a:r>
              <a:rPr lang="en-US" sz="1800" dirty="0"/>
              <a:t>They may not bond well with the matrix. In this case, microscopic cracks may occur in the resin. These cracks can lead to water absorption when the material fatigues.</a:t>
            </a:r>
            <a:endParaRPr lang="tr-TR" sz="1800" dirty="0"/>
          </a:p>
        </p:txBody>
      </p:sp>
      <p:pic>
        <p:nvPicPr>
          <p:cNvPr id="20" name="Picture 4" descr="http://www.sollercomposites.com/images/KevlarSleeve1.JPG">
            <a:extLst>
              <a:ext uri="{FF2B5EF4-FFF2-40B4-BE49-F238E27FC236}">
                <a16:creationId xmlns:a16="http://schemas.microsoft.com/office/drawing/2014/main" id="{54DCBBE9-1BA0-4E7C-A765-3F82237DD39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6596171" y="3120159"/>
            <a:ext cx="2842590" cy="1637373"/>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descr="Rectangle: Click to edit Master text styles&#10;Second level&#10;Third level&#10;Fourth level&#10;Fifth level">
            <a:extLst>
              <a:ext uri="{FF2B5EF4-FFF2-40B4-BE49-F238E27FC236}">
                <a16:creationId xmlns:a16="http://schemas.microsoft.com/office/drawing/2014/main" id="{3FBD27A7-6803-4FF6-88FA-C796F21B2AD4}"/>
              </a:ext>
            </a:extLst>
          </p:cNvPr>
          <p:cNvSpPr txBox="1">
            <a:spLocks noChangeArrowheads="1"/>
          </p:cNvSpPr>
          <p:nvPr/>
        </p:nvSpPr>
        <p:spPr>
          <a:xfrm>
            <a:off x="705939" y="1729833"/>
            <a:ext cx="5241438" cy="525223"/>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None/>
            </a:pPr>
            <a:r>
              <a:rPr lang="tr-TR" sz="1800" dirty="0">
                <a:solidFill>
                  <a:schemeClr val="bg1">
                    <a:lumMod val="50000"/>
                  </a:schemeClr>
                </a:solidFill>
              </a:rPr>
              <a:t> 11.3.3 </a:t>
            </a:r>
            <a:r>
              <a:rPr lang="tr-TR" sz="1800" dirty="0" err="1">
                <a:solidFill>
                  <a:schemeClr val="bg1">
                    <a:lumMod val="50000"/>
                  </a:schemeClr>
                </a:solidFill>
              </a:rPr>
              <a:t>Aramid</a:t>
            </a:r>
            <a:r>
              <a:rPr lang="tr-TR" sz="1800" dirty="0">
                <a:solidFill>
                  <a:schemeClr val="bg1">
                    <a:lumMod val="50000"/>
                  </a:schemeClr>
                </a:solidFill>
              </a:rPr>
              <a:t> Fiber (</a:t>
            </a:r>
            <a:r>
              <a:rPr lang="tr-TR" sz="1800" dirty="0" err="1">
                <a:solidFill>
                  <a:schemeClr val="bg1">
                    <a:lumMod val="50000"/>
                  </a:schemeClr>
                </a:solidFill>
              </a:rPr>
              <a:t>Kevlar</a:t>
            </a:r>
            <a:r>
              <a:rPr lang="tr-TR" sz="1800" dirty="0">
                <a:solidFill>
                  <a:schemeClr val="bg1">
                    <a:lumMod val="50000"/>
                  </a:schemeClr>
                </a:solidFill>
              </a:rPr>
              <a:t>) – </a:t>
            </a:r>
            <a:r>
              <a:rPr lang="tr-TR" sz="1800" dirty="0" err="1">
                <a:solidFill>
                  <a:schemeClr val="bg1">
                    <a:lumMod val="50000"/>
                  </a:schemeClr>
                </a:solidFill>
              </a:rPr>
              <a:t>Continue</a:t>
            </a:r>
            <a:r>
              <a:rPr lang="tr-TR" sz="1800" dirty="0">
                <a:solidFill>
                  <a:schemeClr val="bg1">
                    <a:lumMod val="50000"/>
                  </a:schemeClr>
                </a:solidFill>
              </a:rPr>
              <a:t>:</a:t>
            </a:r>
          </a:p>
        </p:txBody>
      </p:sp>
      <p:sp>
        <p:nvSpPr>
          <p:cNvPr id="15" name="Başlık 1">
            <a:extLst>
              <a:ext uri="{FF2B5EF4-FFF2-40B4-BE49-F238E27FC236}">
                <a16:creationId xmlns:a16="http://schemas.microsoft.com/office/drawing/2014/main" id="{CF435077-80B8-4A01-AD96-C38507E6FA75}"/>
              </a:ext>
            </a:extLst>
          </p:cNvPr>
          <p:cNvSpPr>
            <a:spLocks noGrp="1"/>
          </p:cNvSpPr>
          <p:nvPr>
            <p:ph type="title"/>
          </p:nvPr>
        </p:nvSpPr>
        <p:spPr>
          <a:xfrm>
            <a:off x="945602" y="501968"/>
            <a:ext cx="7746572" cy="449845"/>
          </a:xfrm>
        </p:spPr>
        <p:txBody>
          <a:bodyPr>
            <a:noAutofit/>
          </a:bodyPr>
          <a:lstStyle/>
          <a:p>
            <a:r>
              <a:rPr lang="tr-TR" sz="3200" dirty="0">
                <a:solidFill>
                  <a:schemeClr val="bg1">
                    <a:lumMod val="50000"/>
                  </a:schemeClr>
                </a:solidFill>
              </a:rPr>
              <a:t>11- FIBER MATERIALS</a:t>
            </a:r>
          </a:p>
        </p:txBody>
      </p:sp>
      <p:sp>
        <p:nvSpPr>
          <p:cNvPr id="21" name="Rectangle 2">
            <a:extLst>
              <a:ext uri="{FF2B5EF4-FFF2-40B4-BE49-F238E27FC236}">
                <a16:creationId xmlns:a16="http://schemas.microsoft.com/office/drawing/2014/main" id="{35521DA0-23B8-4E48-A9E4-52E728665F42}"/>
              </a:ext>
            </a:extLst>
          </p:cNvPr>
          <p:cNvSpPr txBox="1">
            <a:spLocks noChangeArrowheads="1"/>
          </p:cNvSpPr>
          <p:nvPr/>
        </p:nvSpPr>
        <p:spPr>
          <a:xfrm>
            <a:off x="467544" y="1438481"/>
            <a:ext cx="5172689" cy="40011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chemeClr val="bg1">
                    <a:lumMod val="50000"/>
                  </a:schemeClr>
                </a:solidFill>
              </a:rPr>
              <a:t>11. 3 </a:t>
            </a:r>
            <a:r>
              <a:rPr lang="tr-TR" sz="1800" dirty="0" err="1">
                <a:solidFill>
                  <a:schemeClr val="bg1">
                    <a:lumMod val="50000"/>
                  </a:schemeClr>
                </a:solidFill>
              </a:rPr>
              <a:t>Major</a:t>
            </a:r>
            <a:r>
              <a:rPr lang="tr-TR" sz="1800" dirty="0">
                <a:solidFill>
                  <a:schemeClr val="bg1">
                    <a:lumMod val="50000"/>
                  </a:schemeClr>
                </a:solidFill>
              </a:rPr>
              <a:t> Fiber </a:t>
            </a:r>
            <a:r>
              <a:rPr lang="tr-TR" sz="1800" dirty="0" err="1">
                <a:solidFill>
                  <a:schemeClr val="bg1">
                    <a:lumMod val="50000"/>
                  </a:schemeClr>
                </a:solidFill>
              </a:rPr>
              <a:t>Materials</a:t>
            </a:r>
            <a:r>
              <a:rPr lang="tr-TR" sz="1800" dirty="0">
                <a:solidFill>
                  <a:schemeClr val="bg1">
                    <a:lumMod val="50000"/>
                  </a:schemeClr>
                </a:solidFill>
              </a:rPr>
              <a:t> :</a:t>
            </a:r>
          </a:p>
        </p:txBody>
      </p:sp>
    </p:spTree>
    <p:extLst>
      <p:ext uri="{BB962C8B-B14F-4D97-AF65-F5344CB8AC3E}">
        <p14:creationId xmlns:p14="http://schemas.microsoft.com/office/powerpoint/2010/main" val="260354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wipe(down)">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wipe(down)">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wipe(down)">
                                      <p:cBhvr>
                                        <p:cTn id="22"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984385" y="6404984"/>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159</a:t>
            </a:fld>
            <a:endParaRPr lang="tr-TR"/>
          </a:p>
        </p:txBody>
      </p:sp>
      <p:sp>
        <p:nvSpPr>
          <p:cNvPr id="5" name="Veri Yer Tutucusu 4"/>
          <p:cNvSpPr>
            <a:spLocks noGrp="1"/>
          </p:cNvSpPr>
          <p:nvPr>
            <p:ph type="dt" sz="half" idx="10"/>
          </p:nvPr>
        </p:nvSpPr>
        <p:spPr/>
        <p:txBody>
          <a:bodyPr/>
          <a:lstStyle/>
          <a:p>
            <a:r>
              <a:rPr lang="tr-TR" dirty="0"/>
              <a:t>......</a:t>
            </a:r>
          </a:p>
        </p:txBody>
      </p:sp>
      <p:sp>
        <p:nvSpPr>
          <p:cNvPr id="13" name="Rectangle 3" descr="Rectangle: Click to edit Master text styles&#10;Second level&#10;Third level&#10;Fourth level&#10;Fifth level">
            <a:extLst>
              <a:ext uri="{FF2B5EF4-FFF2-40B4-BE49-F238E27FC236}">
                <a16:creationId xmlns:a16="http://schemas.microsoft.com/office/drawing/2014/main" id="{87610DB0-5389-4069-AE4D-BB707B73C197}"/>
              </a:ext>
            </a:extLst>
          </p:cNvPr>
          <p:cNvSpPr txBox="1">
            <a:spLocks noChangeArrowheads="1"/>
          </p:cNvSpPr>
          <p:nvPr/>
        </p:nvSpPr>
        <p:spPr>
          <a:xfrm>
            <a:off x="1331640" y="2087223"/>
            <a:ext cx="5241438" cy="525223"/>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None/>
            </a:pPr>
            <a:r>
              <a:rPr lang="tr-TR" sz="1800" dirty="0">
                <a:solidFill>
                  <a:srgbClr val="FF0000"/>
                </a:solidFill>
              </a:rPr>
              <a:t> 11.3.3.3 </a:t>
            </a:r>
            <a:r>
              <a:rPr lang="tr-TR" sz="1800" dirty="0" err="1">
                <a:solidFill>
                  <a:srgbClr val="FF0000"/>
                </a:solidFill>
              </a:rPr>
              <a:t>Some</a:t>
            </a:r>
            <a:r>
              <a:rPr lang="tr-TR" sz="1800" dirty="0">
                <a:solidFill>
                  <a:srgbClr val="FF0000"/>
                </a:solidFill>
              </a:rPr>
              <a:t> </a:t>
            </a:r>
            <a:r>
              <a:rPr lang="tr-TR" sz="1800" dirty="0" err="1">
                <a:solidFill>
                  <a:srgbClr val="FF0000"/>
                </a:solidFill>
              </a:rPr>
              <a:t>Areas</a:t>
            </a:r>
            <a:r>
              <a:rPr lang="tr-TR" sz="1800" dirty="0">
                <a:solidFill>
                  <a:srgbClr val="FF0000"/>
                </a:solidFill>
              </a:rPr>
              <a:t> of </a:t>
            </a:r>
            <a:r>
              <a:rPr lang="tr-TR" sz="1800" dirty="0" err="1">
                <a:solidFill>
                  <a:srgbClr val="FF0000"/>
                </a:solidFill>
              </a:rPr>
              <a:t>Use</a:t>
            </a:r>
            <a:r>
              <a:rPr lang="tr-TR" sz="1800" dirty="0">
                <a:solidFill>
                  <a:srgbClr val="FF0000"/>
                </a:solidFill>
              </a:rPr>
              <a:t>:</a:t>
            </a:r>
          </a:p>
        </p:txBody>
      </p:sp>
      <p:sp>
        <p:nvSpPr>
          <p:cNvPr id="19" name="Rectangle 3" descr="Rectangle: Click to edit Master text styles&#10;Second level&#10;Third level&#10;Fourth level&#10;Fifth level">
            <a:extLst>
              <a:ext uri="{FF2B5EF4-FFF2-40B4-BE49-F238E27FC236}">
                <a16:creationId xmlns:a16="http://schemas.microsoft.com/office/drawing/2014/main" id="{86A5FF54-FD6A-43F2-8A43-242E241D3B07}"/>
              </a:ext>
            </a:extLst>
          </p:cNvPr>
          <p:cNvSpPr txBox="1">
            <a:spLocks noChangeArrowheads="1"/>
          </p:cNvSpPr>
          <p:nvPr/>
        </p:nvSpPr>
        <p:spPr>
          <a:xfrm>
            <a:off x="166872" y="2503688"/>
            <a:ext cx="7069424" cy="1823278"/>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265113" indent="-265113">
              <a:lnSpc>
                <a:spcPct val="150000"/>
              </a:lnSpc>
              <a:buFont typeface="+mj-lt"/>
              <a:buAutoNum type="arabicPeriod"/>
            </a:pPr>
            <a:r>
              <a:rPr lang="en-US" sz="1700" b="1" dirty="0"/>
              <a:t>Ballistic protection applications; </a:t>
            </a:r>
            <a:r>
              <a:rPr lang="en-US" sz="1700" dirty="0"/>
              <a:t>Military helmets. High impact resistant Kevlar 29 is used in the manufacture of bulletproof vests.,</a:t>
            </a:r>
            <a:endParaRPr lang="tr-TR" sz="1700" dirty="0"/>
          </a:p>
          <a:p>
            <a:pPr marL="265113" indent="-265113">
              <a:lnSpc>
                <a:spcPct val="150000"/>
              </a:lnSpc>
              <a:buFont typeface="+mj-lt"/>
              <a:buAutoNum type="arabicPeriod"/>
            </a:pPr>
            <a:r>
              <a:rPr lang="en-US" sz="1700" b="1" dirty="0"/>
              <a:t>Protective clothing; </a:t>
            </a:r>
            <a:r>
              <a:rPr lang="en-US" sz="1700" dirty="0"/>
              <a:t>gloves, motorcycle protection clothing, hunting clothes and accessories.</a:t>
            </a:r>
            <a:endParaRPr lang="tr-TR" sz="1700" dirty="0"/>
          </a:p>
        </p:txBody>
      </p:sp>
      <p:pic>
        <p:nvPicPr>
          <p:cNvPr id="20" name="Picture 2" descr="Safari Beyaz Kevlar Kurşun Geçirmez Gizli İç Yelek | Polismalzemeleri | 3924">
            <a:extLst>
              <a:ext uri="{FF2B5EF4-FFF2-40B4-BE49-F238E27FC236}">
                <a16:creationId xmlns:a16="http://schemas.microsoft.com/office/drawing/2014/main" id="{E0C57CFF-6340-417A-81F4-574940EF4B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1180" y="1528374"/>
            <a:ext cx="1124972" cy="16917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Asker Kaskı, Aramid Fiber Taktik Sınıf IIIA Kask, Hızlı Kevlar Kask, Açık  Kahverengi – Kask wojskowy balistyczny|hełm taktyczny kevlar|sklep  fabryczny-tyditiao">
            <a:extLst>
              <a:ext uri="{FF2B5EF4-FFF2-40B4-BE49-F238E27FC236}">
                <a16:creationId xmlns:a16="http://schemas.microsoft.com/office/drawing/2014/main" id="{35128787-B7B7-42A1-82D8-148E64EE3B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3484" y="1528374"/>
            <a:ext cx="1020393" cy="102039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3" descr="Rectangle: Click to edit Master text styles&#10;Second level&#10;Third level&#10;Fourth level&#10;Fifth level">
            <a:extLst>
              <a:ext uri="{FF2B5EF4-FFF2-40B4-BE49-F238E27FC236}">
                <a16:creationId xmlns:a16="http://schemas.microsoft.com/office/drawing/2014/main" id="{57C40620-EB8C-40AA-B0BD-37B5491AC921}"/>
              </a:ext>
            </a:extLst>
          </p:cNvPr>
          <p:cNvSpPr txBox="1">
            <a:spLocks noChangeArrowheads="1"/>
          </p:cNvSpPr>
          <p:nvPr/>
        </p:nvSpPr>
        <p:spPr>
          <a:xfrm>
            <a:off x="307848" y="4101281"/>
            <a:ext cx="6632157" cy="2327737"/>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60000"/>
              </a:lnSpc>
              <a:buNone/>
            </a:pPr>
            <a:r>
              <a:rPr lang="en-US" sz="1700" b="1" dirty="0"/>
              <a:t>3-Other Fields: </a:t>
            </a:r>
            <a:r>
              <a:rPr lang="en-US" sz="1700" dirty="0"/>
              <a:t>Sail masts for sailing yachts,</a:t>
            </a:r>
            <a:r>
              <a:rPr lang="tr-TR" sz="1700" dirty="0"/>
              <a:t> </a:t>
            </a:r>
            <a:r>
              <a:rPr lang="en-US" sz="1700" dirty="0"/>
              <a:t>Body parts in aircraft, Boat </a:t>
            </a:r>
            <a:r>
              <a:rPr lang="en-US" sz="1700" dirty="0" err="1"/>
              <a:t>hull,Belt</a:t>
            </a:r>
            <a:r>
              <a:rPr lang="en-US" sz="1700" dirty="0"/>
              <a:t> and hose for industrial and automotive </a:t>
            </a:r>
            <a:r>
              <a:rPr lang="en-US" sz="1700" dirty="0" err="1"/>
              <a:t>applications,Fiberoptic</a:t>
            </a:r>
            <a:r>
              <a:rPr lang="en-US" sz="1700" dirty="0"/>
              <a:t> and electromechanical cables, Friction linings and brake drums in clutches, Gaskets, packing etc. used in high temperatures and pressures.</a:t>
            </a:r>
            <a:endParaRPr lang="tr-TR" sz="1700" dirty="0"/>
          </a:p>
        </p:txBody>
      </p:sp>
      <p:pic>
        <p:nvPicPr>
          <p:cNvPr id="8" name="Resim 7">
            <a:extLst>
              <a:ext uri="{FF2B5EF4-FFF2-40B4-BE49-F238E27FC236}">
                <a16:creationId xmlns:a16="http://schemas.microsoft.com/office/drawing/2014/main" id="{C3D7B22D-9B2F-4EC1-AF92-558504D26B56}"/>
              </a:ext>
            </a:extLst>
          </p:cNvPr>
          <p:cNvPicPr>
            <a:picLocks noChangeAspect="1"/>
          </p:cNvPicPr>
          <p:nvPr/>
        </p:nvPicPr>
        <p:blipFill>
          <a:blip r:embed="rId4"/>
          <a:stretch>
            <a:fillRect/>
          </a:stretch>
        </p:blipFill>
        <p:spPr>
          <a:xfrm>
            <a:off x="7023345" y="4462379"/>
            <a:ext cx="1686286" cy="1052651"/>
          </a:xfrm>
          <a:prstGeom prst="rect">
            <a:avLst/>
          </a:prstGeom>
        </p:spPr>
      </p:pic>
      <p:pic>
        <p:nvPicPr>
          <p:cNvPr id="23" name="Picture 2" descr="https://encrypted-tbn2.gstatic.com/images?q=tbn:ANd9GcQPifg2Kv8V0iB2OGcCU-C4pTgPYYTN40_cXLub7cD3-tqh8-LU">
            <a:extLst>
              <a:ext uri="{FF2B5EF4-FFF2-40B4-BE49-F238E27FC236}">
                <a16:creationId xmlns:a16="http://schemas.microsoft.com/office/drawing/2014/main" id="{33034847-BE30-4F24-91C9-CBF710F9C4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5366" y="3304425"/>
            <a:ext cx="2040786" cy="102039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3" descr="Rectangle: Click to edit Master text styles&#10;Second level&#10;Third level&#10;Fourth level&#10;Fifth level">
            <a:extLst>
              <a:ext uri="{FF2B5EF4-FFF2-40B4-BE49-F238E27FC236}">
                <a16:creationId xmlns:a16="http://schemas.microsoft.com/office/drawing/2014/main" id="{23B3255D-F619-4A93-AF34-36C121E43D99}"/>
              </a:ext>
            </a:extLst>
          </p:cNvPr>
          <p:cNvSpPr txBox="1">
            <a:spLocks noChangeArrowheads="1"/>
          </p:cNvSpPr>
          <p:nvPr/>
        </p:nvSpPr>
        <p:spPr>
          <a:xfrm>
            <a:off x="705939" y="1729833"/>
            <a:ext cx="5241438" cy="525223"/>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None/>
            </a:pPr>
            <a:r>
              <a:rPr lang="tr-TR" sz="1800" dirty="0">
                <a:solidFill>
                  <a:schemeClr val="bg1">
                    <a:lumMod val="50000"/>
                  </a:schemeClr>
                </a:solidFill>
              </a:rPr>
              <a:t> 11.3.3 </a:t>
            </a:r>
            <a:r>
              <a:rPr lang="tr-TR" sz="1800" dirty="0" err="1">
                <a:solidFill>
                  <a:schemeClr val="bg1">
                    <a:lumMod val="50000"/>
                  </a:schemeClr>
                </a:solidFill>
              </a:rPr>
              <a:t>Aramid</a:t>
            </a:r>
            <a:r>
              <a:rPr lang="tr-TR" sz="1800" dirty="0">
                <a:solidFill>
                  <a:schemeClr val="bg1">
                    <a:lumMod val="50000"/>
                  </a:schemeClr>
                </a:solidFill>
              </a:rPr>
              <a:t> Fiber (</a:t>
            </a:r>
            <a:r>
              <a:rPr lang="tr-TR" sz="1800" dirty="0" err="1">
                <a:solidFill>
                  <a:schemeClr val="bg1">
                    <a:lumMod val="50000"/>
                  </a:schemeClr>
                </a:solidFill>
              </a:rPr>
              <a:t>Kevlar</a:t>
            </a:r>
            <a:r>
              <a:rPr lang="tr-TR" sz="1800" dirty="0">
                <a:solidFill>
                  <a:schemeClr val="bg1">
                    <a:lumMod val="50000"/>
                  </a:schemeClr>
                </a:solidFill>
              </a:rPr>
              <a:t>) – </a:t>
            </a:r>
            <a:r>
              <a:rPr lang="tr-TR" sz="1800" dirty="0" err="1">
                <a:solidFill>
                  <a:schemeClr val="bg1">
                    <a:lumMod val="50000"/>
                  </a:schemeClr>
                </a:solidFill>
              </a:rPr>
              <a:t>Continue</a:t>
            </a:r>
            <a:r>
              <a:rPr lang="tr-TR" sz="1800" dirty="0">
                <a:solidFill>
                  <a:schemeClr val="bg1">
                    <a:lumMod val="50000"/>
                  </a:schemeClr>
                </a:solidFill>
              </a:rPr>
              <a:t>:</a:t>
            </a:r>
          </a:p>
        </p:txBody>
      </p:sp>
      <p:sp>
        <p:nvSpPr>
          <p:cNvPr id="24" name="Rectangle 2">
            <a:extLst>
              <a:ext uri="{FF2B5EF4-FFF2-40B4-BE49-F238E27FC236}">
                <a16:creationId xmlns:a16="http://schemas.microsoft.com/office/drawing/2014/main" id="{F03B738F-6A05-4EFC-BD34-6761D36247D9}"/>
              </a:ext>
            </a:extLst>
          </p:cNvPr>
          <p:cNvSpPr txBox="1">
            <a:spLocks noChangeArrowheads="1"/>
          </p:cNvSpPr>
          <p:nvPr/>
        </p:nvSpPr>
        <p:spPr>
          <a:xfrm>
            <a:off x="467544" y="1438481"/>
            <a:ext cx="5172689" cy="40011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chemeClr val="bg1">
                    <a:lumMod val="50000"/>
                  </a:schemeClr>
                </a:solidFill>
              </a:rPr>
              <a:t>11. 3 </a:t>
            </a:r>
            <a:r>
              <a:rPr lang="tr-TR" sz="1800" dirty="0" err="1">
                <a:solidFill>
                  <a:schemeClr val="bg1">
                    <a:lumMod val="50000"/>
                  </a:schemeClr>
                </a:solidFill>
              </a:rPr>
              <a:t>Major</a:t>
            </a:r>
            <a:r>
              <a:rPr lang="tr-TR" sz="1800" dirty="0">
                <a:solidFill>
                  <a:schemeClr val="bg1">
                    <a:lumMod val="50000"/>
                  </a:schemeClr>
                </a:solidFill>
              </a:rPr>
              <a:t> Fiber </a:t>
            </a:r>
            <a:r>
              <a:rPr lang="tr-TR" sz="1800" dirty="0" err="1">
                <a:solidFill>
                  <a:schemeClr val="bg1">
                    <a:lumMod val="50000"/>
                  </a:schemeClr>
                </a:solidFill>
              </a:rPr>
              <a:t>Materials</a:t>
            </a:r>
            <a:r>
              <a:rPr lang="tr-TR" sz="1800" dirty="0">
                <a:solidFill>
                  <a:schemeClr val="bg1">
                    <a:lumMod val="50000"/>
                  </a:schemeClr>
                </a:solidFill>
              </a:rPr>
              <a:t> :</a:t>
            </a:r>
          </a:p>
        </p:txBody>
      </p:sp>
      <p:sp>
        <p:nvSpPr>
          <p:cNvPr id="25" name="Başlık 1">
            <a:extLst>
              <a:ext uri="{FF2B5EF4-FFF2-40B4-BE49-F238E27FC236}">
                <a16:creationId xmlns:a16="http://schemas.microsoft.com/office/drawing/2014/main" id="{BC316127-F941-4007-BD64-8CCEE7D37467}"/>
              </a:ext>
            </a:extLst>
          </p:cNvPr>
          <p:cNvSpPr>
            <a:spLocks noGrp="1"/>
          </p:cNvSpPr>
          <p:nvPr>
            <p:ph type="title"/>
          </p:nvPr>
        </p:nvSpPr>
        <p:spPr>
          <a:xfrm>
            <a:off x="945602" y="501968"/>
            <a:ext cx="7746572" cy="449845"/>
          </a:xfrm>
        </p:spPr>
        <p:txBody>
          <a:bodyPr>
            <a:noAutofit/>
          </a:bodyPr>
          <a:lstStyle/>
          <a:p>
            <a:r>
              <a:rPr lang="tr-TR" sz="3200" dirty="0">
                <a:solidFill>
                  <a:schemeClr val="bg1">
                    <a:lumMod val="50000"/>
                  </a:schemeClr>
                </a:solidFill>
              </a:rPr>
              <a:t>11- FIBER MATERIALS</a:t>
            </a:r>
          </a:p>
        </p:txBody>
      </p:sp>
    </p:spTree>
    <p:extLst>
      <p:ext uri="{BB962C8B-B14F-4D97-AF65-F5344CB8AC3E}">
        <p14:creationId xmlns:p14="http://schemas.microsoft.com/office/powerpoint/2010/main" val="57102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9">
                                            <p:txEl>
                                              <p:pRg st="0" end="0"/>
                                            </p:txEl>
                                          </p:spTgt>
                                        </p:tgtEl>
                                        <p:attrNameLst>
                                          <p:attrName>style.visibility</p:attrName>
                                        </p:attrNameLst>
                                      </p:cBhvr>
                                      <p:to>
                                        <p:strVal val="visible"/>
                                      </p:to>
                                    </p:set>
                                    <p:animEffect transition="in" filter="wipe(up)">
                                      <p:cBhvr>
                                        <p:cTn id="14" dur="500"/>
                                        <p:tgtEl>
                                          <p:spTgt spid="1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9">
                                            <p:txEl>
                                              <p:pRg st="1" end="1"/>
                                            </p:txEl>
                                          </p:spTgt>
                                        </p:tgtEl>
                                        <p:attrNameLst>
                                          <p:attrName>style.visibility</p:attrName>
                                        </p:attrNameLst>
                                      </p:cBhvr>
                                      <p:to>
                                        <p:strVal val="visible"/>
                                      </p:to>
                                    </p:set>
                                    <p:animEffect transition="in" filter="wipe(up)">
                                      <p:cBhvr>
                                        <p:cTn id="19" dur="500"/>
                                        <p:tgtEl>
                                          <p:spTgt spid="1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2">
                                            <p:txEl>
                                              <p:pRg st="0" end="0"/>
                                            </p:txEl>
                                          </p:spTgt>
                                        </p:tgtEl>
                                        <p:attrNameLst>
                                          <p:attrName>style.visibility</p:attrName>
                                        </p:attrNameLst>
                                      </p:cBhvr>
                                      <p:to>
                                        <p:strVal val="visible"/>
                                      </p:to>
                                    </p:set>
                                    <p:animEffect transition="in" filter="wipe(left)">
                                      <p:cBhvr>
                                        <p:cTn id="24"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9" grpId="0" build="p"/>
      <p:bldP spid="2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ltbilgi Yer Tutucusu 2"/>
          <p:cNvSpPr>
            <a:spLocks noGrp="1"/>
          </p:cNvSpPr>
          <p:nvPr>
            <p:ph type="ftr" sz="quarter" idx="11"/>
          </p:nvPr>
        </p:nvSpPr>
        <p:spPr>
          <a:xfrm>
            <a:off x="1979712" y="6404984"/>
            <a:ext cx="5983287" cy="447152"/>
          </a:xfrm>
        </p:spPr>
        <p:txBody>
          <a:bodyPr/>
          <a:lstStyle/>
          <a:p>
            <a:r>
              <a:rPr lang="en-US" dirty="0"/>
              <a:t>General Information About Composite Materials / Mehmet </a:t>
            </a:r>
            <a:r>
              <a:rPr lang="en-US" dirty="0" err="1"/>
              <a:t>Zor</a:t>
            </a:r>
            <a:endParaRPr lang="tr-TR" dirty="0"/>
          </a:p>
        </p:txBody>
      </p:sp>
      <p:sp>
        <p:nvSpPr>
          <p:cNvPr id="3" name="Slayt Numarası Yer Tutucusu 2"/>
          <p:cNvSpPr>
            <a:spLocks noGrp="1"/>
          </p:cNvSpPr>
          <p:nvPr>
            <p:ph type="sldNum" sz="quarter" idx="12"/>
          </p:nvPr>
        </p:nvSpPr>
        <p:spPr/>
        <p:txBody>
          <a:bodyPr/>
          <a:lstStyle/>
          <a:p>
            <a:fld id="{B7840E83-AC17-4BB5-BC43-751DE1ADA5B1}" type="slidenum">
              <a:rPr lang="tr-TR" smtClean="0"/>
              <a:t>16</a:t>
            </a:fld>
            <a:endParaRPr lang="tr-TR"/>
          </a:p>
        </p:txBody>
      </p:sp>
      <p:pic>
        <p:nvPicPr>
          <p:cNvPr id="11" name="Picture 7" desc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774789" y="2194068"/>
            <a:ext cx="3020339" cy="2027020"/>
          </a:xfrm>
          <a:prstGeom prst="rect">
            <a:avLst/>
          </a:prstGeom>
          <a:noFill/>
        </p:spPr>
      </p:pic>
      <p:sp>
        <p:nvSpPr>
          <p:cNvPr id="12" name="Rectangle 3" descr="Rectangle: Click to edit Master text styles&#10;Second level&#10;Third level&#10;Fourth level&#10;Fifth level"/>
          <p:cNvSpPr txBox="1">
            <a:spLocks noChangeArrowheads="1"/>
          </p:cNvSpPr>
          <p:nvPr/>
        </p:nvSpPr>
        <p:spPr>
          <a:xfrm>
            <a:off x="348872" y="2346789"/>
            <a:ext cx="6167344" cy="2475362"/>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lnSpc>
                <a:spcPct val="150000"/>
              </a:lnSpc>
            </a:pPr>
            <a:r>
              <a:rPr lang="tr-TR" sz="2000" dirty="0"/>
              <a:t>A</a:t>
            </a:r>
            <a:r>
              <a:rPr lang="en-US" sz="2000" dirty="0" err="1"/>
              <a:t>utomobile</a:t>
            </a:r>
            <a:r>
              <a:rPr lang="en-US" sz="2000" dirty="0"/>
              <a:t> bodies,</a:t>
            </a:r>
            <a:endParaRPr lang="tr-TR" sz="2000" dirty="0"/>
          </a:p>
          <a:p>
            <a:pPr>
              <a:lnSpc>
                <a:spcPct val="150000"/>
              </a:lnSpc>
            </a:pPr>
            <a:r>
              <a:rPr lang="en-US" sz="2000" dirty="0"/>
              <a:t>Truck and bus side panels,</a:t>
            </a:r>
            <a:endParaRPr lang="tr-TR" sz="2000" dirty="0"/>
          </a:p>
          <a:p>
            <a:pPr>
              <a:lnSpc>
                <a:spcPct val="150000"/>
              </a:lnSpc>
            </a:pPr>
            <a:r>
              <a:rPr lang="en-US" sz="2000" dirty="0"/>
              <a:t>Truck trailer side slats,</a:t>
            </a:r>
            <a:endParaRPr lang="tr-TR" sz="2000" dirty="0"/>
          </a:p>
          <a:p>
            <a:pPr>
              <a:lnSpc>
                <a:spcPct val="150000"/>
              </a:lnSpc>
            </a:pPr>
            <a:r>
              <a:rPr lang="en-US" sz="2000" dirty="0"/>
              <a:t>Truck spoilers and front</a:t>
            </a:r>
            <a:r>
              <a:rPr lang="tr-TR" sz="2000" dirty="0"/>
              <a:t> </a:t>
            </a:r>
            <a:r>
              <a:rPr lang="en-US" sz="2000" dirty="0"/>
              <a:t>panels,</a:t>
            </a:r>
            <a:endParaRPr lang="tr-TR" sz="2000" dirty="0"/>
          </a:p>
          <a:p>
            <a:pPr>
              <a:lnSpc>
                <a:spcPct val="150000"/>
              </a:lnSpc>
            </a:pPr>
            <a:r>
              <a:rPr lang="en-US" sz="2000" dirty="0"/>
              <a:t>Container manufacturing,</a:t>
            </a:r>
            <a:endParaRPr lang="tr-TR" sz="2000" dirty="0"/>
          </a:p>
          <a:p>
            <a:pPr>
              <a:lnSpc>
                <a:spcPct val="150000"/>
              </a:lnSpc>
            </a:pPr>
            <a:r>
              <a:rPr lang="en-US" sz="2000" dirty="0"/>
              <a:t>Highway </a:t>
            </a:r>
            <a:r>
              <a:rPr lang="en-US" sz="2000" dirty="0" err="1"/>
              <a:t>signs,Highway</a:t>
            </a:r>
            <a:r>
              <a:rPr lang="en-US" sz="2000" dirty="0"/>
              <a:t> side pillars etc...</a:t>
            </a:r>
            <a:endParaRPr lang="tr-TR" sz="2000" dirty="0"/>
          </a:p>
        </p:txBody>
      </p:sp>
      <p:sp>
        <p:nvSpPr>
          <p:cNvPr id="2" name="Veri Yer Tutucusu 1"/>
          <p:cNvSpPr>
            <a:spLocks noGrp="1"/>
          </p:cNvSpPr>
          <p:nvPr>
            <p:ph type="dt" sz="half" idx="10"/>
          </p:nvPr>
        </p:nvSpPr>
        <p:spPr/>
        <p:txBody>
          <a:bodyPr/>
          <a:lstStyle/>
          <a:p>
            <a:r>
              <a:rPr lang="tr-TR" dirty="0"/>
              <a:t>......</a:t>
            </a:r>
          </a:p>
        </p:txBody>
      </p:sp>
      <p:sp>
        <p:nvSpPr>
          <p:cNvPr id="13" name="Rectangle 3" descr="Rectangle: Click to edit Master text styles&#10;Second level&#10;Third level&#10;Fourth level&#10;Fifth level">
            <a:extLst>
              <a:ext uri="{FF2B5EF4-FFF2-40B4-BE49-F238E27FC236}">
                <a16:creationId xmlns:a16="http://schemas.microsoft.com/office/drawing/2014/main" id="{4633D9EB-F0E9-4690-B91B-8E3F17300907}"/>
              </a:ext>
            </a:extLst>
          </p:cNvPr>
          <p:cNvSpPr>
            <a:spLocks noGrp="1" noChangeArrowheads="1"/>
          </p:cNvSpPr>
          <p:nvPr>
            <p:ph sz="quarter" idx="1"/>
          </p:nvPr>
        </p:nvSpPr>
        <p:spPr>
          <a:xfrm>
            <a:off x="179512" y="1574059"/>
            <a:ext cx="6480720" cy="461792"/>
          </a:xfrm>
          <a:noFill/>
        </p:spPr>
        <p:txBody>
          <a:bodyPr>
            <a:noAutofit/>
          </a:bodyPr>
          <a:lstStyle/>
          <a:p>
            <a:pPr marL="0" indent="0">
              <a:lnSpc>
                <a:spcPct val="150000"/>
              </a:lnSpc>
              <a:buNone/>
            </a:pPr>
            <a:r>
              <a:rPr lang="tr-TR" sz="1800" b="1" dirty="0"/>
              <a:t>3.2 </a:t>
            </a:r>
            <a:r>
              <a:rPr lang="en-US" sz="1800" b="1" dirty="0"/>
              <a:t>Automotive and Transportation Sector</a:t>
            </a:r>
            <a:r>
              <a:rPr lang="tr-TR" sz="1800" b="1" dirty="0"/>
              <a:t> </a:t>
            </a:r>
            <a:r>
              <a:rPr lang="tr-TR" sz="1800" b="1" dirty="0">
                <a:solidFill>
                  <a:schemeClr val="bg1">
                    <a:lumMod val="50000"/>
                  </a:schemeClr>
                </a:solidFill>
              </a:rPr>
              <a:t>-</a:t>
            </a:r>
            <a:r>
              <a:rPr lang="tr-TR" sz="1800" dirty="0">
                <a:solidFill>
                  <a:schemeClr val="bg1">
                    <a:lumMod val="50000"/>
                  </a:schemeClr>
                </a:solidFill>
              </a:rPr>
              <a:t>(</a:t>
            </a:r>
            <a:r>
              <a:rPr lang="tr-TR" sz="1800" dirty="0" err="1">
                <a:solidFill>
                  <a:schemeClr val="bg1">
                    <a:lumMod val="50000"/>
                  </a:schemeClr>
                </a:solidFill>
              </a:rPr>
              <a:t>continue</a:t>
            </a:r>
            <a:r>
              <a:rPr lang="tr-TR" sz="1800" dirty="0">
                <a:solidFill>
                  <a:schemeClr val="bg1">
                    <a:lumMod val="50000"/>
                  </a:schemeClr>
                </a:solidFill>
              </a:rPr>
              <a:t>):</a:t>
            </a:r>
          </a:p>
          <a:p>
            <a:pPr marL="0" indent="0">
              <a:lnSpc>
                <a:spcPct val="150000"/>
              </a:lnSpc>
              <a:buNone/>
            </a:pPr>
            <a:r>
              <a:rPr lang="tr-TR" sz="1800" b="1" dirty="0"/>
              <a:t> </a:t>
            </a:r>
          </a:p>
        </p:txBody>
      </p:sp>
      <p:sp>
        <p:nvSpPr>
          <p:cNvPr id="14" name="Rectangle 2">
            <a:extLst>
              <a:ext uri="{FF2B5EF4-FFF2-40B4-BE49-F238E27FC236}">
                <a16:creationId xmlns:a16="http://schemas.microsoft.com/office/drawing/2014/main" id="{9E5C7051-8DAF-49B9-B0B3-3B2669438801}"/>
              </a:ext>
            </a:extLst>
          </p:cNvPr>
          <p:cNvSpPr>
            <a:spLocks noGrp="1" noChangeArrowheads="1"/>
          </p:cNvSpPr>
          <p:nvPr>
            <p:ph type="title"/>
          </p:nvPr>
        </p:nvSpPr>
        <p:spPr>
          <a:xfrm>
            <a:off x="757101" y="306582"/>
            <a:ext cx="7772400" cy="618776"/>
          </a:xfrm>
          <a:noFill/>
        </p:spPr>
        <p:txBody>
          <a:bodyPr>
            <a:noAutofit/>
          </a:bodyPr>
          <a:lstStyle/>
          <a:p>
            <a:pPr eaLnBrk="1" hangingPunct="1"/>
            <a:r>
              <a:rPr lang="tr-TR" sz="3600" dirty="0"/>
              <a:t>3-</a:t>
            </a:r>
            <a:r>
              <a:rPr lang="en" sz="3600" dirty="0"/>
              <a:t>Application Areas of Composites</a:t>
            </a:r>
          </a:p>
        </p:txBody>
      </p:sp>
      <p:sp>
        <p:nvSpPr>
          <p:cNvPr id="15" name="Dikdörtgen 14">
            <a:extLst>
              <a:ext uri="{FF2B5EF4-FFF2-40B4-BE49-F238E27FC236}">
                <a16:creationId xmlns:a16="http://schemas.microsoft.com/office/drawing/2014/main" id="{C52840AA-0A24-4FCE-A105-DBF4809D11B3}"/>
              </a:ext>
            </a:extLst>
          </p:cNvPr>
          <p:cNvSpPr/>
          <p:nvPr/>
        </p:nvSpPr>
        <p:spPr>
          <a:xfrm>
            <a:off x="7583886" y="820696"/>
            <a:ext cx="1370888" cy="400110"/>
          </a:xfrm>
          <a:prstGeom prst="rect">
            <a:avLst/>
          </a:prstGeom>
        </p:spPr>
        <p:txBody>
          <a:bodyPr wrap="none">
            <a:spAutoFit/>
          </a:bodyPr>
          <a:lstStyle/>
          <a:p>
            <a:r>
              <a:rPr lang="tr-TR" sz="2000" dirty="0">
                <a:solidFill>
                  <a:schemeClr val="bg2">
                    <a:lumMod val="90000"/>
                  </a:schemeClr>
                </a:solidFill>
              </a:rPr>
              <a:t>(</a:t>
            </a:r>
            <a:r>
              <a:rPr lang="tr-TR" sz="2000" dirty="0" err="1">
                <a:solidFill>
                  <a:schemeClr val="bg2">
                    <a:lumMod val="90000"/>
                  </a:schemeClr>
                </a:solidFill>
              </a:rPr>
              <a:t>continue</a:t>
            </a:r>
            <a:r>
              <a:rPr lang="tr-TR" sz="2000" dirty="0">
                <a:solidFill>
                  <a:schemeClr val="bg2">
                    <a:lumMod val="90000"/>
                  </a:schemeClr>
                </a:solidFill>
              </a:rPr>
              <a:t>)</a:t>
            </a:r>
          </a:p>
        </p:txBody>
      </p:sp>
    </p:spTree>
    <p:extLst>
      <p:ext uri="{BB962C8B-B14F-4D97-AF65-F5344CB8AC3E}">
        <p14:creationId xmlns:p14="http://schemas.microsoft.com/office/powerpoint/2010/main" val="59385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wipe(up)">
                                      <p:cBhvr>
                                        <p:cTn id="14" dur="500"/>
                                        <p:tgtEl>
                                          <p:spTgt spid="1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Effect transition="in" filter="wipe(up)">
                                      <p:cBhvr>
                                        <p:cTn id="19" dur="500"/>
                                        <p:tgtEl>
                                          <p:spTgt spid="1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2">
                                            <p:txEl>
                                              <p:pRg st="2" end="2"/>
                                            </p:txEl>
                                          </p:spTgt>
                                        </p:tgtEl>
                                        <p:attrNameLst>
                                          <p:attrName>style.visibility</p:attrName>
                                        </p:attrNameLst>
                                      </p:cBhvr>
                                      <p:to>
                                        <p:strVal val="visible"/>
                                      </p:to>
                                    </p:set>
                                    <p:animEffect transition="in" filter="wipe(up)">
                                      <p:cBhvr>
                                        <p:cTn id="24" dur="500"/>
                                        <p:tgtEl>
                                          <p:spTgt spid="1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2">
                                            <p:txEl>
                                              <p:pRg st="3" end="3"/>
                                            </p:txEl>
                                          </p:spTgt>
                                        </p:tgtEl>
                                        <p:attrNameLst>
                                          <p:attrName>style.visibility</p:attrName>
                                        </p:attrNameLst>
                                      </p:cBhvr>
                                      <p:to>
                                        <p:strVal val="visible"/>
                                      </p:to>
                                    </p:set>
                                    <p:animEffect transition="in" filter="wipe(up)">
                                      <p:cBhvr>
                                        <p:cTn id="29" dur="500"/>
                                        <p:tgtEl>
                                          <p:spTgt spid="12">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2">
                                            <p:txEl>
                                              <p:pRg st="4" end="4"/>
                                            </p:txEl>
                                          </p:spTgt>
                                        </p:tgtEl>
                                        <p:attrNameLst>
                                          <p:attrName>style.visibility</p:attrName>
                                        </p:attrNameLst>
                                      </p:cBhvr>
                                      <p:to>
                                        <p:strVal val="visible"/>
                                      </p:to>
                                    </p:set>
                                    <p:animEffect transition="in" filter="wipe(up)">
                                      <p:cBhvr>
                                        <p:cTn id="34" dur="500"/>
                                        <p:tgtEl>
                                          <p:spTgt spid="12">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2">
                                            <p:txEl>
                                              <p:pRg st="5" end="5"/>
                                            </p:txEl>
                                          </p:spTgt>
                                        </p:tgtEl>
                                        <p:attrNameLst>
                                          <p:attrName>style.visibility</p:attrName>
                                        </p:attrNameLst>
                                      </p:cBhvr>
                                      <p:to>
                                        <p:strVal val="visible"/>
                                      </p:to>
                                    </p:set>
                                    <p:animEffect transition="in" filter="wipe(up)">
                                      <p:cBhvr>
                                        <p:cTn id="39"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109224" y="6404984"/>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160</a:t>
            </a:fld>
            <a:endParaRPr lang="tr-TR"/>
          </a:p>
        </p:txBody>
      </p:sp>
      <p:sp>
        <p:nvSpPr>
          <p:cNvPr id="5" name="Veri Yer Tutucusu 4"/>
          <p:cNvSpPr>
            <a:spLocks noGrp="1"/>
          </p:cNvSpPr>
          <p:nvPr>
            <p:ph type="dt" sz="half" idx="10"/>
          </p:nvPr>
        </p:nvSpPr>
        <p:spPr/>
        <p:txBody>
          <a:bodyPr/>
          <a:lstStyle/>
          <a:p>
            <a:r>
              <a:rPr lang="tr-TR" dirty="0"/>
              <a:t>......</a:t>
            </a:r>
          </a:p>
        </p:txBody>
      </p:sp>
      <p:sp>
        <p:nvSpPr>
          <p:cNvPr id="13" name="Rectangle 3" descr="Rectangle: Click to edit Master text styles&#10;Second level&#10;Third level&#10;Fourth level&#10;Fifth level">
            <a:extLst>
              <a:ext uri="{FF2B5EF4-FFF2-40B4-BE49-F238E27FC236}">
                <a16:creationId xmlns:a16="http://schemas.microsoft.com/office/drawing/2014/main" id="{87610DB0-5389-4069-AE4D-BB707B73C197}"/>
              </a:ext>
            </a:extLst>
          </p:cNvPr>
          <p:cNvSpPr txBox="1">
            <a:spLocks noChangeArrowheads="1"/>
          </p:cNvSpPr>
          <p:nvPr/>
        </p:nvSpPr>
        <p:spPr>
          <a:xfrm>
            <a:off x="1043608" y="1824703"/>
            <a:ext cx="2245039" cy="525223"/>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None/>
            </a:pPr>
            <a:r>
              <a:rPr lang="tr-TR" sz="1800" dirty="0">
                <a:solidFill>
                  <a:srgbClr val="FF0000"/>
                </a:solidFill>
              </a:rPr>
              <a:t> 11.3.4 </a:t>
            </a:r>
            <a:r>
              <a:rPr lang="tr-TR" sz="1800" dirty="0" err="1">
                <a:solidFill>
                  <a:srgbClr val="FF0000"/>
                </a:solidFill>
              </a:rPr>
              <a:t>Boron</a:t>
            </a:r>
            <a:r>
              <a:rPr lang="tr-TR" sz="1800" dirty="0">
                <a:solidFill>
                  <a:srgbClr val="FF0000"/>
                </a:solidFill>
              </a:rPr>
              <a:t> Fiber:</a:t>
            </a:r>
          </a:p>
        </p:txBody>
      </p:sp>
      <p:sp>
        <p:nvSpPr>
          <p:cNvPr id="15" name="Rectangle 5" descr="Rectangle: Click to edit Master text styles&#10;Second level&#10;Third level&#10;Fourth level&#10;Fifth level">
            <a:extLst>
              <a:ext uri="{FF2B5EF4-FFF2-40B4-BE49-F238E27FC236}">
                <a16:creationId xmlns:a16="http://schemas.microsoft.com/office/drawing/2014/main" id="{847A07EF-B8D2-48CB-8713-406EC3942026}"/>
              </a:ext>
            </a:extLst>
          </p:cNvPr>
          <p:cNvSpPr>
            <a:spLocks noGrp="1" noChangeArrowheads="1"/>
          </p:cNvSpPr>
          <p:nvPr>
            <p:ph idx="1"/>
          </p:nvPr>
        </p:nvSpPr>
        <p:spPr>
          <a:xfrm>
            <a:off x="323528" y="2274244"/>
            <a:ext cx="5145232" cy="4005064"/>
          </a:xfrm>
          <a:noFill/>
        </p:spPr>
        <p:txBody>
          <a:bodyPr>
            <a:normAutofit/>
          </a:bodyPr>
          <a:lstStyle/>
          <a:p>
            <a:pPr marL="457200" indent="-457200" algn="just">
              <a:lnSpc>
                <a:spcPct val="150000"/>
              </a:lnSpc>
              <a:buFont typeface="+mj-lt"/>
              <a:buAutoNum type="arabicPeriod"/>
            </a:pPr>
            <a:r>
              <a:rPr lang="en-US" sz="1800" dirty="0"/>
              <a:t>The type of fiber that is stronger and also more expensive than carbon fiber is boron fiber.</a:t>
            </a:r>
            <a:endParaRPr lang="tr-TR" sz="1800" dirty="0"/>
          </a:p>
          <a:p>
            <a:pPr marL="457200" indent="-457200" algn="just">
              <a:lnSpc>
                <a:spcPct val="150000"/>
              </a:lnSpc>
              <a:buFont typeface="+mj-lt"/>
              <a:buAutoNum type="arabicPeriod"/>
            </a:pPr>
            <a:r>
              <a:rPr lang="en-US" sz="1800" dirty="0"/>
              <a:t>Boron is the second lightest element that is solid at room temperature. It is manufactured by coating boron on a thin wire called the core (usually Tungsten/Wolfram). Therefore, boron fiber is a composite in itself.</a:t>
            </a:r>
            <a:endParaRPr lang="tr-TR" sz="1800" i="1" dirty="0"/>
          </a:p>
        </p:txBody>
      </p:sp>
      <p:pic>
        <p:nvPicPr>
          <p:cNvPr id="24" name="Picture 2" descr="http://bor.balikesir.edu.tr/bor_dosyalar/image001.png">
            <a:extLst>
              <a:ext uri="{FF2B5EF4-FFF2-40B4-BE49-F238E27FC236}">
                <a16:creationId xmlns:a16="http://schemas.microsoft.com/office/drawing/2014/main" id="{C5FA945C-6D3D-4AAA-904A-044E2A06DCD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52320" y="2256973"/>
            <a:ext cx="1149717" cy="114971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ttp://specmaterials.com/images/boronetc/HyBorPrepregTape2">
            <a:extLst>
              <a:ext uri="{FF2B5EF4-FFF2-40B4-BE49-F238E27FC236}">
                <a16:creationId xmlns:a16="http://schemas.microsoft.com/office/drawing/2014/main" id="{E366EE39-F40A-4BAA-8393-E3189B4072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2972" y="3575227"/>
            <a:ext cx="2857500" cy="245745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www.aklindanevarsa.com/wp-content/uploads/resim/bor-madeni-nedir.jpg">
            <a:extLst>
              <a:ext uri="{FF2B5EF4-FFF2-40B4-BE49-F238E27FC236}">
                <a16:creationId xmlns:a16="http://schemas.microsoft.com/office/drawing/2014/main" id="{5318D557-5363-4764-B978-CEB5DE4C1F7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5354" y="2274244"/>
            <a:ext cx="1387052" cy="108876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2">
            <a:extLst>
              <a:ext uri="{FF2B5EF4-FFF2-40B4-BE49-F238E27FC236}">
                <a16:creationId xmlns:a16="http://schemas.microsoft.com/office/drawing/2014/main" id="{12E44BAF-6652-452A-9639-60CBE10974C6}"/>
              </a:ext>
            </a:extLst>
          </p:cNvPr>
          <p:cNvSpPr txBox="1">
            <a:spLocks noChangeArrowheads="1"/>
          </p:cNvSpPr>
          <p:nvPr/>
        </p:nvSpPr>
        <p:spPr>
          <a:xfrm>
            <a:off x="467544" y="1438481"/>
            <a:ext cx="5172689" cy="40011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chemeClr val="bg1">
                    <a:lumMod val="50000"/>
                  </a:schemeClr>
                </a:solidFill>
              </a:rPr>
              <a:t>11. 3 </a:t>
            </a:r>
            <a:r>
              <a:rPr lang="tr-TR" sz="1800" dirty="0" err="1">
                <a:solidFill>
                  <a:schemeClr val="bg1">
                    <a:lumMod val="50000"/>
                  </a:schemeClr>
                </a:solidFill>
              </a:rPr>
              <a:t>Major</a:t>
            </a:r>
            <a:r>
              <a:rPr lang="tr-TR" sz="1800" dirty="0">
                <a:solidFill>
                  <a:schemeClr val="bg1">
                    <a:lumMod val="50000"/>
                  </a:schemeClr>
                </a:solidFill>
              </a:rPr>
              <a:t> Fiber </a:t>
            </a:r>
            <a:r>
              <a:rPr lang="tr-TR" sz="1800" dirty="0" err="1">
                <a:solidFill>
                  <a:schemeClr val="bg1">
                    <a:lumMod val="50000"/>
                  </a:schemeClr>
                </a:solidFill>
              </a:rPr>
              <a:t>Materials</a:t>
            </a:r>
            <a:r>
              <a:rPr lang="tr-TR" sz="1800" dirty="0">
                <a:solidFill>
                  <a:schemeClr val="bg1">
                    <a:lumMod val="50000"/>
                  </a:schemeClr>
                </a:solidFill>
              </a:rPr>
              <a:t> :</a:t>
            </a:r>
          </a:p>
        </p:txBody>
      </p:sp>
      <p:sp>
        <p:nvSpPr>
          <p:cNvPr id="18" name="Başlık 1">
            <a:extLst>
              <a:ext uri="{FF2B5EF4-FFF2-40B4-BE49-F238E27FC236}">
                <a16:creationId xmlns:a16="http://schemas.microsoft.com/office/drawing/2014/main" id="{AE2C596E-4B12-4160-B463-DF5F7002A8EB}"/>
              </a:ext>
            </a:extLst>
          </p:cNvPr>
          <p:cNvSpPr>
            <a:spLocks noGrp="1"/>
          </p:cNvSpPr>
          <p:nvPr>
            <p:ph type="title"/>
          </p:nvPr>
        </p:nvSpPr>
        <p:spPr>
          <a:xfrm>
            <a:off x="855465" y="492259"/>
            <a:ext cx="7746572" cy="449845"/>
          </a:xfrm>
        </p:spPr>
        <p:txBody>
          <a:bodyPr>
            <a:noAutofit/>
          </a:bodyPr>
          <a:lstStyle/>
          <a:p>
            <a:r>
              <a:rPr lang="tr-TR" sz="3200" dirty="0">
                <a:solidFill>
                  <a:schemeClr val="bg1">
                    <a:lumMod val="50000"/>
                  </a:schemeClr>
                </a:solidFill>
              </a:rPr>
              <a:t>11- FIBER MATERIALS</a:t>
            </a:r>
          </a:p>
        </p:txBody>
      </p:sp>
    </p:spTree>
    <p:extLst>
      <p:ext uri="{BB962C8B-B14F-4D97-AF65-F5344CB8AC3E}">
        <p14:creationId xmlns:p14="http://schemas.microsoft.com/office/powerpoint/2010/main" val="151549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Effect transition="in" filter="wipe(up)">
                                      <p:cBhvr>
                                        <p:cTn id="14" dur="500"/>
                                        <p:tgtEl>
                                          <p:spTgt spid="1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5">
                                            <p:txEl>
                                              <p:pRg st="1" end="1"/>
                                            </p:txEl>
                                          </p:spTgt>
                                        </p:tgtEl>
                                        <p:attrNameLst>
                                          <p:attrName>style.visibility</p:attrName>
                                        </p:attrNameLst>
                                      </p:cBhvr>
                                      <p:to>
                                        <p:strVal val="visible"/>
                                      </p:to>
                                    </p:set>
                                    <p:animEffect transition="in" filter="wipe(up)">
                                      <p:cBhvr>
                                        <p:cTn id="19"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5" grpId="0" build="p"/>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109224" y="6400370"/>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161</a:t>
            </a:fld>
            <a:endParaRPr lang="tr-TR"/>
          </a:p>
        </p:txBody>
      </p:sp>
      <p:sp>
        <p:nvSpPr>
          <p:cNvPr id="5" name="Veri Yer Tutucusu 4"/>
          <p:cNvSpPr>
            <a:spLocks noGrp="1"/>
          </p:cNvSpPr>
          <p:nvPr>
            <p:ph type="dt" sz="half" idx="10"/>
          </p:nvPr>
        </p:nvSpPr>
        <p:spPr/>
        <p:txBody>
          <a:bodyPr/>
          <a:lstStyle/>
          <a:p>
            <a:r>
              <a:rPr lang="tr-TR" dirty="0"/>
              <a:t>......</a:t>
            </a:r>
          </a:p>
        </p:txBody>
      </p:sp>
      <p:sp>
        <p:nvSpPr>
          <p:cNvPr id="14" name="Dikdörtgen 13">
            <a:extLst>
              <a:ext uri="{FF2B5EF4-FFF2-40B4-BE49-F238E27FC236}">
                <a16:creationId xmlns:a16="http://schemas.microsoft.com/office/drawing/2014/main" id="{70DD412E-3584-470D-BBD8-C36F6FCB8651}"/>
              </a:ext>
            </a:extLst>
          </p:cNvPr>
          <p:cNvSpPr/>
          <p:nvPr/>
        </p:nvSpPr>
        <p:spPr>
          <a:xfrm>
            <a:off x="179512" y="2229407"/>
            <a:ext cx="5968870" cy="2399183"/>
          </a:xfrm>
          <a:prstGeom prst="rect">
            <a:avLst/>
          </a:prstGeom>
        </p:spPr>
        <p:txBody>
          <a:bodyPr wrap="square">
            <a:spAutoFit/>
          </a:bodyPr>
          <a:lstStyle/>
          <a:p>
            <a:pPr marL="342900" indent="-342900" algn="just">
              <a:lnSpc>
                <a:spcPct val="150000"/>
              </a:lnSpc>
              <a:buFont typeface="+mj-lt"/>
              <a:buAutoNum type="arabicPeriod" startAt="3"/>
            </a:pPr>
            <a:r>
              <a:rPr lang="en-US" sz="1700" dirty="0"/>
              <a:t>Boron-tungsten fibers are produced by passing hot tungsten streamer (thin wire) through H and </a:t>
            </a:r>
            <a:r>
              <a:rPr lang="en-US" sz="1700" dirty="0" err="1"/>
              <a:t>Bortichloride</a:t>
            </a:r>
            <a:r>
              <a:rPr lang="en-US" sz="1700" dirty="0"/>
              <a:t> (BCl3) gas. Thus, a boron layer forms on the outside of the Tungsten filament.</a:t>
            </a:r>
            <a:endParaRPr lang="tr-TR" sz="1700" dirty="0"/>
          </a:p>
          <a:p>
            <a:pPr marL="342900" indent="-342900" algn="just">
              <a:lnSpc>
                <a:spcPct val="150000"/>
              </a:lnSpc>
              <a:buFont typeface="+mj-lt"/>
              <a:buAutoNum type="arabicPeriod" startAt="3"/>
            </a:pPr>
            <a:r>
              <a:rPr lang="en-US" sz="1700" dirty="0"/>
              <a:t>Boron fibers are produced in different diameters. It is used in aviation due to its high mechanical properties.</a:t>
            </a:r>
            <a:endParaRPr lang="tr-TR" sz="1700" dirty="0"/>
          </a:p>
        </p:txBody>
      </p:sp>
      <p:pic>
        <p:nvPicPr>
          <p:cNvPr id="18" name="Picture 2" descr="http://specmaterials.com/images/Product1/boronreactorswithreels.jpg">
            <a:extLst>
              <a:ext uri="{FF2B5EF4-FFF2-40B4-BE49-F238E27FC236}">
                <a16:creationId xmlns:a16="http://schemas.microsoft.com/office/drawing/2014/main" id="{3C88724B-D23B-43C0-901C-806A7695ED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1233" y="2511972"/>
            <a:ext cx="2440478" cy="1834055"/>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a:extLst>
              <a:ext uri="{FF2B5EF4-FFF2-40B4-BE49-F238E27FC236}">
                <a16:creationId xmlns:a16="http://schemas.microsoft.com/office/drawing/2014/main" id="{F9FF3958-1C33-444A-B345-DAFE05E425B5}"/>
              </a:ext>
            </a:extLst>
          </p:cNvPr>
          <p:cNvSpPr/>
          <p:nvPr/>
        </p:nvSpPr>
        <p:spPr>
          <a:xfrm>
            <a:off x="179512" y="4591534"/>
            <a:ext cx="8729270" cy="1614353"/>
          </a:xfrm>
          <a:prstGeom prst="rect">
            <a:avLst/>
          </a:prstGeom>
        </p:spPr>
        <p:txBody>
          <a:bodyPr wrap="square">
            <a:spAutoFit/>
          </a:bodyPr>
          <a:lstStyle/>
          <a:p>
            <a:pPr marL="342900" indent="-342900" algn="just">
              <a:lnSpc>
                <a:spcPct val="150000"/>
              </a:lnSpc>
              <a:buFont typeface="+mj-lt"/>
              <a:buAutoNum type="arabicPeriod" startAt="5"/>
            </a:pPr>
            <a:r>
              <a:rPr lang="en-US" sz="1700" dirty="0"/>
              <a:t>Its resistance to high temperatures is increased by coating with silicon carbide (</a:t>
            </a:r>
            <a:r>
              <a:rPr lang="en-US" sz="1700" dirty="0" err="1"/>
              <a:t>SiC</a:t>
            </a:r>
            <a:r>
              <a:rPr lang="en-US" sz="1700" dirty="0"/>
              <a:t>) or Boron Chloride (B4C). Especially with (B4C) coating, its tensile strength increases significantly.</a:t>
            </a:r>
            <a:endParaRPr lang="tr-TR" sz="1700" dirty="0"/>
          </a:p>
          <a:p>
            <a:pPr marL="342900" indent="-342900" algn="just">
              <a:lnSpc>
                <a:spcPct val="150000"/>
              </a:lnSpc>
              <a:buFont typeface="+mj-lt"/>
              <a:buAutoNum type="arabicPeriod" startAt="5"/>
            </a:pPr>
            <a:r>
              <a:rPr lang="en-US" sz="1700" dirty="0"/>
              <a:t>Since the cost of boron fiber is high, carbon fiber has been used more in recent years.</a:t>
            </a:r>
            <a:endParaRPr lang="tr-TR" sz="1700" i="1" dirty="0"/>
          </a:p>
        </p:txBody>
      </p:sp>
      <p:sp>
        <p:nvSpPr>
          <p:cNvPr id="15" name="Rectangle 3" descr="Rectangle: Click to edit Master text styles&#10;Second level&#10;Third level&#10;Fourth level&#10;Fifth level">
            <a:extLst>
              <a:ext uri="{FF2B5EF4-FFF2-40B4-BE49-F238E27FC236}">
                <a16:creationId xmlns:a16="http://schemas.microsoft.com/office/drawing/2014/main" id="{D79533E7-C99D-472E-AB6F-75AACCFFEF8C}"/>
              </a:ext>
            </a:extLst>
          </p:cNvPr>
          <p:cNvSpPr txBox="1">
            <a:spLocks noChangeArrowheads="1"/>
          </p:cNvSpPr>
          <p:nvPr/>
        </p:nvSpPr>
        <p:spPr>
          <a:xfrm>
            <a:off x="953471" y="1770755"/>
            <a:ext cx="3775280" cy="525223"/>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None/>
            </a:pPr>
            <a:r>
              <a:rPr lang="tr-TR" sz="1800" dirty="0">
                <a:solidFill>
                  <a:schemeClr val="bg1">
                    <a:lumMod val="50000"/>
                  </a:schemeClr>
                </a:solidFill>
              </a:rPr>
              <a:t> 11.3.4 </a:t>
            </a:r>
            <a:r>
              <a:rPr lang="tr-TR" sz="1800" dirty="0" err="1">
                <a:solidFill>
                  <a:schemeClr val="bg1">
                    <a:lumMod val="50000"/>
                  </a:schemeClr>
                </a:solidFill>
              </a:rPr>
              <a:t>Boron</a:t>
            </a:r>
            <a:r>
              <a:rPr lang="tr-TR" sz="1800" dirty="0">
                <a:solidFill>
                  <a:schemeClr val="bg1">
                    <a:lumMod val="50000"/>
                  </a:schemeClr>
                </a:solidFill>
              </a:rPr>
              <a:t> Fiber - </a:t>
            </a:r>
            <a:r>
              <a:rPr lang="tr-TR" sz="1800" dirty="0" err="1">
                <a:solidFill>
                  <a:schemeClr val="bg1">
                    <a:lumMod val="50000"/>
                  </a:schemeClr>
                </a:solidFill>
              </a:rPr>
              <a:t>Continue</a:t>
            </a:r>
            <a:r>
              <a:rPr lang="tr-TR" sz="1800" dirty="0">
                <a:solidFill>
                  <a:schemeClr val="bg1">
                    <a:lumMod val="50000"/>
                  </a:schemeClr>
                </a:solidFill>
              </a:rPr>
              <a:t>:</a:t>
            </a:r>
          </a:p>
        </p:txBody>
      </p:sp>
      <p:sp>
        <p:nvSpPr>
          <p:cNvPr id="19" name="Rectangle 2">
            <a:extLst>
              <a:ext uri="{FF2B5EF4-FFF2-40B4-BE49-F238E27FC236}">
                <a16:creationId xmlns:a16="http://schemas.microsoft.com/office/drawing/2014/main" id="{CA8C3A76-BB1D-4F10-BA1E-FB5B3F91019D}"/>
              </a:ext>
            </a:extLst>
          </p:cNvPr>
          <p:cNvSpPr txBox="1">
            <a:spLocks noChangeArrowheads="1"/>
          </p:cNvSpPr>
          <p:nvPr/>
        </p:nvSpPr>
        <p:spPr>
          <a:xfrm>
            <a:off x="280280" y="1468034"/>
            <a:ext cx="5172689" cy="40011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chemeClr val="bg1">
                    <a:lumMod val="50000"/>
                  </a:schemeClr>
                </a:solidFill>
              </a:rPr>
              <a:t>11. 3 </a:t>
            </a:r>
            <a:r>
              <a:rPr lang="tr-TR" sz="1800" dirty="0" err="1">
                <a:solidFill>
                  <a:schemeClr val="bg1">
                    <a:lumMod val="50000"/>
                  </a:schemeClr>
                </a:solidFill>
              </a:rPr>
              <a:t>Major</a:t>
            </a:r>
            <a:r>
              <a:rPr lang="tr-TR" sz="1800" dirty="0">
                <a:solidFill>
                  <a:schemeClr val="bg1">
                    <a:lumMod val="50000"/>
                  </a:schemeClr>
                </a:solidFill>
              </a:rPr>
              <a:t> Fiber </a:t>
            </a:r>
            <a:r>
              <a:rPr lang="tr-TR" sz="1800" dirty="0" err="1">
                <a:solidFill>
                  <a:schemeClr val="bg1">
                    <a:lumMod val="50000"/>
                  </a:schemeClr>
                </a:solidFill>
              </a:rPr>
              <a:t>Materials</a:t>
            </a:r>
            <a:r>
              <a:rPr lang="tr-TR" sz="1800" dirty="0">
                <a:solidFill>
                  <a:schemeClr val="bg1">
                    <a:lumMod val="50000"/>
                  </a:schemeClr>
                </a:solidFill>
              </a:rPr>
              <a:t> :</a:t>
            </a:r>
          </a:p>
        </p:txBody>
      </p:sp>
      <p:sp>
        <p:nvSpPr>
          <p:cNvPr id="20" name="Başlık 1">
            <a:extLst>
              <a:ext uri="{FF2B5EF4-FFF2-40B4-BE49-F238E27FC236}">
                <a16:creationId xmlns:a16="http://schemas.microsoft.com/office/drawing/2014/main" id="{73D1D587-7B17-4DE0-9D3B-C1CA84C1E353}"/>
              </a:ext>
            </a:extLst>
          </p:cNvPr>
          <p:cNvSpPr>
            <a:spLocks noGrp="1"/>
          </p:cNvSpPr>
          <p:nvPr>
            <p:ph type="title"/>
          </p:nvPr>
        </p:nvSpPr>
        <p:spPr>
          <a:xfrm>
            <a:off x="855465" y="492259"/>
            <a:ext cx="7746572" cy="449845"/>
          </a:xfrm>
        </p:spPr>
        <p:txBody>
          <a:bodyPr>
            <a:noAutofit/>
          </a:bodyPr>
          <a:lstStyle/>
          <a:p>
            <a:r>
              <a:rPr lang="tr-TR" sz="3200" dirty="0">
                <a:solidFill>
                  <a:schemeClr val="bg1">
                    <a:lumMod val="50000"/>
                  </a:schemeClr>
                </a:solidFill>
              </a:rPr>
              <a:t>11- FIBER MATERIALS</a:t>
            </a:r>
          </a:p>
        </p:txBody>
      </p:sp>
    </p:spTree>
    <p:extLst>
      <p:ext uri="{BB962C8B-B14F-4D97-AF65-F5344CB8AC3E}">
        <p14:creationId xmlns:p14="http://schemas.microsoft.com/office/powerpoint/2010/main" val="2342325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up)">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up)">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7" grpId="0" build="p"/>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109224" y="6404984"/>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162</a:t>
            </a:fld>
            <a:endParaRPr lang="tr-TR"/>
          </a:p>
        </p:txBody>
      </p:sp>
      <p:sp>
        <p:nvSpPr>
          <p:cNvPr id="15" name="Dikdörtgen 14"/>
          <p:cNvSpPr/>
          <p:nvPr/>
        </p:nvSpPr>
        <p:spPr>
          <a:xfrm>
            <a:off x="2555776" y="1991723"/>
            <a:ext cx="5079904" cy="369332"/>
          </a:xfrm>
          <a:prstGeom prst="rect">
            <a:avLst/>
          </a:prstGeom>
        </p:spPr>
        <p:txBody>
          <a:bodyPr wrap="square">
            <a:spAutoFit/>
          </a:bodyPr>
          <a:lstStyle/>
          <a:p>
            <a:r>
              <a:rPr lang="tr-TR" b="1" dirty="0"/>
              <a:t> 11.3.5 </a:t>
            </a:r>
            <a:r>
              <a:rPr lang="tr-TR" b="1" dirty="0" err="1"/>
              <a:t>Some</a:t>
            </a:r>
            <a:r>
              <a:rPr lang="tr-TR" b="1" dirty="0"/>
              <a:t> </a:t>
            </a:r>
            <a:r>
              <a:rPr lang="tr-TR" b="1" dirty="0" err="1"/>
              <a:t>Material</a:t>
            </a:r>
            <a:r>
              <a:rPr lang="tr-TR" b="1" dirty="0"/>
              <a:t> </a:t>
            </a:r>
            <a:r>
              <a:rPr lang="tr-TR" b="1" dirty="0" err="1"/>
              <a:t>Properties</a:t>
            </a:r>
            <a:r>
              <a:rPr lang="tr-TR" b="1" dirty="0"/>
              <a:t>: </a:t>
            </a:r>
          </a:p>
        </p:txBody>
      </p:sp>
      <p:graphicFrame>
        <p:nvGraphicFramePr>
          <p:cNvPr id="9" name="Group 443"/>
          <p:cNvGraphicFramePr>
            <a:graphicFrameLocks noGrp="1"/>
          </p:cNvGraphicFramePr>
          <p:nvPr>
            <p:extLst>
              <p:ext uri="{D42A27DB-BD31-4B8C-83A1-F6EECF244321}">
                <p14:modId xmlns:p14="http://schemas.microsoft.com/office/powerpoint/2010/main" val="2273071844"/>
              </p:ext>
            </p:extLst>
          </p:nvPr>
        </p:nvGraphicFramePr>
        <p:xfrm>
          <a:off x="259197" y="2479300"/>
          <a:ext cx="8662181" cy="3106491"/>
        </p:xfrm>
        <a:graphic>
          <a:graphicData uri="http://schemas.openxmlformats.org/drawingml/2006/table">
            <a:tbl>
              <a:tblPr/>
              <a:tblGrid>
                <a:gridCol w="3240360">
                  <a:extLst>
                    <a:ext uri="{9D8B030D-6E8A-4147-A177-3AD203B41FA5}">
                      <a16:colId xmlns:a16="http://schemas.microsoft.com/office/drawing/2014/main" val="20000"/>
                    </a:ext>
                  </a:extLst>
                </a:gridCol>
                <a:gridCol w="936104">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1152128">
                  <a:extLst>
                    <a:ext uri="{9D8B030D-6E8A-4147-A177-3AD203B41FA5}">
                      <a16:colId xmlns:a16="http://schemas.microsoft.com/office/drawing/2014/main" val="20003"/>
                    </a:ext>
                  </a:extLst>
                </a:gridCol>
                <a:gridCol w="1080120">
                  <a:extLst>
                    <a:ext uri="{9D8B030D-6E8A-4147-A177-3AD203B41FA5}">
                      <a16:colId xmlns:a16="http://schemas.microsoft.com/office/drawing/2014/main" val="20004"/>
                    </a:ext>
                  </a:extLst>
                </a:gridCol>
                <a:gridCol w="1101341">
                  <a:extLst>
                    <a:ext uri="{9D8B030D-6E8A-4147-A177-3AD203B41FA5}">
                      <a16:colId xmlns:a16="http://schemas.microsoft.com/office/drawing/2014/main" val="20005"/>
                    </a:ext>
                  </a:extLst>
                </a:gridCol>
              </a:tblGrid>
              <a:tr h="432048">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1" i="0" u="none" strike="noStrike" cap="none" normalizeH="0" baseline="0" dirty="0" err="1">
                          <a:ln>
                            <a:noFill/>
                          </a:ln>
                          <a:solidFill>
                            <a:schemeClr val="tx2"/>
                          </a:solidFill>
                          <a:effectLst/>
                          <a:latin typeface="Tahoma" pitchFamily="34" charset="0"/>
                        </a:rPr>
                        <a:t>Properties</a:t>
                      </a:r>
                      <a:endParaRPr kumimoji="0" lang="tr-TR" sz="2000" b="1" i="0" u="none" strike="noStrike" cap="none" normalizeH="0" baseline="0" dirty="0">
                        <a:ln>
                          <a:noFill/>
                        </a:ln>
                        <a:solidFill>
                          <a:schemeClr val="tx2"/>
                        </a:solidFill>
                        <a:effectLst/>
                        <a:latin typeface="Tahoma" pitchFamily="34"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800" b="0" i="0" u="none" strike="noStrike" cap="none" normalizeH="0" baseline="0" dirty="0">
                          <a:ln>
                            <a:noFill/>
                          </a:ln>
                          <a:solidFill>
                            <a:schemeClr val="tx2"/>
                          </a:solidFill>
                          <a:effectLst/>
                          <a:latin typeface="Tahoma" pitchFamily="34" charset="0"/>
                        </a:rPr>
                        <a:t>E-</a:t>
                      </a:r>
                      <a:r>
                        <a:rPr kumimoji="0" lang="tr-TR" sz="1800" b="0" i="0" u="none" strike="noStrike" cap="none" normalizeH="0" baseline="0" dirty="0" err="1">
                          <a:ln>
                            <a:noFill/>
                          </a:ln>
                          <a:solidFill>
                            <a:schemeClr val="tx2"/>
                          </a:solidFill>
                          <a:effectLst/>
                          <a:latin typeface="Tahoma" pitchFamily="34" charset="0"/>
                        </a:rPr>
                        <a:t>Glass</a:t>
                      </a:r>
                      <a:endParaRPr kumimoji="0" lang="tr-TR" sz="1800" b="0" i="0" u="none" strike="noStrike" cap="none" normalizeH="0" baseline="0" dirty="0">
                        <a:ln>
                          <a:noFill/>
                        </a:ln>
                        <a:solidFill>
                          <a:schemeClr val="tx2"/>
                        </a:solidFill>
                        <a:effectLst/>
                        <a:latin typeface="Tahoma" pitchFamily="34"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800" b="0" i="0" u="none" strike="noStrike" cap="none" normalizeH="0" baseline="0" dirty="0">
                          <a:ln>
                            <a:noFill/>
                          </a:ln>
                          <a:solidFill>
                            <a:schemeClr val="tx2"/>
                          </a:solidFill>
                          <a:effectLst/>
                          <a:latin typeface="Tahoma" pitchFamily="34" charset="0"/>
                        </a:rPr>
                        <a:t>S-</a:t>
                      </a:r>
                      <a:r>
                        <a:rPr kumimoji="0" lang="tr-TR" sz="1800" b="0" i="0" u="none" strike="noStrike" cap="none" normalizeH="0" baseline="0" dirty="0" err="1">
                          <a:ln>
                            <a:noFill/>
                          </a:ln>
                          <a:solidFill>
                            <a:schemeClr val="tx2"/>
                          </a:solidFill>
                          <a:effectLst/>
                          <a:latin typeface="Tahoma" pitchFamily="34" charset="0"/>
                        </a:rPr>
                        <a:t>Glass</a:t>
                      </a:r>
                      <a:endParaRPr kumimoji="0" lang="tr-TR" sz="1800" b="0" i="0" u="none" strike="noStrike" cap="none" normalizeH="0" baseline="0" dirty="0">
                        <a:ln>
                          <a:noFill/>
                        </a:ln>
                        <a:solidFill>
                          <a:schemeClr val="tx2"/>
                        </a:solidFill>
                        <a:effectLst/>
                        <a:latin typeface="Tahoma" pitchFamily="34"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800" b="0" i="0" u="none" strike="noStrike" cap="none" normalizeH="0" baseline="0" dirty="0" err="1">
                          <a:ln>
                            <a:noFill/>
                          </a:ln>
                          <a:solidFill>
                            <a:schemeClr val="tx2"/>
                          </a:solidFill>
                          <a:effectLst/>
                          <a:latin typeface="Tahoma" pitchFamily="34" charset="0"/>
                        </a:rPr>
                        <a:t>Boron</a:t>
                      </a:r>
                      <a:endParaRPr kumimoji="0" lang="tr-TR" sz="1800" b="0" i="0" u="none" strike="noStrike" cap="none" normalizeH="0" baseline="0" dirty="0">
                        <a:ln>
                          <a:noFill/>
                        </a:ln>
                        <a:solidFill>
                          <a:schemeClr val="tx2"/>
                        </a:solidFill>
                        <a:effectLst/>
                        <a:latin typeface="Tahoma" pitchFamily="34"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800" b="0" i="0" u="none" strike="noStrike" cap="none" normalizeH="0" baseline="0" dirty="0" err="1">
                          <a:ln>
                            <a:noFill/>
                          </a:ln>
                          <a:solidFill>
                            <a:schemeClr val="tx2"/>
                          </a:solidFill>
                          <a:effectLst/>
                          <a:latin typeface="Tahoma" pitchFamily="34" charset="0"/>
                        </a:rPr>
                        <a:t>Carbon</a:t>
                      </a:r>
                      <a:endParaRPr kumimoji="0" lang="tr-TR" sz="1800" b="0" i="0" u="none" strike="noStrike" cap="none" normalizeH="0" baseline="0" dirty="0">
                        <a:ln>
                          <a:noFill/>
                        </a:ln>
                        <a:solidFill>
                          <a:schemeClr val="tx2"/>
                        </a:solidFill>
                        <a:effectLst/>
                        <a:latin typeface="Tahoma" pitchFamily="34"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800" b="0" i="0" u="none" strike="noStrike" cap="none" normalizeH="0" baseline="0" dirty="0">
                          <a:ln>
                            <a:noFill/>
                          </a:ln>
                          <a:solidFill>
                            <a:schemeClr val="tx2"/>
                          </a:solidFill>
                          <a:effectLst/>
                          <a:latin typeface="Tahoma" pitchFamily="34" charset="0"/>
                        </a:rPr>
                        <a:t>Kevlar49</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0"/>
                  </a:ext>
                </a:extLst>
              </a:tr>
              <a:tr h="446419">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800" b="0" i="0" u="none" strike="noStrike" cap="none" normalizeH="0" baseline="0" dirty="0" err="1">
                          <a:ln>
                            <a:noFill/>
                          </a:ln>
                          <a:solidFill>
                            <a:schemeClr val="tx1"/>
                          </a:solidFill>
                          <a:effectLst/>
                          <a:latin typeface="Tahoma" pitchFamily="34" charset="0"/>
                        </a:rPr>
                        <a:t>Density</a:t>
                      </a:r>
                      <a:r>
                        <a:rPr kumimoji="0" lang="tr-TR" sz="1800" b="0" i="0" u="none" strike="noStrike" cap="none" normalizeH="0" baseline="0" dirty="0">
                          <a:ln>
                            <a:noFill/>
                          </a:ln>
                          <a:solidFill>
                            <a:schemeClr val="tx1"/>
                          </a:solidFill>
                          <a:effectLst/>
                          <a:latin typeface="Tahoma" pitchFamily="34" charset="0"/>
                        </a:rPr>
                        <a:t> (gr/cm</a:t>
                      </a:r>
                      <a:r>
                        <a:rPr kumimoji="0" lang="tr-TR" sz="1800" b="0" i="0" u="none" strike="noStrike" cap="none" normalizeH="0" baseline="30000" dirty="0">
                          <a:ln>
                            <a:noFill/>
                          </a:ln>
                          <a:solidFill>
                            <a:schemeClr val="tx1"/>
                          </a:solidFill>
                          <a:effectLst/>
                          <a:latin typeface="Tahoma" pitchFamily="34" charset="0"/>
                        </a:rPr>
                        <a:t>3</a:t>
                      </a:r>
                      <a:r>
                        <a:rPr kumimoji="0" lang="tr-TR" sz="1800" b="0" i="0" u="none" strike="noStrike" cap="none" normalizeH="0" baseline="0" dirty="0">
                          <a:ln>
                            <a:noFill/>
                          </a:ln>
                          <a:solidFill>
                            <a:schemeClr val="tx1"/>
                          </a:solidFill>
                          <a:effectLst/>
                          <a:latin typeface="Tahoma" pitchFamily="34" charset="0"/>
                        </a:rPr>
                        <a:t>)</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dirty="0">
                          <a:ln>
                            <a:noFill/>
                          </a:ln>
                          <a:solidFill>
                            <a:schemeClr val="tx1"/>
                          </a:solidFill>
                          <a:effectLst/>
                          <a:latin typeface="Tahoma" pitchFamily="34" charset="0"/>
                        </a:rPr>
                        <a:t>2.54</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a:ln>
                            <a:noFill/>
                          </a:ln>
                          <a:solidFill>
                            <a:schemeClr val="tx1"/>
                          </a:solidFill>
                          <a:effectLst/>
                          <a:latin typeface="Tahoma" pitchFamily="34" charset="0"/>
                        </a:rPr>
                        <a:t>2.49</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a:ln>
                            <a:noFill/>
                          </a:ln>
                          <a:solidFill>
                            <a:schemeClr val="tx1"/>
                          </a:solidFill>
                          <a:effectLst/>
                          <a:latin typeface="Tahoma" pitchFamily="34" charset="0"/>
                        </a:rPr>
                        <a:t>2.68</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dirty="0">
                          <a:ln>
                            <a:noFill/>
                          </a:ln>
                          <a:solidFill>
                            <a:schemeClr val="tx1"/>
                          </a:solidFill>
                          <a:effectLst/>
                          <a:latin typeface="Tahoma" pitchFamily="34" charset="0"/>
                        </a:rPr>
                        <a:t>1.85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a:ln>
                            <a:noFill/>
                          </a:ln>
                          <a:solidFill>
                            <a:schemeClr val="tx1"/>
                          </a:solidFill>
                          <a:effectLst/>
                          <a:latin typeface="Tahoma" pitchFamily="34" charset="0"/>
                        </a:rPr>
                        <a:t>1.44</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r h="446419">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800" b="0" i="0" u="none" strike="noStrike" cap="none" normalizeH="0" baseline="0" dirty="0">
                          <a:ln>
                            <a:noFill/>
                          </a:ln>
                          <a:solidFill>
                            <a:schemeClr val="tx1"/>
                          </a:solidFill>
                          <a:effectLst/>
                          <a:latin typeface="Tahoma" pitchFamily="34" charset="0"/>
                        </a:rPr>
                        <a:t>Tensile </a:t>
                      </a:r>
                      <a:r>
                        <a:rPr kumimoji="0" lang="tr-TR" sz="1800" b="0" i="0" u="none" strike="noStrike" cap="none" normalizeH="0" baseline="0" dirty="0" err="1">
                          <a:ln>
                            <a:noFill/>
                          </a:ln>
                          <a:solidFill>
                            <a:schemeClr val="tx1"/>
                          </a:solidFill>
                          <a:effectLst/>
                          <a:latin typeface="Tahoma" pitchFamily="34" charset="0"/>
                        </a:rPr>
                        <a:t>Strength</a:t>
                      </a:r>
                      <a:r>
                        <a:rPr kumimoji="0" lang="tr-TR" sz="1800" b="0" i="0" u="none" strike="noStrike" cap="none" normalizeH="0" baseline="0" dirty="0">
                          <a:ln>
                            <a:noFill/>
                          </a:ln>
                          <a:solidFill>
                            <a:schemeClr val="tx1"/>
                          </a:solidFill>
                          <a:effectLst/>
                          <a:latin typeface="Tahoma" pitchFamily="34" charset="0"/>
                        </a:rPr>
                        <a:t>.(</a:t>
                      </a:r>
                      <a:r>
                        <a:rPr kumimoji="0" lang="tr-TR" sz="1800" b="0" i="0" u="none" strike="noStrike" cap="none" normalizeH="0" baseline="0" dirty="0" err="1">
                          <a:ln>
                            <a:noFill/>
                          </a:ln>
                          <a:solidFill>
                            <a:schemeClr val="tx1"/>
                          </a:solidFill>
                          <a:effectLst/>
                          <a:latin typeface="Tahoma" pitchFamily="34" charset="0"/>
                        </a:rPr>
                        <a:t>MPa</a:t>
                      </a:r>
                      <a:r>
                        <a:rPr kumimoji="0" lang="tr-TR" sz="1800" b="0" i="0" u="none" strike="noStrike" cap="none" normalizeH="0" baseline="0" dirty="0">
                          <a:ln>
                            <a:noFill/>
                          </a:ln>
                          <a:solidFill>
                            <a:schemeClr val="tx1"/>
                          </a:solidFill>
                          <a:effectLst/>
                          <a:latin typeface="Tahoma" pitchFamily="34" charset="0"/>
                        </a:rPr>
                        <a:t>)</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a:ln>
                            <a:noFill/>
                          </a:ln>
                          <a:solidFill>
                            <a:schemeClr val="tx1"/>
                          </a:solidFill>
                          <a:effectLst/>
                          <a:latin typeface="Tahoma" pitchFamily="34" charset="0"/>
                        </a:rPr>
                        <a:t>2000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dirty="0">
                          <a:ln>
                            <a:noFill/>
                          </a:ln>
                          <a:solidFill>
                            <a:schemeClr val="tx1"/>
                          </a:solidFill>
                          <a:effectLst/>
                          <a:latin typeface="Tahoma" pitchFamily="34" charset="0"/>
                        </a:rPr>
                        <a:t>4750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dirty="0">
                          <a:ln>
                            <a:noFill/>
                          </a:ln>
                          <a:solidFill>
                            <a:schemeClr val="tx1"/>
                          </a:solidFill>
                          <a:effectLst/>
                          <a:latin typeface="Tahoma" pitchFamily="34" charset="0"/>
                        </a:rPr>
                        <a:t>3450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dirty="0">
                          <a:ln>
                            <a:noFill/>
                          </a:ln>
                          <a:solidFill>
                            <a:schemeClr val="tx1"/>
                          </a:solidFill>
                          <a:effectLst/>
                          <a:latin typeface="Tahoma" pitchFamily="34" charset="0"/>
                        </a:rPr>
                        <a:t>2900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a:ln>
                            <a:noFill/>
                          </a:ln>
                          <a:solidFill>
                            <a:schemeClr val="tx1"/>
                          </a:solidFill>
                          <a:effectLst/>
                          <a:latin typeface="Tahoma" pitchFamily="34" charset="0"/>
                        </a:rPr>
                        <a:t>3750</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2"/>
                  </a:ext>
                </a:extLst>
              </a:tr>
              <a:tr h="446419">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800" b="0" i="0" u="none" strike="noStrike" cap="none" normalizeH="0" baseline="0" dirty="0" err="1">
                          <a:ln>
                            <a:noFill/>
                          </a:ln>
                          <a:solidFill>
                            <a:schemeClr val="tx1"/>
                          </a:solidFill>
                          <a:effectLst/>
                          <a:latin typeface="Tahoma" pitchFamily="34" charset="0"/>
                        </a:rPr>
                        <a:t>Modulus</a:t>
                      </a:r>
                      <a:r>
                        <a:rPr kumimoji="0" lang="tr-TR" sz="1800" b="0" i="0" u="none" strike="noStrike" cap="none" normalizeH="0" baseline="0" dirty="0">
                          <a:ln>
                            <a:noFill/>
                          </a:ln>
                          <a:solidFill>
                            <a:schemeClr val="tx1"/>
                          </a:solidFill>
                          <a:effectLst/>
                          <a:latin typeface="Tahoma" pitchFamily="34" charset="0"/>
                        </a:rPr>
                        <a:t> of </a:t>
                      </a:r>
                      <a:r>
                        <a:rPr kumimoji="0" lang="tr-TR" sz="1800" b="0" i="0" u="none" strike="noStrike" cap="none" normalizeH="0" baseline="0" dirty="0" err="1">
                          <a:ln>
                            <a:noFill/>
                          </a:ln>
                          <a:solidFill>
                            <a:schemeClr val="tx1"/>
                          </a:solidFill>
                          <a:effectLst/>
                          <a:latin typeface="Tahoma" pitchFamily="34" charset="0"/>
                        </a:rPr>
                        <a:t>Elasticity</a:t>
                      </a:r>
                      <a:r>
                        <a:rPr kumimoji="0" lang="tr-TR" sz="1800" b="0" i="0" u="none" strike="noStrike" cap="none" normalizeH="0" baseline="0" dirty="0">
                          <a:ln>
                            <a:noFill/>
                          </a:ln>
                          <a:solidFill>
                            <a:schemeClr val="tx1"/>
                          </a:solidFill>
                          <a:effectLst/>
                          <a:latin typeface="Tahoma" pitchFamily="34" charset="0"/>
                        </a:rPr>
                        <a:t>(</a:t>
                      </a:r>
                      <a:r>
                        <a:rPr kumimoji="0" lang="tr-TR" sz="1800" b="0" i="0" u="none" strike="noStrike" cap="none" normalizeH="0" baseline="0" dirty="0" err="1">
                          <a:ln>
                            <a:noFill/>
                          </a:ln>
                          <a:solidFill>
                            <a:schemeClr val="tx1"/>
                          </a:solidFill>
                          <a:effectLst/>
                          <a:latin typeface="Tahoma" pitchFamily="34" charset="0"/>
                        </a:rPr>
                        <a:t>GPa</a:t>
                      </a:r>
                      <a:r>
                        <a:rPr kumimoji="0" lang="tr-TR" sz="1800" b="0" i="0" u="none" strike="noStrike" cap="none" normalizeH="0" baseline="0" dirty="0">
                          <a:ln>
                            <a:noFill/>
                          </a:ln>
                          <a:solidFill>
                            <a:schemeClr val="tx1"/>
                          </a:solidFill>
                          <a:effectLst/>
                          <a:latin typeface="Tahoma" pitchFamily="34" charset="0"/>
                        </a:rPr>
                        <a:t>)</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a:ln>
                            <a:noFill/>
                          </a:ln>
                          <a:solidFill>
                            <a:schemeClr val="tx1"/>
                          </a:solidFill>
                          <a:effectLst/>
                          <a:latin typeface="Tahoma" pitchFamily="34" charset="0"/>
                        </a:rPr>
                        <a:t>80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a:ln>
                            <a:noFill/>
                          </a:ln>
                          <a:solidFill>
                            <a:schemeClr val="tx1"/>
                          </a:solidFill>
                          <a:effectLst/>
                          <a:latin typeface="Tahoma" pitchFamily="34" charset="0"/>
                        </a:rPr>
                        <a:t>89</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dirty="0">
                          <a:ln>
                            <a:noFill/>
                          </a:ln>
                          <a:solidFill>
                            <a:schemeClr val="tx1"/>
                          </a:solidFill>
                          <a:effectLst/>
                          <a:latin typeface="Tahoma" pitchFamily="34" charset="0"/>
                        </a:rPr>
                        <a:t>414</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dirty="0">
                          <a:ln>
                            <a:noFill/>
                          </a:ln>
                          <a:solidFill>
                            <a:schemeClr val="tx1"/>
                          </a:solidFill>
                          <a:effectLst/>
                          <a:latin typeface="Tahoma" pitchFamily="34" charset="0"/>
                        </a:rPr>
                        <a:t>525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a:ln>
                            <a:noFill/>
                          </a:ln>
                          <a:solidFill>
                            <a:schemeClr val="tx1"/>
                          </a:solidFill>
                          <a:effectLst/>
                          <a:latin typeface="Tahoma" pitchFamily="34" charset="0"/>
                        </a:rPr>
                        <a:t>136</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3"/>
                  </a:ext>
                </a:extLst>
              </a:tr>
              <a:tr h="446419">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800" b="0" i="0" u="none" strike="noStrike" cap="none" normalizeH="0" baseline="0" dirty="0">
                          <a:ln>
                            <a:noFill/>
                          </a:ln>
                          <a:solidFill>
                            <a:schemeClr val="tx1"/>
                          </a:solidFill>
                          <a:effectLst/>
                          <a:latin typeface="Tahoma" pitchFamily="34" charset="0"/>
                        </a:rPr>
                        <a:t>Fiber </a:t>
                      </a:r>
                      <a:r>
                        <a:rPr kumimoji="0" lang="tr-TR" sz="1800" b="0" i="0" u="none" strike="noStrike" cap="none" normalizeH="0" baseline="0" dirty="0" err="1">
                          <a:ln>
                            <a:noFill/>
                          </a:ln>
                          <a:solidFill>
                            <a:schemeClr val="tx1"/>
                          </a:solidFill>
                          <a:effectLst/>
                          <a:latin typeface="Tahoma" pitchFamily="34" charset="0"/>
                        </a:rPr>
                        <a:t>Diameter</a:t>
                      </a:r>
                      <a:r>
                        <a:rPr kumimoji="0" lang="tr-TR" sz="1800" b="0" i="0" u="none" strike="noStrike" cap="none" normalizeH="0" baseline="0" dirty="0">
                          <a:ln>
                            <a:noFill/>
                          </a:ln>
                          <a:solidFill>
                            <a:schemeClr val="tx1"/>
                          </a:solidFill>
                          <a:effectLst/>
                          <a:latin typeface="Tahoma" pitchFamily="34" charset="0"/>
                        </a:rPr>
                        <a:t>  (</a:t>
                      </a:r>
                      <a:r>
                        <a:rPr kumimoji="0" lang="en-US" sz="1800" b="0" i="0" u="none" strike="noStrike" cap="none" normalizeH="0" baseline="0" dirty="0">
                          <a:ln>
                            <a:noFill/>
                          </a:ln>
                          <a:solidFill>
                            <a:schemeClr val="tx1"/>
                          </a:solidFill>
                          <a:effectLst/>
                          <a:latin typeface="Tahoma" pitchFamily="34" charset="0"/>
                          <a:cs typeface="Tahoma" pitchFamily="34" charset="0"/>
                        </a:rPr>
                        <a:t>µ</a:t>
                      </a:r>
                      <a:r>
                        <a:rPr kumimoji="0" lang="tr-TR" sz="1800" b="0" i="0" u="none" strike="noStrike" cap="none" normalizeH="0" baseline="0" dirty="0">
                          <a:ln>
                            <a:noFill/>
                          </a:ln>
                          <a:solidFill>
                            <a:schemeClr val="tx1"/>
                          </a:solidFill>
                          <a:effectLst/>
                          <a:latin typeface="Tahoma" pitchFamily="34" charset="0"/>
                        </a:rPr>
                        <a:t>m)</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800" b="0" i="0" u="none" strike="noStrike" cap="none" normalizeH="0" baseline="0">
                          <a:ln>
                            <a:noFill/>
                          </a:ln>
                          <a:solidFill>
                            <a:schemeClr val="tx1"/>
                          </a:solidFill>
                          <a:effectLst/>
                          <a:latin typeface="Tahoma" pitchFamily="34" charset="0"/>
                        </a:rPr>
                        <a:t>3-200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800" b="0" i="0" u="none" strike="noStrike" cap="none" normalizeH="0" baseline="0">
                          <a:ln>
                            <a:noFill/>
                          </a:ln>
                          <a:solidFill>
                            <a:schemeClr val="tx1"/>
                          </a:solidFill>
                          <a:effectLst/>
                          <a:latin typeface="Tahoma" pitchFamily="34" charset="0"/>
                        </a:rPr>
                        <a:t>3-13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800" b="0" i="0" u="none" strike="noStrike" cap="none" normalizeH="0" baseline="0">
                          <a:ln>
                            <a:noFill/>
                          </a:ln>
                          <a:solidFill>
                            <a:schemeClr val="tx1"/>
                          </a:solidFill>
                          <a:effectLst/>
                          <a:latin typeface="Tahoma" pitchFamily="34" charset="0"/>
                        </a:rPr>
                        <a:t>100-1000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800" b="0" i="0" u="none" strike="noStrike" cap="none" normalizeH="0" baseline="0" dirty="0">
                          <a:ln>
                            <a:noFill/>
                          </a:ln>
                          <a:solidFill>
                            <a:schemeClr val="tx1"/>
                          </a:solidFill>
                          <a:effectLst/>
                          <a:latin typeface="Tahoma" pitchFamily="34" charset="0"/>
                        </a:rPr>
                        <a:t>5-13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800" b="0" i="0" u="none" strike="noStrike" cap="none" normalizeH="0" baseline="0" dirty="0">
                          <a:ln>
                            <a:noFill/>
                          </a:ln>
                          <a:solidFill>
                            <a:schemeClr val="tx1"/>
                          </a:solidFill>
                          <a:effectLst/>
                          <a:latin typeface="Tahoma" pitchFamily="34" charset="0"/>
                        </a:rPr>
                        <a:t>12</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4"/>
                  </a:ext>
                </a:extLst>
              </a:tr>
              <a:tr h="44370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800" b="0" i="0" u="none" strike="noStrike" cap="none" normalizeH="0" baseline="0" dirty="0" err="1">
                          <a:ln>
                            <a:noFill/>
                          </a:ln>
                          <a:solidFill>
                            <a:schemeClr val="tx1"/>
                          </a:solidFill>
                          <a:effectLst/>
                          <a:latin typeface="Tahoma" pitchFamily="34" charset="0"/>
                        </a:rPr>
                        <a:t>Coeff</a:t>
                      </a:r>
                      <a:r>
                        <a:rPr kumimoji="0" lang="tr-TR" sz="1800" b="0" i="0" u="none" strike="noStrike" cap="none" normalizeH="0" baseline="0" dirty="0">
                          <a:ln>
                            <a:noFill/>
                          </a:ln>
                          <a:solidFill>
                            <a:schemeClr val="tx1"/>
                          </a:solidFill>
                          <a:effectLst/>
                          <a:latin typeface="Tahoma" pitchFamily="34" charset="0"/>
                        </a:rPr>
                        <a:t>. of </a:t>
                      </a:r>
                      <a:r>
                        <a:rPr kumimoji="0" lang="tr-TR" sz="1800" b="0" i="0" u="none" strike="noStrike" cap="none" normalizeH="0" baseline="0" dirty="0" err="1">
                          <a:ln>
                            <a:noFill/>
                          </a:ln>
                          <a:solidFill>
                            <a:schemeClr val="tx1"/>
                          </a:solidFill>
                          <a:effectLst/>
                          <a:latin typeface="Tahoma" pitchFamily="34" charset="0"/>
                        </a:rPr>
                        <a:t>Thermal</a:t>
                      </a:r>
                      <a:r>
                        <a:rPr kumimoji="0" lang="tr-TR" sz="1800" b="0" i="0" u="none" strike="noStrike" cap="none" normalizeH="0" baseline="0" dirty="0">
                          <a:ln>
                            <a:noFill/>
                          </a:ln>
                          <a:solidFill>
                            <a:schemeClr val="tx1"/>
                          </a:solidFill>
                          <a:effectLst/>
                          <a:latin typeface="Tahoma" pitchFamily="34" charset="0"/>
                        </a:rPr>
                        <a:t> </a:t>
                      </a:r>
                      <a:r>
                        <a:rPr kumimoji="0" lang="tr-TR" sz="1800" b="0" i="0" u="none" strike="noStrike" cap="none" normalizeH="0" baseline="0" dirty="0" err="1">
                          <a:ln>
                            <a:noFill/>
                          </a:ln>
                          <a:solidFill>
                            <a:schemeClr val="tx1"/>
                          </a:solidFill>
                          <a:effectLst/>
                          <a:latin typeface="Tahoma" pitchFamily="34" charset="0"/>
                        </a:rPr>
                        <a:t>Exp</a:t>
                      </a:r>
                      <a:r>
                        <a:rPr kumimoji="0" lang="tr-TR" sz="1800" b="0" i="0" u="none" strike="noStrike" cap="none" normalizeH="0" baseline="0" dirty="0">
                          <a:ln>
                            <a:noFill/>
                          </a:ln>
                          <a:solidFill>
                            <a:schemeClr val="tx1"/>
                          </a:solidFill>
                          <a:effectLst/>
                          <a:latin typeface="Tahoma" pitchFamily="34" charset="0"/>
                        </a:rPr>
                        <a:t>. (1/</a:t>
                      </a:r>
                      <a:r>
                        <a:rPr kumimoji="0" lang="tr-TR" sz="1800" b="0" i="0" u="none" strike="noStrike" cap="none" normalizeH="0" baseline="30000" dirty="0" err="1">
                          <a:ln>
                            <a:noFill/>
                          </a:ln>
                          <a:solidFill>
                            <a:schemeClr val="tx1"/>
                          </a:solidFill>
                          <a:effectLst/>
                          <a:latin typeface="Tahoma" pitchFamily="34" charset="0"/>
                        </a:rPr>
                        <a:t>o</a:t>
                      </a:r>
                      <a:r>
                        <a:rPr kumimoji="0" lang="tr-TR" sz="1800" b="0" i="0" u="none" strike="noStrike" cap="none" normalizeH="0" baseline="0" dirty="0" err="1">
                          <a:ln>
                            <a:noFill/>
                          </a:ln>
                          <a:solidFill>
                            <a:schemeClr val="tx1"/>
                          </a:solidFill>
                          <a:effectLst/>
                          <a:latin typeface="Tahoma" pitchFamily="34" charset="0"/>
                        </a:rPr>
                        <a:t>C</a:t>
                      </a:r>
                      <a:r>
                        <a:rPr kumimoji="0" lang="tr-TR" sz="1800" b="0" i="0" u="none" strike="noStrike" cap="none" normalizeH="0" baseline="0" dirty="0">
                          <a:ln>
                            <a:noFill/>
                          </a:ln>
                          <a:solidFill>
                            <a:schemeClr val="tx1"/>
                          </a:solidFill>
                          <a:effectLst/>
                          <a:latin typeface="Tahoma" pitchFamily="34" charset="0"/>
                        </a:rPr>
                        <a:t>)</a:t>
                      </a:r>
                      <a:endParaRPr kumimoji="0" lang="tr-TR" sz="2000" b="0" i="0" u="none" strike="noStrike" cap="none" normalizeH="0" baseline="0" dirty="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dirty="0">
                          <a:ln>
                            <a:noFill/>
                          </a:ln>
                          <a:solidFill>
                            <a:schemeClr val="tx1"/>
                          </a:solidFill>
                          <a:effectLst/>
                          <a:latin typeface="Tahoma" pitchFamily="34" charset="0"/>
                        </a:rPr>
                        <a:t>5x10</a:t>
                      </a:r>
                      <a:r>
                        <a:rPr kumimoji="0" lang="tr-TR" sz="2000" b="0" i="0" u="none" strike="noStrike" cap="none" normalizeH="0" baseline="30000" dirty="0">
                          <a:ln>
                            <a:noFill/>
                          </a:ln>
                          <a:solidFill>
                            <a:schemeClr val="tx1"/>
                          </a:solidFill>
                          <a:effectLst/>
                          <a:latin typeface="Tahoma" pitchFamily="34" charset="0"/>
                        </a:rPr>
                        <a:t>-6</a:t>
                      </a:r>
                      <a:endParaRPr kumimoji="0" lang="tr-TR" sz="2000" b="0" i="0" u="none" strike="noStrike" cap="none" normalizeH="0" baseline="0" dirty="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dirty="0">
                          <a:ln>
                            <a:noFill/>
                          </a:ln>
                          <a:solidFill>
                            <a:schemeClr val="tx1"/>
                          </a:solidFill>
                          <a:effectLst/>
                          <a:latin typeface="Tahoma" pitchFamily="34" charset="0"/>
                        </a:rPr>
                        <a:t>2.9x10</a:t>
                      </a:r>
                      <a:r>
                        <a:rPr kumimoji="0" lang="tr-TR" sz="2000" b="0" i="0" u="none" strike="noStrike" cap="none" normalizeH="0" baseline="30000" dirty="0">
                          <a:ln>
                            <a:noFill/>
                          </a:ln>
                          <a:solidFill>
                            <a:schemeClr val="tx1"/>
                          </a:solidFill>
                          <a:effectLst/>
                          <a:latin typeface="Tahoma" pitchFamily="34" charset="0"/>
                        </a:rPr>
                        <a:t>-6</a:t>
                      </a:r>
                      <a:endParaRPr kumimoji="0" lang="tr-TR" sz="2000" b="0" i="0" u="none" strike="noStrike" cap="none" normalizeH="0" baseline="0" dirty="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dirty="0">
                          <a:ln>
                            <a:noFill/>
                          </a:ln>
                          <a:solidFill>
                            <a:schemeClr val="tx1"/>
                          </a:solidFill>
                          <a:effectLst/>
                          <a:latin typeface="Tahoma" pitchFamily="34" charset="0"/>
                        </a:rPr>
                        <a:t>3xx10</a:t>
                      </a:r>
                      <a:r>
                        <a:rPr kumimoji="0" lang="tr-TR" sz="2000" b="0" i="0" u="none" strike="noStrike" cap="none" normalizeH="0" baseline="30000" dirty="0">
                          <a:ln>
                            <a:noFill/>
                          </a:ln>
                          <a:solidFill>
                            <a:schemeClr val="tx1"/>
                          </a:solidFill>
                          <a:effectLst/>
                          <a:latin typeface="Tahoma" pitchFamily="34" charset="0"/>
                        </a:rPr>
                        <a:t>-6</a:t>
                      </a:r>
                      <a:endParaRPr kumimoji="0" lang="tr-TR" sz="2000" b="0" i="0" u="none" strike="noStrike" cap="none" normalizeH="0" baseline="0" dirty="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dirty="0">
                          <a:ln>
                            <a:noFill/>
                          </a:ln>
                          <a:solidFill>
                            <a:schemeClr val="tx1"/>
                          </a:solidFill>
                          <a:effectLst/>
                          <a:latin typeface="Tahoma" pitchFamily="34" charset="0"/>
                        </a:rPr>
                        <a:t>-1x10</a:t>
                      </a:r>
                      <a:r>
                        <a:rPr kumimoji="0" lang="tr-TR" sz="2000" b="0" i="0" u="none" strike="noStrike" cap="none" normalizeH="0" baseline="30000" dirty="0">
                          <a:ln>
                            <a:noFill/>
                          </a:ln>
                          <a:solidFill>
                            <a:schemeClr val="tx1"/>
                          </a:solidFill>
                          <a:effectLst/>
                          <a:latin typeface="Tahoma" pitchFamily="34" charset="0"/>
                        </a:rPr>
                        <a:t>-6</a:t>
                      </a:r>
                      <a:endParaRPr kumimoji="0" lang="tr-TR" sz="2000" b="0" i="0" u="none" strike="noStrike" cap="none" normalizeH="0" baseline="0" dirty="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dirty="0">
                          <a:ln>
                            <a:noFill/>
                          </a:ln>
                          <a:solidFill>
                            <a:schemeClr val="tx1"/>
                          </a:solidFill>
                          <a:effectLst/>
                          <a:latin typeface="Tahoma" pitchFamily="34" charset="0"/>
                        </a:rPr>
                        <a:t>-2x10</a:t>
                      </a:r>
                      <a:r>
                        <a:rPr kumimoji="0" lang="tr-TR" sz="2000" b="0" i="0" u="none" strike="noStrike" cap="none" normalizeH="0" baseline="30000" dirty="0">
                          <a:ln>
                            <a:noFill/>
                          </a:ln>
                          <a:solidFill>
                            <a:schemeClr val="tx1"/>
                          </a:solidFill>
                          <a:effectLst/>
                          <a:latin typeface="Tahoma" pitchFamily="34" charset="0"/>
                        </a:rPr>
                        <a:t>-6</a:t>
                      </a:r>
                      <a:endParaRPr kumimoji="0" lang="tr-TR" sz="2000" b="0" i="0" u="none" strike="noStrike" cap="none" normalizeH="0" baseline="0" dirty="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5"/>
                  </a:ext>
                </a:extLst>
              </a:tr>
              <a:tr h="445062">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dirty="0">
                          <a:ln>
                            <a:noFill/>
                          </a:ln>
                          <a:solidFill>
                            <a:schemeClr val="tx1"/>
                          </a:solidFill>
                          <a:effectLst/>
                          <a:latin typeface="Tahoma" pitchFamily="34" charset="0"/>
                        </a:rPr>
                        <a:t>Kopma Uz. (%)</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dirty="0">
                          <a:ln>
                            <a:noFill/>
                          </a:ln>
                          <a:solidFill>
                            <a:schemeClr val="tx1"/>
                          </a:solidFill>
                          <a:effectLst/>
                          <a:latin typeface="Tahoma" pitchFamily="34" charset="0"/>
                        </a:rPr>
                        <a:t>2.75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a:ln>
                            <a:noFill/>
                          </a:ln>
                          <a:solidFill>
                            <a:schemeClr val="tx1"/>
                          </a:solidFill>
                          <a:effectLst/>
                          <a:latin typeface="Tahoma" pitchFamily="34" charset="0"/>
                        </a:rPr>
                        <a:t>-</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a:ln>
                            <a:noFill/>
                          </a:ln>
                          <a:solidFill>
                            <a:schemeClr val="tx1"/>
                          </a:solidFill>
                          <a:effectLst/>
                          <a:latin typeface="Tahoma" pitchFamily="34" charset="0"/>
                        </a:rPr>
                        <a:t>0.7</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a:ln>
                            <a:noFill/>
                          </a:ln>
                          <a:solidFill>
                            <a:schemeClr val="tx1"/>
                          </a:solidFill>
                          <a:effectLst/>
                          <a:latin typeface="Tahoma" pitchFamily="34" charset="0"/>
                        </a:rPr>
                        <a:t>0.5-1.3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2000" b="0" i="0" u="none" strike="noStrike" cap="none" normalizeH="0" baseline="0" dirty="0">
                          <a:ln>
                            <a:noFill/>
                          </a:ln>
                          <a:solidFill>
                            <a:schemeClr val="tx1"/>
                          </a:solidFill>
                          <a:effectLst/>
                          <a:latin typeface="Tahoma" pitchFamily="34" charset="0"/>
                        </a:rPr>
                        <a:t>2.5</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sp>
        <p:nvSpPr>
          <p:cNvPr id="5" name="Veri Yer Tutucusu 4"/>
          <p:cNvSpPr>
            <a:spLocks noGrp="1"/>
          </p:cNvSpPr>
          <p:nvPr>
            <p:ph type="dt" sz="half" idx="10"/>
          </p:nvPr>
        </p:nvSpPr>
        <p:spPr/>
        <p:txBody>
          <a:bodyPr/>
          <a:lstStyle/>
          <a:p>
            <a:r>
              <a:rPr lang="tr-TR" dirty="0"/>
              <a:t>......</a:t>
            </a:r>
          </a:p>
        </p:txBody>
      </p:sp>
      <p:sp>
        <p:nvSpPr>
          <p:cNvPr id="13" name="Başlık 1">
            <a:extLst>
              <a:ext uri="{FF2B5EF4-FFF2-40B4-BE49-F238E27FC236}">
                <a16:creationId xmlns:a16="http://schemas.microsoft.com/office/drawing/2014/main" id="{08FA6EAF-0764-4846-89A5-C38911CDC801}"/>
              </a:ext>
            </a:extLst>
          </p:cNvPr>
          <p:cNvSpPr>
            <a:spLocks noGrp="1"/>
          </p:cNvSpPr>
          <p:nvPr>
            <p:ph type="title"/>
          </p:nvPr>
        </p:nvSpPr>
        <p:spPr>
          <a:xfrm>
            <a:off x="855465" y="492259"/>
            <a:ext cx="7746572" cy="449845"/>
          </a:xfrm>
        </p:spPr>
        <p:txBody>
          <a:bodyPr>
            <a:noAutofit/>
          </a:bodyPr>
          <a:lstStyle/>
          <a:p>
            <a:r>
              <a:rPr lang="tr-TR" sz="3200" dirty="0">
                <a:solidFill>
                  <a:schemeClr val="bg1">
                    <a:lumMod val="50000"/>
                  </a:schemeClr>
                </a:solidFill>
              </a:rPr>
              <a:t>11- FIBER MATERIALS</a:t>
            </a:r>
          </a:p>
        </p:txBody>
      </p:sp>
      <p:sp>
        <p:nvSpPr>
          <p:cNvPr id="14" name="Rectangle 2">
            <a:extLst>
              <a:ext uri="{FF2B5EF4-FFF2-40B4-BE49-F238E27FC236}">
                <a16:creationId xmlns:a16="http://schemas.microsoft.com/office/drawing/2014/main" id="{2D176FA6-E005-4735-9255-DC1506D97B16}"/>
              </a:ext>
            </a:extLst>
          </p:cNvPr>
          <p:cNvSpPr txBox="1">
            <a:spLocks noChangeArrowheads="1"/>
          </p:cNvSpPr>
          <p:nvPr/>
        </p:nvSpPr>
        <p:spPr>
          <a:xfrm>
            <a:off x="280280" y="1468034"/>
            <a:ext cx="5172689" cy="40011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chemeClr val="bg1">
                    <a:lumMod val="50000"/>
                  </a:schemeClr>
                </a:solidFill>
              </a:rPr>
              <a:t>11. 3 </a:t>
            </a:r>
            <a:r>
              <a:rPr lang="tr-TR" sz="1800" dirty="0" err="1">
                <a:solidFill>
                  <a:schemeClr val="bg1">
                    <a:lumMod val="50000"/>
                  </a:schemeClr>
                </a:solidFill>
              </a:rPr>
              <a:t>Major</a:t>
            </a:r>
            <a:r>
              <a:rPr lang="tr-TR" sz="1800" dirty="0">
                <a:solidFill>
                  <a:schemeClr val="bg1">
                    <a:lumMod val="50000"/>
                  </a:schemeClr>
                </a:solidFill>
              </a:rPr>
              <a:t> Fiber </a:t>
            </a:r>
            <a:r>
              <a:rPr lang="tr-TR" sz="1800" dirty="0" err="1">
                <a:solidFill>
                  <a:schemeClr val="bg1">
                    <a:lumMod val="50000"/>
                  </a:schemeClr>
                </a:solidFill>
              </a:rPr>
              <a:t>Materials</a:t>
            </a:r>
            <a:r>
              <a:rPr lang="tr-TR" sz="1800" dirty="0">
                <a:solidFill>
                  <a:schemeClr val="bg1">
                    <a:lumMod val="50000"/>
                  </a:schemeClr>
                </a:solidFill>
              </a:rPr>
              <a:t> :</a:t>
            </a:r>
          </a:p>
        </p:txBody>
      </p:sp>
    </p:spTree>
    <p:extLst>
      <p:ext uri="{BB962C8B-B14F-4D97-AF65-F5344CB8AC3E}">
        <p14:creationId xmlns:p14="http://schemas.microsoft.com/office/powerpoint/2010/main" val="366996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267744" y="6422604"/>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163</a:t>
            </a:fld>
            <a:endParaRPr lang="tr-TR"/>
          </a:p>
        </p:txBody>
      </p:sp>
      <p:pic>
        <p:nvPicPr>
          <p:cNvPr id="7" name="Picture 4"/>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452768" y="2220836"/>
            <a:ext cx="6732240" cy="4157392"/>
          </a:xfrm>
          <a:noFill/>
        </p:spPr>
      </p:pic>
      <p:sp>
        <p:nvSpPr>
          <p:cNvPr id="5" name="Veri Yer Tutucusu 4"/>
          <p:cNvSpPr>
            <a:spLocks noGrp="1"/>
          </p:cNvSpPr>
          <p:nvPr>
            <p:ph type="dt" sz="half" idx="10"/>
          </p:nvPr>
        </p:nvSpPr>
        <p:spPr/>
        <p:txBody>
          <a:bodyPr/>
          <a:lstStyle/>
          <a:p>
            <a:r>
              <a:rPr lang="tr-TR" dirty="0"/>
              <a:t>......</a:t>
            </a:r>
          </a:p>
        </p:txBody>
      </p:sp>
      <p:sp>
        <p:nvSpPr>
          <p:cNvPr id="12" name="Dikdörtgen 11">
            <a:extLst>
              <a:ext uri="{FF2B5EF4-FFF2-40B4-BE49-F238E27FC236}">
                <a16:creationId xmlns:a16="http://schemas.microsoft.com/office/drawing/2014/main" id="{17547BE8-20E7-4076-B0F4-F07D66114AC3}"/>
              </a:ext>
            </a:extLst>
          </p:cNvPr>
          <p:cNvSpPr/>
          <p:nvPr/>
        </p:nvSpPr>
        <p:spPr>
          <a:xfrm>
            <a:off x="2339752" y="1851504"/>
            <a:ext cx="5682608" cy="369332"/>
          </a:xfrm>
          <a:prstGeom prst="rect">
            <a:avLst/>
          </a:prstGeom>
        </p:spPr>
        <p:txBody>
          <a:bodyPr wrap="square">
            <a:spAutoFit/>
          </a:bodyPr>
          <a:lstStyle/>
          <a:p>
            <a:r>
              <a:rPr lang="tr-TR" b="1" dirty="0"/>
              <a:t> 11.3.6 </a:t>
            </a:r>
            <a:r>
              <a:rPr lang="en-US" b="1" dirty="0"/>
              <a:t>Tensile Curves of Fiber Materials</a:t>
            </a:r>
            <a:endParaRPr lang="tr-TR" b="1" dirty="0"/>
          </a:p>
        </p:txBody>
      </p:sp>
      <p:sp>
        <p:nvSpPr>
          <p:cNvPr id="9" name="Başlık 1">
            <a:extLst>
              <a:ext uri="{FF2B5EF4-FFF2-40B4-BE49-F238E27FC236}">
                <a16:creationId xmlns:a16="http://schemas.microsoft.com/office/drawing/2014/main" id="{F1484483-7B08-4D9A-A8EC-B3BAC33ADF6B}"/>
              </a:ext>
            </a:extLst>
          </p:cNvPr>
          <p:cNvSpPr txBox="1">
            <a:spLocks/>
          </p:cNvSpPr>
          <p:nvPr/>
        </p:nvSpPr>
        <p:spPr>
          <a:xfrm>
            <a:off x="855465" y="492259"/>
            <a:ext cx="7746572" cy="449845"/>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3200" dirty="0">
                <a:solidFill>
                  <a:schemeClr val="bg1">
                    <a:lumMod val="50000"/>
                  </a:schemeClr>
                </a:solidFill>
              </a:rPr>
              <a:t>11- FIBER MATERIALS</a:t>
            </a:r>
          </a:p>
        </p:txBody>
      </p:sp>
      <p:sp>
        <p:nvSpPr>
          <p:cNvPr id="13" name="Rectangle 2">
            <a:extLst>
              <a:ext uri="{FF2B5EF4-FFF2-40B4-BE49-F238E27FC236}">
                <a16:creationId xmlns:a16="http://schemas.microsoft.com/office/drawing/2014/main" id="{7721F5B9-F24F-4F98-841A-46D41963DEA9}"/>
              </a:ext>
            </a:extLst>
          </p:cNvPr>
          <p:cNvSpPr txBox="1">
            <a:spLocks noChangeArrowheads="1"/>
          </p:cNvSpPr>
          <p:nvPr/>
        </p:nvSpPr>
        <p:spPr>
          <a:xfrm>
            <a:off x="280280" y="1468034"/>
            <a:ext cx="5172689" cy="40011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chemeClr val="bg1">
                    <a:lumMod val="50000"/>
                  </a:schemeClr>
                </a:solidFill>
              </a:rPr>
              <a:t>11. 3 </a:t>
            </a:r>
            <a:r>
              <a:rPr lang="tr-TR" sz="1800" dirty="0" err="1">
                <a:solidFill>
                  <a:schemeClr val="bg1">
                    <a:lumMod val="50000"/>
                  </a:schemeClr>
                </a:solidFill>
              </a:rPr>
              <a:t>Major</a:t>
            </a:r>
            <a:r>
              <a:rPr lang="tr-TR" sz="1800" dirty="0">
                <a:solidFill>
                  <a:schemeClr val="bg1">
                    <a:lumMod val="50000"/>
                  </a:schemeClr>
                </a:solidFill>
              </a:rPr>
              <a:t> Fiber </a:t>
            </a:r>
            <a:r>
              <a:rPr lang="tr-TR" sz="1800" dirty="0" err="1">
                <a:solidFill>
                  <a:schemeClr val="bg1">
                    <a:lumMod val="50000"/>
                  </a:schemeClr>
                </a:solidFill>
              </a:rPr>
              <a:t>Materials</a:t>
            </a:r>
            <a:r>
              <a:rPr lang="tr-TR" sz="1800" dirty="0">
                <a:solidFill>
                  <a:schemeClr val="bg1">
                    <a:lumMod val="50000"/>
                  </a:schemeClr>
                </a:solidFill>
              </a:rPr>
              <a:t> :</a:t>
            </a:r>
          </a:p>
        </p:txBody>
      </p:sp>
    </p:spTree>
    <p:extLst>
      <p:ext uri="{BB962C8B-B14F-4D97-AF65-F5344CB8AC3E}">
        <p14:creationId xmlns:p14="http://schemas.microsoft.com/office/powerpoint/2010/main" val="367538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109224" y="6404984"/>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164</a:t>
            </a:fld>
            <a:endParaRPr lang="tr-TR"/>
          </a:p>
        </p:txBody>
      </p:sp>
      <p:sp>
        <p:nvSpPr>
          <p:cNvPr id="5" name="Veri Yer Tutucusu 4"/>
          <p:cNvSpPr>
            <a:spLocks noGrp="1"/>
          </p:cNvSpPr>
          <p:nvPr>
            <p:ph type="dt" sz="half" idx="10"/>
          </p:nvPr>
        </p:nvSpPr>
        <p:spPr/>
        <p:txBody>
          <a:bodyPr/>
          <a:lstStyle/>
          <a:p>
            <a:r>
              <a:rPr lang="tr-TR" dirty="0"/>
              <a:t>......</a:t>
            </a:r>
          </a:p>
        </p:txBody>
      </p:sp>
      <p:sp>
        <p:nvSpPr>
          <p:cNvPr id="11" name="Başlık 1">
            <a:extLst>
              <a:ext uri="{FF2B5EF4-FFF2-40B4-BE49-F238E27FC236}">
                <a16:creationId xmlns:a16="http://schemas.microsoft.com/office/drawing/2014/main" id="{630C0622-8C43-4121-B12F-51AA56E58BDD}"/>
              </a:ext>
            </a:extLst>
          </p:cNvPr>
          <p:cNvSpPr txBox="1">
            <a:spLocks/>
          </p:cNvSpPr>
          <p:nvPr/>
        </p:nvSpPr>
        <p:spPr>
          <a:xfrm>
            <a:off x="488402" y="414995"/>
            <a:ext cx="7746572" cy="520578"/>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solidFill>
                  <a:srgbClr val="FF0000"/>
                </a:solidFill>
              </a:rPr>
              <a:t>12- </a:t>
            </a:r>
            <a:r>
              <a:rPr lang="tr-TR" sz="2800" dirty="0" err="1">
                <a:solidFill>
                  <a:srgbClr val="FF0000"/>
                </a:solidFill>
              </a:rPr>
              <a:t>Manufacturing</a:t>
            </a:r>
            <a:r>
              <a:rPr lang="tr-TR" sz="2800" dirty="0">
                <a:solidFill>
                  <a:srgbClr val="FF0000"/>
                </a:solidFill>
              </a:rPr>
              <a:t> Technologies in </a:t>
            </a:r>
            <a:r>
              <a:rPr lang="tr-TR" sz="2800" dirty="0" err="1">
                <a:solidFill>
                  <a:srgbClr val="FF0000"/>
                </a:solidFill>
              </a:rPr>
              <a:t>Composites</a:t>
            </a:r>
            <a:endParaRPr lang="tr-TR" sz="2800" dirty="0">
              <a:solidFill>
                <a:srgbClr val="FF0000"/>
              </a:solidFill>
            </a:endParaRPr>
          </a:p>
        </p:txBody>
      </p:sp>
      <p:sp>
        <p:nvSpPr>
          <p:cNvPr id="13" name="Dikdörtgen 12">
            <a:extLst>
              <a:ext uri="{FF2B5EF4-FFF2-40B4-BE49-F238E27FC236}">
                <a16:creationId xmlns:a16="http://schemas.microsoft.com/office/drawing/2014/main" id="{6503EF1F-EA9E-4F97-A95B-C6A4903B817C}"/>
              </a:ext>
            </a:extLst>
          </p:cNvPr>
          <p:cNvSpPr>
            <a:spLocks noChangeArrowheads="1"/>
          </p:cNvSpPr>
          <p:nvPr/>
        </p:nvSpPr>
        <p:spPr bwMode="auto">
          <a:xfrm>
            <a:off x="110333" y="1785004"/>
            <a:ext cx="8784976" cy="318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a:lnSpc>
                <a:spcPct val="150000"/>
              </a:lnSpc>
              <a:buFont typeface="+mj-lt"/>
              <a:buAutoNum type="arabicPeriod"/>
            </a:pPr>
            <a:r>
              <a:rPr lang="tr-TR" altLang="tr-TR" sz="1700" dirty="0">
                <a:solidFill>
                  <a:srgbClr val="000000"/>
                </a:solidFill>
                <a:latin typeface="+mn-lt"/>
              </a:rPr>
              <a:t> </a:t>
            </a:r>
            <a:r>
              <a:rPr lang="en-US" altLang="tr-TR" sz="1700" dirty="0">
                <a:solidFill>
                  <a:srgbClr val="000000"/>
                </a:solidFill>
                <a:latin typeface="+mn-lt"/>
              </a:rPr>
              <a:t>Manufacturing methods of the composite may vary depending on the reinforcement and matrix material, part shape, and the properties targeted from the composite.</a:t>
            </a:r>
            <a:endParaRPr lang="tr-TR" altLang="tr-TR" sz="1700" dirty="0">
              <a:solidFill>
                <a:srgbClr val="000000"/>
              </a:solidFill>
              <a:latin typeface="+mn-lt"/>
            </a:endParaRPr>
          </a:p>
          <a:p>
            <a:pPr marL="342900" indent="-342900">
              <a:lnSpc>
                <a:spcPct val="150000"/>
              </a:lnSpc>
              <a:buFont typeface="+mj-lt"/>
              <a:buAutoNum type="arabicPeriod"/>
            </a:pPr>
            <a:r>
              <a:rPr lang="en-US" altLang="tr-TR" sz="1700" dirty="0">
                <a:solidFill>
                  <a:srgbClr val="000000"/>
                </a:solidFill>
                <a:latin typeface="+mn-lt"/>
              </a:rPr>
              <a:t>Raw materials, mold, heat and pressure are generally needed to produce a part.  </a:t>
            </a:r>
            <a:endParaRPr lang="tr-TR" altLang="tr-TR" sz="1700" dirty="0">
              <a:solidFill>
                <a:srgbClr val="000000"/>
              </a:solidFill>
              <a:latin typeface="+mn-lt"/>
            </a:endParaRPr>
          </a:p>
          <a:p>
            <a:pPr marL="342900" indent="-342900">
              <a:lnSpc>
                <a:spcPct val="150000"/>
              </a:lnSpc>
              <a:buFont typeface="+mj-lt"/>
              <a:buAutoNum type="arabicPeriod"/>
            </a:pPr>
            <a:r>
              <a:rPr lang="en-US" altLang="tr-TR" sz="1700" dirty="0">
                <a:solidFill>
                  <a:srgbClr val="000000"/>
                </a:solidFill>
                <a:latin typeface="+mn-lt"/>
              </a:rPr>
              <a:t>During manufacturing, care should be taken to ensure </a:t>
            </a:r>
            <a:endParaRPr lang="tr-TR" altLang="tr-TR" sz="1700" dirty="0">
              <a:solidFill>
                <a:srgbClr val="000000"/>
              </a:solidFill>
              <a:latin typeface="+mn-lt"/>
            </a:endParaRPr>
          </a:p>
          <a:p>
            <a:pPr marL="685800" indent="-342900">
              <a:lnSpc>
                <a:spcPct val="150000"/>
              </a:lnSpc>
              <a:buFont typeface="+mj-lt"/>
              <a:buAutoNum type="alphaLcParenR"/>
            </a:pPr>
            <a:r>
              <a:rPr lang="en-US" altLang="tr-TR" sz="1700" dirty="0">
                <a:solidFill>
                  <a:srgbClr val="000000"/>
                </a:solidFill>
                <a:latin typeface="+mn-lt"/>
              </a:rPr>
              <a:t>that the fiber has an evenly spaced and homogeneous distribution, </a:t>
            </a:r>
            <a:endParaRPr lang="tr-TR" altLang="tr-TR" sz="1700" dirty="0">
              <a:solidFill>
                <a:srgbClr val="000000"/>
              </a:solidFill>
              <a:latin typeface="+mn-lt"/>
            </a:endParaRPr>
          </a:p>
          <a:p>
            <a:pPr marL="685800" indent="-342900">
              <a:lnSpc>
                <a:spcPct val="150000"/>
              </a:lnSpc>
              <a:buFont typeface="+mj-lt"/>
              <a:buAutoNum type="alphaLcParenR"/>
            </a:pPr>
            <a:r>
              <a:rPr lang="en-US" altLang="tr-TR" sz="1700" dirty="0">
                <a:solidFill>
                  <a:srgbClr val="000000"/>
                </a:solidFill>
                <a:latin typeface="+mn-lt"/>
              </a:rPr>
              <a:t>that the fiber materials are thoroughly wetted by the matrix since they are sensitive to mechanical contact, </a:t>
            </a:r>
            <a:endParaRPr lang="tr-TR" altLang="tr-TR" sz="1700" dirty="0">
              <a:solidFill>
                <a:srgbClr val="000000"/>
              </a:solidFill>
              <a:latin typeface="+mn-lt"/>
            </a:endParaRPr>
          </a:p>
          <a:p>
            <a:pPr marL="685800" indent="-342900">
              <a:lnSpc>
                <a:spcPct val="150000"/>
              </a:lnSpc>
              <a:buFont typeface="+mj-lt"/>
              <a:buAutoNum type="alphaLcParenR"/>
            </a:pPr>
            <a:r>
              <a:rPr lang="en-US" altLang="tr-TR" sz="1700" dirty="0">
                <a:solidFill>
                  <a:srgbClr val="000000"/>
                </a:solidFill>
                <a:latin typeface="+mn-lt"/>
              </a:rPr>
              <a:t>and that a strong interface is created between the fiber and the matrix.</a:t>
            </a:r>
            <a:endParaRPr lang="tr-TR" altLang="tr-TR" sz="1700" dirty="0">
              <a:latin typeface="+mn-lt"/>
            </a:endParaRPr>
          </a:p>
        </p:txBody>
      </p:sp>
      <p:sp>
        <p:nvSpPr>
          <p:cNvPr id="15" name="Rectangle 2">
            <a:extLst>
              <a:ext uri="{FF2B5EF4-FFF2-40B4-BE49-F238E27FC236}">
                <a16:creationId xmlns:a16="http://schemas.microsoft.com/office/drawing/2014/main" id="{2FBF9CAB-3A61-4C50-9B0F-E2B3989FFEB8}"/>
              </a:ext>
            </a:extLst>
          </p:cNvPr>
          <p:cNvSpPr txBox="1">
            <a:spLocks noChangeArrowheads="1"/>
          </p:cNvSpPr>
          <p:nvPr/>
        </p:nvSpPr>
        <p:spPr>
          <a:xfrm>
            <a:off x="304800" y="1451964"/>
            <a:ext cx="5172689" cy="400110"/>
          </a:xfrm>
          <a:prstGeom prst="rect">
            <a:avLst/>
          </a:prstGeom>
        </p:spPr>
        <p:txBody>
          <a:bodyPr vert="horz" anchor="b">
            <a:normAutofit fontScale="925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rgbClr val="FF0000"/>
                </a:solidFill>
              </a:rPr>
              <a:t>12. 1 </a:t>
            </a:r>
            <a:r>
              <a:rPr lang="en-US" sz="1800" dirty="0">
                <a:solidFill>
                  <a:srgbClr val="FF0000"/>
                </a:solidFill>
              </a:rPr>
              <a:t>General Features of Manufacturing Methods</a:t>
            </a:r>
            <a:r>
              <a:rPr lang="tr-TR" sz="1800" dirty="0">
                <a:solidFill>
                  <a:srgbClr val="FF0000"/>
                </a:solidFill>
              </a:rPr>
              <a:t>:</a:t>
            </a:r>
          </a:p>
        </p:txBody>
      </p:sp>
      <p:sp>
        <p:nvSpPr>
          <p:cNvPr id="8" name="Dikdörtgen 7">
            <a:extLst>
              <a:ext uri="{FF2B5EF4-FFF2-40B4-BE49-F238E27FC236}">
                <a16:creationId xmlns:a16="http://schemas.microsoft.com/office/drawing/2014/main" id="{B77CE310-0A94-4F6A-9F80-4E3836E30FDC}"/>
              </a:ext>
            </a:extLst>
          </p:cNvPr>
          <p:cNvSpPr/>
          <p:nvPr/>
        </p:nvSpPr>
        <p:spPr>
          <a:xfrm>
            <a:off x="110333" y="4942148"/>
            <a:ext cx="9033667" cy="829522"/>
          </a:xfrm>
          <a:prstGeom prst="rect">
            <a:avLst/>
          </a:prstGeom>
        </p:spPr>
        <p:txBody>
          <a:bodyPr wrap="square">
            <a:spAutoFit/>
          </a:bodyPr>
          <a:lstStyle/>
          <a:p>
            <a:pPr marL="342900" indent="-342900">
              <a:lnSpc>
                <a:spcPct val="150000"/>
              </a:lnSpc>
              <a:buFont typeface="+mj-lt"/>
              <a:buAutoNum type="arabicPeriod" startAt="4"/>
            </a:pPr>
            <a:r>
              <a:rPr lang="en-US" altLang="tr-TR" sz="1700" dirty="0">
                <a:solidFill>
                  <a:srgbClr val="000000"/>
                </a:solidFill>
              </a:rPr>
              <a:t>In addition to the resin and reinforcement material used, the manufacturing method also plays an important role in determining the final properties of a composite structure.</a:t>
            </a:r>
            <a:endParaRPr lang="tr-TR" altLang="tr-TR" sz="1700" dirty="0">
              <a:solidFill>
                <a:srgbClr val="000000"/>
              </a:solidFill>
            </a:endParaRPr>
          </a:p>
        </p:txBody>
      </p:sp>
      <p:sp>
        <p:nvSpPr>
          <p:cNvPr id="9" name="Dikdörtgen 8">
            <a:extLst>
              <a:ext uri="{FF2B5EF4-FFF2-40B4-BE49-F238E27FC236}">
                <a16:creationId xmlns:a16="http://schemas.microsoft.com/office/drawing/2014/main" id="{6B971E92-9EEF-42D2-937D-FCDF2360ED4C}"/>
              </a:ext>
            </a:extLst>
          </p:cNvPr>
          <p:cNvSpPr/>
          <p:nvPr/>
        </p:nvSpPr>
        <p:spPr>
          <a:xfrm>
            <a:off x="141830" y="5771670"/>
            <a:ext cx="9363868" cy="437107"/>
          </a:xfrm>
          <a:prstGeom prst="rect">
            <a:avLst/>
          </a:prstGeom>
        </p:spPr>
        <p:txBody>
          <a:bodyPr wrap="square">
            <a:spAutoFit/>
          </a:bodyPr>
          <a:lstStyle/>
          <a:p>
            <a:pPr>
              <a:lnSpc>
                <a:spcPct val="150000"/>
              </a:lnSpc>
            </a:pPr>
            <a:r>
              <a:rPr lang="en-US" altLang="tr-TR" sz="1700" dirty="0">
                <a:solidFill>
                  <a:srgbClr val="000000"/>
                </a:solidFill>
              </a:rPr>
              <a:t>Here, the most commonly used methods in the production of composites will be included. </a:t>
            </a:r>
            <a:r>
              <a:rPr lang="tr-TR" altLang="tr-TR" sz="1700" dirty="0">
                <a:solidFill>
                  <a:srgbClr val="000000"/>
                </a:solidFill>
              </a:rPr>
              <a:t>.&gt; </a:t>
            </a:r>
            <a:endParaRPr lang="tr-TR" altLang="tr-TR" sz="1700" dirty="0"/>
          </a:p>
        </p:txBody>
      </p:sp>
    </p:spTree>
    <p:extLst>
      <p:ext uri="{BB962C8B-B14F-4D97-AF65-F5344CB8AC3E}">
        <p14:creationId xmlns:p14="http://schemas.microsoft.com/office/powerpoint/2010/main" val="283486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barn(outVertical)">
                                      <p:cBhvr>
                                        <p:cTn id="21" dur="500"/>
                                        <p:tgtEl>
                                          <p:spTgt spid="1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13">
                                            <p:txEl>
                                              <p:pRg st="1" end="1"/>
                                            </p:txEl>
                                          </p:spTgt>
                                        </p:tgtEl>
                                        <p:attrNameLst>
                                          <p:attrName>style.visibility</p:attrName>
                                        </p:attrNameLst>
                                      </p:cBhvr>
                                      <p:to>
                                        <p:strVal val="visible"/>
                                      </p:to>
                                    </p:set>
                                    <p:animEffect transition="in" filter="barn(outVertical)">
                                      <p:cBhvr>
                                        <p:cTn id="26" dur="500"/>
                                        <p:tgtEl>
                                          <p:spTgt spid="1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13">
                                            <p:txEl>
                                              <p:pRg st="2" end="2"/>
                                            </p:txEl>
                                          </p:spTgt>
                                        </p:tgtEl>
                                        <p:attrNameLst>
                                          <p:attrName>style.visibility</p:attrName>
                                        </p:attrNameLst>
                                      </p:cBhvr>
                                      <p:to>
                                        <p:strVal val="visible"/>
                                      </p:to>
                                    </p:set>
                                    <p:animEffect transition="in" filter="barn(outVertical)">
                                      <p:cBhvr>
                                        <p:cTn id="31" dur="500"/>
                                        <p:tgtEl>
                                          <p:spTgt spid="1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grpId="0" nodeType="clickEffect">
                                  <p:stCondLst>
                                    <p:cond delay="0"/>
                                  </p:stCondLst>
                                  <p:childTnLst>
                                    <p:set>
                                      <p:cBhvr>
                                        <p:cTn id="35" dur="1" fill="hold">
                                          <p:stCondLst>
                                            <p:cond delay="0"/>
                                          </p:stCondLst>
                                        </p:cTn>
                                        <p:tgtEl>
                                          <p:spTgt spid="13">
                                            <p:txEl>
                                              <p:pRg st="3" end="3"/>
                                            </p:txEl>
                                          </p:spTgt>
                                        </p:tgtEl>
                                        <p:attrNameLst>
                                          <p:attrName>style.visibility</p:attrName>
                                        </p:attrNameLst>
                                      </p:cBhvr>
                                      <p:to>
                                        <p:strVal val="visible"/>
                                      </p:to>
                                    </p:set>
                                    <p:animEffect transition="in" filter="barn(outVertical)">
                                      <p:cBhvr>
                                        <p:cTn id="36" dur="500"/>
                                        <p:tgtEl>
                                          <p:spTgt spid="13">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37" fill="hold" grpId="0" nodeType="clickEffect">
                                  <p:stCondLst>
                                    <p:cond delay="0"/>
                                  </p:stCondLst>
                                  <p:childTnLst>
                                    <p:set>
                                      <p:cBhvr>
                                        <p:cTn id="40" dur="1" fill="hold">
                                          <p:stCondLst>
                                            <p:cond delay="0"/>
                                          </p:stCondLst>
                                        </p:cTn>
                                        <p:tgtEl>
                                          <p:spTgt spid="13">
                                            <p:txEl>
                                              <p:pRg st="4" end="4"/>
                                            </p:txEl>
                                          </p:spTgt>
                                        </p:tgtEl>
                                        <p:attrNameLst>
                                          <p:attrName>style.visibility</p:attrName>
                                        </p:attrNameLst>
                                      </p:cBhvr>
                                      <p:to>
                                        <p:strVal val="visible"/>
                                      </p:to>
                                    </p:set>
                                    <p:animEffect transition="in" filter="barn(outVertical)">
                                      <p:cBhvr>
                                        <p:cTn id="41" dur="500"/>
                                        <p:tgtEl>
                                          <p:spTgt spid="13">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37" fill="hold" grpId="0" nodeType="clickEffect">
                                  <p:stCondLst>
                                    <p:cond delay="0"/>
                                  </p:stCondLst>
                                  <p:childTnLst>
                                    <p:set>
                                      <p:cBhvr>
                                        <p:cTn id="45" dur="1" fill="hold">
                                          <p:stCondLst>
                                            <p:cond delay="0"/>
                                          </p:stCondLst>
                                        </p:cTn>
                                        <p:tgtEl>
                                          <p:spTgt spid="13">
                                            <p:txEl>
                                              <p:pRg st="5" end="5"/>
                                            </p:txEl>
                                          </p:spTgt>
                                        </p:tgtEl>
                                        <p:attrNameLst>
                                          <p:attrName>style.visibility</p:attrName>
                                        </p:attrNameLst>
                                      </p:cBhvr>
                                      <p:to>
                                        <p:strVal val="visible"/>
                                      </p:to>
                                    </p:set>
                                    <p:animEffect transition="in" filter="barn(outVertical)">
                                      <p:cBhvr>
                                        <p:cTn id="46" dur="500"/>
                                        <p:tgtEl>
                                          <p:spTgt spid="13">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build="p"/>
      <p:bldP spid="15" grpId="0"/>
      <p:bldP spid="8" grpId="0"/>
      <p:bldP spid="9"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267744" y="6404984"/>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165</a:t>
            </a:fld>
            <a:endParaRPr lang="tr-TR"/>
          </a:p>
        </p:txBody>
      </p:sp>
      <p:sp>
        <p:nvSpPr>
          <p:cNvPr id="5" name="Veri Yer Tutucusu 4"/>
          <p:cNvSpPr>
            <a:spLocks noGrp="1"/>
          </p:cNvSpPr>
          <p:nvPr>
            <p:ph type="dt" sz="half" idx="10"/>
          </p:nvPr>
        </p:nvSpPr>
        <p:spPr/>
        <p:txBody>
          <a:bodyPr/>
          <a:lstStyle/>
          <a:p>
            <a:r>
              <a:rPr lang="tr-TR" dirty="0"/>
              <a:t>......</a:t>
            </a:r>
          </a:p>
        </p:txBody>
      </p:sp>
      <p:sp>
        <p:nvSpPr>
          <p:cNvPr id="14" name="Rectangle 2">
            <a:extLst>
              <a:ext uri="{FF2B5EF4-FFF2-40B4-BE49-F238E27FC236}">
                <a16:creationId xmlns:a16="http://schemas.microsoft.com/office/drawing/2014/main" id="{841A09F3-7A88-4D63-B909-FEC794EA4285}"/>
              </a:ext>
            </a:extLst>
          </p:cNvPr>
          <p:cNvSpPr txBox="1">
            <a:spLocks noChangeArrowheads="1"/>
          </p:cNvSpPr>
          <p:nvPr/>
        </p:nvSpPr>
        <p:spPr>
          <a:xfrm>
            <a:off x="459529" y="1483589"/>
            <a:ext cx="8376623" cy="400110"/>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chemeClr val="tx1"/>
                </a:solidFill>
              </a:rPr>
              <a:t>5. </a:t>
            </a:r>
            <a:r>
              <a:rPr lang="en-US" sz="1800" dirty="0">
                <a:solidFill>
                  <a:schemeClr val="tx1"/>
                </a:solidFill>
              </a:rPr>
              <a:t>Grouping of Manufacturing Methods According to Composite Material Type:</a:t>
            </a:r>
            <a:endParaRPr lang="tr-TR" sz="1800" dirty="0">
              <a:solidFill>
                <a:schemeClr val="tx1"/>
              </a:solidFill>
            </a:endParaRPr>
          </a:p>
        </p:txBody>
      </p:sp>
      <p:sp>
        <p:nvSpPr>
          <p:cNvPr id="9" name="Başlık 1">
            <a:extLst>
              <a:ext uri="{FF2B5EF4-FFF2-40B4-BE49-F238E27FC236}">
                <a16:creationId xmlns:a16="http://schemas.microsoft.com/office/drawing/2014/main" id="{189EBD21-F284-4C2E-A7A7-657B4C4A8B4E}"/>
              </a:ext>
            </a:extLst>
          </p:cNvPr>
          <p:cNvSpPr txBox="1">
            <a:spLocks/>
          </p:cNvSpPr>
          <p:nvPr/>
        </p:nvSpPr>
        <p:spPr>
          <a:xfrm>
            <a:off x="612763" y="241997"/>
            <a:ext cx="7746572" cy="520578"/>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solidFill>
                  <a:schemeClr val="bg2">
                    <a:lumMod val="50000"/>
                  </a:schemeClr>
                </a:solidFill>
              </a:rPr>
              <a:t>12- </a:t>
            </a:r>
            <a:r>
              <a:rPr lang="tr-TR" sz="2800" dirty="0" err="1">
                <a:solidFill>
                  <a:schemeClr val="bg2">
                    <a:lumMod val="50000"/>
                  </a:schemeClr>
                </a:solidFill>
              </a:rPr>
              <a:t>Manufacturing</a:t>
            </a:r>
            <a:r>
              <a:rPr lang="tr-TR" sz="2800" dirty="0">
                <a:solidFill>
                  <a:schemeClr val="bg2">
                    <a:lumMod val="50000"/>
                  </a:schemeClr>
                </a:solidFill>
              </a:rPr>
              <a:t> Technologies in </a:t>
            </a:r>
            <a:r>
              <a:rPr lang="tr-TR" sz="2800" dirty="0" err="1">
                <a:solidFill>
                  <a:schemeClr val="bg2">
                    <a:lumMod val="50000"/>
                  </a:schemeClr>
                </a:solidFill>
              </a:rPr>
              <a:t>Composites</a:t>
            </a:r>
            <a:endParaRPr lang="tr-TR" sz="2800" dirty="0">
              <a:solidFill>
                <a:schemeClr val="bg2">
                  <a:lumMod val="50000"/>
                </a:schemeClr>
              </a:solidFill>
            </a:endParaRPr>
          </a:p>
        </p:txBody>
      </p:sp>
      <p:sp>
        <p:nvSpPr>
          <p:cNvPr id="10" name="Rectangle 2">
            <a:extLst>
              <a:ext uri="{FF2B5EF4-FFF2-40B4-BE49-F238E27FC236}">
                <a16:creationId xmlns:a16="http://schemas.microsoft.com/office/drawing/2014/main" id="{58B169CD-95F7-4924-9C8E-7C3165276ABB}"/>
              </a:ext>
            </a:extLst>
          </p:cNvPr>
          <p:cNvSpPr txBox="1">
            <a:spLocks noChangeArrowheads="1"/>
          </p:cNvSpPr>
          <p:nvPr/>
        </p:nvSpPr>
        <p:spPr>
          <a:xfrm>
            <a:off x="1899704" y="653695"/>
            <a:ext cx="5172689" cy="400110"/>
          </a:xfrm>
          <a:prstGeom prst="rect">
            <a:avLst/>
          </a:prstGeom>
        </p:spPr>
        <p:txBody>
          <a:bodyPr vert="horz" anchor="b">
            <a:normAutofit fontScale="925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chemeClr val="bg2">
                    <a:lumMod val="50000"/>
                  </a:schemeClr>
                </a:solidFill>
              </a:rPr>
              <a:t>12. 1 </a:t>
            </a:r>
            <a:r>
              <a:rPr lang="en-US" sz="1800" dirty="0">
                <a:solidFill>
                  <a:schemeClr val="bg2">
                    <a:lumMod val="50000"/>
                  </a:schemeClr>
                </a:solidFill>
              </a:rPr>
              <a:t>General Features of Manufacturing Methods</a:t>
            </a:r>
            <a:r>
              <a:rPr lang="tr-TR" sz="1800" dirty="0">
                <a:solidFill>
                  <a:schemeClr val="bg2">
                    <a:lumMod val="50000"/>
                  </a:schemeClr>
                </a:solidFill>
              </a:rPr>
              <a:t>:</a:t>
            </a:r>
          </a:p>
        </p:txBody>
      </p:sp>
      <p:sp>
        <p:nvSpPr>
          <p:cNvPr id="2" name="Dikdörtgen 1">
            <a:extLst>
              <a:ext uri="{FF2B5EF4-FFF2-40B4-BE49-F238E27FC236}">
                <a16:creationId xmlns:a16="http://schemas.microsoft.com/office/drawing/2014/main" id="{BAC0AACC-7D5B-475E-BCB4-ABF2D494209D}"/>
              </a:ext>
            </a:extLst>
          </p:cNvPr>
          <p:cNvSpPr/>
          <p:nvPr/>
        </p:nvSpPr>
        <p:spPr>
          <a:xfrm>
            <a:off x="3309862" y="1925147"/>
            <a:ext cx="2664296" cy="369332"/>
          </a:xfrm>
          <a:prstGeom prst="rect">
            <a:avLst/>
          </a:prstGeom>
          <a:solidFill>
            <a:schemeClr val="accent1">
              <a:lumMod val="20000"/>
              <a:lumOff val="80000"/>
            </a:schemeClr>
          </a:solidFill>
        </p:spPr>
        <p:txBody>
          <a:bodyPr wrap="square">
            <a:spAutoFit/>
          </a:bodyPr>
          <a:lstStyle/>
          <a:p>
            <a:pPr algn="ctr"/>
            <a:r>
              <a:rPr lang="en-US" dirty="0"/>
              <a:t>Manufacturing</a:t>
            </a:r>
            <a:r>
              <a:rPr lang="tr-TR" dirty="0"/>
              <a:t> </a:t>
            </a:r>
            <a:r>
              <a:rPr lang="en-US" dirty="0"/>
              <a:t>Methods </a:t>
            </a:r>
            <a:endParaRPr lang="tr-TR" dirty="0"/>
          </a:p>
        </p:txBody>
      </p:sp>
      <p:sp>
        <p:nvSpPr>
          <p:cNvPr id="6" name="Dikdörtgen 5">
            <a:extLst>
              <a:ext uri="{FF2B5EF4-FFF2-40B4-BE49-F238E27FC236}">
                <a16:creationId xmlns:a16="http://schemas.microsoft.com/office/drawing/2014/main" id="{B1A0F53F-978F-4C21-834D-93A228FC0E82}"/>
              </a:ext>
            </a:extLst>
          </p:cNvPr>
          <p:cNvSpPr/>
          <p:nvPr/>
        </p:nvSpPr>
        <p:spPr>
          <a:xfrm>
            <a:off x="1270157" y="2797915"/>
            <a:ext cx="2376264" cy="369332"/>
          </a:xfrm>
          <a:prstGeom prst="rect">
            <a:avLst/>
          </a:prstGeom>
          <a:solidFill>
            <a:schemeClr val="accent3">
              <a:lumMod val="20000"/>
              <a:lumOff val="80000"/>
            </a:schemeClr>
          </a:solidFill>
        </p:spPr>
        <p:txBody>
          <a:bodyPr wrap="square">
            <a:spAutoFit/>
          </a:bodyPr>
          <a:lstStyle/>
          <a:p>
            <a:pPr algn="ctr"/>
            <a:r>
              <a:rPr lang="en-US" dirty="0"/>
              <a:t>Thermoset Materials:</a:t>
            </a:r>
            <a:endParaRPr lang="tr-TR" dirty="0"/>
          </a:p>
        </p:txBody>
      </p:sp>
      <p:sp>
        <p:nvSpPr>
          <p:cNvPr id="13" name="Dikdörtgen 12">
            <a:extLst>
              <a:ext uri="{FF2B5EF4-FFF2-40B4-BE49-F238E27FC236}">
                <a16:creationId xmlns:a16="http://schemas.microsoft.com/office/drawing/2014/main" id="{355C2387-A907-4F87-9987-E3ADF63813AE}"/>
              </a:ext>
            </a:extLst>
          </p:cNvPr>
          <p:cNvSpPr/>
          <p:nvPr/>
        </p:nvSpPr>
        <p:spPr>
          <a:xfrm>
            <a:off x="5508104" y="2799447"/>
            <a:ext cx="2941804" cy="369332"/>
          </a:xfrm>
          <a:prstGeom prst="rect">
            <a:avLst/>
          </a:prstGeom>
          <a:solidFill>
            <a:schemeClr val="accent3">
              <a:lumMod val="20000"/>
              <a:lumOff val="80000"/>
            </a:schemeClr>
          </a:solidFill>
        </p:spPr>
        <p:txBody>
          <a:bodyPr wrap="square">
            <a:spAutoFit/>
          </a:bodyPr>
          <a:lstStyle/>
          <a:p>
            <a:pPr algn="ctr"/>
            <a:r>
              <a:rPr lang="en-US" dirty="0"/>
              <a:t>Thermo</a:t>
            </a:r>
            <a:r>
              <a:rPr lang="tr-TR" dirty="0" err="1"/>
              <a:t>plastic</a:t>
            </a:r>
            <a:r>
              <a:rPr lang="en-US" dirty="0"/>
              <a:t> Materials:</a:t>
            </a:r>
            <a:endParaRPr lang="tr-TR" dirty="0"/>
          </a:p>
        </p:txBody>
      </p:sp>
      <p:sp>
        <p:nvSpPr>
          <p:cNvPr id="15" name="Dikdörtgen 14">
            <a:extLst>
              <a:ext uri="{FF2B5EF4-FFF2-40B4-BE49-F238E27FC236}">
                <a16:creationId xmlns:a16="http://schemas.microsoft.com/office/drawing/2014/main" id="{0CCCD7A9-5198-42CD-8927-9DDB992BAB58}"/>
              </a:ext>
            </a:extLst>
          </p:cNvPr>
          <p:cNvSpPr/>
          <p:nvPr/>
        </p:nvSpPr>
        <p:spPr>
          <a:xfrm>
            <a:off x="579667" y="3781569"/>
            <a:ext cx="1584957" cy="584775"/>
          </a:xfrm>
          <a:prstGeom prst="rect">
            <a:avLst/>
          </a:prstGeom>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p:spPr>
        <p:txBody>
          <a:bodyPr wrap="square">
            <a:spAutoFit/>
          </a:bodyPr>
          <a:lstStyle/>
          <a:p>
            <a:pPr algn="ctr"/>
            <a:r>
              <a:rPr lang="tr-TR" sz="1600" dirty="0" err="1"/>
              <a:t>Short</a:t>
            </a:r>
            <a:r>
              <a:rPr lang="tr-TR" sz="1600" dirty="0"/>
              <a:t> fiber </a:t>
            </a:r>
            <a:r>
              <a:rPr lang="tr-TR" sz="1600" dirty="0" err="1"/>
              <a:t>Composites</a:t>
            </a:r>
            <a:endParaRPr lang="tr-TR" sz="1600" dirty="0"/>
          </a:p>
        </p:txBody>
      </p:sp>
      <p:sp>
        <p:nvSpPr>
          <p:cNvPr id="17" name="Dikdörtgen 16">
            <a:extLst>
              <a:ext uri="{FF2B5EF4-FFF2-40B4-BE49-F238E27FC236}">
                <a16:creationId xmlns:a16="http://schemas.microsoft.com/office/drawing/2014/main" id="{8441E645-1A48-4254-A729-3AF0A043E371}"/>
              </a:ext>
            </a:extLst>
          </p:cNvPr>
          <p:cNvSpPr/>
          <p:nvPr/>
        </p:nvSpPr>
        <p:spPr>
          <a:xfrm>
            <a:off x="2531836" y="3769952"/>
            <a:ext cx="1708915" cy="584775"/>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wrap="square">
            <a:spAutoFit/>
          </a:bodyPr>
          <a:lstStyle/>
          <a:p>
            <a:pPr algn="ctr"/>
            <a:r>
              <a:rPr lang="tr-TR" sz="1600" dirty="0" err="1"/>
              <a:t>Continius</a:t>
            </a:r>
            <a:r>
              <a:rPr lang="tr-TR" sz="1600" dirty="0"/>
              <a:t> fiber </a:t>
            </a:r>
            <a:r>
              <a:rPr lang="tr-TR" sz="1600" dirty="0" err="1"/>
              <a:t>Composites</a:t>
            </a:r>
            <a:endParaRPr lang="tr-TR" sz="1600" dirty="0"/>
          </a:p>
        </p:txBody>
      </p:sp>
      <p:sp>
        <p:nvSpPr>
          <p:cNvPr id="18" name="Dikdörtgen 17">
            <a:extLst>
              <a:ext uri="{FF2B5EF4-FFF2-40B4-BE49-F238E27FC236}">
                <a16:creationId xmlns:a16="http://schemas.microsoft.com/office/drawing/2014/main" id="{C6DF0A31-FCC4-40E1-8543-F28CEDC95FFE}"/>
              </a:ext>
            </a:extLst>
          </p:cNvPr>
          <p:cNvSpPr/>
          <p:nvPr/>
        </p:nvSpPr>
        <p:spPr>
          <a:xfrm>
            <a:off x="5128787" y="3807871"/>
            <a:ext cx="1494661" cy="584775"/>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wrap="square">
            <a:spAutoFit/>
          </a:bodyPr>
          <a:lstStyle/>
          <a:p>
            <a:pPr algn="ctr"/>
            <a:r>
              <a:rPr lang="tr-TR" sz="1600" dirty="0" err="1"/>
              <a:t>Short</a:t>
            </a:r>
            <a:r>
              <a:rPr lang="tr-TR" sz="1600" dirty="0"/>
              <a:t> fiber </a:t>
            </a:r>
            <a:r>
              <a:rPr lang="tr-TR" sz="1600" dirty="0" err="1"/>
              <a:t>Composites</a:t>
            </a:r>
            <a:endParaRPr lang="tr-TR" sz="1600" dirty="0"/>
          </a:p>
        </p:txBody>
      </p:sp>
      <p:sp>
        <p:nvSpPr>
          <p:cNvPr id="19" name="Dikdörtgen 18">
            <a:extLst>
              <a:ext uri="{FF2B5EF4-FFF2-40B4-BE49-F238E27FC236}">
                <a16:creationId xmlns:a16="http://schemas.microsoft.com/office/drawing/2014/main" id="{F6959ADC-A3EF-4FF6-B5F2-E8AC811392E5}"/>
              </a:ext>
            </a:extLst>
          </p:cNvPr>
          <p:cNvSpPr/>
          <p:nvPr/>
        </p:nvSpPr>
        <p:spPr>
          <a:xfrm>
            <a:off x="7072393" y="3769951"/>
            <a:ext cx="1625371" cy="584775"/>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txBody>
          <a:bodyPr wrap="square">
            <a:spAutoFit/>
          </a:bodyPr>
          <a:lstStyle/>
          <a:p>
            <a:pPr algn="ctr"/>
            <a:r>
              <a:rPr lang="tr-TR" sz="1600" dirty="0" err="1"/>
              <a:t>Continius</a:t>
            </a:r>
            <a:r>
              <a:rPr lang="tr-TR" sz="1600" dirty="0"/>
              <a:t> fiber </a:t>
            </a:r>
            <a:r>
              <a:rPr lang="tr-TR" sz="1600" dirty="0" err="1"/>
              <a:t>Composites</a:t>
            </a:r>
            <a:endParaRPr lang="tr-TR" sz="1600" dirty="0"/>
          </a:p>
        </p:txBody>
      </p:sp>
      <p:sp>
        <p:nvSpPr>
          <p:cNvPr id="20" name="Dikdörtgen 19">
            <a:extLst>
              <a:ext uri="{FF2B5EF4-FFF2-40B4-BE49-F238E27FC236}">
                <a16:creationId xmlns:a16="http://schemas.microsoft.com/office/drawing/2014/main" id="{B7ED1DDC-50CA-456F-AAEC-AC41C0F7FCC0}"/>
              </a:ext>
            </a:extLst>
          </p:cNvPr>
          <p:cNvSpPr/>
          <p:nvPr/>
        </p:nvSpPr>
        <p:spPr>
          <a:xfrm>
            <a:off x="224766" y="4775230"/>
            <a:ext cx="1939858" cy="1246495"/>
          </a:xfrm>
          <a:prstGeom prst="rect">
            <a:avLst/>
          </a:prstGeom>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p:spPr>
        <p:txBody>
          <a:bodyPr wrap="square">
            <a:spAutoFit/>
          </a:bodyPr>
          <a:lstStyle/>
          <a:p>
            <a:pPr marL="182563" indent="-182563">
              <a:buFont typeface="+mj-lt"/>
              <a:buAutoNum type="arabicPeriod"/>
            </a:pPr>
            <a:r>
              <a:rPr lang="tr-TR" sz="1500" dirty="0"/>
              <a:t>SMC </a:t>
            </a:r>
            <a:r>
              <a:rPr lang="tr-TR" sz="1500" dirty="0" err="1"/>
              <a:t>molding</a:t>
            </a:r>
            <a:endParaRPr lang="tr-TR" sz="1500" dirty="0"/>
          </a:p>
          <a:p>
            <a:pPr marL="182563" indent="-182563">
              <a:buFont typeface="+mj-lt"/>
              <a:buAutoNum type="arabicPeriod"/>
            </a:pPr>
            <a:r>
              <a:rPr lang="tr-TR" sz="1500" dirty="0"/>
              <a:t>SRIM</a:t>
            </a:r>
          </a:p>
          <a:p>
            <a:pPr marL="182563" indent="-182563">
              <a:buFont typeface="+mj-lt"/>
              <a:buAutoNum type="arabicPeriod"/>
            </a:pPr>
            <a:r>
              <a:rPr lang="tr-TR" sz="1500" dirty="0"/>
              <a:t>BMC </a:t>
            </a:r>
            <a:r>
              <a:rPr lang="tr-TR" sz="1500" dirty="0" err="1"/>
              <a:t>molding</a:t>
            </a:r>
            <a:endParaRPr lang="tr-TR" sz="1500" dirty="0"/>
          </a:p>
          <a:p>
            <a:pPr marL="182563" indent="-182563">
              <a:buFont typeface="+mj-lt"/>
              <a:buAutoNum type="arabicPeriod"/>
            </a:pPr>
            <a:r>
              <a:rPr lang="tr-TR" sz="1500" dirty="0" err="1"/>
              <a:t>Spray</a:t>
            </a:r>
            <a:r>
              <a:rPr lang="tr-TR" sz="1500" dirty="0"/>
              <a:t> -</a:t>
            </a:r>
            <a:r>
              <a:rPr lang="tr-TR" sz="1500" dirty="0" err="1"/>
              <a:t>Up</a:t>
            </a:r>
            <a:endParaRPr lang="tr-TR" sz="1500" dirty="0"/>
          </a:p>
          <a:p>
            <a:pPr marL="182563" indent="-182563">
              <a:buFont typeface="+mj-lt"/>
              <a:buAutoNum type="arabicPeriod"/>
            </a:pPr>
            <a:r>
              <a:rPr lang="tr-TR" sz="1500" dirty="0" err="1"/>
              <a:t>Injection</a:t>
            </a:r>
            <a:r>
              <a:rPr lang="tr-TR" sz="1500" dirty="0"/>
              <a:t> </a:t>
            </a:r>
            <a:r>
              <a:rPr lang="tr-TR" sz="1500" dirty="0" err="1"/>
              <a:t>molding</a:t>
            </a:r>
            <a:endParaRPr lang="tr-TR" sz="1500" dirty="0"/>
          </a:p>
        </p:txBody>
      </p:sp>
      <p:sp>
        <p:nvSpPr>
          <p:cNvPr id="21" name="Dikdörtgen 20">
            <a:extLst>
              <a:ext uri="{FF2B5EF4-FFF2-40B4-BE49-F238E27FC236}">
                <a16:creationId xmlns:a16="http://schemas.microsoft.com/office/drawing/2014/main" id="{B53DBBBD-23F7-402C-BA57-BA632AB6C29B}"/>
              </a:ext>
            </a:extLst>
          </p:cNvPr>
          <p:cNvSpPr/>
          <p:nvPr/>
        </p:nvSpPr>
        <p:spPr>
          <a:xfrm>
            <a:off x="2263897" y="4765444"/>
            <a:ext cx="2540617" cy="1477328"/>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wrap="square">
            <a:spAutoFit/>
          </a:bodyPr>
          <a:lstStyle/>
          <a:p>
            <a:pPr marL="266700" indent="-266700">
              <a:buFont typeface="+mj-lt"/>
              <a:buAutoNum type="arabicPeriod"/>
            </a:pPr>
            <a:r>
              <a:rPr lang="tr-TR" sz="1500" dirty="0" err="1"/>
              <a:t>Flament</a:t>
            </a:r>
            <a:r>
              <a:rPr lang="tr-TR" sz="1500" dirty="0"/>
              <a:t> </a:t>
            </a:r>
            <a:r>
              <a:rPr lang="tr-TR" sz="1500" dirty="0" err="1"/>
              <a:t>Winding</a:t>
            </a:r>
            <a:r>
              <a:rPr lang="tr-TR" sz="1500" dirty="0"/>
              <a:t> </a:t>
            </a:r>
          </a:p>
          <a:p>
            <a:pPr marL="266700" indent="-266700">
              <a:buFont typeface="+mj-lt"/>
              <a:buAutoNum type="arabicPeriod"/>
            </a:pPr>
            <a:r>
              <a:rPr lang="tr-TR" sz="1500" dirty="0" err="1"/>
              <a:t>Pultrusion</a:t>
            </a:r>
            <a:endParaRPr lang="tr-TR" sz="1500" dirty="0"/>
          </a:p>
          <a:p>
            <a:pPr marL="266700" indent="-266700">
              <a:buFont typeface="+mj-lt"/>
              <a:buAutoNum type="arabicPeriod"/>
            </a:pPr>
            <a:r>
              <a:rPr lang="tr-TR" sz="1500" dirty="0" err="1"/>
              <a:t>Resin</a:t>
            </a:r>
            <a:r>
              <a:rPr lang="tr-TR" sz="1500" dirty="0"/>
              <a:t> Trans. </a:t>
            </a:r>
            <a:r>
              <a:rPr lang="tr-TR" sz="1500" dirty="0" err="1"/>
              <a:t>Molding</a:t>
            </a:r>
            <a:endParaRPr lang="tr-TR" sz="1500" dirty="0"/>
          </a:p>
          <a:p>
            <a:pPr marL="266700" indent="-266700">
              <a:buFont typeface="+mj-lt"/>
              <a:buAutoNum type="arabicPeriod"/>
            </a:pPr>
            <a:r>
              <a:rPr lang="tr-TR" sz="1500" dirty="0" err="1"/>
              <a:t>Hand</a:t>
            </a:r>
            <a:r>
              <a:rPr lang="tr-TR" sz="1500" dirty="0"/>
              <a:t> </a:t>
            </a:r>
            <a:r>
              <a:rPr lang="tr-TR" sz="1500" dirty="0" err="1"/>
              <a:t>Lay-Up</a:t>
            </a:r>
            <a:endParaRPr lang="tr-TR" sz="1500" dirty="0"/>
          </a:p>
          <a:p>
            <a:pPr marL="266700" indent="-266700">
              <a:buFont typeface="+mj-lt"/>
              <a:buAutoNum type="arabicPeriod"/>
            </a:pPr>
            <a:r>
              <a:rPr lang="tr-TR" sz="1500" dirty="0" err="1"/>
              <a:t>Autoclave</a:t>
            </a:r>
            <a:endParaRPr lang="tr-TR" sz="1500" dirty="0"/>
          </a:p>
          <a:p>
            <a:pPr marL="266700" indent="-266700">
              <a:buFont typeface="+mj-lt"/>
              <a:buAutoNum type="arabicPeriod"/>
            </a:pPr>
            <a:r>
              <a:rPr lang="tr-TR" sz="1500" dirty="0"/>
              <a:t>SCRIMP,RIFT,VARTM..</a:t>
            </a:r>
          </a:p>
        </p:txBody>
      </p:sp>
      <p:sp>
        <p:nvSpPr>
          <p:cNvPr id="22" name="Dikdörtgen 21">
            <a:extLst>
              <a:ext uri="{FF2B5EF4-FFF2-40B4-BE49-F238E27FC236}">
                <a16:creationId xmlns:a16="http://schemas.microsoft.com/office/drawing/2014/main" id="{FE69DB10-A0B2-445F-9600-D2AF981C8B15}"/>
              </a:ext>
            </a:extLst>
          </p:cNvPr>
          <p:cNvSpPr/>
          <p:nvPr/>
        </p:nvSpPr>
        <p:spPr>
          <a:xfrm>
            <a:off x="4909080" y="4768304"/>
            <a:ext cx="2008747" cy="553998"/>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wrap="square">
            <a:spAutoFit/>
          </a:bodyPr>
          <a:lstStyle/>
          <a:p>
            <a:pPr marL="182563" indent="-182563">
              <a:buFont typeface="+mj-lt"/>
              <a:buAutoNum type="arabicPeriod"/>
            </a:pPr>
            <a:r>
              <a:rPr lang="tr-TR" sz="1500" dirty="0" err="1"/>
              <a:t>Injection</a:t>
            </a:r>
            <a:r>
              <a:rPr lang="tr-TR" sz="1500" dirty="0"/>
              <a:t> </a:t>
            </a:r>
            <a:r>
              <a:rPr lang="tr-TR" sz="1500" dirty="0" err="1"/>
              <a:t>Molding</a:t>
            </a:r>
            <a:endParaRPr lang="tr-TR" sz="1500" dirty="0"/>
          </a:p>
          <a:p>
            <a:pPr marL="182563" indent="-182563">
              <a:buFont typeface="+mj-lt"/>
              <a:buAutoNum type="arabicPeriod"/>
            </a:pPr>
            <a:r>
              <a:rPr lang="tr-TR" sz="1500" dirty="0" err="1"/>
              <a:t>Blow</a:t>
            </a:r>
            <a:r>
              <a:rPr lang="tr-TR" sz="1500" dirty="0"/>
              <a:t> </a:t>
            </a:r>
            <a:r>
              <a:rPr lang="tr-TR" sz="1500" dirty="0" err="1"/>
              <a:t>Molding</a:t>
            </a:r>
            <a:endParaRPr lang="tr-TR" sz="1500" dirty="0"/>
          </a:p>
        </p:txBody>
      </p:sp>
      <p:sp>
        <p:nvSpPr>
          <p:cNvPr id="23" name="Dikdörtgen 22">
            <a:extLst>
              <a:ext uri="{FF2B5EF4-FFF2-40B4-BE49-F238E27FC236}">
                <a16:creationId xmlns:a16="http://schemas.microsoft.com/office/drawing/2014/main" id="{4AF03E79-69A5-4EE4-A26A-50DBEF29ACE4}"/>
              </a:ext>
            </a:extLst>
          </p:cNvPr>
          <p:cNvSpPr/>
          <p:nvPr/>
        </p:nvSpPr>
        <p:spPr>
          <a:xfrm>
            <a:off x="7011867" y="4787824"/>
            <a:ext cx="1936031" cy="1015663"/>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txBody>
          <a:bodyPr wrap="square">
            <a:spAutoFit/>
          </a:bodyPr>
          <a:lstStyle/>
          <a:p>
            <a:pPr marL="182563" indent="-182563">
              <a:buFont typeface="+mj-lt"/>
              <a:buAutoNum type="arabicPeriod"/>
            </a:pPr>
            <a:r>
              <a:rPr lang="tr-TR" sz="1500" dirty="0" err="1"/>
              <a:t>Thermal</a:t>
            </a:r>
            <a:r>
              <a:rPr lang="tr-TR" sz="1500" dirty="0"/>
              <a:t> </a:t>
            </a:r>
            <a:r>
              <a:rPr lang="tr-TR" sz="1500" dirty="0" err="1"/>
              <a:t>Shaping</a:t>
            </a:r>
            <a:endParaRPr lang="tr-TR" sz="1500" dirty="0"/>
          </a:p>
          <a:p>
            <a:pPr marL="182563" indent="-182563">
              <a:buFont typeface="+mj-lt"/>
              <a:buAutoNum type="arabicPeriod"/>
            </a:pPr>
            <a:r>
              <a:rPr lang="tr-TR" sz="1500" dirty="0" err="1"/>
              <a:t>Tape</a:t>
            </a:r>
            <a:r>
              <a:rPr lang="tr-TR" sz="1500" dirty="0"/>
              <a:t> </a:t>
            </a:r>
            <a:r>
              <a:rPr lang="tr-TR" sz="1500" dirty="0" err="1"/>
              <a:t>Wrapping</a:t>
            </a:r>
            <a:endParaRPr lang="tr-TR" sz="1500" dirty="0"/>
          </a:p>
          <a:p>
            <a:pPr marL="182563" indent="-182563">
              <a:buFont typeface="+mj-lt"/>
              <a:buAutoNum type="arabicPeriod"/>
            </a:pPr>
            <a:r>
              <a:rPr lang="tr-TR" sz="1500" dirty="0" err="1"/>
              <a:t>Press</a:t>
            </a:r>
            <a:r>
              <a:rPr lang="tr-TR" sz="1500" dirty="0"/>
              <a:t> </a:t>
            </a:r>
            <a:r>
              <a:rPr lang="tr-TR" sz="1500" dirty="0" err="1"/>
              <a:t>Molding</a:t>
            </a:r>
            <a:endParaRPr lang="tr-TR" sz="1500" dirty="0"/>
          </a:p>
          <a:p>
            <a:pPr marL="182563" indent="-182563">
              <a:buFont typeface="+mj-lt"/>
              <a:buAutoNum type="arabicPeriod"/>
            </a:pPr>
            <a:r>
              <a:rPr lang="tr-TR" sz="1500" dirty="0" err="1"/>
              <a:t>Autoclave</a:t>
            </a:r>
            <a:endParaRPr lang="tr-TR" sz="1500" dirty="0"/>
          </a:p>
        </p:txBody>
      </p:sp>
      <p:cxnSp>
        <p:nvCxnSpPr>
          <p:cNvPr id="8" name="Düz Bağlayıcı 7">
            <a:extLst>
              <a:ext uri="{FF2B5EF4-FFF2-40B4-BE49-F238E27FC236}">
                <a16:creationId xmlns:a16="http://schemas.microsoft.com/office/drawing/2014/main" id="{35D89EF4-DAFF-43EF-AADA-30525A1EFD29}"/>
              </a:ext>
            </a:extLst>
          </p:cNvPr>
          <p:cNvCxnSpPr>
            <a:cxnSpLocks/>
          </p:cNvCxnSpPr>
          <p:nvPr/>
        </p:nvCxnSpPr>
        <p:spPr>
          <a:xfrm flipH="1">
            <a:off x="2436090" y="2486404"/>
            <a:ext cx="2214481" cy="2535"/>
          </a:xfrm>
          <a:prstGeom prst="line">
            <a:avLst/>
          </a:prstGeom>
          <a:ln w="25400">
            <a:solidFill>
              <a:srgbClr val="FF0000"/>
            </a:solidFill>
          </a:ln>
        </p:spPr>
        <p:style>
          <a:lnRef idx="1">
            <a:schemeClr val="dk1"/>
          </a:lnRef>
          <a:fillRef idx="0">
            <a:schemeClr val="dk1"/>
          </a:fillRef>
          <a:effectRef idx="0">
            <a:schemeClr val="dk1"/>
          </a:effectRef>
          <a:fontRef idx="minor">
            <a:schemeClr val="tx1"/>
          </a:fontRef>
        </p:style>
      </p:cxnSp>
      <p:cxnSp>
        <p:nvCxnSpPr>
          <p:cNvPr id="25" name="Düz Bağlayıcı 24">
            <a:extLst>
              <a:ext uri="{FF2B5EF4-FFF2-40B4-BE49-F238E27FC236}">
                <a16:creationId xmlns:a16="http://schemas.microsoft.com/office/drawing/2014/main" id="{608401C0-8033-40A6-93DA-7E427CF96A2C}"/>
              </a:ext>
            </a:extLst>
          </p:cNvPr>
          <p:cNvCxnSpPr>
            <a:cxnSpLocks/>
            <a:endCxn id="2" idx="2"/>
          </p:cNvCxnSpPr>
          <p:nvPr/>
        </p:nvCxnSpPr>
        <p:spPr>
          <a:xfrm flipV="1">
            <a:off x="4631484" y="2294479"/>
            <a:ext cx="10526" cy="194520"/>
          </a:xfrm>
          <a:prstGeom prst="line">
            <a:avLst/>
          </a:prstGeom>
          <a:ln w="25400">
            <a:solidFill>
              <a:srgbClr val="FF0000"/>
            </a:solidFill>
          </a:ln>
        </p:spPr>
        <p:style>
          <a:lnRef idx="1">
            <a:schemeClr val="dk1"/>
          </a:lnRef>
          <a:fillRef idx="0">
            <a:schemeClr val="dk1"/>
          </a:fillRef>
          <a:effectRef idx="0">
            <a:schemeClr val="dk1"/>
          </a:effectRef>
          <a:fontRef idx="minor">
            <a:schemeClr val="tx1"/>
          </a:fontRef>
        </p:style>
      </p:cxnSp>
      <p:cxnSp>
        <p:nvCxnSpPr>
          <p:cNvPr id="30" name="Düz Bağlayıcı 29">
            <a:extLst>
              <a:ext uri="{FF2B5EF4-FFF2-40B4-BE49-F238E27FC236}">
                <a16:creationId xmlns:a16="http://schemas.microsoft.com/office/drawing/2014/main" id="{028CC0F0-8DB9-46B0-BC91-B84004183A29}"/>
              </a:ext>
            </a:extLst>
          </p:cNvPr>
          <p:cNvCxnSpPr>
            <a:cxnSpLocks/>
          </p:cNvCxnSpPr>
          <p:nvPr/>
        </p:nvCxnSpPr>
        <p:spPr>
          <a:xfrm flipV="1">
            <a:off x="2442300" y="2508360"/>
            <a:ext cx="0" cy="291087"/>
          </a:xfrm>
          <a:prstGeom prst="line">
            <a:avLst/>
          </a:prstGeom>
          <a:ln w="25400">
            <a:solidFill>
              <a:srgbClr val="FF0000"/>
            </a:solidFill>
          </a:ln>
        </p:spPr>
        <p:style>
          <a:lnRef idx="1">
            <a:schemeClr val="dk1"/>
          </a:lnRef>
          <a:fillRef idx="0">
            <a:schemeClr val="dk1"/>
          </a:fillRef>
          <a:effectRef idx="0">
            <a:schemeClr val="dk1"/>
          </a:effectRef>
          <a:fontRef idx="minor">
            <a:schemeClr val="tx1"/>
          </a:fontRef>
        </p:style>
      </p:cxnSp>
      <p:cxnSp>
        <p:nvCxnSpPr>
          <p:cNvPr id="31" name="Düz Bağlayıcı 30">
            <a:extLst>
              <a:ext uri="{FF2B5EF4-FFF2-40B4-BE49-F238E27FC236}">
                <a16:creationId xmlns:a16="http://schemas.microsoft.com/office/drawing/2014/main" id="{F2B2F872-4B7C-4BA6-BB6C-6AC1E9DB364D}"/>
              </a:ext>
            </a:extLst>
          </p:cNvPr>
          <p:cNvCxnSpPr>
            <a:cxnSpLocks/>
          </p:cNvCxnSpPr>
          <p:nvPr/>
        </p:nvCxnSpPr>
        <p:spPr>
          <a:xfrm flipH="1">
            <a:off x="4630335" y="2476767"/>
            <a:ext cx="2223433" cy="12115"/>
          </a:xfrm>
          <a:prstGeom prst="line">
            <a:avLst/>
          </a:prstGeom>
          <a:ln w="25400">
            <a:solidFill>
              <a:srgbClr val="FF0000"/>
            </a:solidFill>
          </a:ln>
        </p:spPr>
        <p:style>
          <a:lnRef idx="1">
            <a:schemeClr val="dk1"/>
          </a:lnRef>
          <a:fillRef idx="0">
            <a:schemeClr val="dk1"/>
          </a:fillRef>
          <a:effectRef idx="0">
            <a:schemeClr val="dk1"/>
          </a:effectRef>
          <a:fontRef idx="minor">
            <a:schemeClr val="tx1"/>
          </a:fontRef>
        </p:style>
      </p:cxnSp>
      <p:cxnSp>
        <p:nvCxnSpPr>
          <p:cNvPr id="32" name="Düz Bağlayıcı 31">
            <a:extLst>
              <a:ext uri="{FF2B5EF4-FFF2-40B4-BE49-F238E27FC236}">
                <a16:creationId xmlns:a16="http://schemas.microsoft.com/office/drawing/2014/main" id="{36B957BD-9EE4-47E0-B134-E45C942F739C}"/>
              </a:ext>
            </a:extLst>
          </p:cNvPr>
          <p:cNvCxnSpPr>
            <a:cxnSpLocks/>
          </p:cNvCxnSpPr>
          <p:nvPr/>
        </p:nvCxnSpPr>
        <p:spPr>
          <a:xfrm flipH="1" flipV="1">
            <a:off x="6853768" y="2476767"/>
            <a:ext cx="10524" cy="314647"/>
          </a:xfrm>
          <a:prstGeom prst="line">
            <a:avLst/>
          </a:prstGeom>
          <a:ln w="25400">
            <a:solidFill>
              <a:srgbClr val="FF0000"/>
            </a:solidFill>
          </a:ln>
        </p:spPr>
        <p:style>
          <a:lnRef idx="1">
            <a:schemeClr val="dk1"/>
          </a:lnRef>
          <a:fillRef idx="0">
            <a:schemeClr val="dk1"/>
          </a:fillRef>
          <a:effectRef idx="0">
            <a:schemeClr val="dk1"/>
          </a:effectRef>
          <a:fontRef idx="minor">
            <a:schemeClr val="tx1"/>
          </a:fontRef>
        </p:style>
      </p:cxnSp>
      <p:cxnSp>
        <p:nvCxnSpPr>
          <p:cNvPr id="33" name="Düz Bağlayıcı 32">
            <a:extLst>
              <a:ext uri="{FF2B5EF4-FFF2-40B4-BE49-F238E27FC236}">
                <a16:creationId xmlns:a16="http://schemas.microsoft.com/office/drawing/2014/main" id="{1B851722-C6C0-46DB-86E8-B14F09AAF4E4}"/>
              </a:ext>
            </a:extLst>
          </p:cNvPr>
          <p:cNvCxnSpPr>
            <a:cxnSpLocks/>
          </p:cNvCxnSpPr>
          <p:nvPr/>
        </p:nvCxnSpPr>
        <p:spPr>
          <a:xfrm flipV="1">
            <a:off x="2411760" y="3134576"/>
            <a:ext cx="0" cy="369656"/>
          </a:xfrm>
          <a:prstGeom prst="line">
            <a:avLst/>
          </a:prstGeom>
          <a:ln w="25400">
            <a:solidFill>
              <a:srgbClr val="FF0000"/>
            </a:solidFill>
          </a:ln>
        </p:spPr>
        <p:style>
          <a:lnRef idx="1">
            <a:schemeClr val="dk1"/>
          </a:lnRef>
          <a:fillRef idx="0">
            <a:schemeClr val="dk1"/>
          </a:fillRef>
          <a:effectRef idx="0">
            <a:schemeClr val="dk1"/>
          </a:effectRef>
          <a:fontRef idx="minor">
            <a:schemeClr val="tx1"/>
          </a:fontRef>
        </p:style>
      </p:cxnSp>
      <p:cxnSp>
        <p:nvCxnSpPr>
          <p:cNvPr id="35" name="Düz Bağlayıcı 34">
            <a:extLst>
              <a:ext uri="{FF2B5EF4-FFF2-40B4-BE49-F238E27FC236}">
                <a16:creationId xmlns:a16="http://schemas.microsoft.com/office/drawing/2014/main" id="{593000F1-8A01-42BD-A4F5-F6491FA5B953}"/>
              </a:ext>
            </a:extLst>
          </p:cNvPr>
          <p:cNvCxnSpPr>
            <a:cxnSpLocks/>
          </p:cNvCxnSpPr>
          <p:nvPr/>
        </p:nvCxnSpPr>
        <p:spPr>
          <a:xfrm flipH="1" flipV="1">
            <a:off x="1353390" y="3506104"/>
            <a:ext cx="2098104" cy="1893"/>
          </a:xfrm>
          <a:prstGeom prst="line">
            <a:avLst/>
          </a:prstGeom>
          <a:ln w="25400">
            <a:solidFill>
              <a:srgbClr val="FF0000"/>
            </a:solidFill>
          </a:ln>
        </p:spPr>
        <p:style>
          <a:lnRef idx="1">
            <a:schemeClr val="dk1"/>
          </a:lnRef>
          <a:fillRef idx="0">
            <a:schemeClr val="dk1"/>
          </a:fillRef>
          <a:effectRef idx="0">
            <a:schemeClr val="dk1"/>
          </a:effectRef>
          <a:fontRef idx="minor">
            <a:schemeClr val="tx1"/>
          </a:fontRef>
        </p:style>
      </p:cxnSp>
      <p:cxnSp>
        <p:nvCxnSpPr>
          <p:cNvPr id="36" name="Düz Bağlayıcı 35">
            <a:extLst>
              <a:ext uri="{FF2B5EF4-FFF2-40B4-BE49-F238E27FC236}">
                <a16:creationId xmlns:a16="http://schemas.microsoft.com/office/drawing/2014/main" id="{810AF0D2-EDC3-452B-9AD7-96DA9B496AFE}"/>
              </a:ext>
            </a:extLst>
          </p:cNvPr>
          <p:cNvCxnSpPr>
            <a:cxnSpLocks/>
          </p:cNvCxnSpPr>
          <p:nvPr/>
        </p:nvCxnSpPr>
        <p:spPr>
          <a:xfrm flipV="1">
            <a:off x="1353390" y="3504232"/>
            <a:ext cx="0" cy="277337"/>
          </a:xfrm>
          <a:prstGeom prst="line">
            <a:avLst/>
          </a:prstGeom>
          <a:ln w="25400">
            <a:solidFill>
              <a:srgbClr val="FF0000"/>
            </a:solidFill>
          </a:ln>
        </p:spPr>
        <p:style>
          <a:lnRef idx="1">
            <a:schemeClr val="dk1"/>
          </a:lnRef>
          <a:fillRef idx="0">
            <a:schemeClr val="dk1"/>
          </a:fillRef>
          <a:effectRef idx="0">
            <a:schemeClr val="dk1"/>
          </a:effectRef>
          <a:fontRef idx="minor">
            <a:schemeClr val="tx1"/>
          </a:fontRef>
        </p:style>
      </p:cxnSp>
      <p:cxnSp>
        <p:nvCxnSpPr>
          <p:cNvPr id="42" name="Düz Bağlayıcı 41">
            <a:extLst>
              <a:ext uri="{FF2B5EF4-FFF2-40B4-BE49-F238E27FC236}">
                <a16:creationId xmlns:a16="http://schemas.microsoft.com/office/drawing/2014/main" id="{EE8A14DF-7E83-442E-9AE2-9BA0C296EBD8}"/>
              </a:ext>
            </a:extLst>
          </p:cNvPr>
          <p:cNvCxnSpPr>
            <a:cxnSpLocks/>
          </p:cNvCxnSpPr>
          <p:nvPr/>
        </p:nvCxnSpPr>
        <p:spPr>
          <a:xfrm flipV="1">
            <a:off x="3419872" y="4354727"/>
            <a:ext cx="0" cy="407487"/>
          </a:xfrm>
          <a:prstGeom prst="line">
            <a:avLst/>
          </a:prstGeom>
          <a:ln w="25400">
            <a:solidFill>
              <a:srgbClr val="FF0000"/>
            </a:solidFill>
          </a:ln>
        </p:spPr>
        <p:style>
          <a:lnRef idx="1">
            <a:schemeClr val="dk1"/>
          </a:lnRef>
          <a:fillRef idx="0">
            <a:schemeClr val="dk1"/>
          </a:fillRef>
          <a:effectRef idx="0">
            <a:schemeClr val="dk1"/>
          </a:effectRef>
          <a:fontRef idx="minor">
            <a:schemeClr val="tx1"/>
          </a:fontRef>
        </p:style>
      </p:cxnSp>
      <p:cxnSp>
        <p:nvCxnSpPr>
          <p:cNvPr id="43" name="Düz Bağlayıcı 42">
            <a:extLst>
              <a:ext uri="{FF2B5EF4-FFF2-40B4-BE49-F238E27FC236}">
                <a16:creationId xmlns:a16="http://schemas.microsoft.com/office/drawing/2014/main" id="{2D0BB0D2-23B6-46FB-A4B1-E47F645FFDBB}"/>
              </a:ext>
            </a:extLst>
          </p:cNvPr>
          <p:cNvCxnSpPr>
            <a:cxnSpLocks/>
          </p:cNvCxnSpPr>
          <p:nvPr/>
        </p:nvCxnSpPr>
        <p:spPr>
          <a:xfrm flipV="1">
            <a:off x="6840252" y="3134576"/>
            <a:ext cx="0" cy="376783"/>
          </a:xfrm>
          <a:prstGeom prst="line">
            <a:avLst/>
          </a:prstGeom>
          <a:ln w="25400">
            <a:solidFill>
              <a:srgbClr val="FF0000"/>
            </a:solidFill>
          </a:ln>
        </p:spPr>
        <p:style>
          <a:lnRef idx="1">
            <a:schemeClr val="dk1"/>
          </a:lnRef>
          <a:fillRef idx="0">
            <a:schemeClr val="dk1"/>
          </a:fillRef>
          <a:effectRef idx="0">
            <a:schemeClr val="dk1"/>
          </a:effectRef>
          <a:fontRef idx="minor">
            <a:schemeClr val="tx1"/>
          </a:fontRef>
        </p:style>
      </p:cxnSp>
      <p:cxnSp>
        <p:nvCxnSpPr>
          <p:cNvPr id="44" name="Düz Bağlayıcı 43">
            <a:extLst>
              <a:ext uri="{FF2B5EF4-FFF2-40B4-BE49-F238E27FC236}">
                <a16:creationId xmlns:a16="http://schemas.microsoft.com/office/drawing/2014/main" id="{6A21FDD3-00E4-47EE-BFB0-10E9F1E75100}"/>
              </a:ext>
            </a:extLst>
          </p:cNvPr>
          <p:cNvCxnSpPr>
            <a:cxnSpLocks/>
          </p:cNvCxnSpPr>
          <p:nvPr/>
        </p:nvCxnSpPr>
        <p:spPr>
          <a:xfrm flipH="1" flipV="1">
            <a:off x="5791200" y="3509466"/>
            <a:ext cx="2098104" cy="1893"/>
          </a:xfrm>
          <a:prstGeom prst="line">
            <a:avLst/>
          </a:prstGeom>
          <a:ln w="25400">
            <a:solidFill>
              <a:srgbClr val="FF0000"/>
            </a:solidFill>
          </a:ln>
        </p:spPr>
        <p:style>
          <a:lnRef idx="1">
            <a:schemeClr val="dk1"/>
          </a:lnRef>
          <a:fillRef idx="0">
            <a:schemeClr val="dk1"/>
          </a:fillRef>
          <a:effectRef idx="0">
            <a:schemeClr val="dk1"/>
          </a:effectRef>
          <a:fontRef idx="minor">
            <a:schemeClr val="tx1"/>
          </a:fontRef>
        </p:style>
      </p:cxnSp>
      <p:cxnSp>
        <p:nvCxnSpPr>
          <p:cNvPr id="67" name="Düz Bağlayıcı 66">
            <a:extLst>
              <a:ext uri="{FF2B5EF4-FFF2-40B4-BE49-F238E27FC236}">
                <a16:creationId xmlns:a16="http://schemas.microsoft.com/office/drawing/2014/main" id="{BE9B3871-7B61-4E28-BC5C-9D87F7E3FEF9}"/>
              </a:ext>
            </a:extLst>
          </p:cNvPr>
          <p:cNvCxnSpPr>
            <a:cxnSpLocks/>
          </p:cNvCxnSpPr>
          <p:nvPr/>
        </p:nvCxnSpPr>
        <p:spPr>
          <a:xfrm flipV="1">
            <a:off x="3451494" y="3504232"/>
            <a:ext cx="0" cy="277337"/>
          </a:xfrm>
          <a:prstGeom prst="line">
            <a:avLst/>
          </a:prstGeom>
          <a:ln w="25400">
            <a:solidFill>
              <a:srgbClr val="FF0000"/>
            </a:solidFill>
          </a:ln>
        </p:spPr>
        <p:style>
          <a:lnRef idx="1">
            <a:schemeClr val="dk1"/>
          </a:lnRef>
          <a:fillRef idx="0">
            <a:schemeClr val="dk1"/>
          </a:fillRef>
          <a:effectRef idx="0">
            <a:schemeClr val="dk1"/>
          </a:effectRef>
          <a:fontRef idx="minor">
            <a:schemeClr val="tx1"/>
          </a:fontRef>
        </p:style>
      </p:cxnSp>
      <p:cxnSp>
        <p:nvCxnSpPr>
          <p:cNvPr id="68" name="Düz Bağlayıcı 67">
            <a:extLst>
              <a:ext uri="{FF2B5EF4-FFF2-40B4-BE49-F238E27FC236}">
                <a16:creationId xmlns:a16="http://schemas.microsoft.com/office/drawing/2014/main" id="{27CC25B0-951C-412B-991E-B71726015E4F}"/>
              </a:ext>
            </a:extLst>
          </p:cNvPr>
          <p:cNvCxnSpPr>
            <a:cxnSpLocks/>
          </p:cNvCxnSpPr>
          <p:nvPr/>
        </p:nvCxnSpPr>
        <p:spPr>
          <a:xfrm flipV="1">
            <a:off x="1265745" y="4367743"/>
            <a:ext cx="0" cy="407487"/>
          </a:xfrm>
          <a:prstGeom prst="line">
            <a:avLst/>
          </a:prstGeom>
          <a:ln w="25400">
            <a:solidFill>
              <a:srgbClr val="FF0000"/>
            </a:solidFill>
          </a:ln>
        </p:spPr>
        <p:style>
          <a:lnRef idx="1">
            <a:schemeClr val="dk1"/>
          </a:lnRef>
          <a:fillRef idx="0">
            <a:schemeClr val="dk1"/>
          </a:fillRef>
          <a:effectRef idx="0">
            <a:schemeClr val="dk1"/>
          </a:effectRef>
          <a:fontRef idx="minor">
            <a:schemeClr val="tx1"/>
          </a:fontRef>
        </p:style>
      </p:cxnSp>
      <p:cxnSp>
        <p:nvCxnSpPr>
          <p:cNvPr id="69" name="Düz Bağlayıcı 68">
            <a:extLst>
              <a:ext uri="{FF2B5EF4-FFF2-40B4-BE49-F238E27FC236}">
                <a16:creationId xmlns:a16="http://schemas.microsoft.com/office/drawing/2014/main" id="{C57D014C-8FCC-4FEC-B56E-0DEF81798C05}"/>
              </a:ext>
            </a:extLst>
          </p:cNvPr>
          <p:cNvCxnSpPr>
            <a:cxnSpLocks/>
          </p:cNvCxnSpPr>
          <p:nvPr/>
        </p:nvCxnSpPr>
        <p:spPr>
          <a:xfrm flipV="1">
            <a:off x="5791200" y="3513812"/>
            <a:ext cx="0" cy="277337"/>
          </a:xfrm>
          <a:prstGeom prst="line">
            <a:avLst/>
          </a:prstGeom>
          <a:ln w="25400">
            <a:solidFill>
              <a:srgbClr val="FF0000"/>
            </a:solidFill>
          </a:ln>
        </p:spPr>
        <p:style>
          <a:lnRef idx="1">
            <a:schemeClr val="dk1"/>
          </a:lnRef>
          <a:fillRef idx="0">
            <a:schemeClr val="dk1"/>
          </a:fillRef>
          <a:effectRef idx="0">
            <a:schemeClr val="dk1"/>
          </a:effectRef>
          <a:fontRef idx="minor">
            <a:schemeClr val="tx1"/>
          </a:fontRef>
        </p:style>
      </p:cxnSp>
      <p:cxnSp>
        <p:nvCxnSpPr>
          <p:cNvPr id="71" name="Düz Bağlayıcı 70">
            <a:extLst>
              <a:ext uri="{FF2B5EF4-FFF2-40B4-BE49-F238E27FC236}">
                <a16:creationId xmlns:a16="http://schemas.microsoft.com/office/drawing/2014/main" id="{7D994DF9-CEF6-46AA-B06D-3314BD52170D}"/>
              </a:ext>
            </a:extLst>
          </p:cNvPr>
          <p:cNvCxnSpPr>
            <a:cxnSpLocks/>
          </p:cNvCxnSpPr>
          <p:nvPr/>
        </p:nvCxnSpPr>
        <p:spPr>
          <a:xfrm flipV="1">
            <a:off x="7889304" y="3492614"/>
            <a:ext cx="0" cy="277337"/>
          </a:xfrm>
          <a:prstGeom prst="line">
            <a:avLst/>
          </a:prstGeom>
          <a:ln w="25400">
            <a:solidFill>
              <a:srgbClr val="FF0000"/>
            </a:solidFill>
          </a:ln>
        </p:spPr>
        <p:style>
          <a:lnRef idx="1">
            <a:schemeClr val="dk1"/>
          </a:lnRef>
          <a:fillRef idx="0">
            <a:schemeClr val="dk1"/>
          </a:fillRef>
          <a:effectRef idx="0">
            <a:schemeClr val="dk1"/>
          </a:effectRef>
          <a:fontRef idx="minor">
            <a:schemeClr val="tx1"/>
          </a:fontRef>
        </p:style>
      </p:cxnSp>
      <p:cxnSp>
        <p:nvCxnSpPr>
          <p:cNvPr id="72" name="Düz Bağlayıcı 71">
            <a:extLst>
              <a:ext uri="{FF2B5EF4-FFF2-40B4-BE49-F238E27FC236}">
                <a16:creationId xmlns:a16="http://schemas.microsoft.com/office/drawing/2014/main" id="{4FC9C48B-7208-4186-895F-02DFB041A9F3}"/>
              </a:ext>
            </a:extLst>
          </p:cNvPr>
          <p:cNvCxnSpPr>
            <a:cxnSpLocks/>
          </p:cNvCxnSpPr>
          <p:nvPr/>
        </p:nvCxnSpPr>
        <p:spPr>
          <a:xfrm flipV="1">
            <a:off x="5791200" y="4392646"/>
            <a:ext cx="0" cy="381186"/>
          </a:xfrm>
          <a:prstGeom prst="line">
            <a:avLst/>
          </a:prstGeom>
          <a:ln w="25400">
            <a:solidFill>
              <a:srgbClr val="FF0000"/>
            </a:solidFill>
          </a:ln>
        </p:spPr>
        <p:style>
          <a:lnRef idx="1">
            <a:schemeClr val="dk1"/>
          </a:lnRef>
          <a:fillRef idx="0">
            <a:schemeClr val="dk1"/>
          </a:fillRef>
          <a:effectRef idx="0">
            <a:schemeClr val="dk1"/>
          </a:effectRef>
          <a:fontRef idx="minor">
            <a:schemeClr val="tx1"/>
          </a:fontRef>
        </p:style>
      </p:cxnSp>
      <p:cxnSp>
        <p:nvCxnSpPr>
          <p:cNvPr id="73" name="Düz Bağlayıcı 72">
            <a:extLst>
              <a:ext uri="{FF2B5EF4-FFF2-40B4-BE49-F238E27FC236}">
                <a16:creationId xmlns:a16="http://schemas.microsoft.com/office/drawing/2014/main" id="{E258E17A-2C36-43D0-A99C-0E4AFA7B8D13}"/>
              </a:ext>
            </a:extLst>
          </p:cNvPr>
          <p:cNvCxnSpPr>
            <a:cxnSpLocks/>
          </p:cNvCxnSpPr>
          <p:nvPr/>
        </p:nvCxnSpPr>
        <p:spPr>
          <a:xfrm flipV="1">
            <a:off x="7905057" y="4366344"/>
            <a:ext cx="0" cy="407487"/>
          </a:xfrm>
          <a:prstGeom prst="line">
            <a:avLst/>
          </a:prstGeom>
          <a:ln w="25400">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605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4"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par>
                                <p:cTn id="36" presetID="10" presetClass="entr" presetSubtype="0"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wipe(down)">
                                      <p:cBhvr>
                                        <p:cTn id="48" dur="500"/>
                                        <p:tgtEl>
                                          <p:spTgt spid="33"/>
                                        </p:tgtEl>
                                      </p:cBhvr>
                                    </p:animEffect>
                                  </p:childTnLst>
                                </p:cTn>
                              </p:par>
                              <p:par>
                                <p:cTn id="49" presetID="22" presetClass="entr" presetSubtype="4"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wipe(down)">
                                      <p:cBhvr>
                                        <p:cTn id="51" dur="500"/>
                                        <p:tgtEl>
                                          <p:spTgt spid="35"/>
                                        </p:tgtEl>
                                      </p:cBhvr>
                                    </p:animEffect>
                                  </p:childTnLst>
                                </p:cTn>
                              </p:par>
                              <p:par>
                                <p:cTn id="52" presetID="22" presetClass="entr" presetSubtype="4" fill="hold" nodeType="with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wipe(down)">
                                      <p:cBhvr>
                                        <p:cTn id="54" dur="500"/>
                                        <p:tgtEl>
                                          <p:spTgt spid="36"/>
                                        </p:tgtEl>
                                      </p:cBhvr>
                                    </p:animEffect>
                                  </p:childTnLst>
                                </p:cTn>
                              </p:par>
                              <p:par>
                                <p:cTn id="55" presetID="22" presetClass="entr" presetSubtype="4" fill="hold" nodeType="with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wipe(down)">
                                      <p:cBhvr>
                                        <p:cTn id="57" dur="500"/>
                                        <p:tgtEl>
                                          <p:spTgt spid="6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68"/>
                                        </p:tgtEl>
                                        <p:attrNameLst>
                                          <p:attrName>style.visibility</p:attrName>
                                        </p:attrNameLst>
                                      </p:cBhvr>
                                      <p:to>
                                        <p:strVal val="visible"/>
                                      </p:to>
                                    </p:set>
                                    <p:animEffect transition="in" filter="wipe(down)">
                                      <p:cBhvr>
                                        <p:cTn id="72" dur="500"/>
                                        <p:tgtEl>
                                          <p:spTgt spid="6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500"/>
                                        <p:tgtEl>
                                          <p:spTgt spid="2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42"/>
                                        </p:tgtEl>
                                        <p:attrNameLst>
                                          <p:attrName>style.visibility</p:attrName>
                                        </p:attrNameLst>
                                      </p:cBhvr>
                                      <p:to>
                                        <p:strVal val="visible"/>
                                      </p:to>
                                    </p:set>
                                    <p:animEffect transition="in" filter="fade">
                                      <p:cBhvr>
                                        <p:cTn id="82" dur="500"/>
                                        <p:tgtEl>
                                          <p:spTgt spid="42"/>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fade">
                                      <p:cBhvr>
                                        <p:cTn id="85" dur="500"/>
                                        <p:tgtEl>
                                          <p:spTgt spid="21"/>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nodeType="clickEffect">
                                  <p:stCondLst>
                                    <p:cond delay="0"/>
                                  </p:stCondLst>
                                  <p:childTnLst>
                                    <p:set>
                                      <p:cBhvr>
                                        <p:cTn id="89" dur="1" fill="hold">
                                          <p:stCondLst>
                                            <p:cond delay="0"/>
                                          </p:stCondLst>
                                        </p:cTn>
                                        <p:tgtEl>
                                          <p:spTgt spid="43"/>
                                        </p:tgtEl>
                                        <p:attrNameLst>
                                          <p:attrName>style.visibility</p:attrName>
                                        </p:attrNameLst>
                                      </p:cBhvr>
                                      <p:to>
                                        <p:strVal val="visible"/>
                                      </p:to>
                                    </p:set>
                                    <p:animEffect transition="in" filter="wipe(down)">
                                      <p:cBhvr>
                                        <p:cTn id="90" dur="500"/>
                                        <p:tgtEl>
                                          <p:spTgt spid="43"/>
                                        </p:tgtEl>
                                      </p:cBhvr>
                                    </p:animEffect>
                                  </p:childTnLst>
                                </p:cTn>
                              </p:par>
                              <p:par>
                                <p:cTn id="91" presetID="22" presetClass="entr" presetSubtype="4" fill="hold" nodeType="withEffect">
                                  <p:stCondLst>
                                    <p:cond delay="0"/>
                                  </p:stCondLst>
                                  <p:childTnLst>
                                    <p:set>
                                      <p:cBhvr>
                                        <p:cTn id="92" dur="1" fill="hold">
                                          <p:stCondLst>
                                            <p:cond delay="0"/>
                                          </p:stCondLst>
                                        </p:cTn>
                                        <p:tgtEl>
                                          <p:spTgt spid="44"/>
                                        </p:tgtEl>
                                        <p:attrNameLst>
                                          <p:attrName>style.visibility</p:attrName>
                                        </p:attrNameLst>
                                      </p:cBhvr>
                                      <p:to>
                                        <p:strVal val="visible"/>
                                      </p:to>
                                    </p:set>
                                    <p:animEffect transition="in" filter="wipe(down)">
                                      <p:cBhvr>
                                        <p:cTn id="93" dur="500"/>
                                        <p:tgtEl>
                                          <p:spTgt spid="44"/>
                                        </p:tgtEl>
                                      </p:cBhvr>
                                    </p:animEffect>
                                  </p:childTnLst>
                                </p:cTn>
                              </p:par>
                              <p:par>
                                <p:cTn id="94" presetID="22" presetClass="entr" presetSubtype="4" fill="hold" nodeType="withEffect">
                                  <p:stCondLst>
                                    <p:cond delay="0"/>
                                  </p:stCondLst>
                                  <p:childTnLst>
                                    <p:set>
                                      <p:cBhvr>
                                        <p:cTn id="95" dur="1" fill="hold">
                                          <p:stCondLst>
                                            <p:cond delay="0"/>
                                          </p:stCondLst>
                                        </p:cTn>
                                        <p:tgtEl>
                                          <p:spTgt spid="69"/>
                                        </p:tgtEl>
                                        <p:attrNameLst>
                                          <p:attrName>style.visibility</p:attrName>
                                        </p:attrNameLst>
                                      </p:cBhvr>
                                      <p:to>
                                        <p:strVal val="visible"/>
                                      </p:to>
                                    </p:set>
                                    <p:animEffect transition="in" filter="wipe(down)">
                                      <p:cBhvr>
                                        <p:cTn id="96" dur="500"/>
                                        <p:tgtEl>
                                          <p:spTgt spid="69"/>
                                        </p:tgtEl>
                                      </p:cBhvr>
                                    </p:animEffect>
                                  </p:childTnLst>
                                </p:cTn>
                              </p:par>
                              <p:par>
                                <p:cTn id="97" presetID="22" presetClass="entr" presetSubtype="4" fill="hold" nodeType="withEffect">
                                  <p:stCondLst>
                                    <p:cond delay="0"/>
                                  </p:stCondLst>
                                  <p:childTnLst>
                                    <p:set>
                                      <p:cBhvr>
                                        <p:cTn id="98" dur="1" fill="hold">
                                          <p:stCondLst>
                                            <p:cond delay="0"/>
                                          </p:stCondLst>
                                        </p:cTn>
                                        <p:tgtEl>
                                          <p:spTgt spid="71"/>
                                        </p:tgtEl>
                                        <p:attrNameLst>
                                          <p:attrName>style.visibility</p:attrName>
                                        </p:attrNameLst>
                                      </p:cBhvr>
                                      <p:to>
                                        <p:strVal val="visible"/>
                                      </p:to>
                                    </p:set>
                                    <p:animEffect transition="in" filter="wipe(down)">
                                      <p:cBhvr>
                                        <p:cTn id="99" dur="500"/>
                                        <p:tgtEl>
                                          <p:spTgt spid="71"/>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18"/>
                                        </p:tgtEl>
                                        <p:attrNameLst>
                                          <p:attrName>style.visibility</p:attrName>
                                        </p:attrNameLst>
                                      </p:cBhvr>
                                      <p:to>
                                        <p:strVal val="visible"/>
                                      </p:to>
                                    </p:set>
                                    <p:animEffect transition="in" filter="fade">
                                      <p:cBhvr>
                                        <p:cTn id="104" dur="500"/>
                                        <p:tgtEl>
                                          <p:spTgt spid="18"/>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1" fill="hold" nodeType="clickEffect">
                                  <p:stCondLst>
                                    <p:cond delay="0"/>
                                  </p:stCondLst>
                                  <p:childTnLst>
                                    <p:set>
                                      <p:cBhvr>
                                        <p:cTn id="108" dur="1" fill="hold">
                                          <p:stCondLst>
                                            <p:cond delay="0"/>
                                          </p:stCondLst>
                                        </p:cTn>
                                        <p:tgtEl>
                                          <p:spTgt spid="72"/>
                                        </p:tgtEl>
                                        <p:attrNameLst>
                                          <p:attrName>style.visibility</p:attrName>
                                        </p:attrNameLst>
                                      </p:cBhvr>
                                      <p:to>
                                        <p:strVal val="visible"/>
                                      </p:to>
                                    </p:set>
                                    <p:animEffect transition="in" filter="wipe(up)">
                                      <p:cBhvr>
                                        <p:cTn id="109" dur="500"/>
                                        <p:tgtEl>
                                          <p:spTgt spid="72"/>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22"/>
                                        </p:tgtEl>
                                        <p:attrNameLst>
                                          <p:attrName>style.visibility</p:attrName>
                                        </p:attrNameLst>
                                      </p:cBhvr>
                                      <p:to>
                                        <p:strVal val="visible"/>
                                      </p:to>
                                    </p:set>
                                    <p:animEffect transition="in" filter="fade">
                                      <p:cBhvr>
                                        <p:cTn id="114" dur="500"/>
                                        <p:tgtEl>
                                          <p:spTgt spid="22"/>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19"/>
                                        </p:tgtEl>
                                        <p:attrNameLst>
                                          <p:attrName>style.visibility</p:attrName>
                                        </p:attrNameLst>
                                      </p:cBhvr>
                                      <p:to>
                                        <p:strVal val="visible"/>
                                      </p:to>
                                    </p:set>
                                    <p:animEffect transition="in" filter="fade">
                                      <p:cBhvr>
                                        <p:cTn id="119" dur="500"/>
                                        <p:tgtEl>
                                          <p:spTgt spid="19"/>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4" fill="hold" nodeType="clickEffect">
                                  <p:stCondLst>
                                    <p:cond delay="0"/>
                                  </p:stCondLst>
                                  <p:childTnLst>
                                    <p:set>
                                      <p:cBhvr>
                                        <p:cTn id="123" dur="1" fill="hold">
                                          <p:stCondLst>
                                            <p:cond delay="0"/>
                                          </p:stCondLst>
                                        </p:cTn>
                                        <p:tgtEl>
                                          <p:spTgt spid="73"/>
                                        </p:tgtEl>
                                        <p:attrNameLst>
                                          <p:attrName>style.visibility</p:attrName>
                                        </p:attrNameLst>
                                      </p:cBhvr>
                                      <p:to>
                                        <p:strVal val="visible"/>
                                      </p:to>
                                    </p:set>
                                    <p:animEffect transition="in" filter="wipe(down)">
                                      <p:cBhvr>
                                        <p:cTn id="124" dur="500"/>
                                        <p:tgtEl>
                                          <p:spTgt spid="73"/>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23"/>
                                        </p:tgtEl>
                                        <p:attrNameLst>
                                          <p:attrName>style.visibility</p:attrName>
                                        </p:attrNameLst>
                                      </p:cBhvr>
                                      <p:to>
                                        <p:strVal val="visible"/>
                                      </p:to>
                                    </p:set>
                                    <p:animEffect transition="in" filter="fade">
                                      <p:cBhvr>
                                        <p:cTn id="1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P spid="6" grpId="0" animBg="1"/>
      <p:bldP spid="13" grpId="0" animBg="1"/>
      <p:bldP spid="15" grpId="0" animBg="1"/>
      <p:bldP spid="17" grpId="0" animBg="1"/>
      <p:bldP spid="18" grpId="0" animBg="1"/>
      <p:bldP spid="19" grpId="0" animBg="1"/>
      <p:bldP spid="20" grpId="0" animBg="1"/>
      <p:bldP spid="21" grpId="0" animBg="1"/>
      <p:bldP spid="22" grpId="0" animBg="1"/>
      <p:bldP spid="23"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244719" y="6440224"/>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166</a:t>
            </a:fld>
            <a:endParaRPr lang="tr-TR"/>
          </a:p>
        </p:txBody>
      </p:sp>
      <p:sp>
        <p:nvSpPr>
          <p:cNvPr id="5" name="Veri Yer Tutucusu 4"/>
          <p:cNvSpPr>
            <a:spLocks noGrp="1"/>
          </p:cNvSpPr>
          <p:nvPr>
            <p:ph type="dt" sz="half" idx="10"/>
          </p:nvPr>
        </p:nvSpPr>
        <p:spPr/>
        <p:txBody>
          <a:bodyPr/>
          <a:lstStyle/>
          <a:p>
            <a:r>
              <a:rPr lang="tr-TR" dirty="0"/>
              <a:t>......</a:t>
            </a:r>
          </a:p>
        </p:txBody>
      </p:sp>
      <p:sp>
        <p:nvSpPr>
          <p:cNvPr id="8" name="Rectangle 3">
            <a:extLst>
              <a:ext uri="{FF2B5EF4-FFF2-40B4-BE49-F238E27FC236}">
                <a16:creationId xmlns:a16="http://schemas.microsoft.com/office/drawing/2014/main" id="{EAC9BFAA-C741-4F1F-93D7-9A8975B83DD4}"/>
              </a:ext>
            </a:extLst>
          </p:cNvPr>
          <p:cNvSpPr>
            <a:spLocks noGrp="1" noChangeArrowheads="1"/>
          </p:cNvSpPr>
          <p:nvPr>
            <p:ph idx="1"/>
          </p:nvPr>
        </p:nvSpPr>
        <p:spPr>
          <a:xfrm>
            <a:off x="436366" y="2575544"/>
            <a:ext cx="8765044" cy="3326142"/>
          </a:xfrm>
        </p:spPr>
        <p:txBody>
          <a:bodyPr>
            <a:normAutofit/>
          </a:bodyPr>
          <a:lstStyle/>
          <a:p>
            <a:pPr marL="354013" indent="-354013" eaLnBrk="1" hangingPunct="1">
              <a:buClrTx/>
              <a:buFont typeface="+mj-lt"/>
              <a:buAutoNum type="arabicPeriod"/>
            </a:pPr>
            <a:r>
              <a:rPr lang="tr-TR" altLang="tr-TR" sz="1800" dirty="0" err="1"/>
              <a:t>Hand</a:t>
            </a:r>
            <a:r>
              <a:rPr lang="tr-TR" altLang="tr-TR" sz="1800" dirty="0"/>
              <a:t> </a:t>
            </a:r>
            <a:r>
              <a:rPr lang="tr-TR" altLang="tr-TR" sz="1800" dirty="0" err="1"/>
              <a:t>Lay-Up</a:t>
            </a:r>
            <a:endParaRPr lang="tr-TR" altLang="tr-TR" sz="1800" dirty="0"/>
          </a:p>
          <a:p>
            <a:pPr marL="354013" indent="-354013" eaLnBrk="1" hangingPunct="1">
              <a:buClrTx/>
              <a:buFont typeface="+mj-lt"/>
              <a:buAutoNum type="arabicPeriod"/>
            </a:pPr>
            <a:r>
              <a:rPr lang="tr-TR" altLang="tr-TR" sz="1800" dirty="0" err="1"/>
              <a:t>Spray-Up</a:t>
            </a:r>
            <a:endParaRPr lang="tr-TR" altLang="tr-TR" sz="1800" dirty="0"/>
          </a:p>
          <a:p>
            <a:pPr marL="354013" indent="-354013" eaLnBrk="1" hangingPunct="1">
              <a:buClrTx/>
              <a:buFont typeface="+mj-lt"/>
              <a:buAutoNum type="arabicPeriod"/>
            </a:pPr>
            <a:r>
              <a:rPr lang="tr-TR" altLang="tr-TR" sz="1800" dirty="0" err="1"/>
              <a:t>Wet</a:t>
            </a:r>
            <a:r>
              <a:rPr lang="tr-TR" altLang="tr-TR" sz="1800" dirty="0"/>
              <a:t> </a:t>
            </a:r>
            <a:r>
              <a:rPr lang="tr-TR" altLang="tr-TR" sz="1800" dirty="0" err="1"/>
              <a:t>Filament</a:t>
            </a:r>
            <a:r>
              <a:rPr lang="tr-TR" altLang="tr-TR" sz="1800" dirty="0"/>
              <a:t> </a:t>
            </a:r>
            <a:r>
              <a:rPr lang="tr-TR" altLang="tr-TR" sz="1800" dirty="0" err="1"/>
              <a:t>Winding</a:t>
            </a:r>
            <a:endParaRPr lang="tr-TR" altLang="tr-TR" sz="1800" dirty="0"/>
          </a:p>
          <a:p>
            <a:pPr marL="354013" indent="-354013">
              <a:buClrTx/>
              <a:buFont typeface="+mj-lt"/>
              <a:buAutoNum type="arabicPeriod"/>
            </a:pPr>
            <a:r>
              <a:rPr lang="tr-TR" sz="1800" dirty="0" err="1"/>
              <a:t>Resin</a:t>
            </a:r>
            <a:r>
              <a:rPr lang="tr-TR" sz="1800" dirty="0"/>
              <a:t> Transfer </a:t>
            </a:r>
            <a:r>
              <a:rPr lang="tr-TR" sz="1800" dirty="0" err="1"/>
              <a:t>Molding</a:t>
            </a:r>
            <a:r>
              <a:rPr lang="tr-TR" sz="1800" dirty="0"/>
              <a:t> </a:t>
            </a:r>
            <a:r>
              <a:rPr lang="tr-TR" altLang="tr-TR" sz="1800" dirty="0"/>
              <a:t>(RTM)</a:t>
            </a:r>
          </a:p>
          <a:p>
            <a:pPr marL="354013" indent="-354013" eaLnBrk="1" hangingPunct="1">
              <a:spcBef>
                <a:spcPct val="0"/>
              </a:spcBef>
              <a:buClrTx/>
              <a:buFont typeface="+mj-lt"/>
              <a:buAutoNum type="arabicPeriod"/>
            </a:pPr>
            <a:r>
              <a:rPr lang="tr-TR" altLang="tr-TR" sz="1800" dirty="0" err="1"/>
              <a:t>Pultrusion</a:t>
            </a:r>
            <a:endParaRPr lang="tr-TR" altLang="tr-TR" sz="1800" dirty="0"/>
          </a:p>
          <a:p>
            <a:pPr marL="354013" indent="-354013" eaLnBrk="1" hangingPunct="1">
              <a:buClrTx/>
              <a:buFont typeface="+mj-lt"/>
              <a:buAutoNum type="arabicPeriod"/>
            </a:pPr>
            <a:r>
              <a:rPr lang="tr-TR" altLang="tr-TR" sz="1800" dirty="0" err="1"/>
              <a:t>Compression</a:t>
            </a:r>
            <a:r>
              <a:rPr lang="tr-TR" altLang="tr-TR" sz="1800" dirty="0"/>
              <a:t> </a:t>
            </a:r>
            <a:r>
              <a:rPr lang="tr-TR" altLang="tr-TR" sz="1800" dirty="0" err="1"/>
              <a:t>molding</a:t>
            </a:r>
            <a:endParaRPr lang="tr-TR" altLang="tr-TR" sz="1800" dirty="0"/>
          </a:p>
          <a:p>
            <a:pPr marL="895350" lvl="1" indent="-361950">
              <a:buClrTx/>
              <a:buSzPct val="100000"/>
              <a:buFont typeface="+mj-lt"/>
              <a:buAutoNum type="alphaLcPeriod"/>
            </a:pPr>
            <a:r>
              <a:rPr lang="tr-TR" altLang="tr-TR" sz="1800" dirty="0" err="1">
                <a:solidFill>
                  <a:schemeClr val="tx1"/>
                </a:solidFill>
              </a:rPr>
              <a:t>Sheet</a:t>
            </a:r>
            <a:r>
              <a:rPr lang="tr-TR" altLang="tr-TR" sz="1800" dirty="0">
                <a:solidFill>
                  <a:schemeClr val="tx1"/>
                </a:solidFill>
              </a:rPr>
              <a:t> </a:t>
            </a:r>
            <a:r>
              <a:rPr lang="tr-TR" altLang="tr-TR" sz="1800" dirty="0" err="1">
                <a:solidFill>
                  <a:schemeClr val="tx1"/>
                </a:solidFill>
              </a:rPr>
              <a:t>Moulding</a:t>
            </a:r>
            <a:r>
              <a:rPr lang="tr-TR" altLang="tr-TR" sz="1800" dirty="0">
                <a:solidFill>
                  <a:schemeClr val="tx1"/>
                </a:solidFill>
              </a:rPr>
              <a:t> </a:t>
            </a:r>
            <a:r>
              <a:rPr lang="tr-TR" altLang="tr-TR" sz="1800" dirty="0" err="1">
                <a:solidFill>
                  <a:schemeClr val="tx1"/>
                </a:solidFill>
              </a:rPr>
              <a:t>Composites</a:t>
            </a:r>
            <a:r>
              <a:rPr lang="tr-TR" altLang="tr-TR" sz="1800" dirty="0">
                <a:solidFill>
                  <a:schemeClr val="tx1"/>
                </a:solidFill>
              </a:rPr>
              <a:t> (SMC)</a:t>
            </a:r>
          </a:p>
          <a:p>
            <a:pPr marL="895350" lvl="1" indent="-361950" eaLnBrk="1" hangingPunct="1">
              <a:buClrTx/>
              <a:buSzPct val="100000"/>
              <a:buFont typeface="+mj-lt"/>
              <a:buAutoNum type="alphaLcPeriod"/>
            </a:pPr>
            <a:r>
              <a:rPr lang="tr-TR" altLang="tr-TR" sz="1800" dirty="0" err="1">
                <a:solidFill>
                  <a:schemeClr val="tx1"/>
                </a:solidFill>
              </a:rPr>
              <a:t>Bulk</a:t>
            </a:r>
            <a:r>
              <a:rPr lang="tr-TR" altLang="tr-TR" sz="1800" dirty="0">
                <a:solidFill>
                  <a:schemeClr val="tx1"/>
                </a:solidFill>
              </a:rPr>
              <a:t> </a:t>
            </a:r>
            <a:r>
              <a:rPr lang="tr-TR" altLang="tr-TR" sz="1800" dirty="0" err="1">
                <a:solidFill>
                  <a:schemeClr val="tx1"/>
                </a:solidFill>
              </a:rPr>
              <a:t>Moulding</a:t>
            </a:r>
            <a:r>
              <a:rPr lang="tr-TR" altLang="tr-TR" sz="1800" dirty="0">
                <a:solidFill>
                  <a:schemeClr val="tx1"/>
                </a:solidFill>
              </a:rPr>
              <a:t> </a:t>
            </a:r>
            <a:r>
              <a:rPr lang="tr-TR" altLang="tr-TR" sz="1800" dirty="0" err="1">
                <a:solidFill>
                  <a:schemeClr val="tx1"/>
                </a:solidFill>
              </a:rPr>
              <a:t>Composites</a:t>
            </a:r>
            <a:r>
              <a:rPr lang="tr-TR" altLang="tr-TR" sz="1800" dirty="0">
                <a:solidFill>
                  <a:schemeClr val="tx1"/>
                </a:solidFill>
              </a:rPr>
              <a:t> (BMC)</a:t>
            </a:r>
          </a:p>
          <a:p>
            <a:pPr marL="354013" indent="-354013" eaLnBrk="1" hangingPunct="1">
              <a:buClrTx/>
              <a:buFont typeface="+mj-lt"/>
              <a:buAutoNum type="arabicPeriod"/>
            </a:pPr>
            <a:r>
              <a:rPr lang="tr-TR" altLang="tr-TR" sz="1800" dirty="0"/>
              <a:t>Vakum </a:t>
            </a:r>
            <a:r>
              <a:rPr lang="tr-TR" altLang="tr-TR" sz="1800" dirty="0" err="1"/>
              <a:t>Bonding</a:t>
            </a:r>
            <a:r>
              <a:rPr lang="tr-TR" altLang="tr-TR" sz="1800" dirty="0"/>
              <a:t> / Vakum </a:t>
            </a:r>
            <a:r>
              <a:rPr lang="tr-TR" altLang="tr-TR" sz="1800" dirty="0" err="1"/>
              <a:t>Bagging</a:t>
            </a:r>
            <a:endParaRPr lang="tr-TR" altLang="tr-TR" sz="1800" dirty="0"/>
          </a:p>
          <a:p>
            <a:pPr marL="354013" indent="-354013" eaLnBrk="1" hangingPunct="1">
              <a:buClrTx/>
              <a:buFont typeface="+mj-lt"/>
              <a:buAutoNum type="arabicPeriod"/>
            </a:pPr>
            <a:r>
              <a:rPr lang="tr-TR" altLang="tr-TR" sz="1800" dirty="0" err="1"/>
              <a:t>Autoclave</a:t>
            </a:r>
            <a:r>
              <a:rPr lang="tr-TR" altLang="tr-TR" sz="1800" dirty="0"/>
              <a:t> </a:t>
            </a:r>
            <a:r>
              <a:rPr lang="tr-TR" altLang="tr-TR" sz="1800" dirty="0" err="1"/>
              <a:t>bonding</a:t>
            </a:r>
            <a:r>
              <a:rPr lang="tr-TR" altLang="tr-TR" sz="1800" dirty="0"/>
              <a:t> </a:t>
            </a:r>
          </a:p>
        </p:txBody>
      </p:sp>
      <p:sp>
        <p:nvSpPr>
          <p:cNvPr id="9" name="Rectangle 2">
            <a:extLst>
              <a:ext uri="{FF2B5EF4-FFF2-40B4-BE49-F238E27FC236}">
                <a16:creationId xmlns:a16="http://schemas.microsoft.com/office/drawing/2014/main" id="{53792CC2-A95E-419D-A1E7-F83A20FCD733}"/>
              </a:ext>
            </a:extLst>
          </p:cNvPr>
          <p:cNvSpPr txBox="1">
            <a:spLocks noChangeArrowheads="1"/>
          </p:cNvSpPr>
          <p:nvPr/>
        </p:nvSpPr>
        <p:spPr>
          <a:xfrm>
            <a:off x="305706" y="1712168"/>
            <a:ext cx="4639376" cy="692586"/>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lnSpc>
                <a:spcPct val="150000"/>
              </a:lnSpc>
              <a:defRPr/>
            </a:pPr>
            <a:r>
              <a:rPr lang="tr-TR" sz="1800" dirty="0">
                <a:solidFill>
                  <a:schemeClr val="tx1"/>
                </a:solidFill>
              </a:rPr>
              <a:t>6. </a:t>
            </a:r>
            <a:r>
              <a:rPr lang="en-US" sz="1800" dirty="0">
                <a:solidFill>
                  <a:schemeClr val="tx1"/>
                </a:solidFill>
              </a:rPr>
              <a:t>Major Composite Manufacturing Methods are listed below </a:t>
            </a:r>
            <a:r>
              <a:rPr lang="tr-TR" sz="1800" dirty="0">
                <a:solidFill>
                  <a:schemeClr val="tx1"/>
                </a:solidFill>
              </a:rPr>
              <a:t>:</a:t>
            </a:r>
          </a:p>
        </p:txBody>
      </p:sp>
      <p:sp>
        <p:nvSpPr>
          <p:cNvPr id="12" name="Rectangle 2">
            <a:extLst>
              <a:ext uri="{FF2B5EF4-FFF2-40B4-BE49-F238E27FC236}">
                <a16:creationId xmlns:a16="http://schemas.microsoft.com/office/drawing/2014/main" id="{5E100177-3D30-4050-B91F-AD81056C5442}"/>
              </a:ext>
            </a:extLst>
          </p:cNvPr>
          <p:cNvSpPr txBox="1">
            <a:spLocks noChangeArrowheads="1"/>
          </p:cNvSpPr>
          <p:nvPr/>
        </p:nvSpPr>
        <p:spPr>
          <a:xfrm>
            <a:off x="3576817" y="5869324"/>
            <a:ext cx="5531893" cy="400110"/>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en-US" sz="1800" dirty="0">
                <a:solidFill>
                  <a:schemeClr val="tx1"/>
                </a:solidFill>
              </a:rPr>
              <a:t>Now we will examine these methods one by one</a:t>
            </a:r>
            <a:r>
              <a:rPr lang="tr-TR" sz="1800" dirty="0">
                <a:solidFill>
                  <a:schemeClr val="tx1"/>
                </a:solidFill>
              </a:rPr>
              <a:t>.</a:t>
            </a:r>
            <a:r>
              <a:rPr lang="en-US" sz="1800" dirty="0">
                <a:solidFill>
                  <a:schemeClr val="tx1"/>
                </a:solidFill>
              </a:rPr>
              <a:t>.</a:t>
            </a:r>
            <a:r>
              <a:rPr lang="tr-TR" sz="1800" dirty="0">
                <a:solidFill>
                  <a:schemeClr val="tx1"/>
                </a:solidFill>
              </a:rPr>
              <a:t>&gt;&gt;</a:t>
            </a:r>
          </a:p>
        </p:txBody>
      </p:sp>
      <p:pic>
        <p:nvPicPr>
          <p:cNvPr id="4098" name="Picture 2" descr="Composite materials prepare for takeoff | by Solvay | Medium">
            <a:extLst>
              <a:ext uri="{FF2B5EF4-FFF2-40B4-BE49-F238E27FC236}">
                <a16:creationId xmlns:a16="http://schemas.microsoft.com/office/drawing/2014/main" id="{E89310C8-005E-428D-844A-D3DF8EC9B92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760851" y="1568815"/>
            <a:ext cx="4164672" cy="2796345"/>
          </a:xfrm>
          <a:prstGeom prst="rect">
            <a:avLst/>
          </a:prstGeom>
          <a:noFill/>
          <a:extLst>
            <a:ext uri="{909E8E84-426E-40DD-AFC4-6F175D3DCCD1}">
              <a14:hiddenFill xmlns:a14="http://schemas.microsoft.com/office/drawing/2010/main">
                <a:solidFill>
                  <a:srgbClr val="FFFFFF"/>
                </a:solidFill>
              </a14:hiddenFill>
            </a:ext>
          </a:extLst>
        </p:spPr>
      </p:pic>
      <p:sp>
        <p:nvSpPr>
          <p:cNvPr id="14" name="Başlık 1">
            <a:extLst>
              <a:ext uri="{FF2B5EF4-FFF2-40B4-BE49-F238E27FC236}">
                <a16:creationId xmlns:a16="http://schemas.microsoft.com/office/drawing/2014/main" id="{086C7B5A-FB0B-4872-9D8B-F9C1B0B2F24D}"/>
              </a:ext>
            </a:extLst>
          </p:cNvPr>
          <p:cNvSpPr txBox="1">
            <a:spLocks/>
          </p:cNvSpPr>
          <p:nvPr/>
        </p:nvSpPr>
        <p:spPr>
          <a:xfrm>
            <a:off x="612763" y="241997"/>
            <a:ext cx="7746572" cy="520578"/>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solidFill>
                  <a:schemeClr val="bg2">
                    <a:lumMod val="50000"/>
                  </a:schemeClr>
                </a:solidFill>
              </a:rPr>
              <a:t>12- </a:t>
            </a:r>
            <a:r>
              <a:rPr lang="tr-TR" sz="2800" dirty="0" err="1">
                <a:solidFill>
                  <a:schemeClr val="bg2">
                    <a:lumMod val="50000"/>
                  </a:schemeClr>
                </a:solidFill>
              </a:rPr>
              <a:t>Manufacturing</a:t>
            </a:r>
            <a:r>
              <a:rPr lang="tr-TR" sz="2800" dirty="0">
                <a:solidFill>
                  <a:schemeClr val="bg2">
                    <a:lumMod val="50000"/>
                  </a:schemeClr>
                </a:solidFill>
              </a:rPr>
              <a:t> Technologies in </a:t>
            </a:r>
            <a:r>
              <a:rPr lang="tr-TR" sz="2800" dirty="0" err="1">
                <a:solidFill>
                  <a:schemeClr val="bg2">
                    <a:lumMod val="50000"/>
                  </a:schemeClr>
                </a:solidFill>
              </a:rPr>
              <a:t>Composites</a:t>
            </a:r>
            <a:endParaRPr lang="tr-TR" sz="2800" dirty="0">
              <a:solidFill>
                <a:schemeClr val="bg2">
                  <a:lumMod val="50000"/>
                </a:schemeClr>
              </a:solidFill>
            </a:endParaRPr>
          </a:p>
        </p:txBody>
      </p:sp>
      <p:sp>
        <p:nvSpPr>
          <p:cNvPr id="15" name="Rectangle 2">
            <a:extLst>
              <a:ext uri="{FF2B5EF4-FFF2-40B4-BE49-F238E27FC236}">
                <a16:creationId xmlns:a16="http://schemas.microsoft.com/office/drawing/2014/main" id="{58572009-98C0-4CC8-90D1-F9388356952F}"/>
              </a:ext>
            </a:extLst>
          </p:cNvPr>
          <p:cNvSpPr txBox="1">
            <a:spLocks noChangeArrowheads="1"/>
          </p:cNvSpPr>
          <p:nvPr/>
        </p:nvSpPr>
        <p:spPr>
          <a:xfrm>
            <a:off x="1899704" y="653695"/>
            <a:ext cx="5172689" cy="400110"/>
          </a:xfrm>
          <a:prstGeom prst="rect">
            <a:avLst/>
          </a:prstGeom>
        </p:spPr>
        <p:txBody>
          <a:bodyPr vert="horz" anchor="b">
            <a:normAutofit fontScale="925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defRPr/>
            </a:pPr>
            <a:r>
              <a:rPr lang="tr-TR" sz="1800" dirty="0">
                <a:solidFill>
                  <a:schemeClr val="bg2">
                    <a:lumMod val="50000"/>
                  </a:schemeClr>
                </a:solidFill>
              </a:rPr>
              <a:t>12. 1 </a:t>
            </a:r>
            <a:r>
              <a:rPr lang="en-US" sz="1800" dirty="0">
                <a:solidFill>
                  <a:schemeClr val="bg2">
                    <a:lumMod val="50000"/>
                  </a:schemeClr>
                </a:solidFill>
              </a:rPr>
              <a:t>General Features of Manufacturing Methods</a:t>
            </a:r>
            <a:r>
              <a:rPr lang="tr-TR" sz="1800" dirty="0">
                <a:solidFill>
                  <a:schemeClr val="bg2">
                    <a:lumMod val="50000"/>
                  </a:schemeClr>
                </a:solidFill>
              </a:rPr>
              <a:t>:</a:t>
            </a:r>
          </a:p>
        </p:txBody>
      </p:sp>
    </p:spTree>
    <p:extLst>
      <p:ext uri="{BB962C8B-B14F-4D97-AF65-F5344CB8AC3E}">
        <p14:creationId xmlns:p14="http://schemas.microsoft.com/office/powerpoint/2010/main" val="359449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wipe(up)">
                                      <p:cBhvr>
                                        <p:cTn id="14" dur="5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wipe(up)">
                                      <p:cBhvr>
                                        <p:cTn id="19" dur="500"/>
                                        <p:tgtEl>
                                          <p:spTgt spid="8">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wipe(up)">
                                      <p:cBhvr>
                                        <p:cTn id="24" dur="500"/>
                                        <p:tgtEl>
                                          <p:spTgt spid="8">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animEffect transition="in" filter="wipe(up)">
                                      <p:cBhvr>
                                        <p:cTn id="29" dur="500"/>
                                        <p:tgtEl>
                                          <p:spTgt spid="8">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8">
                                            <p:txEl>
                                              <p:pRg st="4" end="4"/>
                                            </p:txEl>
                                          </p:spTgt>
                                        </p:tgtEl>
                                        <p:attrNameLst>
                                          <p:attrName>style.visibility</p:attrName>
                                        </p:attrNameLst>
                                      </p:cBhvr>
                                      <p:to>
                                        <p:strVal val="visible"/>
                                      </p:to>
                                    </p:set>
                                    <p:animEffect transition="in" filter="wipe(up)">
                                      <p:cBhvr>
                                        <p:cTn id="34" dur="500"/>
                                        <p:tgtEl>
                                          <p:spTgt spid="8">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8">
                                            <p:txEl>
                                              <p:pRg st="5" end="5"/>
                                            </p:txEl>
                                          </p:spTgt>
                                        </p:tgtEl>
                                        <p:attrNameLst>
                                          <p:attrName>style.visibility</p:attrName>
                                        </p:attrNameLst>
                                      </p:cBhvr>
                                      <p:to>
                                        <p:strVal val="visible"/>
                                      </p:to>
                                    </p:set>
                                    <p:animEffect transition="in" filter="wipe(up)">
                                      <p:cBhvr>
                                        <p:cTn id="39" dur="500"/>
                                        <p:tgtEl>
                                          <p:spTgt spid="8">
                                            <p:txEl>
                                              <p:pRg st="5" end="5"/>
                                            </p:txEl>
                                          </p:spTgt>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8">
                                            <p:txEl>
                                              <p:pRg st="6" end="6"/>
                                            </p:txEl>
                                          </p:spTgt>
                                        </p:tgtEl>
                                        <p:attrNameLst>
                                          <p:attrName>style.visibility</p:attrName>
                                        </p:attrNameLst>
                                      </p:cBhvr>
                                      <p:to>
                                        <p:strVal val="visible"/>
                                      </p:to>
                                    </p:set>
                                    <p:animEffect transition="in" filter="wipe(up)">
                                      <p:cBhvr>
                                        <p:cTn id="42" dur="500"/>
                                        <p:tgtEl>
                                          <p:spTgt spid="8">
                                            <p:txEl>
                                              <p:pRg st="6" end="6"/>
                                            </p:txEl>
                                          </p:spTgt>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8">
                                            <p:txEl>
                                              <p:pRg st="7" end="7"/>
                                            </p:txEl>
                                          </p:spTgt>
                                        </p:tgtEl>
                                        <p:attrNameLst>
                                          <p:attrName>style.visibility</p:attrName>
                                        </p:attrNameLst>
                                      </p:cBhvr>
                                      <p:to>
                                        <p:strVal val="visible"/>
                                      </p:to>
                                    </p:set>
                                    <p:animEffect transition="in" filter="wipe(up)">
                                      <p:cBhvr>
                                        <p:cTn id="45" dur="500"/>
                                        <p:tgtEl>
                                          <p:spTgt spid="8">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8">
                                            <p:txEl>
                                              <p:pRg st="8" end="8"/>
                                            </p:txEl>
                                          </p:spTgt>
                                        </p:tgtEl>
                                        <p:attrNameLst>
                                          <p:attrName>style.visibility</p:attrName>
                                        </p:attrNameLst>
                                      </p:cBhvr>
                                      <p:to>
                                        <p:strVal val="visible"/>
                                      </p:to>
                                    </p:set>
                                    <p:animEffect transition="in" filter="wipe(up)">
                                      <p:cBhvr>
                                        <p:cTn id="50" dur="500"/>
                                        <p:tgtEl>
                                          <p:spTgt spid="8">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8">
                                            <p:txEl>
                                              <p:pRg st="9" end="9"/>
                                            </p:txEl>
                                          </p:spTgt>
                                        </p:tgtEl>
                                        <p:attrNameLst>
                                          <p:attrName>style.visibility</p:attrName>
                                        </p:attrNameLst>
                                      </p:cBhvr>
                                      <p:to>
                                        <p:strVal val="visible"/>
                                      </p:to>
                                    </p:set>
                                    <p:animEffect transition="in" filter="wipe(up)">
                                      <p:cBhvr>
                                        <p:cTn id="55" dur="500"/>
                                        <p:tgtEl>
                                          <p:spTgt spid="8">
                                            <p:txEl>
                                              <p:pRg st="9" end="9"/>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500" fill="hold"/>
                                        <p:tgtEl>
                                          <p:spTgt spid="12"/>
                                        </p:tgtEl>
                                        <p:attrNameLst>
                                          <p:attrName>ppt_w</p:attrName>
                                        </p:attrNameLst>
                                      </p:cBhvr>
                                      <p:tavLst>
                                        <p:tav tm="0">
                                          <p:val>
                                            <p:fltVal val="0"/>
                                          </p:val>
                                        </p:tav>
                                        <p:tav tm="100000">
                                          <p:val>
                                            <p:strVal val="#ppt_w"/>
                                          </p:val>
                                        </p:tav>
                                      </p:tavLst>
                                    </p:anim>
                                    <p:anim calcmode="lin" valueType="num">
                                      <p:cBhvr>
                                        <p:cTn id="61" dur="500" fill="hold"/>
                                        <p:tgtEl>
                                          <p:spTgt spid="12"/>
                                        </p:tgtEl>
                                        <p:attrNameLst>
                                          <p:attrName>ppt_h</p:attrName>
                                        </p:attrNameLst>
                                      </p:cBhvr>
                                      <p:tavLst>
                                        <p:tav tm="0">
                                          <p:val>
                                            <p:fltVal val="0"/>
                                          </p:val>
                                        </p:tav>
                                        <p:tav tm="100000">
                                          <p:val>
                                            <p:strVal val="#ppt_h"/>
                                          </p:val>
                                        </p:tav>
                                      </p:tavLst>
                                    </p:anim>
                                    <p:animEffect transition="in" filter="fade">
                                      <p:cBhvr>
                                        <p:cTn id="6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P spid="12"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051720" y="6419574"/>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167</a:t>
            </a:fld>
            <a:endParaRPr lang="tr-TR"/>
          </a:p>
        </p:txBody>
      </p:sp>
      <p:sp>
        <p:nvSpPr>
          <p:cNvPr id="5" name="Veri Yer Tutucusu 4"/>
          <p:cNvSpPr>
            <a:spLocks noGrp="1"/>
          </p:cNvSpPr>
          <p:nvPr>
            <p:ph type="dt" sz="half" idx="10"/>
          </p:nvPr>
        </p:nvSpPr>
        <p:spPr/>
        <p:txBody>
          <a:bodyPr/>
          <a:lstStyle/>
          <a:p>
            <a:r>
              <a:rPr lang="tr-TR" dirty="0"/>
              <a:t>......</a:t>
            </a:r>
          </a:p>
        </p:txBody>
      </p:sp>
      <p:sp>
        <p:nvSpPr>
          <p:cNvPr id="2" name="Dikdörtgen 1">
            <a:extLst>
              <a:ext uri="{FF2B5EF4-FFF2-40B4-BE49-F238E27FC236}">
                <a16:creationId xmlns:a16="http://schemas.microsoft.com/office/drawing/2014/main" id="{ECEB6720-88A0-4910-BF85-539F1721EA4C}"/>
              </a:ext>
            </a:extLst>
          </p:cNvPr>
          <p:cNvSpPr/>
          <p:nvPr/>
        </p:nvSpPr>
        <p:spPr>
          <a:xfrm>
            <a:off x="209497" y="1488001"/>
            <a:ext cx="2896947" cy="369332"/>
          </a:xfrm>
          <a:prstGeom prst="rect">
            <a:avLst/>
          </a:prstGeom>
        </p:spPr>
        <p:txBody>
          <a:bodyPr wrap="none">
            <a:spAutoFit/>
          </a:bodyPr>
          <a:lstStyle/>
          <a:p>
            <a:r>
              <a:rPr lang="tr-TR" dirty="0">
                <a:solidFill>
                  <a:srgbClr val="FF0000"/>
                </a:solidFill>
              </a:rPr>
              <a:t>12.2 </a:t>
            </a:r>
            <a:r>
              <a:rPr lang="tr-TR" dirty="0" err="1">
                <a:solidFill>
                  <a:srgbClr val="FF0000"/>
                </a:solidFill>
              </a:rPr>
              <a:t>Hand-Lay-up</a:t>
            </a:r>
            <a:r>
              <a:rPr lang="tr-TR" dirty="0">
                <a:solidFill>
                  <a:srgbClr val="FF0000"/>
                </a:solidFill>
              </a:rPr>
              <a:t> </a:t>
            </a:r>
            <a:r>
              <a:rPr lang="tr-TR" dirty="0" err="1">
                <a:solidFill>
                  <a:srgbClr val="FF0000"/>
                </a:solidFill>
              </a:rPr>
              <a:t>Method</a:t>
            </a:r>
            <a:endParaRPr lang="tr-TR" dirty="0">
              <a:solidFill>
                <a:srgbClr val="FF0000"/>
              </a:solidFill>
            </a:endParaRPr>
          </a:p>
        </p:txBody>
      </p:sp>
      <p:sp>
        <p:nvSpPr>
          <p:cNvPr id="14" name="Dikdörtgen 13">
            <a:extLst>
              <a:ext uri="{FF2B5EF4-FFF2-40B4-BE49-F238E27FC236}">
                <a16:creationId xmlns:a16="http://schemas.microsoft.com/office/drawing/2014/main" id="{B1F593CC-09C1-4380-95C4-7176B4F21498}"/>
              </a:ext>
            </a:extLst>
          </p:cNvPr>
          <p:cNvSpPr>
            <a:spLocks noChangeArrowheads="1"/>
          </p:cNvSpPr>
          <p:nvPr/>
        </p:nvSpPr>
        <p:spPr bwMode="auto">
          <a:xfrm>
            <a:off x="209497" y="2249922"/>
            <a:ext cx="5226600" cy="122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0" algn="just">
              <a:lnSpc>
                <a:spcPct val="150000"/>
              </a:lnSpc>
            </a:pPr>
            <a:r>
              <a:rPr lang="en-US" altLang="tr-TR" sz="1700" dirty="0">
                <a:solidFill>
                  <a:srgbClr val="000000"/>
                </a:solidFill>
                <a:latin typeface="+mj-lt"/>
              </a:rPr>
              <a:t>In this manual manufacturing method, </a:t>
            </a:r>
            <a:endParaRPr lang="tr-TR" altLang="tr-TR" sz="1700" dirty="0">
              <a:solidFill>
                <a:srgbClr val="000000"/>
              </a:solidFill>
              <a:latin typeface="+mj-lt"/>
            </a:endParaRPr>
          </a:p>
          <a:p>
            <a:pPr marL="342900" indent="-342900" algn="just">
              <a:lnSpc>
                <a:spcPct val="150000"/>
              </a:lnSpc>
              <a:buFont typeface="+mj-lt"/>
              <a:buAutoNum type="arabicPeriod"/>
            </a:pPr>
            <a:r>
              <a:rPr lang="en-US" altLang="tr-TR" sz="1700" dirty="0">
                <a:solidFill>
                  <a:srgbClr val="000000"/>
                </a:solidFill>
                <a:latin typeface="+mj-lt"/>
              </a:rPr>
              <a:t>the mold to be used is first cleaned and gel-coat is applied.</a:t>
            </a:r>
            <a:r>
              <a:rPr lang="tr-TR" altLang="tr-TR" sz="1700" dirty="0">
                <a:solidFill>
                  <a:srgbClr val="000000"/>
                </a:solidFill>
                <a:latin typeface="+mj-lt"/>
              </a:rPr>
              <a:t> </a:t>
            </a:r>
          </a:p>
        </p:txBody>
      </p:sp>
      <p:sp>
        <p:nvSpPr>
          <p:cNvPr id="7" name="Dikdörtgen 6">
            <a:extLst>
              <a:ext uri="{FF2B5EF4-FFF2-40B4-BE49-F238E27FC236}">
                <a16:creationId xmlns:a16="http://schemas.microsoft.com/office/drawing/2014/main" id="{70727EC4-624C-47E5-8E7A-0C014EC61146}"/>
              </a:ext>
            </a:extLst>
          </p:cNvPr>
          <p:cNvSpPr/>
          <p:nvPr/>
        </p:nvSpPr>
        <p:spPr>
          <a:xfrm>
            <a:off x="147035" y="5015809"/>
            <a:ext cx="8809924" cy="829522"/>
          </a:xfrm>
          <a:prstGeom prst="rect">
            <a:avLst/>
          </a:prstGeom>
        </p:spPr>
        <p:txBody>
          <a:bodyPr wrap="square">
            <a:spAutoFit/>
          </a:bodyPr>
          <a:lstStyle/>
          <a:p>
            <a:pPr marL="265113" indent="-265113">
              <a:lnSpc>
                <a:spcPct val="150000"/>
              </a:lnSpc>
              <a:buFont typeface="+mj-lt"/>
              <a:buAutoNum type="arabicPeriod" startAt="3"/>
            </a:pPr>
            <a:r>
              <a:rPr lang="en-US" altLang="tr-TR" sz="1700" dirty="0">
                <a:solidFill>
                  <a:srgbClr val="000000"/>
                </a:solidFill>
              </a:rPr>
              <a:t>Then, the resin-impregnated fabrics are left to cook/dry under room temperature and atmospheric pressure or under different temperatures and pressures.</a:t>
            </a:r>
            <a:r>
              <a:rPr lang="tr-TR" altLang="tr-TR" sz="1700" dirty="0">
                <a:solidFill>
                  <a:srgbClr val="000000"/>
                </a:solidFill>
              </a:rPr>
              <a:t>. </a:t>
            </a:r>
          </a:p>
        </p:txBody>
      </p:sp>
      <p:sp>
        <p:nvSpPr>
          <p:cNvPr id="15" name="Dikdörtgen 14">
            <a:extLst>
              <a:ext uri="{FF2B5EF4-FFF2-40B4-BE49-F238E27FC236}">
                <a16:creationId xmlns:a16="http://schemas.microsoft.com/office/drawing/2014/main" id="{49BE387E-8AC3-45A6-946A-4230023792C8}"/>
              </a:ext>
            </a:extLst>
          </p:cNvPr>
          <p:cNvSpPr/>
          <p:nvPr/>
        </p:nvSpPr>
        <p:spPr>
          <a:xfrm>
            <a:off x="133425" y="5859020"/>
            <a:ext cx="8993744" cy="437107"/>
          </a:xfrm>
          <a:prstGeom prst="rect">
            <a:avLst/>
          </a:prstGeom>
        </p:spPr>
        <p:txBody>
          <a:bodyPr wrap="square">
            <a:spAutoFit/>
          </a:bodyPr>
          <a:lstStyle/>
          <a:p>
            <a:pPr marL="176213" indent="-176213" algn="just">
              <a:lnSpc>
                <a:spcPct val="150000"/>
              </a:lnSpc>
              <a:spcBef>
                <a:spcPct val="0"/>
              </a:spcBef>
              <a:buFont typeface="+mj-lt"/>
              <a:buAutoNum type="arabicPeriod" startAt="4"/>
              <a:defRPr/>
            </a:pPr>
            <a:r>
              <a:rPr lang="tr-TR" altLang="tr-TR" sz="1700" dirty="0"/>
              <a:t> </a:t>
            </a:r>
            <a:r>
              <a:rPr lang="en-US" altLang="tr-TR" sz="1700" dirty="0"/>
              <a:t>Layered composite materials can also be produced by stacking fibers in the form of layers.</a:t>
            </a:r>
            <a:endParaRPr lang="tr-TR" altLang="tr-TR" sz="1700" dirty="0"/>
          </a:p>
        </p:txBody>
      </p:sp>
      <p:sp>
        <p:nvSpPr>
          <p:cNvPr id="17" name="Dikdörtgen 16">
            <a:extLst>
              <a:ext uri="{FF2B5EF4-FFF2-40B4-BE49-F238E27FC236}">
                <a16:creationId xmlns:a16="http://schemas.microsoft.com/office/drawing/2014/main" id="{A37BECBF-B9EF-4507-A01A-86EB1C104ADD}"/>
              </a:ext>
            </a:extLst>
          </p:cNvPr>
          <p:cNvSpPr/>
          <p:nvPr/>
        </p:nvSpPr>
        <p:spPr>
          <a:xfrm>
            <a:off x="971600" y="1884247"/>
            <a:ext cx="2957861" cy="369332"/>
          </a:xfrm>
          <a:prstGeom prst="rect">
            <a:avLst/>
          </a:prstGeom>
        </p:spPr>
        <p:txBody>
          <a:bodyPr wrap="none">
            <a:spAutoFit/>
          </a:bodyPr>
          <a:lstStyle/>
          <a:p>
            <a:r>
              <a:rPr lang="tr-TR" b="1" dirty="0"/>
              <a:t>12.2.1 General </a:t>
            </a:r>
            <a:r>
              <a:rPr lang="tr-TR" b="1" dirty="0" err="1"/>
              <a:t>Features</a:t>
            </a:r>
            <a:endParaRPr lang="tr-TR" b="1" dirty="0"/>
          </a:p>
        </p:txBody>
      </p:sp>
      <p:sp>
        <p:nvSpPr>
          <p:cNvPr id="18" name="Dikdörtgen 17">
            <a:extLst>
              <a:ext uri="{FF2B5EF4-FFF2-40B4-BE49-F238E27FC236}">
                <a16:creationId xmlns:a16="http://schemas.microsoft.com/office/drawing/2014/main" id="{045BCFBA-5091-40CA-A79F-370DA49F8A70}"/>
              </a:ext>
            </a:extLst>
          </p:cNvPr>
          <p:cNvSpPr/>
          <p:nvPr/>
        </p:nvSpPr>
        <p:spPr>
          <a:xfrm>
            <a:off x="426016" y="4233584"/>
            <a:ext cx="8570949" cy="829522"/>
          </a:xfrm>
          <a:prstGeom prst="rect">
            <a:avLst/>
          </a:prstGeom>
        </p:spPr>
        <p:txBody>
          <a:bodyPr wrap="square">
            <a:spAutoFit/>
          </a:bodyPr>
          <a:lstStyle/>
          <a:p>
            <a:pPr>
              <a:lnSpc>
                <a:spcPct val="150000"/>
              </a:lnSpc>
            </a:pPr>
            <a:r>
              <a:rPr lang="en-US" altLang="tr-TR" sz="1700" dirty="0">
                <a:solidFill>
                  <a:srgbClr val="000000"/>
                </a:solidFill>
              </a:rPr>
              <a:t>Resins can be impregnated to fabrics in layers, or depending on the properties of the fabric, resin can be impregnated to multiple layers at the same time.</a:t>
            </a:r>
            <a:endParaRPr lang="tr-TR" sz="1700" dirty="0"/>
          </a:p>
        </p:txBody>
      </p:sp>
      <p:sp>
        <p:nvSpPr>
          <p:cNvPr id="16" name="Başlık 1">
            <a:extLst>
              <a:ext uri="{FF2B5EF4-FFF2-40B4-BE49-F238E27FC236}">
                <a16:creationId xmlns:a16="http://schemas.microsoft.com/office/drawing/2014/main" id="{49FAC499-8C2B-4D07-9820-2BC0FBAA84EB}"/>
              </a:ext>
            </a:extLst>
          </p:cNvPr>
          <p:cNvSpPr txBox="1">
            <a:spLocks/>
          </p:cNvSpPr>
          <p:nvPr/>
        </p:nvSpPr>
        <p:spPr>
          <a:xfrm>
            <a:off x="630127" y="383546"/>
            <a:ext cx="7746572" cy="520578"/>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solidFill>
                  <a:schemeClr val="bg2">
                    <a:lumMod val="50000"/>
                  </a:schemeClr>
                </a:solidFill>
              </a:rPr>
              <a:t>12- </a:t>
            </a:r>
            <a:r>
              <a:rPr lang="tr-TR" sz="2800" dirty="0" err="1">
                <a:solidFill>
                  <a:schemeClr val="bg2">
                    <a:lumMod val="50000"/>
                  </a:schemeClr>
                </a:solidFill>
              </a:rPr>
              <a:t>Manufacturing</a:t>
            </a:r>
            <a:r>
              <a:rPr lang="tr-TR" sz="2800" dirty="0">
                <a:solidFill>
                  <a:schemeClr val="bg2">
                    <a:lumMod val="50000"/>
                  </a:schemeClr>
                </a:solidFill>
              </a:rPr>
              <a:t> Technologies in </a:t>
            </a:r>
            <a:r>
              <a:rPr lang="tr-TR" sz="2800" dirty="0" err="1">
                <a:solidFill>
                  <a:schemeClr val="bg2">
                    <a:lumMod val="50000"/>
                  </a:schemeClr>
                </a:solidFill>
              </a:rPr>
              <a:t>Composites</a:t>
            </a:r>
            <a:endParaRPr lang="tr-TR" sz="2800" dirty="0">
              <a:solidFill>
                <a:schemeClr val="bg2">
                  <a:lumMod val="50000"/>
                </a:schemeClr>
              </a:solidFill>
            </a:endParaRPr>
          </a:p>
        </p:txBody>
      </p:sp>
      <p:sp>
        <p:nvSpPr>
          <p:cNvPr id="8" name="Dikdörtgen 7">
            <a:extLst>
              <a:ext uri="{FF2B5EF4-FFF2-40B4-BE49-F238E27FC236}">
                <a16:creationId xmlns:a16="http://schemas.microsoft.com/office/drawing/2014/main" id="{C162E7B8-488F-439C-AC21-74290A8E6C46}"/>
              </a:ext>
            </a:extLst>
          </p:cNvPr>
          <p:cNvSpPr/>
          <p:nvPr/>
        </p:nvSpPr>
        <p:spPr>
          <a:xfrm>
            <a:off x="182079" y="3442111"/>
            <a:ext cx="8570949" cy="829522"/>
          </a:xfrm>
          <a:prstGeom prst="rect">
            <a:avLst/>
          </a:prstGeom>
        </p:spPr>
        <p:txBody>
          <a:bodyPr wrap="square">
            <a:spAutoFit/>
          </a:bodyPr>
          <a:lstStyle/>
          <a:p>
            <a:pPr marL="265113" indent="-265113" algn="just">
              <a:lnSpc>
                <a:spcPct val="150000"/>
              </a:lnSpc>
              <a:buFont typeface="+mj-lt"/>
              <a:buAutoNum type="arabicPeriod" startAt="2"/>
            </a:pPr>
            <a:r>
              <a:rPr lang="en-US" altLang="tr-TR" sz="1700" dirty="0">
                <a:solidFill>
                  <a:srgbClr val="000000"/>
                </a:solidFill>
              </a:rPr>
              <a:t>After the gel-</a:t>
            </a:r>
            <a:r>
              <a:rPr lang="tr-TR" altLang="tr-TR" sz="1700" dirty="0" err="1">
                <a:solidFill>
                  <a:srgbClr val="000000"/>
                </a:solidFill>
              </a:rPr>
              <a:t>coat</a:t>
            </a:r>
            <a:r>
              <a:rPr lang="en-US" altLang="tr-TR" sz="1700" dirty="0">
                <a:solidFill>
                  <a:srgbClr val="000000"/>
                </a:solidFill>
              </a:rPr>
              <a:t> hardens, fiber fabrics are placed in this mold by hand, and at this time, resin is impregnated </a:t>
            </a:r>
            <a:r>
              <a:rPr lang="tr-TR" altLang="tr-TR" sz="1700" dirty="0">
                <a:solidFill>
                  <a:srgbClr val="000000"/>
                </a:solidFill>
              </a:rPr>
              <a:t>(is fed) </a:t>
            </a:r>
            <a:r>
              <a:rPr lang="en-US" altLang="tr-TR" sz="1700" dirty="0">
                <a:solidFill>
                  <a:srgbClr val="000000"/>
                </a:solidFill>
              </a:rPr>
              <a:t>with the fibers with a roller or brush.</a:t>
            </a:r>
            <a:endParaRPr lang="tr-TR" altLang="tr-TR" sz="1700" dirty="0">
              <a:solidFill>
                <a:srgbClr val="000000"/>
              </a:solidFill>
            </a:endParaRPr>
          </a:p>
        </p:txBody>
      </p:sp>
      <p:pic>
        <p:nvPicPr>
          <p:cNvPr id="9" name="Resim 8">
            <a:extLst>
              <a:ext uri="{FF2B5EF4-FFF2-40B4-BE49-F238E27FC236}">
                <a16:creationId xmlns:a16="http://schemas.microsoft.com/office/drawing/2014/main" id="{FC7CF8DF-929D-4BB8-8BF5-835D1BFFD5A7}"/>
              </a:ext>
            </a:extLst>
          </p:cNvPr>
          <p:cNvPicPr>
            <a:picLocks noChangeAspect="1"/>
          </p:cNvPicPr>
          <p:nvPr/>
        </p:nvPicPr>
        <p:blipFill>
          <a:blip r:embed="rId2"/>
          <a:stretch>
            <a:fillRect/>
          </a:stretch>
        </p:blipFill>
        <p:spPr>
          <a:xfrm>
            <a:off x="5966931" y="1457609"/>
            <a:ext cx="2961142" cy="2031799"/>
          </a:xfrm>
          <a:prstGeom prst="rect">
            <a:avLst/>
          </a:prstGeom>
        </p:spPr>
      </p:pic>
    </p:spTree>
    <p:extLst>
      <p:ext uri="{BB962C8B-B14F-4D97-AF65-F5344CB8AC3E}">
        <p14:creationId xmlns:p14="http://schemas.microsoft.com/office/powerpoint/2010/main" val="99831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barn(inVertical)">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xEl>
                                              <p:pRg st="1" end="1"/>
                                            </p:txEl>
                                          </p:spTgt>
                                        </p:tgtEl>
                                        <p:attrNameLst>
                                          <p:attrName>style.visibility</p:attrName>
                                        </p:attrNameLst>
                                      </p:cBhvr>
                                      <p:to>
                                        <p:strVal val="visible"/>
                                      </p:to>
                                    </p:set>
                                    <p:animEffect transition="in" filter="barn(inVertical)">
                                      <p:cBhvr>
                                        <p:cTn id="22" dur="500"/>
                                        <p:tgtEl>
                                          <p:spTgt spid="1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build="p"/>
      <p:bldP spid="7" grpId="0"/>
      <p:bldP spid="15" grpId="0"/>
      <p:bldP spid="17" grpId="0"/>
      <p:bldP spid="18" grpId="0"/>
      <p:bldP spid="8"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862335" y="6404984"/>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168</a:t>
            </a:fld>
            <a:endParaRPr lang="tr-TR"/>
          </a:p>
        </p:txBody>
      </p:sp>
      <p:sp>
        <p:nvSpPr>
          <p:cNvPr id="5" name="Veri Yer Tutucusu 4"/>
          <p:cNvSpPr>
            <a:spLocks noGrp="1"/>
          </p:cNvSpPr>
          <p:nvPr>
            <p:ph type="dt" sz="half" idx="10"/>
          </p:nvPr>
        </p:nvSpPr>
        <p:spPr/>
        <p:txBody>
          <a:bodyPr/>
          <a:lstStyle/>
          <a:p>
            <a:r>
              <a:rPr lang="tr-TR" dirty="0"/>
              <a:t>......</a:t>
            </a:r>
          </a:p>
        </p:txBody>
      </p:sp>
      <p:sp>
        <p:nvSpPr>
          <p:cNvPr id="15" name="Dikdörtgen 14">
            <a:extLst>
              <a:ext uri="{FF2B5EF4-FFF2-40B4-BE49-F238E27FC236}">
                <a16:creationId xmlns:a16="http://schemas.microsoft.com/office/drawing/2014/main" id="{227BB7F7-EEF5-41CF-9088-022F9A77C5C3}"/>
              </a:ext>
            </a:extLst>
          </p:cNvPr>
          <p:cNvSpPr/>
          <p:nvPr/>
        </p:nvSpPr>
        <p:spPr>
          <a:xfrm>
            <a:off x="179513" y="1733152"/>
            <a:ext cx="5904656" cy="2006768"/>
          </a:xfrm>
          <a:prstGeom prst="rect">
            <a:avLst/>
          </a:prstGeom>
        </p:spPr>
        <p:txBody>
          <a:bodyPr wrap="square">
            <a:spAutoFit/>
          </a:bodyPr>
          <a:lstStyle/>
          <a:p>
            <a:pPr marL="342900" indent="-342900" algn="just">
              <a:lnSpc>
                <a:spcPct val="150000"/>
              </a:lnSpc>
              <a:buFont typeface="+mj-lt"/>
              <a:buAutoNum type="arabicPeriod" startAt="5"/>
            </a:pPr>
            <a:r>
              <a:rPr lang="en-US" altLang="tr-TR" sz="1700" dirty="0"/>
              <a:t>The most commonly used matrix materials in the hand-laying technique are polyester and epoxy, although vinyl-ester and phenolic resins are also preferred.</a:t>
            </a:r>
            <a:endParaRPr lang="tr-TR" altLang="tr-TR" sz="1700" dirty="0"/>
          </a:p>
          <a:p>
            <a:pPr marL="342900" indent="-342900" algn="just">
              <a:lnSpc>
                <a:spcPct val="150000"/>
              </a:lnSpc>
              <a:buFont typeface="+mj-lt"/>
              <a:buAutoNum type="arabicPeriod" startAt="5"/>
            </a:pPr>
            <a:r>
              <a:rPr lang="en-US" altLang="tr-TR" sz="1700" dirty="0"/>
              <a:t>Although manual laying requires intensive labor, it is suitable for small quantities of production.</a:t>
            </a:r>
            <a:endParaRPr lang="tr-TR" altLang="tr-TR" sz="1700" dirty="0"/>
          </a:p>
        </p:txBody>
      </p:sp>
      <p:sp>
        <p:nvSpPr>
          <p:cNvPr id="7" name="Dikdörtgen 6">
            <a:extLst>
              <a:ext uri="{FF2B5EF4-FFF2-40B4-BE49-F238E27FC236}">
                <a16:creationId xmlns:a16="http://schemas.microsoft.com/office/drawing/2014/main" id="{0CA6CFF7-39A3-4462-AD2B-482B9BE2CD4D}"/>
              </a:ext>
            </a:extLst>
          </p:cNvPr>
          <p:cNvSpPr/>
          <p:nvPr/>
        </p:nvSpPr>
        <p:spPr>
          <a:xfrm>
            <a:off x="179512" y="3698232"/>
            <a:ext cx="8875271" cy="437107"/>
          </a:xfrm>
          <a:prstGeom prst="rect">
            <a:avLst/>
          </a:prstGeom>
        </p:spPr>
        <p:txBody>
          <a:bodyPr wrap="square">
            <a:spAutoFit/>
          </a:bodyPr>
          <a:lstStyle/>
          <a:p>
            <a:pPr marL="342900" indent="-342900">
              <a:lnSpc>
                <a:spcPct val="150000"/>
              </a:lnSpc>
              <a:buFont typeface="+mj-lt"/>
              <a:buAutoNum type="arabicPeriod" startAt="7"/>
            </a:pPr>
            <a:r>
              <a:rPr lang="en-US" altLang="tr-TR" sz="1700" dirty="0">
                <a:solidFill>
                  <a:srgbClr val="FF0000"/>
                </a:solidFill>
                <a:latin typeface="+mj-lt"/>
              </a:rPr>
              <a:t>Application Areas: </a:t>
            </a:r>
            <a:r>
              <a:rPr lang="en-US" altLang="tr-TR" sz="1700" dirty="0">
                <a:latin typeface="+mj-lt"/>
              </a:rPr>
              <a:t>Wind turbine blades, plates, boat manufacturing, moldings,…</a:t>
            </a:r>
            <a:endParaRPr lang="tr-TR" altLang="tr-TR" sz="1700" dirty="0">
              <a:latin typeface="+mj-lt"/>
            </a:endParaRPr>
          </a:p>
        </p:txBody>
      </p:sp>
      <p:pic>
        <p:nvPicPr>
          <p:cNvPr id="1026" name="Picture 2" descr="Manual Composite Layup &amp; Spray Up on Make a GIF">
            <a:extLst>
              <a:ext uri="{FF2B5EF4-FFF2-40B4-BE49-F238E27FC236}">
                <a16:creationId xmlns:a16="http://schemas.microsoft.com/office/drawing/2014/main" id="{6281B3BA-B679-460E-8DC7-AA38185D95D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084169" y="1491492"/>
            <a:ext cx="2797770" cy="2098328"/>
          </a:xfrm>
          <a:prstGeom prst="rect">
            <a:avLst/>
          </a:prstGeom>
          <a:noFill/>
          <a:extLst>
            <a:ext uri="{909E8E84-426E-40DD-AFC4-6F175D3DCCD1}">
              <a14:hiddenFill xmlns:a14="http://schemas.microsoft.com/office/drawing/2010/main">
                <a:solidFill>
                  <a:srgbClr val="FFFFFF"/>
                </a:solidFill>
              </a14:hiddenFill>
            </a:ext>
          </a:extLst>
        </p:spPr>
      </p:pic>
      <p:sp>
        <p:nvSpPr>
          <p:cNvPr id="12" name="Dikdörtgen 11">
            <a:extLst>
              <a:ext uri="{FF2B5EF4-FFF2-40B4-BE49-F238E27FC236}">
                <a16:creationId xmlns:a16="http://schemas.microsoft.com/office/drawing/2014/main" id="{9655CEE0-ED0E-4AF8-989E-B8AE9BD9E6CE}"/>
              </a:ext>
            </a:extLst>
          </p:cNvPr>
          <p:cNvSpPr/>
          <p:nvPr/>
        </p:nvSpPr>
        <p:spPr>
          <a:xfrm>
            <a:off x="466757" y="4136382"/>
            <a:ext cx="5486400" cy="457369"/>
          </a:xfrm>
          <a:prstGeom prst="rect">
            <a:avLst/>
          </a:prstGeom>
        </p:spPr>
        <p:txBody>
          <a:bodyPr wrap="square">
            <a:spAutoFit/>
          </a:bodyPr>
          <a:lstStyle/>
          <a:p>
            <a:pPr algn="just">
              <a:lnSpc>
                <a:spcPct val="150000"/>
              </a:lnSpc>
            </a:pPr>
            <a:r>
              <a:rPr lang="tr-TR" altLang="tr-TR" dirty="0">
                <a:solidFill>
                  <a:srgbClr val="FF0000"/>
                </a:solidFill>
              </a:rPr>
              <a:t>12.2.2 </a:t>
            </a:r>
            <a:r>
              <a:rPr lang="tr-TR" altLang="tr-TR" dirty="0" err="1">
                <a:solidFill>
                  <a:srgbClr val="FF0000"/>
                </a:solidFill>
              </a:rPr>
              <a:t>Advantages</a:t>
            </a:r>
            <a:r>
              <a:rPr lang="tr-TR" altLang="tr-TR" dirty="0">
                <a:solidFill>
                  <a:srgbClr val="FF0000"/>
                </a:solidFill>
              </a:rPr>
              <a:t> of </a:t>
            </a:r>
            <a:r>
              <a:rPr lang="tr-TR" altLang="tr-TR" dirty="0" err="1">
                <a:solidFill>
                  <a:srgbClr val="FF0000"/>
                </a:solidFill>
              </a:rPr>
              <a:t>the</a:t>
            </a:r>
            <a:r>
              <a:rPr lang="tr-TR" altLang="tr-TR" dirty="0">
                <a:solidFill>
                  <a:srgbClr val="FF0000"/>
                </a:solidFill>
              </a:rPr>
              <a:t> </a:t>
            </a:r>
            <a:r>
              <a:rPr lang="tr-TR" altLang="tr-TR" dirty="0" err="1">
                <a:solidFill>
                  <a:srgbClr val="FF0000"/>
                </a:solidFill>
              </a:rPr>
              <a:t>Method</a:t>
            </a:r>
            <a:endParaRPr lang="tr-TR" altLang="tr-TR" dirty="0">
              <a:solidFill>
                <a:srgbClr val="FF0000"/>
              </a:solidFill>
            </a:endParaRPr>
          </a:p>
        </p:txBody>
      </p:sp>
      <p:sp>
        <p:nvSpPr>
          <p:cNvPr id="13" name="Dikdörtgen 12">
            <a:extLst>
              <a:ext uri="{FF2B5EF4-FFF2-40B4-BE49-F238E27FC236}">
                <a16:creationId xmlns:a16="http://schemas.microsoft.com/office/drawing/2014/main" id="{7277064C-2E28-451D-842D-F879902645B6}"/>
              </a:ext>
            </a:extLst>
          </p:cNvPr>
          <p:cNvSpPr/>
          <p:nvPr/>
        </p:nvSpPr>
        <p:spPr>
          <a:xfrm>
            <a:off x="179512" y="4592708"/>
            <a:ext cx="8983791" cy="1703864"/>
          </a:xfrm>
          <a:prstGeom prst="rect">
            <a:avLst/>
          </a:prstGeom>
        </p:spPr>
        <p:txBody>
          <a:bodyPr wrap="square">
            <a:spAutoFit/>
          </a:bodyPr>
          <a:lstStyle/>
          <a:p>
            <a:pPr marL="342900" indent="-342900">
              <a:lnSpc>
                <a:spcPct val="150000"/>
              </a:lnSpc>
              <a:buFont typeface="+mj-lt"/>
              <a:buAutoNum type="arabicPeriod"/>
            </a:pPr>
            <a:r>
              <a:rPr lang="en-US" altLang="tr-TR" dirty="0">
                <a:solidFill>
                  <a:srgbClr val="1B1B1B"/>
                </a:solidFill>
                <a:latin typeface="+mj-lt"/>
              </a:rPr>
              <a:t>It is very easy to learn and apply.</a:t>
            </a:r>
            <a:endParaRPr lang="tr-TR" altLang="tr-TR" dirty="0">
              <a:solidFill>
                <a:srgbClr val="1B1B1B"/>
              </a:solidFill>
              <a:latin typeface="+mj-lt"/>
            </a:endParaRPr>
          </a:p>
          <a:p>
            <a:pPr marL="342900" indent="-342900">
              <a:lnSpc>
                <a:spcPct val="150000"/>
              </a:lnSpc>
              <a:buFont typeface="+mj-lt"/>
              <a:buAutoNum type="arabicPeriod"/>
            </a:pPr>
            <a:r>
              <a:rPr lang="en-US" altLang="tr-TR" dirty="0">
                <a:solidFill>
                  <a:srgbClr val="1B1B1B"/>
                </a:solidFill>
                <a:latin typeface="+mj-lt"/>
              </a:rPr>
              <a:t>The cost is low, especially when using resins that bake at room temperature.</a:t>
            </a:r>
            <a:endParaRPr lang="tr-TR" altLang="tr-TR" dirty="0">
              <a:solidFill>
                <a:srgbClr val="1B1B1B"/>
              </a:solidFill>
              <a:latin typeface="+mj-lt"/>
            </a:endParaRPr>
          </a:p>
          <a:p>
            <a:pPr marL="342900" indent="-342900">
              <a:lnSpc>
                <a:spcPct val="150000"/>
              </a:lnSpc>
              <a:buFont typeface="+mj-lt"/>
              <a:buAutoNum type="arabicPeriod"/>
            </a:pPr>
            <a:r>
              <a:rPr lang="en-US" altLang="tr-TR" dirty="0">
                <a:solidFill>
                  <a:srgbClr val="1B1B1B"/>
                </a:solidFill>
                <a:latin typeface="+mj-lt"/>
              </a:rPr>
              <a:t>It is very easy to obtain materials suitable for the method.</a:t>
            </a:r>
            <a:endParaRPr lang="tr-TR" altLang="tr-TR" dirty="0">
              <a:solidFill>
                <a:srgbClr val="1B1B1B"/>
              </a:solidFill>
              <a:latin typeface="+mj-lt"/>
            </a:endParaRPr>
          </a:p>
          <a:p>
            <a:pPr marL="342900" indent="-342900">
              <a:lnSpc>
                <a:spcPct val="150000"/>
              </a:lnSpc>
              <a:buFont typeface="+mj-lt"/>
              <a:buAutoNum type="arabicPeriod"/>
            </a:pPr>
            <a:r>
              <a:rPr lang="en-US" altLang="tr-TR" dirty="0">
                <a:solidFill>
                  <a:srgbClr val="1B1B1B"/>
                </a:solidFill>
                <a:latin typeface="+mj-lt"/>
              </a:rPr>
              <a:t>Compared to spraying, higher fiber density and continuous long fibers can be used.</a:t>
            </a:r>
            <a:endParaRPr lang="tr-TR" altLang="tr-TR" dirty="0">
              <a:solidFill>
                <a:srgbClr val="1B1B1B"/>
              </a:solidFill>
              <a:latin typeface="+mj-lt"/>
            </a:endParaRPr>
          </a:p>
        </p:txBody>
      </p:sp>
      <p:sp>
        <p:nvSpPr>
          <p:cNvPr id="14" name="Dikdörtgen 13">
            <a:extLst>
              <a:ext uri="{FF2B5EF4-FFF2-40B4-BE49-F238E27FC236}">
                <a16:creationId xmlns:a16="http://schemas.microsoft.com/office/drawing/2014/main" id="{6ADB2949-909D-4D96-9181-6BC7A1FF12CE}"/>
              </a:ext>
            </a:extLst>
          </p:cNvPr>
          <p:cNvSpPr/>
          <p:nvPr/>
        </p:nvSpPr>
        <p:spPr>
          <a:xfrm>
            <a:off x="509190" y="1463538"/>
            <a:ext cx="3704860" cy="369332"/>
          </a:xfrm>
          <a:prstGeom prst="rect">
            <a:avLst/>
          </a:prstGeom>
        </p:spPr>
        <p:txBody>
          <a:bodyPr wrap="none">
            <a:spAutoFit/>
          </a:bodyPr>
          <a:lstStyle/>
          <a:p>
            <a:r>
              <a:rPr lang="tr-TR" dirty="0">
                <a:solidFill>
                  <a:schemeClr val="bg1">
                    <a:lumMod val="50000"/>
                  </a:schemeClr>
                </a:solidFill>
              </a:rPr>
              <a:t>12.2.1 General </a:t>
            </a:r>
            <a:r>
              <a:rPr lang="tr-TR" dirty="0" err="1">
                <a:solidFill>
                  <a:schemeClr val="bg1">
                    <a:lumMod val="50000"/>
                  </a:schemeClr>
                </a:solidFill>
              </a:rPr>
              <a:t>Features</a:t>
            </a:r>
            <a:r>
              <a:rPr lang="tr-TR" dirty="0">
                <a:solidFill>
                  <a:schemeClr val="bg1">
                    <a:lumMod val="50000"/>
                  </a:schemeClr>
                </a:solidFill>
              </a:rPr>
              <a:t> - </a:t>
            </a:r>
            <a:r>
              <a:rPr lang="tr-TR" dirty="0" err="1">
                <a:solidFill>
                  <a:schemeClr val="bg1">
                    <a:lumMod val="50000"/>
                  </a:schemeClr>
                </a:solidFill>
              </a:rPr>
              <a:t>Continue</a:t>
            </a:r>
            <a:endParaRPr lang="tr-TR" dirty="0">
              <a:solidFill>
                <a:schemeClr val="bg1">
                  <a:lumMod val="50000"/>
                </a:schemeClr>
              </a:solidFill>
            </a:endParaRPr>
          </a:p>
        </p:txBody>
      </p:sp>
      <p:sp>
        <p:nvSpPr>
          <p:cNvPr id="16" name="Başlık 1">
            <a:extLst>
              <a:ext uri="{FF2B5EF4-FFF2-40B4-BE49-F238E27FC236}">
                <a16:creationId xmlns:a16="http://schemas.microsoft.com/office/drawing/2014/main" id="{1A5FECF3-68A6-4134-8317-60F748C6FD28}"/>
              </a:ext>
            </a:extLst>
          </p:cNvPr>
          <p:cNvSpPr txBox="1">
            <a:spLocks/>
          </p:cNvSpPr>
          <p:nvPr/>
        </p:nvSpPr>
        <p:spPr>
          <a:xfrm>
            <a:off x="743860" y="184448"/>
            <a:ext cx="7746572" cy="520578"/>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solidFill>
                  <a:schemeClr val="bg2">
                    <a:lumMod val="50000"/>
                  </a:schemeClr>
                </a:solidFill>
              </a:rPr>
              <a:t>12- </a:t>
            </a:r>
            <a:r>
              <a:rPr lang="tr-TR" sz="2800" dirty="0" err="1">
                <a:solidFill>
                  <a:schemeClr val="bg2">
                    <a:lumMod val="50000"/>
                  </a:schemeClr>
                </a:solidFill>
              </a:rPr>
              <a:t>Manufacturing</a:t>
            </a:r>
            <a:r>
              <a:rPr lang="tr-TR" sz="2800" dirty="0">
                <a:solidFill>
                  <a:schemeClr val="bg2">
                    <a:lumMod val="50000"/>
                  </a:schemeClr>
                </a:solidFill>
              </a:rPr>
              <a:t> Technologies in </a:t>
            </a:r>
            <a:r>
              <a:rPr lang="tr-TR" sz="2800" dirty="0" err="1">
                <a:solidFill>
                  <a:schemeClr val="bg2">
                    <a:lumMod val="50000"/>
                  </a:schemeClr>
                </a:solidFill>
              </a:rPr>
              <a:t>Composites</a:t>
            </a:r>
            <a:endParaRPr lang="tr-TR" sz="2800" dirty="0">
              <a:solidFill>
                <a:schemeClr val="bg2">
                  <a:lumMod val="50000"/>
                </a:schemeClr>
              </a:solidFill>
            </a:endParaRPr>
          </a:p>
        </p:txBody>
      </p:sp>
      <p:sp>
        <p:nvSpPr>
          <p:cNvPr id="19" name="Dikdörtgen 18">
            <a:extLst>
              <a:ext uri="{FF2B5EF4-FFF2-40B4-BE49-F238E27FC236}">
                <a16:creationId xmlns:a16="http://schemas.microsoft.com/office/drawing/2014/main" id="{B04B53B9-FFE6-4E62-9C8D-99B9C1E49EB0}"/>
              </a:ext>
            </a:extLst>
          </p:cNvPr>
          <p:cNvSpPr/>
          <p:nvPr/>
        </p:nvSpPr>
        <p:spPr>
          <a:xfrm>
            <a:off x="3056210" y="641686"/>
            <a:ext cx="2953053" cy="369332"/>
          </a:xfrm>
          <a:prstGeom prst="rect">
            <a:avLst/>
          </a:prstGeom>
        </p:spPr>
        <p:txBody>
          <a:bodyPr wrap="none">
            <a:spAutoFit/>
          </a:bodyPr>
          <a:lstStyle/>
          <a:p>
            <a:r>
              <a:rPr lang="tr-TR" dirty="0">
                <a:solidFill>
                  <a:schemeClr val="bg1">
                    <a:lumMod val="50000"/>
                  </a:schemeClr>
                </a:solidFill>
              </a:rPr>
              <a:t>12.2 </a:t>
            </a:r>
            <a:r>
              <a:rPr lang="tr-TR" dirty="0" err="1">
                <a:solidFill>
                  <a:schemeClr val="bg1">
                    <a:lumMod val="50000"/>
                  </a:schemeClr>
                </a:solidFill>
              </a:rPr>
              <a:t>Hand-Lay-up</a:t>
            </a:r>
            <a:r>
              <a:rPr lang="tr-TR" dirty="0">
                <a:solidFill>
                  <a:schemeClr val="bg1">
                    <a:lumMod val="50000"/>
                  </a:schemeClr>
                </a:solidFill>
              </a:rPr>
              <a:t> </a:t>
            </a:r>
            <a:r>
              <a:rPr lang="tr-TR" dirty="0" err="1">
                <a:solidFill>
                  <a:schemeClr val="bg1">
                    <a:lumMod val="50000"/>
                  </a:schemeClr>
                </a:solidFill>
              </a:rPr>
              <a:t>Method</a:t>
            </a:r>
            <a:endParaRPr lang="tr-TR" dirty="0">
              <a:solidFill>
                <a:schemeClr val="bg1">
                  <a:lumMod val="50000"/>
                </a:schemeClr>
              </a:solidFill>
            </a:endParaRPr>
          </a:p>
        </p:txBody>
      </p:sp>
    </p:spTree>
    <p:extLst>
      <p:ext uri="{BB962C8B-B14F-4D97-AF65-F5344CB8AC3E}">
        <p14:creationId xmlns:p14="http://schemas.microsoft.com/office/powerpoint/2010/main" val="96618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fade">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animEffect transition="in" filter="fade">
                                      <p:cBhvr>
                                        <p:cTn id="32" dur="500"/>
                                        <p:tgtEl>
                                          <p:spTgt spid="1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xEl>
                                              <p:pRg st="2" end="2"/>
                                            </p:txEl>
                                          </p:spTgt>
                                        </p:tgtEl>
                                        <p:attrNameLst>
                                          <p:attrName>style.visibility</p:attrName>
                                        </p:attrNameLst>
                                      </p:cBhvr>
                                      <p:to>
                                        <p:strVal val="visible"/>
                                      </p:to>
                                    </p:set>
                                    <p:animEffect transition="in" filter="fade">
                                      <p:cBhvr>
                                        <p:cTn id="37" dur="500"/>
                                        <p:tgtEl>
                                          <p:spTgt spid="1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xEl>
                                              <p:pRg st="3" end="3"/>
                                            </p:txEl>
                                          </p:spTgt>
                                        </p:tgtEl>
                                        <p:attrNameLst>
                                          <p:attrName>style.visibility</p:attrName>
                                        </p:attrNameLst>
                                      </p:cBhvr>
                                      <p:to>
                                        <p:strVal val="visible"/>
                                      </p:to>
                                    </p:set>
                                    <p:animEffect transition="in" filter="fade">
                                      <p:cBhvr>
                                        <p:cTn id="4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7" grpId="0"/>
      <p:bldP spid="12" grpId="0"/>
      <p:bldP spid="13" grpId="0" build="p"/>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848834" y="6406730"/>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169</a:t>
            </a:fld>
            <a:endParaRPr lang="tr-TR"/>
          </a:p>
        </p:txBody>
      </p:sp>
      <p:sp>
        <p:nvSpPr>
          <p:cNvPr id="5" name="Veri Yer Tutucusu 4"/>
          <p:cNvSpPr>
            <a:spLocks noGrp="1"/>
          </p:cNvSpPr>
          <p:nvPr>
            <p:ph type="dt" sz="half" idx="10"/>
          </p:nvPr>
        </p:nvSpPr>
        <p:spPr/>
        <p:txBody>
          <a:bodyPr/>
          <a:lstStyle/>
          <a:p>
            <a:r>
              <a:rPr lang="tr-TR" dirty="0"/>
              <a:t>......</a:t>
            </a:r>
          </a:p>
        </p:txBody>
      </p:sp>
      <p:sp>
        <p:nvSpPr>
          <p:cNvPr id="8" name="Dikdörtgen 7">
            <a:extLst>
              <a:ext uri="{FF2B5EF4-FFF2-40B4-BE49-F238E27FC236}">
                <a16:creationId xmlns:a16="http://schemas.microsoft.com/office/drawing/2014/main" id="{DC9002EA-0447-4DE6-810B-EC26E205E82B}"/>
              </a:ext>
            </a:extLst>
          </p:cNvPr>
          <p:cNvSpPr/>
          <p:nvPr/>
        </p:nvSpPr>
        <p:spPr>
          <a:xfrm>
            <a:off x="152355" y="1881068"/>
            <a:ext cx="5632235" cy="1703864"/>
          </a:xfrm>
          <a:prstGeom prst="rect">
            <a:avLst/>
          </a:prstGeom>
        </p:spPr>
        <p:txBody>
          <a:bodyPr wrap="square">
            <a:spAutoFit/>
          </a:bodyPr>
          <a:lstStyle/>
          <a:p>
            <a:pPr marL="342900" indent="-342900">
              <a:lnSpc>
                <a:spcPct val="150000"/>
              </a:lnSpc>
              <a:buFont typeface="+mj-lt"/>
              <a:buAutoNum type="arabicPeriod"/>
            </a:pPr>
            <a:r>
              <a:rPr lang="en-US" altLang="tr-TR" dirty="0">
                <a:solidFill>
                  <a:srgbClr val="000000"/>
                </a:solidFill>
                <a:latin typeface="+mj-lt"/>
                <a:ea typeface="Segoe UI Historic" panose="020B0502040204020203" pitchFamily="34" charset="0"/>
                <a:cs typeface="Segoe UI Historic" panose="020B0502040204020203" pitchFamily="34" charset="0"/>
              </a:rPr>
              <a:t>The method depends very much on the dexterity of the person performing the lamination (layering). It is very difficult to achieve high “Fiber Volumetric Density”.</a:t>
            </a:r>
            <a:r>
              <a:rPr lang="tr-TR" altLang="tr-TR" dirty="0">
                <a:solidFill>
                  <a:srgbClr val="000000"/>
                </a:solidFill>
                <a:latin typeface="+mj-lt"/>
                <a:ea typeface="Segoe UI Historic" panose="020B0502040204020203" pitchFamily="34" charset="0"/>
                <a:cs typeface="Segoe UI Historic" panose="020B0502040204020203" pitchFamily="34" charset="0"/>
              </a:rPr>
              <a:t> </a:t>
            </a:r>
          </a:p>
        </p:txBody>
      </p:sp>
      <p:sp>
        <p:nvSpPr>
          <p:cNvPr id="13" name="Dikdörtgen 12">
            <a:extLst>
              <a:ext uri="{FF2B5EF4-FFF2-40B4-BE49-F238E27FC236}">
                <a16:creationId xmlns:a16="http://schemas.microsoft.com/office/drawing/2014/main" id="{CD2482CC-6ACF-4B71-9902-92F05B2C2D95}"/>
              </a:ext>
            </a:extLst>
          </p:cNvPr>
          <p:cNvSpPr/>
          <p:nvPr/>
        </p:nvSpPr>
        <p:spPr>
          <a:xfrm>
            <a:off x="425596" y="1382961"/>
            <a:ext cx="5486400" cy="457369"/>
          </a:xfrm>
          <a:prstGeom prst="rect">
            <a:avLst/>
          </a:prstGeom>
        </p:spPr>
        <p:txBody>
          <a:bodyPr wrap="square">
            <a:spAutoFit/>
          </a:bodyPr>
          <a:lstStyle/>
          <a:p>
            <a:pPr algn="just">
              <a:lnSpc>
                <a:spcPct val="150000"/>
              </a:lnSpc>
            </a:pPr>
            <a:r>
              <a:rPr lang="tr-TR" altLang="tr-TR" dirty="0">
                <a:solidFill>
                  <a:srgbClr val="FF0000"/>
                </a:solidFill>
              </a:rPr>
              <a:t>12.2.3 </a:t>
            </a:r>
            <a:r>
              <a:rPr lang="tr-TR" altLang="tr-TR" dirty="0" err="1">
                <a:solidFill>
                  <a:srgbClr val="FF0000"/>
                </a:solidFill>
              </a:rPr>
              <a:t>Disadvantages</a:t>
            </a:r>
            <a:r>
              <a:rPr lang="tr-TR" altLang="tr-TR" dirty="0">
                <a:solidFill>
                  <a:srgbClr val="FF0000"/>
                </a:solidFill>
              </a:rPr>
              <a:t> of </a:t>
            </a:r>
            <a:r>
              <a:rPr lang="tr-TR" altLang="tr-TR" dirty="0" err="1">
                <a:solidFill>
                  <a:srgbClr val="FF0000"/>
                </a:solidFill>
              </a:rPr>
              <a:t>the</a:t>
            </a:r>
            <a:r>
              <a:rPr lang="tr-TR" altLang="tr-TR" dirty="0">
                <a:solidFill>
                  <a:srgbClr val="FF0000"/>
                </a:solidFill>
              </a:rPr>
              <a:t> </a:t>
            </a:r>
            <a:r>
              <a:rPr lang="tr-TR" altLang="tr-TR" dirty="0" err="1">
                <a:solidFill>
                  <a:srgbClr val="FF0000"/>
                </a:solidFill>
              </a:rPr>
              <a:t>Method</a:t>
            </a:r>
            <a:endParaRPr lang="tr-TR" altLang="tr-TR" dirty="0">
              <a:solidFill>
                <a:srgbClr val="FF0000"/>
              </a:solidFill>
            </a:endParaRPr>
          </a:p>
        </p:txBody>
      </p:sp>
      <p:sp>
        <p:nvSpPr>
          <p:cNvPr id="16" name="Dikdörtgen 15">
            <a:extLst>
              <a:ext uri="{FF2B5EF4-FFF2-40B4-BE49-F238E27FC236}">
                <a16:creationId xmlns:a16="http://schemas.microsoft.com/office/drawing/2014/main" id="{0587C5B2-BC71-4EA1-85FC-BCE522A8EA4C}"/>
              </a:ext>
            </a:extLst>
          </p:cNvPr>
          <p:cNvSpPr/>
          <p:nvPr/>
        </p:nvSpPr>
        <p:spPr>
          <a:xfrm>
            <a:off x="1403648" y="5871144"/>
            <a:ext cx="7948193" cy="457369"/>
          </a:xfrm>
          <a:prstGeom prst="rect">
            <a:avLst/>
          </a:prstGeom>
        </p:spPr>
        <p:txBody>
          <a:bodyPr wrap="square">
            <a:spAutoFit/>
          </a:bodyPr>
          <a:lstStyle/>
          <a:p>
            <a:pPr algn="just">
              <a:lnSpc>
                <a:spcPct val="150000"/>
              </a:lnSpc>
            </a:pPr>
            <a:r>
              <a:rPr lang="tr-TR" altLang="tr-TR" dirty="0"/>
              <a:t>Video-1 : </a:t>
            </a:r>
            <a:r>
              <a:rPr lang="en-US" altLang="tr-TR" u="sng" dirty="0">
                <a:solidFill>
                  <a:srgbClr val="0070C0"/>
                </a:solidFill>
                <a:hlinkClick r:id="rId2"/>
              </a:rPr>
              <a:t>How To Hand Lay Up a Carbon </a:t>
            </a:r>
            <a:r>
              <a:rPr lang="en-US" altLang="tr-TR" u="sng" dirty="0" err="1">
                <a:solidFill>
                  <a:srgbClr val="0070C0"/>
                </a:solidFill>
                <a:hlinkClick r:id="rId2"/>
              </a:rPr>
              <a:t>Fibre</a:t>
            </a:r>
            <a:r>
              <a:rPr lang="en-US" altLang="tr-TR" u="sng" dirty="0">
                <a:solidFill>
                  <a:srgbClr val="0070C0"/>
                </a:solidFill>
                <a:hlinkClick r:id="rId2"/>
              </a:rPr>
              <a:t> Skateboard</a:t>
            </a:r>
            <a:endParaRPr lang="tr-TR" altLang="tr-TR" u="sng" dirty="0">
              <a:solidFill>
                <a:srgbClr val="0070C0"/>
              </a:solidFill>
            </a:endParaRPr>
          </a:p>
        </p:txBody>
      </p:sp>
      <p:sp>
        <p:nvSpPr>
          <p:cNvPr id="2" name="Dikdörtgen 1">
            <a:extLst>
              <a:ext uri="{FF2B5EF4-FFF2-40B4-BE49-F238E27FC236}">
                <a16:creationId xmlns:a16="http://schemas.microsoft.com/office/drawing/2014/main" id="{A987E38F-0B12-4A18-B21C-172BE7683B02}"/>
              </a:ext>
            </a:extLst>
          </p:cNvPr>
          <p:cNvSpPr/>
          <p:nvPr/>
        </p:nvSpPr>
        <p:spPr>
          <a:xfrm>
            <a:off x="152355" y="4277874"/>
            <a:ext cx="8875866" cy="1703864"/>
          </a:xfrm>
          <a:prstGeom prst="rect">
            <a:avLst/>
          </a:prstGeom>
        </p:spPr>
        <p:txBody>
          <a:bodyPr wrap="square">
            <a:spAutoFit/>
          </a:bodyPr>
          <a:lstStyle/>
          <a:p>
            <a:pPr marL="342900" indent="-342900">
              <a:lnSpc>
                <a:spcPct val="150000"/>
              </a:lnSpc>
              <a:buFont typeface="+mj-lt"/>
              <a:buAutoNum type="arabicPeriod" startAt="3"/>
            </a:pPr>
            <a:r>
              <a:rPr lang="en-US" altLang="tr-TR" dirty="0">
                <a:solidFill>
                  <a:srgbClr val="000000"/>
                </a:solidFill>
                <a:ea typeface="Segoe UI Historic" panose="020B0502040204020203" pitchFamily="34" charset="0"/>
                <a:cs typeface="Segoe UI Historic" panose="020B0502040204020203" pitchFamily="34" charset="0"/>
              </a:rPr>
              <a:t>The density and viscosity of the resins used in this method are low. In terms of human health, such resins are more harmful than heavy molecule resins.</a:t>
            </a:r>
            <a:endParaRPr lang="tr-TR" altLang="tr-TR" dirty="0">
              <a:solidFill>
                <a:srgbClr val="000000"/>
              </a:solidFill>
              <a:ea typeface="Segoe UI Historic" panose="020B0502040204020203" pitchFamily="34" charset="0"/>
              <a:cs typeface="Segoe UI Historic" panose="020B0502040204020203" pitchFamily="34" charset="0"/>
            </a:endParaRPr>
          </a:p>
          <a:p>
            <a:pPr marL="342900" indent="-342900">
              <a:lnSpc>
                <a:spcPct val="150000"/>
              </a:lnSpc>
              <a:buFont typeface="+mj-lt"/>
              <a:buAutoNum type="arabicPeriod" startAt="3"/>
            </a:pPr>
            <a:r>
              <a:rPr lang="en-US" altLang="tr-TR" dirty="0">
                <a:solidFill>
                  <a:srgbClr val="000000"/>
                </a:solidFill>
                <a:ea typeface="Segoe UI Historic" panose="020B0502040204020203" pitchFamily="34" charset="0"/>
                <a:cs typeface="Segoe UI Historic" panose="020B0502040204020203" pitchFamily="34" charset="0"/>
              </a:rPr>
              <a:t>Without quality ventilation systems, it is difficult to keep the Styrene concentration escaping into the air within legal limits for polyester and </a:t>
            </a:r>
            <a:r>
              <a:rPr lang="en-US" altLang="tr-TR" dirty="0" err="1">
                <a:solidFill>
                  <a:srgbClr val="000000"/>
                </a:solidFill>
                <a:ea typeface="Segoe UI Historic" panose="020B0502040204020203" pitchFamily="34" charset="0"/>
                <a:cs typeface="Segoe UI Historic" panose="020B0502040204020203" pitchFamily="34" charset="0"/>
              </a:rPr>
              <a:t>vinylester</a:t>
            </a:r>
            <a:r>
              <a:rPr lang="en-US" altLang="tr-TR" dirty="0">
                <a:solidFill>
                  <a:srgbClr val="000000"/>
                </a:solidFill>
                <a:ea typeface="Segoe UI Historic" panose="020B0502040204020203" pitchFamily="34" charset="0"/>
                <a:cs typeface="Segoe UI Historic" panose="020B0502040204020203" pitchFamily="34" charset="0"/>
              </a:rPr>
              <a:t>.</a:t>
            </a:r>
            <a:endParaRPr lang="tr-TR" altLang="tr-TR" dirty="0">
              <a:solidFill>
                <a:srgbClr val="000000"/>
              </a:solidFill>
              <a:ea typeface="Segoe UI Historic" panose="020B0502040204020203" pitchFamily="34" charset="0"/>
              <a:cs typeface="Segoe UI Historic" panose="020B0502040204020203" pitchFamily="34" charset="0"/>
            </a:endParaRPr>
          </a:p>
        </p:txBody>
      </p:sp>
      <p:pic>
        <p:nvPicPr>
          <p:cNvPr id="7170" name="Picture 2" descr="OTECH High School - Ogden City School District">
            <a:extLst>
              <a:ext uri="{FF2B5EF4-FFF2-40B4-BE49-F238E27FC236}">
                <a16:creationId xmlns:a16="http://schemas.microsoft.com/office/drawing/2014/main" id="{5ED64786-B097-4E2F-A0A5-CE855FCC1F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467697"/>
            <a:ext cx="3200445" cy="1987147"/>
          </a:xfrm>
          <a:prstGeom prst="rect">
            <a:avLst/>
          </a:prstGeom>
          <a:noFill/>
          <a:extLst>
            <a:ext uri="{909E8E84-426E-40DD-AFC4-6F175D3DCCD1}">
              <a14:hiddenFill xmlns:a14="http://schemas.microsoft.com/office/drawing/2010/main">
                <a:solidFill>
                  <a:srgbClr val="FFFFFF"/>
                </a:solidFill>
              </a14:hiddenFill>
            </a:ext>
          </a:extLst>
        </p:spPr>
      </p:pic>
      <p:sp>
        <p:nvSpPr>
          <p:cNvPr id="12" name="Başlık 1">
            <a:extLst>
              <a:ext uri="{FF2B5EF4-FFF2-40B4-BE49-F238E27FC236}">
                <a16:creationId xmlns:a16="http://schemas.microsoft.com/office/drawing/2014/main" id="{45600DC5-51C5-4C44-BFE9-0D6C659D80EF}"/>
              </a:ext>
            </a:extLst>
          </p:cNvPr>
          <p:cNvSpPr txBox="1">
            <a:spLocks/>
          </p:cNvSpPr>
          <p:nvPr/>
        </p:nvSpPr>
        <p:spPr>
          <a:xfrm>
            <a:off x="743860" y="184448"/>
            <a:ext cx="7746572" cy="520578"/>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solidFill>
                  <a:schemeClr val="bg2">
                    <a:lumMod val="50000"/>
                  </a:schemeClr>
                </a:solidFill>
              </a:rPr>
              <a:t>12- </a:t>
            </a:r>
            <a:r>
              <a:rPr lang="tr-TR" sz="2800" dirty="0" err="1">
                <a:solidFill>
                  <a:schemeClr val="bg2">
                    <a:lumMod val="50000"/>
                  </a:schemeClr>
                </a:solidFill>
              </a:rPr>
              <a:t>Manufacturing</a:t>
            </a:r>
            <a:r>
              <a:rPr lang="tr-TR" sz="2800" dirty="0">
                <a:solidFill>
                  <a:schemeClr val="bg2">
                    <a:lumMod val="50000"/>
                  </a:schemeClr>
                </a:solidFill>
              </a:rPr>
              <a:t> Technologies in </a:t>
            </a:r>
            <a:r>
              <a:rPr lang="tr-TR" sz="2800" dirty="0" err="1">
                <a:solidFill>
                  <a:schemeClr val="bg2">
                    <a:lumMod val="50000"/>
                  </a:schemeClr>
                </a:solidFill>
              </a:rPr>
              <a:t>Composites</a:t>
            </a:r>
            <a:endParaRPr lang="tr-TR" sz="2800" dirty="0">
              <a:solidFill>
                <a:schemeClr val="bg2">
                  <a:lumMod val="50000"/>
                </a:schemeClr>
              </a:solidFill>
            </a:endParaRPr>
          </a:p>
        </p:txBody>
      </p:sp>
      <p:sp>
        <p:nvSpPr>
          <p:cNvPr id="15" name="Dikdörtgen 14">
            <a:extLst>
              <a:ext uri="{FF2B5EF4-FFF2-40B4-BE49-F238E27FC236}">
                <a16:creationId xmlns:a16="http://schemas.microsoft.com/office/drawing/2014/main" id="{8DE0DE1F-4DCD-476A-B914-52D5F9CD246F}"/>
              </a:ext>
            </a:extLst>
          </p:cNvPr>
          <p:cNvSpPr/>
          <p:nvPr/>
        </p:nvSpPr>
        <p:spPr>
          <a:xfrm>
            <a:off x="3056210" y="641686"/>
            <a:ext cx="2953053" cy="369332"/>
          </a:xfrm>
          <a:prstGeom prst="rect">
            <a:avLst/>
          </a:prstGeom>
        </p:spPr>
        <p:txBody>
          <a:bodyPr wrap="none">
            <a:spAutoFit/>
          </a:bodyPr>
          <a:lstStyle/>
          <a:p>
            <a:r>
              <a:rPr lang="tr-TR" dirty="0">
                <a:solidFill>
                  <a:schemeClr val="bg1">
                    <a:lumMod val="50000"/>
                  </a:schemeClr>
                </a:solidFill>
              </a:rPr>
              <a:t>12.2 </a:t>
            </a:r>
            <a:r>
              <a:rPr lang="tr-TR" dirty="0" err="1">
                <a:solidFill>
                  <a:schemeClr val="bg1">
                    <a:lumMod val="50000"/>
                  </a:schemeClr>
                </a:solidFill>
              </a:rPr>
              <a:t>Hand-Lay-up</a:t>
            </a:r>
            <a:r>
              <a:rPr lang="tr-TR" dirty="0">
                <a:solidFill>
                  <a:schemeClr val="bg1">
                    <a:lumMod val="50000"/>
                  </a:schemeClr>
                </a:solidFill>
              </a:rPr>
              <a:t> </a:t>
            </a:r>
            <a:r>
              <a:rPr lang="tr-TR" dirty="0" err="1">
                <a:solidFill>
                  <a:schemeClr val="bg1">
                    <a:lumMod val="50000"/>
                  </a:schemeClr>
                </a:solidFill>
              </a:rPr>
              <a:t>Method</a:t>
            </a:r>
            <a:endParaRPr lang="tr-TR" dirty="0">
              <a:solidFill>
                <a:schemeClr val="bg1">
                  <a:lumMod val="50000"/>
                </a:schemeClr>
              </a:solidFill>
            </a:endParaRPr>
          </a:p>
        </p:txBody>
      </p:sp>
      <p:sp>
        <p:nvSpPr>
          <p:cNvPr id="6" name="Dikdörtgen 5">
            <a:extLst>
              <a:ext uri="{FF2B5EF4-FFF2-40B4-BE49-F238E27FC236}">
                <a16:creationId xmlns:a16="http://schemas.microsoft.com/office/drawing/2014/main" id="{536BB3D1-124A-4250-A8E4-A7146D914D6C}"/>
              </a:ext>
            </a:extLst>
          </p:cNvPr>
          <p:cNvSpPr/>
          <p:nvPr/>
        </p:nvSpPr>
        <p:spPr>
          <a:xfrm>
            <a:off x="145745" y="3529635"/>
            <a:ext cx="8875866" cy="872868"/>
          </a:xfrm>
          <a:prstGeom prst="rect">
            <a:avLst/>
          </a:prstGeom>
        </p:spPr>
        <p:txBody>
          <a:bodyPr wrap="square">
            <a:spAutoFit/>
          </a:bodyPr>
          <a:lstStyle/>
          <a:p>
            <a:pPr marL="342900" indent="-342900">
              <a:lnSpc>
                <a:spcPct val="150000"/>
              </a:lnSpc>
              <a:buFont typeface="+mj-lt"/>
              <a:buAutoNum type="arabicPeriod" startAt="2"/>
            </a:pPr>
            <a:r>
              <a:rPr lang="tr-TR" altLang="tr-TR" dirty="0">
                <a:solidFill>
                  <a:srgbClr val="000000"/>
                </a:solidFill>
                <a:ea typeface="Segoe UI Historic" panose="020B0502040204020203" pitchFamily="34" charset="0"/>
                <a:cs typeface="Segoe UI Historic" panose="020B0502040204020203" pitchFamily="34" charset="0"/>
              </a:rPr>
              <a:t> </a:t>
            </a:r>
            <a:r>
              <a:rPr lang="en-US" altLang="tr-TR" dirty="0">
                <a:solidFill>
                  <a:srgbClr val="000000"/>
                </a:solidFill>
                <a:ea typeface="Segoe UI Historic" panose="020B0502040204020203" pitchFamily="34" charset="0"/>
                <a:cs typeface="Segoe UI Historic" panose="020B0502040204020203" pitchFamily="34" charset="0"/>
              </a:rPr>
              <a:t>If the resin ratio is kept low, a high percentage of air voids and non-wetting areas may occur.</a:t>
            </a:r>
            <a:endParaRPr lang="tr-TR" dirty="0"/>
          </a:p>
        </p:txBody>
      </p:sp>
    </p:spTree>
    <p:extLst>
      <p:ext uri="{BB962C8B-B14F-4D97-AF65-F5344CB8AC3E}">
        <p14:creationId xmlns:p14="http://schemas.microsoft.com/office/powerpoint/2010/main" val="214437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3" grpId="0"/>
      <p:bldP spid="16" grpId="0"/>
      <p:bldP spid="2" grpId="0" build="p"/>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ltbilgi Yer Tutucusu 2"/>
          <p:cNvSpPr>
            <a:spLocks noGrp="1"/>
          </p:cNvSpPr>
          <p:nvPr>
            <p:ph type="ftr" sz="quarter" idx="11"/>
          </p:nvPr>
        </p:nvSpPr>
        <p:spPr>
          <a:xfrm>
            <a:off x="2051721" y="6404984"/>
            <a:ext cx="4608512" cy="365760"/>
          </a:xfrm>
        </p:spPr>
        <p:txBody>
          <a:bodyPr/>
          <a:lstStyle/>
          <a:p>
            <a:r>
              <a:rPr lang="en-US" dirty="0"/>
              <a:t>General Information About Composite Materials / Mehmet </a:t>
            </a:r>
            <a:r>
              <a:rPr lang="en-US" dirty="0" err="1"/>
              <a:t>Zor</a:t>
            </a:r>
            <a:endParaRPr lang="tr-TR" dirty="0"/>
          </a:p>
        </p:txBody>
      </p:sp>
      <p:sp>
        <p:nvSpPr>
          <p:cNvPr id="3" name="Slayt Numarası Yer Tutucusu 2"/>
          <p:cNvSpPr>
            <a:spLocks noGrp="1"/>
          </p:cNvSpPr>
          <p:nvPr>
            <p:ph type="sldNum" sz="quarter" idx="12"/>
          </p:nvPr>
        </p:nvSpPr>
        <p:spPr/>
        <p:txBody>
          <a:bodyPr/>
          <a:lstStyle/>
          <a:p>
            <a:fld id="{B7840E83-AC17-4BB5-BC43-751DE1ADA5B1}" type="slidenum">
              <a:rPr lang="tr-TR" smtClean="0"/>
              <a:t>17</a:t>
            </a:fld>
            <a:endParaRPr lang="tr-TR"/>
          </a:p>
        </p:txBody>
      </p:sp>
      <p:sp>
        <p:nvSpPr>
          <p:cNvPr id="10" name="Rectangle 2" descr="Rectangle: Click to edit Master text styles&#10;Second level&#10;Third level&#10;Fourth level&#10;Fifth level"/>
          <p:cNvSpPr txBox="1">
            <a:spLocks noChangeArrowheads="1"/>
          </p:cNvSpPr>
          <p:nvPr/>
        </p:nvSpPr>
        <p:spPr>
          <a:xfrm>
            <a:off x="270545" y="1752136"/>
            <a:ext cx="8117879" cy="4248472"/>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lnSpc>
                <a:spcPct val="150000"/>
              </a:lnSpc>
            </a:pPr>
            <a:r>
              <a:rPr lang="tr-TR" sz="1800" dirty="0" err="1"/>
              <a:t>Windshield</a:t>
            </a:r>
            <a:r>
              <a:rPr lang="tr-TR" sz="1800" dirty="0"/>
              <a:t> </a:t>
            </a:r>
            <a:r>
              <a:rPr lang="tr-TR" sz="1800" dirty="0" err="1"/>
              <a:t>Wiper</a:t>
            </a:r>
            <a:r>
              <a:rPr lang="tr-TR" sz="1800" dirty="0"/>
              <a:t>; 30% </a:t>
            </a:r>
            <a:r>
              <a:rPr lang="tr-TR" sz="1800" dirty="0" err="1"/>
              <a:t>Glass+PBT</a:t>
            </a:r>
            <a:r>
              <a:rPr lang="tr-TR" sz="1800" dirty="0"/>
              <a:t>,</a:t>
            </a:r>
          </a:p>
          <a:p>
            <a:pPr>
              <a:lnSpc>
                <a:spcPct val="150000"/>
              </a:lnSpc>
            </a:pPr>
            <a:r>
              <a:rPr lang="tr-TR" sz="1800" dirty="0" err="1"/>
              <a:t>Filter</a:t>
            </a:r>
            <a:r>
              <a:rPr lang="tr-TR" sz="1800" dirty="0"/>
              <a:t> Box; Mercedes, 35% </a:t>
            </a:r>
            <a:r>
              <a:rPr lang="tr-TR" sz="1800" dirty="0" err="1"/>
              <a:t>Glass+Polyamide</a:t>
            </a:r>
            <a:r>
              <a:rPr lang="tr-TR" sz="1800" dirty="0"/>
              <a:t> 66,</a:t>
            </a:r>
          </a:p>
          <a:p>
            <a:pPr>
              <a:lnSpc>
                <a:spcPct val="150000"/>
              </a:lnSpc>
            </a:pPr>
            <a:r>
              <a:rPr lang="tr-TR" sz="1800" dirty="0" err="1"/>
              <a:t>Pedals</a:t>
            </a:r>
            <a:r>
              <a:rPr lang="tr-TR" sz="1800" dirty="0"/>
              <a:t>; 40% </a:t>
            </a:r>
            <a:r>
              <a:rPr lang="tr-TR" sz="1800" dirty="0" err="1"/>
              <a:t>Glass+Polyamide</a:t>
            </a:r>
            <a:r>
              <a:rPr lang="tr-TR" sz="1800" dirty="0"/>
              <a:t> 6,</a:t>
            </a:r>
          </a:p>
          <a:p>
            <a:pPr>
              <a:lnSpc>
                <a:spcPct val="150000"/>
              </a:lnSpc>
            </a:pPr>
            <a:r>
              <a:rPr lang="tr-TR" sz="1800" dirty="0" err="1"/>
              <a:t>Rearview</a:t>
            </a:r>
            <a:r>
              <a:rPr lang="tr-TR" sz="1800" dirty="0"/>
              <a:t> </a:t>
            </a:r>
            <a:r>
              <a:rPr lang="tr-TR" sz="1800" dirty="0" err="1"/>
              <a:t>Mirror</a:t>
            </a:r>
            <a:r>
              <a:rPr lang="tr-TR" sz="1800" dirty="0"/>
              <a:t>; 30% </a:t>
            </a:r>
            <a:r>
              <a:rPr lang="tr-TR" sz="1800" dirty="0" err="1"/>
              <a:t>Glass+ABS</a:t>
            </a:r>
            <a:r>
              <a:rPr lang="tr-TR" sz="1800" dirty="0"/>
              <a:t>,</a:t>
            </a:r>
          </a:p>
          <a:p>
            <a:pPr>
              <a:lnSpc>
                <a:spcPct val="150000"/>
              </a:lnSpc>
            </a:pPr>
            <a:r>
              <a:rPr lang="tr-TR" sz="1800" dirty="0" err="1"/>
              <a:t>Headlight</a:t>
            </a:r>
            <a:r>
              <a:rPr lang="tr-TR" sz="1800" dirty="0"/>
              <a:t> Body; BMW, 30% </a:t>
            </a:r>
            <a:r>
              <a:rPr lang="tr-TR" sz="1800" dirty="0" err="1"/>
              <a:t>Glass+PBT</a:t>
            </a:r>
            <a:r>
              <a:rPr lang="tr-TR" sz="1800" dirty="0"/>
              <a:t>,</a:t>
            </a:r>
          </a:p>
          <a:p>
            <a:pPr>
              <a:lnSpc>
                <a:spcPct val="150000"/>
              </a:lnSpc>
            </a:pPr>
            <a:r>
              <a:rPr lang="tr-TR" sz="1800" dirty="0" err="1"/>
              <a:t>Air</a:t>
            </a:r>
            <a:r>
              <a:rPr lang="tr-TR" sz="1800" dirty="0"/>
              <a:t> </a:t>
            </a:r>
            <a:r>
              <a:rPr lang="tr-TR" sz="1800" dirty="0" err="1"/>
              <a:t>Intake</a:t>
            </a:r>
            <a:r>
              <a:rPr lang="tr-TR" sz="1800" dirty="0"/>
              <a:t> </a:t>
            </a:r>
            <a:r>
              <a:rPr lang="tr-TR" sz="1800" dirty="0" err="1"/>
              <a:t>Manifold</a:t>
            </a:r>
            <a:r>
              <a:rPr lang="tr-TR" sz="1800" dirty="0"/>
              <a:t>; BMW, Ford, Mercedes, 30% </a:t>
            </a:r>
            <a:r>
              <a:rPr lang="tr-TR" sz="1800" dirty="0" err="1"/>
              <a:t>Glass+Polyamide</a:t>
            </a:r>
            <a:r>
              <a:rPr lang="tr-TR" sz="1800" dirty="0"/>
              <a:t> 6, </a:t>
            </a:r>
          </a:p>
          <a:p>
            <a:pPr>
              <a:lnSpc>
                <a:spcPct val="150000"/>
              </a:lnSpc>
            </a:pPr>
            <a:r>
              <a:rPr lang="tr-TR" sz="1800" dirty="0" err="1"/>
              <a:t>Automobile</a:t>
            </a:r>
            <a:r>
              <a:rPr lang="tr-TR" sz="1800" dirty="0"/>
              <a:t> </a:t>
            </a:r>
            <a:r>
              <a:rPr lang="tr-TR" sz="1800" dirty="0" err="1"/>
              <a:t>Instrument</a:t>
            </a:r>
            <a:r>
              <a:rPr lang="tr-TR" sz="1800" dirty="0"/>
              <a:t> Panel; CTP, GMT</a:t>
            </a:r>
          </a:p>
          <a:p>
            <a:pPr>
              <a:lnSpc>
                <a:spcPct val="150000"/>
              </a:lnSpc>
            </a:pPr>
            <a:r>
              <a:rPr lang="tr-TR" sz="1800" dirty="0" err="1"/>
              <a:t>Automobile</a:t>
            </a:r>
            <a:r>
              <a:rPr lang="tr-TR" sz="1800" dirty="0"/>
              <a:t> </a:t>
            </a:r>
            <a:r>
              <a:rPr lang="tr-TR" sz="1800" dirty="0" err="1"/>
              <a:t>Spoiler</a:t>
            </a:r>
            <a:r>
              <a:rPr lang="tr-TR" sz="1800" dirty="0"/>
              <a:t>; CTP</a:t>
            </a:r>
          </a:p>
          <a:p>
            <a:pPr>
              <a:lnSpc>
                <a:spcPct val="150000"/>
              </a:lnSpc>
            </a:pPr>
            <a:r>
              <a:rPr lang="tr-TR" sz="1800" dirty="0" err="1"/>
              <a:t>Automobile</a:t>
            </a:r>
            <a:r>
              <a:rPr lang="tr-TR" sz="1800" dirty="0"/>
              <a:t> Side Body </a:t>
            </a:r>
            <a:r>
              <a:rPr lang="tr-TR" sz="1800" dirty="0" err="1"/>
              <a:t>Skeleton</a:t>
            </a:r>
            <a:r>
              <a:rPr lang="tr-TR" sz="1800" dirty="0"/>
              <a:t>; Ford, CTP</a:t>
            </a:r>
          </a:p>
          <a:p>
            <a:pPr>
              <a:lnSpc>
                <a:spcPct val="150000"/>
              </a:lnSpc>
            </a:pPr>
            <a:r>
              <a:rPr lang="tr-TR" sz="1800" dirty="0" err="1"/>
              <a:t>Automobile</a:t>
            </a:r>
            <a:r>
              <a:rPr lang="tr-TR" sz="1800" dirty="0"/>
              <a:t> body; </a:t>
            </a:r>
            <a:r>
              <a:rPr lang="tr-TR" sz="1800" dirty="0" err="1"/>
              <a:t>Corvette</a:t>
            </a:r>
            <a:r>
              <a:rPr lang="tr-TR" sz="1800" dirty="0"/>
              <a:t>, SMC GRP</a:t>
            </a:r>
          </a:p>
        </p:txBody>
      </p:sp>
      <p:pic>
        <p:nvPicPr>
          <p:cNvPr id="11" name="Picture 2" descr="000_047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6816" y="1903565"/>
            <a:ext cx="1765472" cy="133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double-weave-carbon-fib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3120" y="4609744"/>
            <a:ext cx="1813032" cy="1293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5"/>
          <p:cNvSpPr txBox="1">
            <a:spLocks noChangeArrowheads="1"/>
          </p:cNvSpPr>
          <p:nvPr/>
        </p:nvSpPr>
        <p:spPr bwMode="auto">
          <a:xfrm>
            <a:off x="7115633" y="5946493"/>
            <a:ext cx="202147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spcBef>
                <a:spcPct val="50000"/>
              </a:spcBef>
            </a:pPr>
            <a:r>
              <a:rPr lang="tr-TR" sz="1600" dirty="0"/>
              <a:t>GM car </a:t>
            </a:r>
            <a:r>
              <a:rPr lang="tr-TR" sz="1600" dirty="0" err="1"/>
              <a:t>dashboard</a:t>
            </a:r>
            <a:endParaRPr lang="tr-TR" sz="1600" dirty="0"/>
          </a:p>
        </p:txBody>
      </p:sp>
      <p:sp>
        <p:nvSpPr>
          <p:cNvPr id="14" name="Text Box 5"/>
          <p:cNvSpPr txBox="1">
            <a:spLocks noChangeArrowheads="1"/>
          </p:cNvSpPr>
          <p:nvPr/>
        </p:nvSpPr>
        <p:spPr bwMode="auto">
          <a:xfrm>
            <a:off x="6462082" y="3217735"/>
            <a:ext cx="26642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spcBef>
                <a:spcPct val="50000"/>
              </a:spcBef>
            </a:pPr>
            <a:r>
              <a:rPr lang="tr-TR" sz="1600" dirty="0" err="1"/>
              <a:t>Container</a:t>
            </a:r>
            <a:r>
              <a:rPr lang="tr-TR" sz="1600" dirty="0"/>
              <a:t> </a:t>
            </a:r>
            <a:r>
              <a:rPr lang="tr-TR" sz="1600" dirty="0" err="1"/>
              <a:t>manufacturing</a:t>
            </a:r>
            <a:endParaRPr lang="tr-TR" sz="1600" dirty="0"/>
          </a:p>
        </p:txBody>
      </p:sp>
      <p:sp>
        <p:nvSpPr>
          <p:cNvPr id="2" name="Veri Yer Tutucusu 1"/>
          <p:cNvSpPr>
            <a:spLocks noGrp="1"/>
          </p:cNvSpPr>
          <p:nvPr>
            <p:ph type="dt" sz="half" idx="10"/>
          </p:nvPr>
        </p:nvSpPr>
        <p:spPr/>
        <p:txBody>
          <a:bodyPr/>
          <a:lstStyle/>
          <a:p>
            <a:r>
              <a:rPr lang="tr-TR" dirty="0"/>
              <a:t>......</a:t>
            </a:r>
          </a:p>
        </p:txBody>
      </p:sp>
      <p:sp>
        <p:nvSpPr>
          <p:cNvPr id="16" name="Rectangle 2">
            <a:extLst>
              <a:ext uri="{FF2B5EF4-FFF2-40B4-BE49-F238E27FC236}">
                <a16:creationId xmlns:a16="http://schemas.microsoft.com/office/drawing/2014/main" id="{65144FB9-66FF-46F9-9260-D2FF6760BC0B}"/>
              </a:ext>
            </a:extLst>
          </p:cNvPr>
          <p:cNvSpPr>
            <a:spLocks noGrp="1" noChangeArrowheads="1"/>
          </p:cNvSpPr>
          <p:nvPr>
            <p:ph type="title"/>
          </p:nvPr>
        </p:nvSpPr>
        <p:spPr>
          <a:xfrm>
            <a:off x="757101" y="306582"/>
            <a:ext cx="7772400" cy="618776"/>
          </a:xfrm>
          <a:noFill/>
        </p:spPr>
        <p:txBody>
          <a:bodyPr>
            <a:noAutofit/>
          </a:bodyPr>
          <a:lstStyle/>
          <a:p>
            <a:pPr eaLnBrk="1" hangingPunct="1"/>
            <a:r>
              <a:rPr lang="tr-TR" sz="3600" dirty="0"/>
              <a:t>3-</a:t>
            </a:r>
            <a:r>
              <a:rPr lang="en" sz="3600" dirty="0"/>
              <a:t>Application Areas of Composites</a:t>
            </a:r>
          </a:p>
        </p:txBody>
      </p:sp>
      <p:sp>
        <p:nvSpPr>
          <p:cNvPr id="17" name="Dikdörtgen 16">
            <a:extLst>
              <a:ext uri="{FF2B5EF4-FFF2-40B4-BE49-F238E27FC236}">
                <a16:creationId xmlns:a16="http://schemas.microsoft.com/office/drawing/2014/main" id="{F351BFD1-3418-4CFC-A6BA-8A76FEA69176}"/>
              </a:ext>
            </a:extLst>
          </p:cNvPr>
          <p:cNvSpPr/>
          <p:nvPr/>
        </p:nvSpPr>
        <p:spPr>
          <a:xfrm>
            <a:off x="7583886" y="820696"/>
            <a:ext cx="1370888" cy="400110"/>
          </a:xfrm>
          <a:prstGeom prst="rect">
            <a:avLst/>
          </a:prstGeom>
        </p:spPr>
        <p:txBody>
          <a:bodyPr wrap="none">
            <a:spAutoFit/>
          </a:bodyPr>
          <a:lstStyle/>
          <a:p>
            <a:r>
              <a:rPr lang="tr-TR" sz="2000" dirty="0">
                <a:solidFill>
                  <a:schemeClr val="bg2">
                    <a:lumMod val="90000"/>
                  </a:schemeClr>
                </a:solidFill>
              </a:rPr>
              <a:t>(</a:t>
            </a:r>
            <a:r>
              <a:rPr lang="tr-TR" sz="2000" dirty="0" err="1">
                <a:solidFill>
                  <a:schemeClr val="bg2">
                    <a:lumMod val="90000"/>
                  </a:schemeClr>
                </a:solidFill>
              </a:rPr>
              <a:t>continue</a:t>
            </a:r>
            <a:r>
              <a:rPr lang="tr-TR" sz="2000" dirty="0">
                <a:solidFill>
                  <a:schemeClr val="bg2">
                    <a:lumMod val="90000"/>
                  </a:schemeClr>
                </a:solidFill>
              </a:rPr>
              <a:t>)</a:t>
            </a:r>
          </a:p>
        </p:txBody>
      </p:sp>
      <p:sp>
        <p:nvSpPr>
          <p:cNvPr id="18" name="Rectangle 3" descr="Rectangle: Click to edit Master text styles&#10;Second level&#10;Third level&#10;Fourth level&#10;Fifth level">
            <a:extLst>
              <a:ext uri="{FF2B5EF4-FFF2-40B4-BE49-F238E27FC236}">
                <a16:creationId xmlns:a16="http://schemas.microsoft.com/office/drawing/2014/main" id="{DE0FD618-8736-4928-91AA-12AA705BE6CE}"/>
              </a:ext>
            </a:extLst>
          </p:cNvPr>
          <p:cNvSpPr>
            <a:spLocks noGrp="1" noChangeArrowheads="1"/>
          </p:cNvSpPr>
          <p:nvPr>
            <p:ph sz="quarter" idx="1"/>
          </p:nvPr>
        </p:nvSpPr>
        <p:spPr>
          <a:xfrm>
            <a:off x="198789" y="1410281"/>
            <a:ext cx="8503920" cy="461792"/>
          </a:xfrm>
          <a:noFill/>
        </p:spPr>
        <p:txBody>
          <a:bodyPr>
            <a:noAutofit/>
          </a:bodyPr>
          <a:lstStyle/>
          <a:p>
            <a:pPr marL="0" indent="0">
              <a:lnSpc>
                <a:spcPct val="150000"/>
              </a:lnSpc>
              <a:buNone/>
            </a:pPr>
            <a:r>
              <a:rPr lang="tr-TR" sz="1800" b="1" dirty="0"/>
              <a:t>3.2 </a:t>
            </a:r>
            <a:r>
              <a:rPr lang="en-US" sz="1800" b="1" dirty="0"/>
              <a:t>Automotive and Transportation Sector</a:t>
            </a:r>
            <a:r>
              <a:rPr lang="tr-TR" sz="1800" b="1" dirty="0"/>
              <a:t> </a:t>
            </a:r>
            <a:r>
              <a:rPr lang="tr-TR" sz="1800" b="1" dirty="0">
                <a:solidFill>
                  <a:schemeClr val="bg1">
                    <a:lumMod val="50000"/>
                  </a:schemeClr>
                </a:solidFill>
              </a:rPr>
              <a:t>-</a:t>
            </a:r>
            <a:r>
              <a:rPr lang="tr-TR" sz="1800" dirty="0">
                <a:solidFill>
                  <a:schemeClr val="bg1">
                    <a:lumMod val="50000"/>
                  </a:schemeClr>
                </a:solidFill>
              </a:rPr>
              <a:t>(</a:t>
            </a:r>
            <a:r>
              <a:rPr lang="tr-TR" sz="1800" dirty="0" err="1">
                <a:solidFill>
                  <a:schemeClr val="bg1">
                    <a:lumMod val="50000"/>
                  </a:schemeClr>
                </a:solidFill>
              </a:rPr>
              <a:t>continue</a:t>
            </a:r>
            <a:r>
              <a:rPr lang="tr-TR" sz="1800" dirty="0">
                <a:solidFill>
                  <a:schemeClr val="bg1">
                    <a:lumMod val="50000"/>
                  </a:schemeClr>
                </a:solidFill>
              </a:rPr>
              <a:t>)</a:t>
            </a:r>
            <a:r>
              <a:rPr lang="en-US" sz="1800" b="1" dirty="0"/>
              <a:t>:</a:t>
            </a:r>
            <a:endParaRPr lang="tr-TR" sz="1800" b="1" dirty="0"/>
          </a:p>
        </p:txBody>
      </p:sp>
    </p:spTree>
    <p:extLst>
      <p:ext uri="{BB962C8B-B14F-4D97-AF65-F5344CB8AC3E}">
        <p14:creationId xmlns:p14="http://schemas.microsoft.com/office/powerpoint/2010/main" val="333777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up)">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up)">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up)">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wipe(up)">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wipe(up)">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wipe(up)">
                                      <p:cBhvr>
                                        <p:cTn id="32" dur="500"/>
                                        <p:tgtEl>
                                          <p:spTgt spid="1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0">
                                            <p:txEl>
                                              <p:pRg st="6" end="6"/>
                                            </p:txEl>
                                          </p:spTgt>
                                        </p:tgtEl>
                                        <p:attrNameLst>
                                          <p:attrName>style.visibility</p:attrName>
                                        </p:attrNameLst>
                                      </p:cBhvr>
                                      <p:to>
                                        <p:strVal val="visible"/>
                                      </p:to>
                                    </p:set>
                                    <p:animEffect transition="in" filter="wipe(up)">
                                      <p:cBhvr>
                                        <p:cTn id="37" dur="500"/>
                                        <p:tgtEl>
                                          <p:spTgt spid="1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0">
                                            <p:txEl>
                                              <p:pRg st="7" end="7"/>
                                            </p:txEl>
                                          </p:spTgt>
                                        </p:tgtEl>
                                        <p:attrNameLst>
                                          <p:attrName>style.visibility</p:attrName>
                                        </p:attrNameLst>
                                      </p:cBhvr>
                                      <p:to>
                                        <p:strVal val="visible"/>
                                      </p:to>
                                    </p:set>
                                    <p:animEffect transition="in" filter="wipe(up)">
                                      <p:cBhvr>
                                        <p:cTn id="42" dur="500"/>
                                        <p:tgtEl>
                                          <p:spTgt spid="1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0">
                                            <p:txEl>
                                              <p:pRg st="8" end="8"/>
                                            </p:txEl>
                                          </p:spTgt>
                                        </p:tgtEl>
                                        <p:attrNameLst>
                                          <p:attrName>style.visibility</p:attrName>
                                        </p:attrNameLst>
                                      </p:cBhvr>
                                      <p:to>
                                        <p:strVal val="visible"/>
                                      </p:to>
                                    </p:set>
                                    <p:animEffect transition="in" filter="wipe(up)">
                                      <p:cBhvr>
                                        <p:cTn id="47" dur="500"/>
                                        <p:tgtEl>
                                          <p:spTgt spid="10">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10">
                                            <p:txEl>
                                              <p:pRg st="9" end="9"/>
                                            </p:txEl>
                                          </p:spTgt>
                                        </p:tgtEl>
                                        <p:attrNameLst>
                                          <p:attrName>style.visibility</p:attrName>
                                        </p:attrNameLst>
                                      </p:cBhvr>
                                      <p:to>
                                        <p:strVal val="visible"/>
                                      </p:to>
                                    </p:set>
                                    <p:animEffect transition="in" filter="wipe(up)">
                                      <p:cBhvr>
                                        <p:cTn id="52"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109224" y="6404984"/>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170</a:t>
            </a:fld>
            <a:endParaRPr lang="tr-TR"/>
          </a:p>
        </p:txBody>
      </p:sp>
      <p:sp>
        <p:nvSpPr>
          <p:cNvPr id="5" name="Veri Yer Tutucusu 4"/>
          <p:cNvSpPr>
            <a:spLocks noGrp="1"/>
          </p:cNvSpPr>
          <p:nvPr>
            <p:ph type="dt" sz="half" idx="10"/>
          </p:nvPr>
        </p:nvSpPr>
        <p:spPr/>
        <p:txBody>
          <a:bodyPr/>
          <a:lstStyle/>
          <a:p>
            <a:r>
              <a:rPr lang="tr-TR" dirty="0"/>
              <a:t>......</a:t>
            </a:r>
          </a:p>
        </p:txBody>
      </p:sp>
      <p:sp>
        <p:nvSpPr>
          <p:cNvPr id="14" name="Dikdörtgen 13">
            <a:extLst>
              <a:ext uri="{FF2B5EF4-FFF2-40B4-BE49-F238E27FC236}">
                <a16:creationId xmlns:a16="http://schemas.microsoft.com/office/drawing/2014/main" id="{57E7AAD2-AC86-417E-9E70-8A9B19BD2914}"/>
              </a:ext>
            </a:extLst>
          </p:cNvPr>
          <p:cNvSpPr/>
          <p:nvPr/>
        </p:nvSpPr>
        <p:spPr>
          <a:xfrm>
            <a:off x="304800" y="1535724"/>
            <a:ext cx="2626040" cy="369332"/>
          </a:xfrm>
          <a:prstGeom prst="rect">
            <a:avLst/>
          </a:prstGeom>
        </p:spPr>
        <p:txBody>
          <a:bodyPr wrap="none">
            <a:spAutoFit/>
          </a:bodyPr>
          <a:lstStyle/>
          <a:p>
            <a:r>
              <a:rPr lang="tr-TR" dirty="0">
                <a:solidFill>
                  <a:srgbClr val="FF0000"/>
                </a:solidFill>
              </a:rPr>
              <a:t>12.3 </a:t>
            </a:r>
            <a:r>
              <a:rPr lang="tr-TR" dirty="0" err="1">
                <a:solidFill>
                  <a:srgbClr val="FF0000"/>
                </a:solidFill>
              </a:rPr>
              <a:t>Spray</a:t>
            </a:r>
            <a:r>
              <a:rPr lang="tr-TR" dirty="0">
                <a:solidFill>
                  <a:srgbClr val="FF0000"/>
                </a:solidFill>
              </a:rPr>
              <a:t> – </a:t>
            </a:r>
            <a:r>
              <a:rPr lang="tr-TR" dirty="0" err="1">
                <a:solidFill>
                  <a:srgbClr val="FF0000"/>
                </a:solidFill>
              </a:rPr>
              <a:t>up</a:t>
            </a:r>
            <a:r>
              <a:rPr lang="tr-TR" dirty="0">
                <a:solidFill>
                  <a:srgbClr val="FF0000"/>
                </a:solidFill>
              </a:rPr>
              <a:t> </a:t>
            </a:r>
            <a:r>
              <a:rPr lang="tr-TR" dirty="0" err="1">
                <a:solidFill>
                  <a:srgbClr val="FF0000"/>
                </a:solidFill>
              </a:rPr>
              <a:t>Method</a:t>
            </a:r>
            <a:endParaRPr lang="tr-TR" dirty="0">
              <a:solidFill>
                <a:srgbClr val="FF0000"/>
              </a:solidFill>
            </a:endParaRPr>
          </a:p>
        </p:txBody>
      </p:sp>
      <p:sp>
        <p:nvSpPr>
          <p:cNvPr id="2" name="Dikdörtgen 1">
            <a:extLst>
              <a:ext uri="{FF2B5EF4-FFF2-40B4-BE49-F238E27FC236}">
                <a16:creationId xmlns:a16="http://schemas.microsoft.com/office/drawing/2014/main" id="{8E52D183-4142-4F52-9C20-D63AD1FD0F6D}"/>
              </a:ext>
            </a:extLst>
          </p:cNvPr>
          <p:cNvSpPr/>
          <p:nvPr/>
        </p:nvSpPr>
        <p:spPr>
          <a:xfrm>
            <a:off x="301090" y="1852266"/>
            <a:ext cx="3262798" cy="3365858"/>
          </a:xfrm>
          <a:prstGeom prst="rect">
            <a:avLst/>
          </a:prstGeom>
        </p:spPr>
        <p:txBody>
          <a:bodyPr wrap="square">
            <a:spAutoFit/>
          </a:bodyPr>
          <a:lstStyle/>
          <a:p>
            <a:pPr algn="just">
              <a:lnSpc>
                <a:spcPct val="150000"/>
              </a:lnSpc>
            </a:pPr>
            <a:r>
              <a:rPr lang="en-US" altLang="tr-TR" dirty="0">
                <a:latin typeface="+mj-lt"/>
                <a:ea typeface="Times New Roman" panose="02020603050405020304" pitchFamily="18" charset="0"/>
                <a:cs typeface="Arial" panose="020B0604020202020204" pitchFamily="34" charset="0"/>
              </a:rPr>
              <a:t>The spray method can be considered as an instrumental form of the hand lay-up method. The chopped fibers are sprayed onto the mold surface, together with resin containing hardener, by means of a special gun.</a:t>
            </a:r>
            <a:endParaRPr lang="tr-TR" altLang="tr-TR" dirty="0">
              <a:latin typeface="+mj-lt"/>
              <a:ea typeface="Times New Roman" panose="02020603050405020304" pitchFamily="18" charset="0"/>
              <a:cs typeface="Arial" panose="020B0604020202020204" pitchFamily="34" charset="0"/>
            </a:endParaRPr>
          </a:p>
        </p:txBody>
      </p:sp>
      <p:pic>
        <p:nvPicPr>
          <p:cNvPr id="8194" name="Picture 2" descr="Manufacturing Products for Spray-up Process">
            <a:extLst>
              <a:ext uri="{FF2B5EF4-FFF2-40B4-BE49-F238E27FC236}">
                <a16:creationId xmlns:a16="http://schemas.microsoft.com/office/drawing/2014/main" id="{20B53FCF-666A-4E14-B78F-A560E19073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9629" y="2035297"/>
            <a:ext cx="5279022" cy="2643962"/>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a:extLst>
              <a:ext uri="{FF2B5EF4-FFF2-40B4-BE49-F238E27FC236}">
                <a16:creationId xmlns:a16="http://schemas.microsoft.com/office/drawing/2014/main" id="{15C08032-E5D8-4B98-A150-C88D0F1ECBB8}"/>
              </a:ext>
            </a:extLst>
          </p:cNvPr>
          <p:cNvSpPr/>
          <p:nvPr/>
        </p:nvSpPr>
        <p:spPr>
          <a:xfrm>
            <a:off x="301090" y="5116618"/>
            <a:ext cx="8713302" cy="1288366"/>
          </a:xfrm>
          <a:prstGeom prst="rect">
            <a:avLst/>
          </a:prstGeom>
        </p:spPr>
        <p:txBody>
          <a:bodyPr wrap="square">
            <a:spAutoFit/>
          </a:bodyPr>
          <a:lstStyle/>
          <a:p>
            <a:pPr>
              <a:lnSpc>
                <a:spcPct val="150000"/>
              </a:lnSpc>
            </a:pPr>
            <a:r>
              <a:rPr lang="en-US" altLang="tr-TR" dirty="0">
                <a:ea typeface="Times New Roman" panose="02020603050405020304" pitchFamily="18" charset="0"/>
                <a:cs typeface="Arial" panose="020B0604020202020204" pitchFamily="34" charset="0"/>
              </a:rPr>
              <a:t>The trimming process of the fiber is done with an independently working trimmer located on the gun. After the spraying process, the surface is smoothed with a roller to prepare the product.</a:t>
            </a:r>
            <a:endParaRPr lang="tr-TR" dirty="0"/>
          </a:p>
        </p:txBody>
      </p:sp>
      <p:sp>
        <p:nvSpPr>
          <p:cNvPr id="10" name="Başlık 1">
            <a:extLst>
              <a:ext uri="{FF2B5EF4-FFF2-40B4-BE49-F238E27FC236}">
                <a16:creationId xmlns:a16="http://schemas.microsoft.com/office/drawing/2014/main" id="{26F4BF62-7671-4B94-B400-D0187FF43AB8}"/>
              </a:ext>
            </a:extLst>
          </p:cNvPr>
          <p:cNvSpPr txBox="1">
            <a:spLocks/>
          </p:cNvSpPr>
          <p:nvPr/>
        </p:nvSpPr>
        <p:spPr>
          <a:xfrm>
            <a:off x="827584" y="370963"/>
            <a:ext cx="7746572" cy="520578"/>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solidFill>
                  <a:schemeClr val="bg2">
                    <a:lumMod val="50000"/>
                  </a:schemeClr>
                </a:solidFill>
              </a:rPr>
              <a:t>12- </a:t>
            </a:r>
            <a:r>
              <a:rPr lang="tr-TR" sz="2800" dirty="0" err="1">
                <a:solidFill>
                  <a:schemeClr val="bg2">
                    <a:lumMod val="50000"/>
                  </a:schemeClr>
                </a:solidFill>
              </a:rPr>
              <a:t>Manufacturing</a:t>
            </a:r>
            <a:r>
              <a:rPr lang="tr-TR" sz="2800" dirty="0">
                <a:solidFill>
                  <a:schemeClr val="bg2">
                    <a:lumMod val="50000"/>
                  </a:schemeClr>
                </a:solidFill>
              </a:rPr>
              <a:t> Technologies in </a:t>
            </a:r>
            <a:r>
              <a:rPr lang="tr-TR" sz="2800" dirty="0" err="1">
                <a:solidFill>
                  <a:schemeClr val="bg2">
                    <a:lumMod val="50000"/>
                  </a:schemeClr>
                </a:solidFill>
              </a:rPr>
              <a:t>Composites</a:t>
            </a:r>
            <a:endParaRPr lang="tr-TR" sz="2800" dirty="0">
              <a:solidFill>
                <a:schemeClr val="bg2">
                  <a:lumMod val="50000"/>
                </a:schemeClr>
              </a:solidFill>
            </a:endParaRPr>
          </a:p>
        </p:txBody>
      </p:sp>
    </p:spTree>
    <p:extLst>
      <p:ext uri="{BB962C8B-B14F-4D97-AF65-F5344CB8AC3E}">
        <p14:creationId xmlns:p14="http://schemas.microsoft.com/office/powerpoint/2010/main" val="372273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6"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970162" y="6396921"/>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171</a:t>
            </a:fld>
            <a:endParaRPr lang="tr-TR"/>
          </a:p>
        </p:txBody>
      </p:sp>
      <p:sp>
        <p:nvSpPr>
          <p:cNvPr id="5" name="Veri Yer Tutucusu 4"/>
          <p:cNvSpPr>
            <a:spLocks noGrp="1"/>
          </p:cNvSpPr>
          <p:nvPr>
            <p:ph type="dt" sz="half" idx="10"/>
          </p:nvPr>
        </p:nvSpPr>
        <p:spPr/>
        <p:txBody>
          <a:bodyPr/>
          <a:lstStyle/>
          <a:p>
            <a:r>
              <a:rPr lang="tr-TR" dirty="0"/>
              <a:t>......</a:t>
            </a:r>
          </a:p>
        </p:txBody>
      </p:sp>
      <p:sp>
        <p:nvSpPr>
          <p:cNvPr id="10" name="object 2">
            <a:extLst>
              <a:ext uri="{FF2B5EF4-FFF2-40B4-BE49-F238E27FC236}">
                <a16:creationId xmlns:a16="http://schemas.microsoft.com/office/drawing/2014/main" id="{B7B49890-3088-471F-AB98-A014097099E8}"/>
              </a:ext>
            </a:extLst>
          </p:cNvPr>
          <p:cNvSpPr txBox="1">
            <a:spLocks noChangeArrowheads="1"/>
          </p:cNvSpPr>
          <p:nvPr/>
        </p:nvSpPr>
        <p:spPr bwMode="auto">
          <a:xfrm>
            <a:off x="107504" y="2260203"/>
            <a:ext cx="4572322" cy="1328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556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812800" indent="-457200">
              <a:lnSpc>
                <a:spcPct val="150000"/>
              </a:lnSpc>
              <a:buFont typeface="+mj-lt"/>
              <a:buAutoNum type="arabicPeriod"/>
            </a:pPr>
            <a:r>
              <a:rPr lang="en-US" altLang="tr-TR" dirty="0">
                <a:latin typeface="+mn-lt"/>
                <a:cs typeface="Tahoma" panose="020B0604030504040204" pitchFamily="34" charset="0"/>
              </a:rPr>
              <a:t>The mold surface is coated with a mold release agent.</a:t>
            </a:r>
            <a:endParaRPr lang="tr-TR" altLang="tr-TR" dirty="0">
              <a:latin typeface="+mn-lt"/>
              <a:cs typeface="Tahoma" panose="020B0604030504040204" pitchFamily="34" charset="0"/>
            </a:endParaRPr>
          </a:p>
          <a:p>
            <a:pPr marL="812800" indent="-457200">
              <a:lnSpc>
                <a:spcPct val="150000"/>
              </a:lnSpc>
              <a:buFont typeface="+mj-lt"/>
              <a:buAutoNum type="arabicPeriod"/>
            </a:pPr>
            <a:r>
              <a:rPr lang="en-US" altLang="tr-TR" dirty="0">
                <a:latin typeface="+mn-lt"/>
                <a:cs typeface="Tahoma" panose="020B0604030504040204" pitchFamily="34" charset="0"/>
              </a:rPr>
              <a:t>Gel-coat is applied to the mold surface and waited for it to harden.</a:t>
            </a:r>
            <a:endParaRPr lang="tr-TR" altLang="tr-TR" dirty="0">
              <a:latin typeface="+mn-lt"/>
              <a:cs typeface="Tahoma" panose="020B0604030504040204" pitchFamily="34" charset="0"/>
            </a:endParaRPr>
          </a:p>
        </p:txBody>
      </p:sp>
      <p:sp>
        <p:nvSpPr>
          <p:cNvPr id="6" name="Dikdörtgen 5">
            <a:extLst>
              <a:ext uri="{FF2B5EF4-FFF2-40B4-BE49-F238E27FC236}">
                <a16:creationId xmlns:a16="http://schemas.microsoft.com/office/drawing/2014/main" id="{29B21CFC-0CFE-4062-BFF6-3BD859EEF9FC}"/>
              </a:ext>
            </a:extLst>
          </p:cNvPr>
          <p:cNvSpPr/>
          <p:nvPr/>
        </p:nvSpPr>
        <p:spPr>
          <a:xfrm>
            <a:off x="284546" y="1733238"/>
            <a:ext cx="4572322" cy="369332"/>
          </a:xfrm>
          <a:prstGeom prst="rect">
            <a:avLst/>
          </a:prstGeom>
        </p:spPr>
        <p:txBody>
          <a:bodyPr wrap="square">
            <a:spAutoFit/>
          </a:bodyPr>
          <a:lstStyle/>
          <a:p>
            <a:r>
              <a:rPr lang="tr-TR" altLang="tr-TR" dirty="0">
                <a:solidFill>
                  <a:srgbClr val="FF0000"/>
                </a:solidFill>
                <a:cs typeface="Tahoma" panose="020B0604030504040204" pitchFamily="34" charset="0"/>
              </a:rPr>
              <a:t>12.3.1 </a:t>
            </a:r>
            <a:r>
              <a:rPr lang="tr-TR" altLang="tr-TR" dirty="0" err="1">
                <a:solidFill>
                  <a:srgbClr val="FF0000"/>
                </a:solidFill>
                <a:cs typeface="Tahoma" panose="020B0604030504040204" pitchFamily="34" charset="0"/>
              </a:rPr>
              <a:t>Process</a:t>
            </a:r>
            <a:r>
              <a:rPr lang="tr-TR" altLang="tr-TR" dirty="0">
                <a:solidFill>
                  <a:srgbClr val="FF0000"/>
                </a:solidFill>
                <a:cs typeface="Tahoma" panose="020B0604030504040204" pitchFamily="34" charset="0"/>
              </a:rPr>
              <a:t> </a:t>
            </a:r>
            <a:r>
              <a:rPr lang="tr-TR" altLang="tr-TR" dirty="0" err="1">
                <a:solidFill>
                  <a:srgbClr val="FF0000"/>
                </a:solidFill>
                <a:cs typeface="Tahoma" panose="020B0604030504040204" pitchFamily="34" charset="0"/>
              </a:rPr>
              <a:t>Steps</a:t>
            </a:r>
            <a:r>
              <a:rPr lang="tr-TR" altLang="tr-TR" dirty="0">
                <a:solidFill>
                  <a:srgbClr val="FF0000"/>
                </a:solidFill>
                <a:cs typeface="Tahoma" panose="020B0604030504040204" pitchFamily="34" charset="0"/>
              </a:rPr>
              <a:t>:</a:t>
            </a:r>
            <a:endParaRPr lang="tr-TR" altLang="tr-TR" dirty="0">
              <a:cs typeface="Tahoma" panose="020B0604030504040204" pitchFamily="34" charset="0"/>
            </a:endParaRPr>
          </a:p>
        </p:txBody>
      </p:sp>
      <p:pic>
        <p:nvPicPr>
          <p:cNvPr id="13" name="Picture 2" descr="Stahlin Hand Lay up Process on Make a GIF">
            <a:extLst>
              <a:ext uri="{FF2B5EF4-FFF2-40B4-BE49-F238E27FC236}">
                <a16:creationId xmlns:a16="http://schemas.microsoft.com/office/drawing/2014/main" id="{95D2F151-0333-4134-AC1C-6F2C65A82D9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65434" y="1793187"/>
            <a:ext cx="3694020" cy="2077886"/>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a:extLst>
              <a:ext uri="{FF2B5EF4-FFF2-40B4-BE49-F238E27FC236}">
                <a16:creationId xmlns:a16="http://schemas.microsoft.com/office/drawing/2014/main" id="{158BE706-3B97-45B5-994E-791570483A00}"/>
              </a:ext>
            </a:extLst>
          </p:cNvPr>
          <p:cNvSpPr/>
          <p:nvPr/>
        </p:nvSpPr>
        <p:spPr>
          <a:xfrm>
            <a:off x="0" y="4098414"/>
            <a:ext cx="8709466" cy="2119363"/>
          </a:xfrm>
          <a:prstGeom prst="rect">
            <a:avLst/>
          </a:prstGeom>
        </p:spPr>
        <p:txBody>
          <a:bodyPr wrap="square">
            <a:spAutoFit/>
          </a:bodyPr>
          <a:lstStyle/>
          <a:p>
            <a:pPr marL="812800" indent="-457200">
              <a:lnSpc>
                <a:spcPct val="150000"/>
              </a:lnSpc>
              <a:buFont typeface="+mj-lt"/>
              <a:buAutoNum type="arabicPeriod" startAt="3"/>
            </a:pPr>
            <a:r>
              <a:rPr lang="en-US" altLang="tr-TR" dirty="0">
                <a:cs typeface="Tahoma" panose="020B0604030504040204" pitchFamily="34" charset="0"/>
              </a:rPr>
              <a:t>Fibers are chopped (turned into short fibers) in a hand gun and production is carried out by spraying these fibers mixed with catalyst/hardener into a mold.</a:t>
            </a:r>
            <a:endParaRPr lang="tr-TR" altLang="tr-TR" dirty="0">
              <a:cs typeface="Tahoma" panose="020B0604030504040204" pitchFamily="34" charset="0"/>
            </a:endParaRPr>
          </a:p>
          <a:p>
            <a:pPr marL="812800" indent="-457200">
              <a:lnSpc>
                <a:spcPct val="150000"/>
              </a:lnSpc>
              <a:buFont typeface="+mj-lt"/>
              <a:buAutoNum type="arabicPeriod" startAt="3"/>
            </a:pPr>
            <a:r>
              <a:rPr lang="en-US" altLang="tr-TR" dirty="0">
                <a:cs typeface="Tahoma" panose="020B0604030504040204" pitchFamily="34" charset="0"/>
              </a:rPr>
              <a:t>After a certain thickness is achieved, the material is generally left to cure under ambient conditions.</a:t>
            </a:r>
            <a:endParaRPr lang="tr-TR" altLang="tr-TR" dirty="0">
              <a:cs typeface="Tahoma" panose="020B0604030504040204" pitchFamily="34" charset="0"/>
            </a:endParaRPr>
          </a:p>
        </p:txBody>
      </p:sp>
      <p:sp>
        <p:nvSpPr>
          <p:cNvPr id="12" name="Başlık 1">
            <a:extLst>
              <a:ext uri="{FF2B5EF4-FFF2-40B4-BE49-F238E27FC236}">
                <a16:creationId xmlns:a16="http://schemas.microsoft.com/office/drawing/2014/main" id="{EF8B1A31-7D5B-4678-BB88-B10C9A1688D7}"/>
              </a:ext>
            </a:extLst>
          </p:cNvPr>
          <p:cNvSpPr txBox="1">
            <a:spLocks/>
          </p:cNvSpPr>
          <p:nvPr/>
        </p:nvSpPr>
        <p:spPr>
          <a:xfrm>
            <a:off x="806540" y="235794"/>
            <a:ext cx="7746572" cy="520578"/>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solidFill>
                  <a:schemeClr val="bg2">
                    <a:lumMod val="50000"/>
                  </a:schemeClr>
                </a:solidFill>
              </a:rPr>
              <a:t>12- </a:t>
            </a:r>
            <a:r>
              <a:rPr lang="tr-TR" sz="2800" dirty="0" err="1">
                <a:solidFill>
                  <a:schemeClr val="bg2">
                    <a:lumMod val="50000"/>
                  </a:schemeClr>
                </a:solidFill>
              </a:rPr>
              <a:t>Manufacturing</a:t>
            </a:r>
            <a:r>
              <a:rPr lang="tr-TR" sz="2800" dirty="0">
                <a:solidFill>
                  <a:schemeClr val="bg2">
                    <a:lumMod val="50000"/>
                  </a:schemeClr>
                </a:solidFill>
              </a:rPr>
              <a:t> Technologies in </a:t>
            </a:r>
            <a:r>
              <a:rPr lang="tr-TR" sz="2800" dirty="0" err="1">
                <a:solidFill>
                  <a:schemeClr val="bg2">
                    <a:lumMod val="50000"/>
                  </a:schemeClr>
                </a:solidFill>
              </a:rPr>
              <a:t>Composites</a:t>
            </a:r>
            <a:endParaRPr lang="tr-TR" sz="2800" dirty="0">
              <a:solidFill>
                <a:schemeClr val="bg2">
                  <a:lumMod val="50000"/>
                </a:schemeClr>
              </a:solidFill>
            </a:endParaRPr>
          </a:p>
        </p:txBody>
      </p:sp>
      <p:sp>
        <p:nvSpPr>
          <p:cNvPr id="2" name="Dikdörtgen 1">
            <a:extLst>
              <a:ext uri="{FF2B5EF4-FFF2-40B4-BE49-F238E27FC236}">
                <a16:creationId xmlns:a16="http://schemas.microsoft.com/office/drawing/2014/main" id="{FD028967-F36D-4A5B-8418-CF4E40C55BD1}"/>
              </a:ext>
            </a:extLst>
          </p:cNvPr>
          <p:cNvSpPr/>
          <p:nvPr/>
        </p:nvSpPr>
        <p:spPr>
          <a:xfrm>
            <a:off x="3258980" y="667353"/>
            <a:ext cx="2626040" cy="369332"/>
          </a:xfrm>
          <a:prstGeom prst="rect">
            <a:avLst/>
          </a:prstGeom>
        </p:spPr>
        <p:txBody>
          <a:bodyPr wrap="none">
            <a:spAutoFit/>
          </a:bodyPr>
          <a:lstStyle/>
          <a:p>
            <a:r>
              <a:rPr lang="tr-TR" dirty="0">
                <a:solidFill>
                  <a:schemeClr val="bg1">
                    <a:lumMod val="50000"/>
                  </a:schemeClr>
                </a:solidFill>
              </a:rPr>
              <a:t>12.3 </a:t>
            </a:r>
            <a:r>
              <a:rPr lang="tr-TR" dirty="0" err="1">
                <a:solidFill>
                  <a:schemeClr val="bg1">
                    <a:lumMod val="50000"/>
                  </a:schemeClr>
                </a:solidFill>
              </a:rPr>
              <a:t>Spray</a:t>
            </a:r>
            <a:r>
              <a:rPr lang="tr-TR" dirty="0">
                <a:solidFill>
                  <a:schemeClr val="bg1">
                    <a:lumMod val="50000"/>
                  </a:schemeClr>
                </a:solidFill>
              </a:rPr>
              <a:t> – </a:t>
            </a:r>
            <a:r>
              <a:rPr lang="tr-TR" dirty="0" err="1">
                <a:solidFill>
                  <a:schemeClr val="bg1">
                    <a:lumMod val="50000"/>
                  </a:schemeClr>
                </a:solidFill>
              </a:rPr>
              <a:t>up</a:t>
            </a:r>
            <a:r>
              <a:rPr lang="tr-TR" dirty="0">
                <a:solidFill>
                  <a:schemeClr val="bg1">
                    <a:lumMod val="50000"/>
                  </a:schemeClr>
                </a:solidFill>
              </a:rPr>
              <a:t> </a:t>
            </a:r>
            <a:r>
              <a:rPr lang="tr-TR" dirty="0" err="1">
                <a:solidFill>
                  <a:schemeClr val="bg1">
                    <a:lumMod val="50000"/>
                  </a:schemeClr>
                </a:solidFill>
              </a:rPr>
              <a:t>Method</a:t>
            </a:r>
            <a:endParaRPr lang="tr-TR" dirty="0">
              <a:solidFill>
                <a:schemeClr val="bg1">
                  <a:lumMod val="50000"/>
                </a:schemeClr>
              </a:solidFill>
            </a:endParaRPr>
          </a:p>
        </p:txBody>
      </p:sp>
    </p:spTree>
    <p:extLst>
      <p:ext uri="{BB962C8B-B14F-4D97-AF65-F5344CB8AC3E}">
        <p14:creationId xmlns:p14="http://schemas.microsoft.com/office/powerpoint/2010/main" val="319581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barn(inVertical)">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fade">
                                      <p:cBhvr>
                                        <p:cTn id="2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6" grpId="0"/>
      <p:bldP spid="7" grpId="0" build="p"/>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024467" y="6409588"/>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172</a:t>
            </a:fld>
            <a:endParaRPr lang="tr-TR"/>
          </a:p>
        </p:txBody>
      </p:sp>
      <p:sp>
        <p:nvSpPr>
          <p:cNvPr id="5" name="Veri Yer Tutucusu 4"/>
          <p:cNvSpPr>
            <a:spLocks noGrp="1"/>
          </p:cNvSpPr>
          <p:nvPr>
            <p:ph type="dt" sz="half" idx="10"/>
          </p:nvPr>
        </p:nvSpPr>
        <p:spPr/>
        <p:txBody>
          <a:bodyPr/>
          <a:lstStyle/>
          <a:p>
            <a:r>
              <a:rPr lang="tr-TR" dirty="0"/>
              <a:t>......</a:t>
            </a:r>
          </a:p>
        </p:txBody>
      </p:sp>
      <p:sp>
        <p:nvSpPr>
          <p:cNvPr id="14" name="Dikdörtgen 13">
            <a:extLst>
              <a:ext uri="{FF2B5EF4-FFF2-40B4-BE49-F238E27FC236}">
                <a16:creationId xmlns:a16="http://schemas.microsoft.com/office/drawing/2014/main" id="{57E7AAD2-AC86-417E-9E70-8A9B19BD2914}"/>
              </a:ext>
            </a:extLst>
          </p:cNvPr>
          <p:cNvSpPr/>
          <p:nvPr/>
        </p:nvSpPr>
        <p:spPr>
          <a:xfrm>
            <a:off x="267998" y="1606726"/>
            <a:ext cx="3903633" cy="369332"/>
          </a:xfrm>
          <a:prstGeom prst="rect">
            <a:avLst/>
          </a:prstGeom>
        </p:spPr>
        <p:txBody>
          <a:bodyPr wrap="none">
            <a:spAutoFit/>
          </a:bodyPr>
          <a:lstStyle/>
          <a:p>
            <a:r>
              <a:rPr lang="tr-TR" dirty="0">
                <a:solidFill>
                  <a:srgbClr val="FF0000"/>
                </a:solidFill>
              </a:rPr>
              <a:t>12.4 </a:t>
            </a:r>
            <a:r>
              <a:rPr lang="tr-TR" dirty="0">
                <a:solidFill>
                  <a:srgbClr val="FF0000"/>
                </a:solidFill>
                <a:latin typeface="+mj-lt"/>
              </a:rPr>
              <a:t> </a:t>
            </a:r>
            <a:r>
              <a:rPr lang="tr-TR" dirty="0" err="1">
                <a:solidFill>
                  <a:srgbClr val="FF0000"/>
                </a:solidFill>
                <a:latin typeface="+mj-lt"/>
              </a:rPr>
              <a:t>Wet</a:t>
            </a:r>
            <a:r>
              <a:rPr lang="tr-TR" dirty="0">
                <a:solidFill>
                  <a:srgbClr val="FF0000"/>
                </a:solidFill>
                <a:latin typeface="+mj-lt"/>
              </a:rPr>
              <a:t> </a:t>
            </a:r>
            <a:r>
              <a:rPr lang="tr-TR" dirty="0" err="1">
                <a:solidFill>
                  <a:srgbClr val="FF0000"/>
                </a:solidFill>
                <a:latin typeface="+mj-lt"/>
              </a:rPr>
              <a:t>Filament</a:t>
            </a:r>
            <a:r>
              <a:rPr lang="tr-TR" dirty="0">
                <a:solidFill>
                  <a:srgbClr val="FF0000"/>
                </a:solidFill>
                <a:latin typeface="+mj-lt"/>
              </a:rPr>
              <a:t> </a:t>
            </a:r>
            <a:r>
              <a:rPr lang="tr-TR" dirty="0" err="1">
                <a:solidFill>
                  <a:srgbClr val="FF0000"/>
                </a:solidFill>
                <a:latin typeface="+mj-lt"/>
              </a:rPr>
              <a:t>Winding</a:t>
            </a:r>
            <a:r>
              <a:rPr lang="tr-TR" dirty="0">
                <a:solidFill>
                  <a:srgbClr val="FF0000"/>
                </a:solidFill>
                <a:latin typeface="+mj-lt"/>
              </a:rPr>
              <a:t> </a:t>
            </a:r>
            <a:r>
              <a:rPr lang="tr-TR" dirty="0" err="1">
                <a:solidFill>
                  <a:srgbClr val="FF0000"/>
                </a:solidFill>
                <a:latin typeface="+mj-lt"/>
              </a:rPr>
              <a:t>Method</a:t>
            </a:r>
            <a:endParaRPr lang="tr-TR" dirty="0">
              <a:solidFill>
                <a:srgbClr val="FF0000"/>
              </a:solidFill>
            </a:endParaRPr>
          </a:p>
        </p:txBody>
      </p:sp>
      <p:sp>
        <p:nvSpPr>
          <p:cNvPr id="2" name="Dikdörtgen 1">
            <a:extLst>
              <a:ext uri="{FF2B5EF4-FFF2-40B4-BE49-F238E27FC236}">
                <a16:creationId xmlns:a16="http://schemas.microsoft.com/office/drawing/2014/main" id="{62667BC5-5C6B-4D15-A719-B6C31DBB0EA5}"/>
              </a:ext>
            </a:extLst>
          </p:cNvPr>
          <p:cNvSpPr/>
          <p:nvPr/>
        </p:nvSpPr>
        <p:spPr>
          <a:xfrm>
            <a:off x="421289" y="2201608"/>
            <a:ext cx="3617781" cy="2119363"/>
          </a:xfrm>
          <a:prstGeom prst="rect">
            <a:avLst/>
          </a:prstGeom>
        </p:spPr>
        <p:txBody>
          <a:bodyPr wrap="square">
            <a:spAutoFit/>
          </a:bodyPr>
          <a:lstStyle/>
          <a:p>
            <a:pPr algn="just">
              <a:lnSpc>
                <a:spcPct val="150000"/>
              </a:lnSpc>
            </a:pPr>
            <a:r>
              <a:rPr lang="en-US" dirty="0">
                <a:ea typeface="Times New Roman" pitchFamily="18" charset="0"/>
                <a:cs typeface="Arial" charset="0"/>
              </a:rPr>
              <a:t>The fiber winding method consists of continuous fiber being wetted with resin and then pulled from a spool and wound on a rotating mold (mandrel). </a:t>
            </a:r>
            <a:endParaRPr lang="tr-TR" dirty="0">
              <a:latin typeface="+mj-lt"/>
            </a:endParaRPr>
          </a:p>
        </p:txBody>
      </p:sp>
      <p:pic>
        <p:nvPicPr>
          <p:cNvPr id="8194" name="Picture 2" descr="Filament winding Machine on Make a GIF">
            <a:extLst>
              <a:ext uri="{FF2B5EF4-FFF2-40B4-BE49-F238E27FC236}">
                <a16:creationId xmlns:a16="http://schemas.microsoft.com/office/drawing/2014/main" id="{D668313A-34FC-4967-A6BC-D5A13F05830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484846" y="1606726"/>
            <a:ext cx="4268465" cy="3020710"/>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a:extLst>
              <a:ext uri="{FF2B5EF4-FFF2-40B4-BE49-F238E27FC236}">
                <a16:creationId xmlns:a16="http://schemas.microsoft.com/office/drawing/2014/main" id="{D09D7324-00EE-4C6D-AE9F-6DE55859A547}"/>
              </a:ext>
            </a:extLst>
          </p:cNvPr>
          <p:cNvSpPr/>
          <p:nvPr/>
        </p:nvSpPr>
        <p:spPr>
          <a:xfrm>
            <a:off x="272653" y="4546522"/>
            <a:ext cx="8677146" cy="1703864"/>
          </a:xfrm>
          <a:prstGeom prst="rect">
            <a:avLst/>
          </a:prstGeom>
        </p:spPr>
        <p:txBody>
          <a:bodyPr wrap="square">
            <a:spAutoFit/>
          </a:bodyPr>
          <a:lstStyle/>
          <a:p>
            <a:pPr>
              <a:lnSpc>
                <a:spcPct val="150000"/>
              </a:lnSpc>
            </a:pPr>
            <a:r>
              <a:rPr lang="en-US" dirty="0">
                <a:ea typeface="Times New Roman" pitchFamily="18" charset="0"/>
                <a:cs typeface="Arial" charset="0"/>
              </a:rPr>
              <a:t>By winding the continuous fiber into the mold at different angles, products with different mechanical properties can be obtained. This method is often used in the production of hollow parts such as pipes and tanks. After winding a sufficient number of fiber layers, the product hardens and is separated from the rotary </a:t>
            </a:r>
            <a:r>
              <a:rPr lang="en-US" dirty="0" err="1">
                <a:ea typeface="Times New Roman" pitchFamily="18" charset="0"/>
                <a:cs typeface="Arial" charset="0"/>
              </a:rPr>
              <a:t>mould</a:t>
            </a:r>
            <a:r>
              <a:rPr lang="en-US" dirty="0">
                <a:ea typeface="Times New Roman" pitchFamily="18" charset="0"/>
                <a:cs typeface="Arial" charset="0"/>
              </a:rPr>
              <a:t>.</a:t>
            </a:r>
            <a:endParaRPr lang="tr-TR" dirty="0"/>
          </a:p>
        </p:txBody>
      </p:sp>
      <p:sp>
        <p:nvSpPr>
          <p:cNvPr id="12" name="Başlık 1">
            <a:extLst>
              <a:ext uri="{FF2B5EF4-FFF2-40B4-BE49-F238E27FC236}">
                <a16:creationId xmlns:a16="http://schemas.microsoft.com/office/drawing/2014/main" id="{5373BD70-FCC9-4E1B-A7C3-9D310230A3BF}"/>
              </a:ext>
            </a:extLst>
          </p:cNvPr>
          <p:cNvSpPr txBox="1">
            <a:spLocks/>
          </p:cNvSpPr>
          <p:nvPr/>
        </p:nvSpPr>
        <p:spPr>
          <a:xfrm>
            <a:off x="737940" y="401907"/>
            <a:ext cx="7746572" cy="520578"/>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solidFill>
                  <a:schemeClr val="bg2">
                    <a:lumMod val="50000"/>
                  </a:schemeClr>
                </a:solidFill>
              </a:rPr>
              <a:t>12- </a:t>
            </a:r>
            <a:r>
              <a:rPr lang="tr-TR" sz="2800" dirty="0" err="1">
                <a:solidFill>
                  <a:schemeClr val="bg2">
                    <a:lumMod val="50000"/>
                  </a:schemeClr>
                </a:solidFill>
              </a:rPr>
              <a:t>Manufacturing</a:t>
            </a:r>
            <a:r>
              <a:rPr lang="tr-TR" sz="2800" dirty="0">
                <a:solidFill>
                  <a:schemeClr val="bg2">
                    <a:lumMod val="50000"/>
                  </a:schemeClr>
                </a:solidFill>
              </a:rPr>
              <a:t> Technologies in </a:t>
            </a:r>
            <a:r>
              <a:rPr lang="tr-TR" sz="2800" dirty="0" err="1">
                <a:solidFill>
                  <a:schemeClr val="bg2">
                    <a:lumMod val="50000"/>
                  </a:schemeClr>
                </a:solidFill>
              </a:rPr>
              <a:t>Composites</a:t>
            </a:r>
            <a:endParaRPr lang="tr-TR" sz="2800" dirty="0">
              <a:solidFill>
                <a:schemeClr val="bg2">
                  <a:lumMod val="50000"/>
                </a:schemeClr>
              </a:solidFill>
            </a:endParaRPr>
          </a:p>
        </p:txBody>
      </p:sp>
    </p:spTree>
    <p:extLst>
      <p:ext uri="{BB962C8B-B14F-4D97-AF65-F5344CB8AC3E}">
        <p14:creationId xmlns:p14="http://schemas.microsoft.com/office/powerpoint/2010/main" val="4041922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7"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862335" y="6404984"/>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173</a:t>
            </a:fld>
            <a:endParaRPr lang="tr-TR"/>
          </a:p>
        </p:txBody>
      </p:sp>
      <p:sp>
        <p:nvSpPr>
          <p:cNvPr id="5" name="Veri Yer Tutucusu 4"/>
          <p:cNvSpPr>
            <a:spLocks noGrp="1"/>
          </p:cNvSpPr>
          <p:nvPr>
            <p:ph type="dt" sz="half" idx="10"/>
          </p:nvPr>
        </p:nvSpPr>
        <p:spPr/>
        <p:txBody>
          <a:bodyPr/>
          <a:lstStyle/>
          <a:p>
            <a:r>
              <a:rPr lang="tr-TR" dirty="0"/>
              <a:t>......</a:t>
            </a:r>
          </a:p>
        </p:txBody>
      </p:sp>
      <p:sp>
        <p:nvSpPr>
          <p:cNvPr id="6" name="Dikdörtgen 5">
            <a:extLst>
              <a:ext uri="{FF2B5EF4-FFF2-40B4-BE49-F238E27FC236}">
                <a16:creationId xmlns:a16="http://schemas.microsoft.com/office/drawing/2014/main" id="{A2F3E527-EDF1-4D64-AB05-7BB75015B6E9}"/>
              </a:ext>
            </a:extLst>
          </p:cNvPr>
          <p:cNvSpPr/>
          <p:nvPr/>
        </p:nvSpPr>
        <p:spPr>
          <a:xfrm>
            <a:off x="234491" y="4015873"/>
            <a:ext cx="8975863" cy="2119363"/>
          </a:xfrm>
          <a:prstGeom prst="rect">
            <a:avLst/>
          </a:prstGeom>
        </p:spPr>
        <p:txBody>
          <a:bodyPr wrap="square">
            <a:spAutoFit/>
          </a:bodyPr>
          <a:lstStyle/>
          <a:p>
            <a:pPr marL="176213" indent="-176213">
              <a:lnSpc>
                <a:spcPct val="150000"/>
              </a:lnSpc>
              <a:buAutoNum type="arabicPeriod"/>
            </a:pPr>
            <a:r>
              <a:rPr lang="en-US" altLang="tr-TR" dirty="0">
                <a:solidFill>
                  <a:srgbClr val="000000"/>
                </a:solidFill>
                <a:latin typeface="+mj-lt"/>
              </a:rPr>
              <a:t>The fibers wound on bobbins pass through a resin bath.</a:t>
            </a:r>
            <a:endParaRPr lang="tr-TR" altLang="tr-TR" dirty="0">
              <a:solidFill>
                <a:srgbClr val="000000"/>
              </a:solidFill>
              <a:latin typeface="+mj-lt"/>
            </a:endParaRPr>
          </a:p>
          <a:p>
            <a:pPr marL="176213" indent="-176213">
              <a:lnSpc>
                <a:spcPct val="150000"/>
              </a:lnSpc>
              <a:buAutoNum type="arabicPeriod"/>
            </a:pPr>
            <a:r>
              <a:rPr lang="en-US" altLang="tr-TR" dirty="0">
                <a:solidFill>
                  <a:srgbClr val="000000"/>
                </a:solidFill>
                <a:latin typeface="+mj-lt"/>
              </a:rPr>
              <a:t> Resin impregnated fibers are wound in the desired orientation angle on the mandrel, which is rotated around its axis at a certain speed by a moving mechanism.</a:t>
            </a:r>
            <a:endParaRPr lang="tr-TR" altLang="tr-TR" dirty="0">
              <a:solidFill>
                <a:srgbClr val="000000"/>
              </a:solidFill>
              <a:latin typeface="+mj-lt"/>
            </a:endParaRPr>
          </a:p>
          <a:p>
            <a:pPr marL="176213" indent="-176213">
              <a:lnSpc>
                <a:spcPct val="150000"/>
              </a:lnSpc>
              <a:buAutoNum type="arabicPeriod"/>
            </a:pPr>
            <a:r>
              <a:rPr lang="en-US" altLang="tr-TR" dirty="0">
                <a:solidFill>
                  <a:srgbClr val="000000"/>
                </a:solidFill>
                <a:latin typeface="+mj-lt"/>
              </a:rPr>
              <a:t> After reaching the desired thickness or number of layers, the process is completed.</a:t>
            </a:r>
            <a:endParaRPr lang="tr-TR" altLang="tr-TR" dirty="0">
              <a:solidFill>
                <a:srgbClr val="000000"/>
              </a:solidFill>
              <a:latin typeface="+mj-lt"/>
            </a:endParaRPr>
          </a:p>
          <a:p>
            <a:pPr marL="176213" indent="-176213">
              <a:lnSpc>
                <a:spcPct val="150000"/>
              </a:lnSpc>
              <a:buAutoNum type="arabicPeriod"/>
            </a:pPr>
            <a:r>
              <a:rPr lang="en-US" altLang="tr-TR" dirty="0">
                <a:solidFill>
                  <a:srgbClr val="000000"/>
                </a:solidFill>
                <a:latin typeface="+mj-lt"/>
              </a:rPr>
              <a:t>The drying process is carried out at room temperature and in an oven.</a:t>
            </a:r>
            <a:endParaRPr lang="tr-TR" altLang="tr-TR" dirty="0">
              <a:solidFill>
                <a:srgbClr val="000000"/>
              </a:solidFill>
              <a:latin typeface="+mj-lt"/>
            </a:endParaRPr>
          </a:p>
        </p:txBody>
      </p:sp>
      <p:sp>
        <p:nvSpPr>
          <p:cNvPr id="7" name="Dikdörtgen 6">
            <a:extLst>
              <a:ext uri="{FF2B5EF4-FFF2-40B4-BE49-F238E27FC236}">
                <a16:creationId xmlns:a16="http://schemas.microsoft.com/office/drawing/2014/main" id="{A0F5A639-4084-4EAE-ADDC-715BF48C5655}"/>
              </a:ext>
            </a:extLst>
          </p:cNvPr>
          <p:cNvSpPr/>
          <p:nvPr/>
        </p:nvSpPr>
        <p:spPr>
          <a:xfrm>
            <a:off x="304800" y="3558026"/>
            <a:ext cx="7075512" cy="457369"/>
          </a:xfrm>
          <a:prstGeom prst="rect">
            <a:avLst/>
          </a:prstGeom>
        </p:spPr>
        <p:txBody>
          <a:bodyPr wrap="square">
            <a:spAutoFit/>
          </a:bodyPr>
          <a:lstStyle/>
          <a:p>
            <a:pPr>
              <a:lnSpc>
                <a:spcPct val="150000"/>
              </a:lnSpc>
            </a:pPr>
            <a:r>
              <a:rPr lang="tr-TR" altLang="tr-TR" dirty="0">
                <a:solidFill>
                  <a:srgbClr val="FF0000"/>
                </a:solidFill>
              </a:rPr>
              <a:t>12.4.1 </a:t>
            </a:r>
            <a:r>
              <a:rPr lang="en-US" altLang="tr-TR" dirty="0">
                <a:solidFill>
                  <a:srgbClr val="FF0000"/>
                </a:solidFill>
              </a:rPr>
              <a:t>The process steps of the method are briefly as follows.</a:t>
            </a:r>
            <a:endParaRPr lang="tr-TR" altLang="tr-TR" dirty="0">
              <a:solidFill>
                <a:srgbClr val="FF0000"/>
              </a:solidFill>
            </a:endParaRPr>
          </a:p>
        </p:txBody>
      </p:sp>
      <p:pic>
        <p:nvPicPr>
          <p:cNvPr id="8" name="Resim 7">
            <a:extLst>
              <a:ext uri="{FF2B5EF4-FFF2-40B4-BE49-F238E27FC236}">
                <a16:creationId xmlns:a16="http://schemas.microsoft.com/office/drawing/2014/main" id="{8CA367A2-CBBC-4BF3-A7AD-CB5B23BECD2B}"/>
              </a:ext>
            </a:extLst>
          </p:cNvPr>
          <p:cNvPicPr>
            <a:picLocks noChangeAspect="1"/>
          </p:cNvPicPr>
          <p:nvPr/>
        </p:nvPicPr>
        <p:blipFill>
          <a:blip r:embed="rId2"/>
          <a:stretch>
            <a:fillRect/>
          </a:stretch>
        </p:blipFill>
        <p:spPr>
          <a:xfrm>
            <a:off x="496615" y="1577230"/>
            <a:ext cx="8150769" cy="2017069"/>
          </a:xfrm>
          <a:prstGeom prst="rect">
            <a:avLst/>
          </a:prstGeom>
        </p:spPr>
      </p:pic>
      <p:sp>
        <p:nvSpPr>
          <p:cNvPr id="10" name="Dikdörtgen 9">
            <a:extLst>
              <a:ext uri="{FF2B5EF4-FFF2-40B4-BE49-F238E27FC236}">
                <a16:creationId xmlns:a16="http://schemas.microsoft.com/office/drawing/2014/main" id="{AFD65621-68FA-4E60-888D-6D2EC8D0E4C7}"/>
              </a:ext>
            </a:extLst>
          </p:cNvPr>
          <p:cNvSpPr/>
          <p:nvPr/>
        </p:nvSpPr>
        <p:spPr>
          <a:xfrm>
            <a:off x="2544083" y="621800"/>
            <a:ext cx="3903633" cy="369332"/>
          </a:xfrm>
          <a:prstGeom prst="rect">
            <a:avLst/>
          </a:prstGeom>
        </p:spPr>
        <p:txBody>
          <a:bodyPr wrap="none">
            <a:spAutoFit/>
          </a:bodyPr>
          <a:lstStyle/>
          <a:p>
            <a:r>
              <a:rPr lang="tr-TR" dirty="0">
                <a:solidFill>
                  <a:schemeClr val="bg2">
                    <a:lumMod val="50000"/>
                  </a:schemeClr>
                </a:solidFill>
              </a:rPr>
              <a:t>12.4 </a:t>
            </a:r>
            <a:r>
              <a:rPr lang="tr-TR" dirty="0">
                <a:solidFill>
                  <a:schemeClr val="bg2">
                    <a:lumMod val="50000"/>
                  </a:schemeClr>
                </a:solidFill>
                <a:latin typeface="+mj-lt"/>
              </a:rPr>
              <a:t> </a:t>
            </a:r>
            <a:r>
              <a:rPr lang="tr-TR" dirty="0" err="1">
                <a:solidFill>
                  <a:schemeClr val="bg2">
                    <a:lumMod val="50000"/>
                  </a:schemeClr>
                </a:solidFill>
                <a:latin typeface="+mj-lt"/>
              </a:rPr>
              <a:t>Wet</a:t>
            </a:r>
            <a:r>
              <a:rPr lang="tr-TR" dirty="0">
                <a:solidFill>
                  <a:schemeClr val="bg2">
                    <a:lumMod val="50000"/>
                  </a:schemeClr>
                </a:solidFill>
                <a:latin typeface="+mj-lt"/>
              </a:rPr>
              <a:t> </a:t>
            </a:r>
            <a:r>
              <a:rPr lang="tr-TR" dirty="0" err="1">
                <a:solidFill>
                  <a:schemeClr val="bg2">
                    <a:lumMod val="50000"/>
                  </a:schemeClr>
                </a:solidFill>
                <a:latin typeface="+mj-lt"/>
              </a:rPr>
              <a:t>Filament</a:t>
            </a:r>
            <a:r>
              <a:rPr lang="tr-TR" dirty="0">
                <a:solidFill>
                  <a:schemeClr val="bg2">
                    <a:lumMod val="50000"/>
                  </a:schemeClr>
                </a:solidFill>
                <a:latin typeface="+mj-lt"/>
              </a:rPr>
              <a:t> </a:t>
            </a:r>
            <a:r>
              <a:rPr lang="tr-TR" dirty="0" err="1">
                <a:solidFill>
                  <a:schemeClr val="bg2">
                    <a:lumMod val="50000"/>
                  </a:schemeClr>
                </a:solidFill>
                <a:latin typeface="+mj-lt"/>
              </a:rPr>
              <a:t>Winding</a:t>
            </a:r>
            <a:r>
              <a:rPr lang="tr-TR" dirty="0">
                <a:solidFill>
                  <a:schemeClr val="bg2">
                    <a:lumMod val="50000"/>
                  </a:schemeClr>
                </a:solidFill>
                <a:latin typeface="+mj-lt"/>
              </a:rPr>
              <a:t> </a:t>
            </a:r>
            <a:r>
              <a:rPr lang="tr-TR" dirty="0" err="1">
                <a:solidFill>
                  <a:schemeClr val="bg2">
                    <a:lumMod val="50000"/>
                  </a:schemeClr>
                </a:solidFill>
                <a:latin typeface="+mj-lt"/>
              </a:rPr>
              <a:t>Method</a:t>
            </a:r>
            <a:endParaRPr lang="tr-TR" dirty="0">
              <a:solidFill>
                <a:schemeClr val="bg2">
                  <a:lumMod val="50000"/>
                </a:schemeClr>
              </a:solidFill>
            </a:endParaRPr>
          </a:p>
        </p:txBody>
      </p:sp>
      <p:sp>
        <p:nvSpPr>
          <p:cNvPr id="12" name="Başlık 1">
            <a:extLst>
              <a:ext uri="{FF2B5EF4-FFF2-40B4-BE49-F238E27FC236}">
                <a16:creationId xmlns:a16="http://schemas.microsoft.com/office/drawing/2014/main" id="{53FDB66E-F1CD-4B5A-BA14-D879FA0981FB}"/>
              </a:ext>
            </a:extLst>
          </p:cNvPr>
          <p:cNvSpPr txBox="1">
            <a:spLocks/>
          </p:cNvSpPr>
          <p:nvPr/>
        </p:nvSpPr>
        <p:spPr>
          <a:xfrm>
            <a:off x="894979" y="123707"/>
            <a:ext cx="7746572" cy="520578"/>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solidFill>
                  <a:schemeClr val="bg2">
                    <a:lumMod val="50000"/>
                  </a:schemeClr>
                </a:solidFill>
              </a:rPr>
              <a:t>12- </a:t>
            </a:r>
            <a:r>
              <a:rPr lang="tr-TR" sz="2800" dirty="0" err="1">
                <a:solidFill>
                  <a:schemeClr val="bg2">
                    <a:lumMod val="50000"/>
                  </a:schemeClr>
                </a:solidFill>
              </a:rPr>
              <a:t>Manufacturing</a:t>
            </a:r>
            <a:r>
              <a:rPr lang="tr-TR" sz="2800" dirty="0">
                <a:solidFill>
                  <a:schemeClr val="bg2">
                    <a:lumMod val="50000"/>
                  </a:schemeClr>
                </a:solidFill>
              </a:rPr>
              <a:t> Technologies in </a:t>
            </a:r>
            <a:r>
              <a:rPr lang="tr-TR" sz="2800" dirty="0" err="1">
                <a:solidFill>
                  <a:schemeClr val="bg2">
                    <a:lumMod val="50000"/>
                  </a:schemeClr>
                </a:solidFill>
              </a:rPr>
              <a:t>Composites</a:t>
            </a:r>
            <a:endParaRPr lang="tr-TR" sz="2800" dirty="0">
              <a:solidFill>
                <a:schemeClr val="bg2">
                  <a:lumMod val="50000"/>
                </a:schemeClr>
              </a:solidFill>
            </a:endParaRPr>
          </a:p>
        </p:txBody>
      </p:sp>
    </p:spTree>
    <p:extLst>
      <p:ext uri="{BB962C8B-B14F-4D97-AF65-F5344CB8AC3E}">
        <p14:creationId xmlns:p14="http://schemas.microsoft.com/office/powerpoint/2010/main" val="108025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880624" y="6404984"/>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174</a:t>
            </a:fld>
            <a:endParaRPr lang="tr-TR"/>
          </a:p>
        </p:txBody>
      </p:sp>
      <p:sp>
        <p:nvSpPr>
          <p:cNvPr id="5" name="Veri Yer Tutucusu 4"/>
          <p:cNvSpPr>
            <a:spLocks noGrp="1"/>
          </p:cNvSpPr>
          <p:nvPr>
            <p:ph type="dt" sz="half" idx="10"/>
          </p:nvPr>
        </p:nvSpPr>
        <p:spPr/>
        <p:txBody>
          <a:bodyPr/>
          <a:lstStyle/>
          <a:p>
            <a:r>
              <a:rPr lang="tr-TR" dirty="0"/>
              <a:t>......</a:t>
            </a:r>
          </a:p>
        </p:txBody>
      </p:sp>
      <p:pic>
        <p:nvPicPr>
          <p:cNvPr id="13" name="Picture 2" descr="P09226 Composite Filament Winding Machine on Make a GIF">
            <a:extLst>
              <a:ext uri="{FF2B5EF4-FFF2-40B4-BE49-F238E27FC236}">
                <a16:creationId xmlns:a16="http://schemas.microsoft.com/office/drawing/2014/main" id="{55A9A2DF-B69F-4FBF-9E60-A1405F3D8EF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049568" y="1628800"/>
            <a:ext cx="3846831" cy="288512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4">
            <a:extLst>
              <a:ext uri="{FF2B5EF4-FFF2-40B4-BE49-F238E27FC236}">
                <a16:creationId xmlns:a16="http://schemas.microsoft.com/office/drawing/2014/main" id="{AA724380-75B4-4067-8632-00F6AC62248D}"/>
              </a:ext>
            </a:extLst>
          </p:cNvPr>
          <p:cNvSpPr>
            <a:spLocks noChangeArrowheads="1"/>
          </p:cNvSpPr>
          <p:nvPr/>
        </p:nvSpPr>
        <p:spPr bwMode="auto">
          <a:xfrm>
            <a:off x="297040" y="1436353"/>
            <a:ext cx="4752528" cy="4196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50000"/>
              </a:lnSpc>
              <a:defRPr/>
            </a:pPr>
            <a:r>
              <a:rPr lang="en-US" altLang="tr-TR" dirty="0">
                <a:solidFill>
                  <a:srgbClr val="FF0000"/>
                </a:solidFill>
                <a:latin typeface="+mj-lt"/>
              </a:rPr>
              <a:t>12.4.2 Advantages of the Method:</a:t>
            </a:r>
            <a:endParaRPr lang="tr-TR" altLang="tr-TR" dirty="0">
              <a:solidFill>
                <a:srgbClr val="FF0000"/>
              </a:solidFill>
              <a:latin typeface="+mj-lt"/>
            </a:endParaRPr>
          </a:p>
          <a:p>
            <a:pPr marL="342900" indent="-342900">
              <a:lnSpc>
                <a:spcPct val="150000"/>
              </a:lnSpc>
              <a:buFont typeface="+mj-lt"/>
              <a:buAutoNum type="arabicPeriod"/>
              <a:defRPr/>
            </a:pPr>
            <a:r>
              <a:rPr lang="tr-TR" altLang="tr-TR" dirty="0">
                <a:latin typeface="+mj-lt"/>
              </a:rPr>
              <a:t>L</a:t>
            </a:r>
            <a:r>
              <a:rPr lang="en-US" altLang="tr-TR" dirty="0">
                <a:latin typeface="+mj-lt"/>
              </a:rPr>
              <a:t>ow labor,</a:t>
            </a:r>
            <a:endParaRPr lang="tr-TR" altLang="tr-TR" dirty="0">
              <a:latin typeface="+mj-lt"/>
            </a:endParaRPr>
          </a:p>
          <a:p>
            <a:pPr marL="342900" indent="-342900">
              <a:lnSpc>
                <a:spcPct val="150000"/>
              </a:lnSpc>
              <a:buFont typeface="+mj-lt"/>
              <a:buAutoNum type="arabicPeriod"/>
              <a:defRPr/>
            </a:pPr>
            <a:r>
              <a:rPr lang="en-US" altLang="tr-TR" dirty="0">
                <a:latin typeface="+mj-lt"/>
              </a:rPr>
              <a:t>Superior mechanical properties due to winding with different orientation angles,</a:t>
            </a:r>
            <a:endParaRPr lang="tr-TR" altLang="tr-TR" dirty="0">
              <a:latin typeface="+mj-lt"/>
            </a:endParaRPr>
          </a:p>
          <a:p>
            <a:pPr marL="342900" indent="-342900">
              <a:lnSpc>
                <a:spcPct val="150000"/>
              </a:lnSpc>
              <a:buFont typeface="+mj-lt"/>
              <a:buAutoNum type="arabicPeriod"/>
              <a:defRPr/>
            </a:pPr>
            <a:r>
              <a:rPr lang="en-US" altLang="tr-TR" dirty="0">
                <a:latin typeface="+mj-lt"/>
              </a:rPr>
              <a:t>Reproducibility. </a:t>
            </a:r>
            <a:endParaRPr lang="tr-TR" altLang="tr-TR" dirty="0">
              <a:latin typeface="+mj-lt"/>
            </a:endParaRPr>
          </a:p>
          <a:p>
            <a:pPr>
              <a:lnSpc>
                <a:spcPct val="150000"/>
              </a:lnSpc>
              <a:defRPr/>
            </a:pPr>
            <a:r>
              <a:rPr lang="en-US" altLang="tr-TR" dirty="0">
                <a:solidFill>
                  <a:srgbClr val="FF0000"/>
                </a:solidFill>
                <a:latin typeface="+mj-lt"/>
              </a:rPr>
              <a:t>12.4.3 Disadvantages of the Method:</a:t>
            </a:r>
            <a:endParaRPr lang="tr-TR" altLang="tr-TR" dirty="0">
              <a:solidFill>
                <a:srgbClr val="FF0000"/>
              </a:solidFill>
              <a:latin typeface="+mj-lt"/>
            </a:endParaRPr>
          </a:p>
          <a:p>
            <a:pPr marL="342900" indent="-342900">
              <a:lnSpc>
                <a:spcPct val="150000"/>
              </a:lnSpc>
              <a:buFont typeface="+mj-lt"/>
              <a:buAutoNum type="arabicPeriod"/>
              <a:defRPr/>
            </a:pPr>
            <a:r>
              <a:rPr lang="en-US" altLang="tr-TR" dirty="0">
                <a:latin typeface="+mj-lt"/>
              </a:rPr>
              <a:t>High investment is required.</a:t>
            </a:r>
            <a:endParaRPr lang="tr-TR" altLang="tr-TR" dirty="0">
              <a:latin typeface="+mj-lt"/>
            </a:endParaRPr>
          </a:p>
          <a:p>
            <a:pPr marL="342900" indent="-342900">
              <a:lnSpc>
                <a:spcPct val="150000"/>
              </a:lnSpc>
              <a:buFont typeface="+mj-lt"/>
              <a:buAutoNum type="arabicPeriod"/>
              <a:defRPr/>
            </a:pPr>
            <a:r>
              <a:rPr lang="en-US" altLang="tr-TR" dirty="0">
                <a:latin typeface="+mj-lt"/>
              </a:rPr>
              <a:t>It can only be used in the manufacture of tubular products.</a:t>
            </a:r>
            <a:endParaRPr lang="tr-TR" altLang="tr-TR" dirty="0">
              <a:latin typeface="+mj-lt"/>
            </a:endParaRPr>
          </a:p>
          <a:p>
            <a:pPr marL="342900" indent="-342900">
              <a:lnSpc>
                <a:spcPct val="150000"/>
              </a:lnSpc>
              <a:buFont typeface="+mj-lt"/>
              <a:buAutoNum type="arabicPeriod"/>
              <a:defRPr/>
            </a:pPr>
            <a:r>
              <a:rPr lang="en-US" altLang="tr-TR" dirty="0">
                <a:latin typeface="+mj-lt"/>
              </a:rPr>
              <a:t>Surface quality is not high.</a:t>
            </a:r>
            <a:endParaRPr lang="tr-TR" altLang="tr-TR" dirty="0">
              <a:latin typeface="+mj-lt"/>
            </a:endParaRPr>
          </a:p>
        </p:txBody>
      </p:sp>
      <p:sp>
        <p:nvSpPr>
          <p:cNvPr id="9" name="Dikdörtgen 8">
            <a:extLst>
              <a:ext uri="{FF2B5EF4-FFF2-40B4-BE49-F238E27FC236}">
                <a16:creationId xmlns:a16="http://schemas.microsoft.com/office/drawing/2014/main" id="{4EACA509-9F61-4693-8DC3-3D47944C827E}"/>
              </a:ext>
            </a:extLst>
          </p:cNvPr>
          <p:cNvSpPr/>
          <p:nvPr/>
        </p:nvSpPr>
        <p:spPr>
          <a:xfrm>
            <a:off x="2594706" y="681142"/>
            <a:ext cx="3903633" cy="369332"/>
          </a:xfrm>
          <a:prstGeom prst="rect">
            <a:avLst/>
          </a:prstGeom>
        </p:spPr>
        <p:txBody>
          <a:bodyPr wrap="none">
            <a:spAutoFit/>
          </a:bodyPr>
          <a:lstStyle/>
          <a:p>
            <a:r>
              <a:rPr lang="tr-TR" dirty="0">
                <a:solidFill>
                  <a:schemeClr val="bg2">
                    <a:lumMod val="50000"/>
                  </a:schemeClr>
                </a:solidFill>
              </a:rPr>
              <a:t>12.4 </a:t>
            </a:r>
            <a:r>
              <a:rPr lang="tr-TR" dirty="0">
                <a:solidFill>
                  <a:schemeClr val="bg2">
                    <a:lumMod val="50000"/>
                  </a:schemeClr>
                </a:solidFill>
                <a:latin typeface="+mj-lt"/>
              </a:rPr>
              <a:t> </a:t>
            </a:r>
            <a:r>
              <a:rPr lang="tr-TR" dirty="0" err="1">
                <a:solidFill>
                  <a:schemeClr val="bg2">
                    <a:lumMod val="50000"/>
                  </a:schemeClr>
                </a:solidFill>
                <a:latin typeface="+mj-lt"/>
              </a:rPr>
              <a:t>Wet</a:t>
            </a:r>
            <a:r>
              <a:rPr lang="tr-TR" dirty="0">
                <a:solidFill>
                  <a:schemeClr val="bg2">
                    <a:lumMod val="50000"/>
                  </a:schemeClr>
                </a:solidFill>
                <a:latin typeface="+mj-lt"/>
              </a:rPr>
              <a:t> </a:t>
            </a:r>
            <a:r>
              <a:rPr lang="tr-TR" dirty="0" err="1">
                <a:solidFill>
                  <a:schemeClr val="bg2">
                    <a:lumMod val="50000"/>
                  </a:schemeClr>
                </a:solidFill>
                <a:latin typeface="+mj-lt"/>
              </a:rPr>
              <a:t>Filament</a:t>
            </a:r>
            <a:r>
              <a:rPr lang="tr-TR" dirty="0">
                <a:solidFill>
                  <a:schemeClr val="bg2">
                    <a:lumMod val="50000"/>
                  </a:schemeClr>
                </a:solidFill>
                <a:latin typeface="+mj-lt"/>
              </a:rPr>
              <a:t> </a:t>
            </a:r>
            <a:r>
              <a:rPr lang="tr-TR" dirty="0" err="1">
                <a:solidFill>
                  <a:schemeClr val="bg2">
                    <a:lumMod val="50000"/>
                  </a:schemeClr>
                </a:solidFill>
                <a:latin typeface="+mj-lt"/>
              </a:rPr>
              <a:t>Winding</a:t>
            </a:r>
            <a:r>
              <a:rPr lang="tr-TR" dirty="0">
                <a:solidFill>
                  <a:schemeClr val="bg2">
                    <a:lumMod val="50000"/>
                  </a:schemeClr>
                </a:solidFill>
                <a:latin typeface="+mj-lt"/>
              </a:rPr>
              <a:t> </a:t>
            </a:r>
            <a:r>
              <a:rPr lang="tr-TR" dirty="0" err="1">
                <a:solidFill>
                  <a:schemeClr val="bg2">
                    <a:lumMod val="50000"/>
                  </a:schemeClr>
                </a:solidFill>
                <a:latin typeface="+mj-lt"/>
              </a:rPr>
              <a:t>Method</a:t>
            </a:r>
            <a:endParaRPr lang="tr-TR" dirty="0">
              <a:solidFill>
                <a:schemeClr val="bg2">
                  <a:lumMod val="50000"/>
                </a:schemeClr>
              </a:solidFill>
            </a:endParaRPr>
          </a:p>
        </p:txBody>
      </p:sp>
      <p:sp>
        <p:nvSpPr>
          <p:cNvPr id="10" name="Başlık 1">
            <a:extLst>
              <a:ext uri="{FF2B5EF4-FFF2-40B4-BE49-F238E27FC236}">
                <a16:creationId xmlns:a16="http://schemas.microsoft.com/office/drawing/2014/main" id="{C1B7F847-CEB3-47C6-BBB3-7FCA7D4FFD71}"/>
              </a:ext>
            </a:extLst>
          </p:cNvPr>
          <p:cNvSpPr txBox="1">
            <a:spLocks/>
          </p:cNvSpPr>
          <p:nvPr/>
        </p:nvSpPr>
        <p:spPr>
          <a:xfrm>
            <a:off x="945602" y="183049"/>
            <a:ext cx="7746572" cy="520578"/>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solidFill>
                  <a:schemeClr val="bg2">
                    <a:lumMod val="50000"/>
                  </a:schemeClr>
                </a:solidFill>
              </a:rPr>
              <a:t>12- </a:t>
            </a:r>
            <a:r>
              <a:rPr lang="tr-TR" sz="2800" dirty="0" err="1">
                <a:solidFill>
                  <a:schemeClr val="bg2">
                    <a:lumMod val="50000"/>
                  </a:schemeClr>
                </a:solidFill>
              </a:rPr>
              <a:t>Manufacturing</a:t>
            </a:r>
            <a:r>
              <a:rPr lang="tr-TR" sz="2800" dirty="0">
                <a:solidFill>
                  <a:schemeClr val="bg2">
                    <a:lumMod val="50000"/>
                  </a:schemeClr>
                </a:solidFill>
              </a:rPr>
              <a:t> Technologies in </a:t>
            </a:r>
            <a:r>
              <a:rPr lang="tr-TR" sz="2800" dirty="0" err="1">
                <a:solidFill>
                  <a:schemeClr val="bg2">
                    <a:lumMod val="50000"/>
                  </a:schemeClr>
                </a:solidFill>
              </a:rPr>
              <a:t>Composites</a:t>
            </a:r>
            <a:endParaRPr lang="tr-TR" sz="2800" dirty="0">
              <a:solidFill>
                <a:schemeClr val="bg2">
                  <a:lumMod val="50000"/>
                </a:schemeClr>
              </a:solidFill>
            </a:endParaRPr>
          </a:p>
        </p:txBody>
      </p:sp>
    </p:spTree>
    <p:extLst>
      <p:ext uri="{BB962C8B-B14F-4D97-AF65-F5344CB8AC3E}">
        <p14:creationId xmlns:p14="http://schemas.microsoft.com/office/powerpoint/2010/main" val="378684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barn(inVertical)">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barn(inVertical)">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barn(inVertical)">
                                      <p:cBhvr>
                                        <p:cTn id="22" dur="500"/>
                                        <p:tgtEl>
                                          <p:spTgt spid="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animEffect transition="in" filter="barn(inVertical)">
                                      <p:cBhvr>
                                        <p:cTn id="27" dur="500"/>
                                        <p:tgtEl>
                                          <p:spTgt spid="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xEl>
                                              <p:pRg st="5" end="5"/>
                                            </p:txEl>
                                          </p:spTgt>
                                        </p:tgtEl>
                                        <p:attrNameLst>
                                          <p:attrName>style.visibility</p:attrName>
                                        </p:attrNameLst>
                                      </p:cBhvr>
                                      <p:to>
                                        <p:strVal val="visible"/>
                                      </p:to>
                                    </p:set>
                                    <p:animEffect transition="in" filter="barn(inVertical)">
                                      <p:cBhvr>
                                        <p:cTn id="32" dur="500"/>
                                        <p:tgtEl>
                                          <p:spTgt spid="1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xEl>
                                              <p:pRg st="6" end="6"/>
                                            </p:txEl>
                                          </p:spTgt>
                                        </p:tgtEl>
                                        <p:attrNameLst>
                                          <p:attrName>style.visibility</p:attrName>
                                        </p:attrNameLst>
                                      </p:cBhvr>
                                      <p:to>
                                        <p:strVal val="visible"/>
                                      </p:to>
                                    </p:set>
                                    <p:animEffect transition="in" filter="barn(inVertical)">
                                      <p:cBhvr>
                                        <p:cTn id="37" dur="500"/>
                                        <p:tgtEl>
                                          <p:spTgt spid="1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xEl>
                                              <p:pRg st="7" end="7"/>
                                            </p:txEl>
                                          </p:spTgt>
                                        </p:tgtEl>
                                        <p:attrNameLst>
                                          <p:attrName>style.visibility</p:attrName>
                                        </p:attrNameLst>
                                      </p:cBhvr>
                                      <p:to>
                                        <p:strVal val="visible"/>
                                      </p:to>
                                    </p:set>
                                    <p:animEffect transition="in" filter="barn(inVertical)">
                                      <p:cBhvr>
                                        <p:cTn id="42" dur="500"/>
                                        <p:tgtEl>
                                          <p:spTgt spid="1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894348" y="6408331"/>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175</a:t>
            </a:fld>
            <a:endParaRPr lang="tr-TR"/>
          </a:p>
        </p:txBody>
      </p:sp>
      <p:sp>
        <p:nvSpPr>
          <p:cNvPr id="5" name="Veri Yer Tutucusu 4"/>
          <p:cNvSpPr>
            <a:spLocks noGrp="1"/>
          </p:cNvSpPr>
          <p:nvPr>
            <p:ph type="dt" sz="half" idx="10"/>
          </p:nvPr>
        </p:nvSpPr>
        <p:spPr/>
        <p:txBody>
          <a:bodyPr/>
          <a:lstStyle/>
          <a:p>
            <a:r>
              <a:rPr lang="tr-TR" dirty="0"/>
              <a:t>......</a:t>
            </a:r>
          </a:p>
        </p:txBody>
      </p:sp>
      <p:pic>
        <p:nvPicPr>
          <p:cNvPr id="9" name="Picture 2" descr="uretim_2_b">
            <a:extLst>
              <a:ext uri="{FF2B5EF4-FFF2-40B4-BE49-F238E27FC236}">
                <a16:creationId xmlns:a16="http://schemas.microsoft.com/office/drawing/2014/main" id="{EA993E0C-440B-407D-BF0E-72643250CF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4760" y="1541335"/>
            <a:ext cx="4922393" cy="3731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a:extLst>
              <a:ext uri="{FF2B5EF4-FFF2-40B4-BE49-F238E27FC236}">
                <a16:creationId xmlns:a16="http://schemas.microsoft.com/office/drawing/2014/main" id="{24BC82D4-CD7A-49C6-BCCC-DC322C384AE5}"/>
              </a:ext>
            </a:extLst>
          </p:cNvPr>
          <p:cNvSpPr>
            <a:spLocks noChangeArrowheads="1"/>
          </p:cNvSpPr>
          <p:nvPr/>
        </p:nvSpPr>
        <p:spPr bwMode="auto">
          <a:xfrm>
            <a:off x="885052" y="2805345"/>
            <a:ext cx="309634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b="1" dirty="0">
                <a:latin typeface="+mn-lt"/>
              </a:rPr>
              <a:t>GRP Pipe Technology: Continuous Fiber Winding Process</a:t>
            </a:r>
            <a:endParaRPr lang="tr-TR" altLang="tr-TR" dirty="0">
              <a:latin typeface="+mn-lt"/>
            </a:endParaRPr>
          </a:p>
        </p:txBody>
      </p:sp>
      <p:sp>
        <p:nvSpPr>
          <p:cNvPr id="12" name="Metin kutusu 1">
            <a:hlinkClick r:id="rId3"/>
            <a:extLst>
              <a:ext uri="{FF2B5EF4-FFF2-40B4-BE49-F238E27FC236}">
                <a16:creationId xmlns:a16="http://schemas.microsoft.com/office/drawing/2014/main" id="{B7C946CD-6FF6-4A97-BB0D-5DC75BFDD388}"/>
              </a:ext>
            </a:extLst>
          </p:cNvPr>
          <p:cNvSpPr txBox="1">
            <a:spLocks noChangeArrowheads="1"/>
          </p:cNvSpPr>
          <p:nvPr/>
        </p:nvSpPr>
        <p:spPr bwMode="auto">
          <a:xfrm>
            <a:off x="179512" y="5683880"/>
            <a:ext cx="58513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tr-TR" altLang="tr-TR" dirty="0" err="1"/>
              <a:t>Promotional</a:t>
            </a:r>
            <a:r>
              <a:rPr lang="tr-TR" altLang="tr-TR" dirty="0"/>
              <a:t> </a:t>
            </a:r>
            <a:r>
              <a:rPr lang="tr-TR" altLang="tr-TR" dirty="0" err="1"/>
              <a:t>videos</a:t>
            </a:r>
            <a:r>
              <a:rPr lang="tr-TR" altLang="tr-TR" dirty="0"/>
              <a:t> of </a:t>
            </a:r>
            <a:r>
              <a:rPr lang="tr-TR" dirty="0" err="1"/>
              <a:t>Wet</a:t>
            </a:r>
            <a:r>
              <a:rPr lang="tr-TR" dirty="0"/>
              <a:t> </a:t>
            </a:r>
            <a:r>
              <a:rPr lang="tr-TR" dirty="0" err="1"/>
              <a:t>Filament</a:t>
            </a:r>
            <a:r>
              <a:rPr lang="tr-TR" dirty="0"/>
              <a:t> </a:t>
            </a:r>
            <a:r>
              <a:rPr lang="tr-TR" dirty="0" err="1"/>
              <a:t>Winding</a:t>
            </a:r>
            <a:r>
              <a:rPr lang="tr-TR" dirty="0"/>
              <a:t> </a:t>
            </a:r>
            <a:r>
              <a:rPr lang="tr-TR" dirty="0" err="1"/>
              <a:t>Method</a:t>
            </a:r>
            <a:r>
              <a:rPr lang="tr-TR" altLang="tr-TR" dirty="0"/>
              <a:t> :</a:t>
            </a:r>
          </a:p>
        </p:txBody>
      </p:sp>
      <p:sp>
        <p:nvSpPr>
          <p:cNvPr id="17" name="Metin kutusu 1">
            <a:hlinkClick r:id="rId3"/>
            <a:extLst>
              <a:ext uri="{FF2B5EF4-FFF2-40B4-BE49-F238E27FC236}">
                <a16:creationId xmlns:a16="http://schemas.microsoft.com/office/drawing/2014/main" id="{065E3EB8-A32B-4775-B550-3280C2D7A915}"/>
              </a:ext>
            </a:extLst>
          </p:cNvPr>
          <p:cNvSpPr txBox="1">
            <a:spLocks noChangeArrowheads="1"/>
          </p:cNvSpPr>
          <p:nvPr/>
        </p:nvSpPr>
        <p:spPr bwMode="auto">
          <a:xfrm>
            <a:off x="5882536" y="5677429"/>
            <a:ext cx="10268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tr-TR" altLang="tr-TR" u="sng" dirty="0">
                <a:solidFill>
                  <a:srgbClr val="0070C0"/>
                </a:solidFill>
              </a:rPr>
              <a:t>Video 2     </a:t>
            </a:r>
          </a:p>
        </p:txBody>
      </p:sp>
      <p:sp>
        <p:nvSpPr>
          <p:cNvPr id="18" name="Metin kutusu 2">
            <a:hlinkClick r:id="rId4"/>
            <a:extLst>
              <a:ext uri="{FF2B5EF4-FFF2-40B4-BE49-F238E27FC236}">
                <a16:creationId xmlns:a16="http://schemas.microsoft.com/office/drawing/2014/main" id="{AE5C0045-0409-4643-8599-C6DDDE6AE1AC}"/>
              </a:ext>
            </a:extLst>
          </p:cNvPr>
          <p:cNvSpPr txBox="1">
            <a:spLocks noChangeArrowheads="1"/>
          </p:cNvSpPr>
          <p:nvPr/>
        </p:nvSpPr>
        <p:spPr bwMode="auto">
          <a:xfrm>
            <a:off x="7313676" y="5688538"/>
            <a:ext cx="10268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tr-TR" altLang="tr-TR" u="sng" dirty="0">
                <a:solidFill>
                  <a:srgbClr val="0070C0"/>
                </a:solidFill>
              </a:rPr>
              <a:t>Video 3</a:t>
            </a:r>
          </a:p>
        </p:txBody>
      </p:sp>
      <p:sp>
        <p:nvSpPr>
          <p:cNvPr id="13" name="Dikdörtgen 12">
            <a:extLst>
              <a:ext uri="{FF2B5EF4-FFF2-40B4-BE49-F238E27FC236}">
                <a16:creationId xmlns:a16="http://schemas.microsoft.com/office/drawing/2014/main" id="{79356C66-6C49-4FAD-8C62-3854A0B05704}"/>
              </a:ext>
            </a:extLst>
          </p:cNvPr>
          <p:cNvSpPr/>
          <p:nvPr/>
        </p:nvSpPr>
        <p:spPr>
          <a:xfrm>
            <a:off x="2594706" y="681142"/>
            <a:ext cx="3903633" cy="369332"/>
          </a:xfrm>
          <a:prstGeom prst="rect">
            <a:avLst/>
          </a:prstGeom>
        </p:spPr>
        <p:txBody>
          <a:bodyPr wrap="none">
            <a:spAutoFit/>
          </a:bodyPr>
          <a:lstStyle/>
          <a:p>
            <a:r>
              <a:rPr lang="tr-TR" dirty="0">
                <a:solidFill>
                  <a:schemeClr val="bg2">
                    <a:lumMod val="50000"/>
                  </a:schemeClr>
                </a:solidFill>
              </a:rPr>
              <a:t>12.4 </a:t>
            </a:r>
            <a:r>
              <a:rPr lang="tr-TR" dirty="0">
                <a:solidFill>
                  <a:schemeClr val="bg2">
                    <a:lumMod val="50000"/>
                  </a:schemeClr>
                </a:solidFill>
                <a:latin typeface="+mj-lt"/>
              </a:rPr>
              <a:t> </a:t>
            </a:r>
            <a:r>
              <a:rPr lang="tr-TR" dirty="0" err="1">
                <a:solidFill>
                  <a:schemeClr val="bg2">
                    <a:lumMod val="50000"/>
                  </a:schemeClr>
                </a:solidFill>
                <a:latin typeface="+mj-lt"/>
              </a:rPr>
              <a:t>Wet</a:t>
            </a:r>
            <a:r>
              <a:rPr lang="tr-TR" dirty="0">
                <a:solidFill>
                  <a:schemeClr val="bg2">
                    <a:lumMod val="50000"/>
                  </a:schemeClr>
                </a:solidFill>
                <a:latin typeface="+mj-lt"/>
              </a:rPr>
              <a:t> </a:t>
            </a:r>
            <a:r>
              <a:rPr lang="tr-TR" dirty="0" err="1">
                <a:solidFill>
                  <a:schemeClr val="bg2">
                    <a:lumMod val="50000"/>
                  </a:schemeClr>
                </a:solidFill>
                <a:latin typeface="+mj-lt"/>
              </a:rPr>
              <a:t>Filament</a:t>
            </a:r>
            <a:r>
              <a:rPr lang="tr-TR" dirty="0">
                <a:solidFill>
                  <a:schemeClr val="bg2">
                    <a:lumMod val="50000"/>
                  </a:schemeClr>
                </a:solidFill>
                <a:latin typeface="+mj-lt"/>
              </a:rPr>
              <a:t> </a:t>
            </a:r>
            <a:r>
              <a:rPr lang="tr-TR" dirty="0" err="1">
                <a:solidFill>
                  <a:schemeClr val="bg2">
                    <a:lumMod val="50000"/>
                  </a:schemeClr>
                </a:solidFill>
                <a:latin typeface="+mj-lt"/>
              </a:rPr>
              <a:t>Winding</a:t>
            </a:r>
            <a:r>
              <a:rPr lang="tr-TR" dirty="0">
                <a:solidFill>
                  <a:schemeClr val="bg2">
                    <a:lumMod val="50000"/>
                  </a:schemeClr>
                </a:solidFill>
                <a:latin typeface="+mj-lt"/>
              </a:rPr>
              <a:t> </a:t>
            </a:r>
            <a:r>
              <a:rPr lang="tr-TR" dirty="0" err="1">
                <a:solidFill>
                  <a:schemeClr val="bg2">
                    <a:lumMod val="50000"/>
                  </a:schemeClr>
                </a:solidFill>
                <a:latin typeface="+mj-lt"/>
              </a:rPr>
              <a:t>Method</a:t>
            </a:r>
            <a:endParaRPr lang="tr-TR" dirty="0">
              <a:solidFill>
                <a:schemeClr val="bg2">
                  <a:lumMod val="50000"/>
                </a:schemeClr>
              </a:solidFill>
            </a:endParaRPr>
          </a:p>
        </p:txBody>
      </p:sp>
      <p:sp>
        <p:nvSpPr>
          <p:cNvPr id="15" name="Başlık 1">
            <a:extLst>
              <a:ext uri="{FF2B5EF4-FFF2-40B4-BE49-F238E27FC236}">
                <a16:creationId xmlns:a16="http://schemas.microsoft.com/office/drawing/2014/main" id="{52D7B59E-D7DC-484B-8526-E7D845D8407D}"/>
              </a:ext>
            </a:extLst>
          </p:cNvPr>
          <p:cNvSpPr txBox="1">
            <a:spLocks/>
          </p:cNvSpPr>
          <p:nvPr/>
        </p:nvSpPr>
        <p:spPr>
          <a:xfrm>
            <a:off x="945602" y="183049"/>
            <a:ext cx="7746572" cy="520578"/>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solidFill>
                  <a:schemeClr val="bg2">
                    <a:lumMod val="50000"/>
                  </a:schemeClr>
                </a:solidFill>
              </a:rPr>
              <a:t>12- </a:t>
            </a:r>
            <a:r>
              <a:rPr lang="tr-TR" sz="2800" dirty="0" err="1">
                <a:solidFill>
                  <a:schemeClr val="bg2">
                    <a:lumMod val="50000"/>
                  </a:schemeClr>
                </a:solidFill>
              </a:rPr>
              <a:t>Manufacturing</a:t>
            </a:r>
            <a:r>
              <a:rPr lang="tr-TR" sz="2800" dirty="0">
                <a:solidFill>
                  <a:schemeClr val="bg2">
                    <a:lumMod val="50000"/>
                  </a:schemeClr>
                </a:solidFill>
              </a:rPr>
              <a:t> Technologies in </a:t>
            </a:r>
            <a:r>
              <a:rPr lang="tr-TR" sz="2800" dirty="0" err="1">
                <a:solidFill>
                  <a:schemeClr val="bg2">
                    <a:lumMod val="50000"/>
                  </a:schemeClr>
                </a:solidFill>
              </a:rPr>
              <a:t>Composites</a:t>
            </a:r>
            <a:endParaRPr lang="tr-TR" sz="2800" dirty="0">
              <a:solidFill>
                <a:schemeClr val="bg2">
                  <a:lumMod val="50000"/>
                </a:schemeClr>
              </a:solidFill>
            </a:endParaRPr>
          </a:p>
        </p:txBody>
      </p:sp>
    </p:spTree>
    <p:extLst>
      <p:ext uri="{BB962C8B-B14F-4D97-AF65-F5344CB8AC3E}">
        <p14:creationId xmlns:p14="http://schemas.microsoft.com/office/powerpoint/2010/main" val="264718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7" grpId="0"/>
      <p:bldP spid="18"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259750" y="6427738"/>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176</a:t>
            </a:fld>
            <a:endParaRPr lang="tr-TR"/>
          </a:p>
        </p:txBody>
      </p:sp>
      <p:sp>
        <p:nvSpPr>
          <p:cNvPr id="5" name="Veri Yer Tutucusu 4"/>
          <p:cNvSpPr>
            <a:spLocks noGrp="1"/>
          </p:cNvSpPr>
          <p:nvPr>
            <p:ph type="dt" sz="half" idx="10"/>
          </p:nvPr>
        </p:nvSpPr>
        <p:spPr/>
        <p:txBody>
          <a:bodyPr/>
          <a:lstStyle/>
          <a:p>
            <a:r>
              <a:rPr lang="tr-TR" dirty="0"/>
              <a:t>......</a:t>
            </a:r>
          </a:p>
        </p:txBody>
      </p:sp>
      <p:sp>
        <p:nvSpPr>
          <p:cNvPr id="14" name="Dikdörtgen 13">
            <a:extLst>
              <a:ext uri="{FF2B5EF4-FFF2-40B4-BE49-F238E27FC236}">
                <a16:creationId xmlns:a16="http://schemas.microsoft.com/office/drawing/2014/main" id="{57E7AAD2-AC86-417E-9E70-8A9B19BD2914}"/>
              </a:ext>
            </a:extLst>
          </p:cNvPr>
          <p:cNvSpPr/>
          <p:nvPr/>
        </p:nvSpPr>
        <p:spPr>
          <a:xfrm>
            <a:off x="197383" y="1539248"/>
            <a:ext cx="6912768" cy="353943"/>
          </a:xfrm>
          <a:prstGeom prst="rect">
            <a:avLst/>
          </a:prstGeom>
        </p:spPr>
        <p:txBody>
          <a:bodyPr wrap="square">
            <a:spAutoFit/>
          </a:bodyPr>
          <a:lstStyle/>
          <a:p>
            <a:r>
              <a:rPr lang="tr-TR" sz="1700" dirty="0">
                <a:solidFill>
                  <a:srgbClr val="FF0000"/>
                </a:solidFill>
                <a:latin typeface="+mj-lt"/>
              </a:rPr>
              <a:t>12.5 </a:t>
            </a:r>
            <a:r>
              <a:rPr lang="en-US" sz="1700" dirty="0">
                <a:solidFill>
                  <a:srgbClr val="FF0000"/>
                </a:solidFill>
                <a:latin typeface="+mj-lt"/>
                <a:cs typeface="Tahoma"/>
              </a:rPr>
              <a:t>Vacuum</a:t>
            </a:r>
            <a:r>
              <a:rPr lang="en-US" sz="1700" spc="5" dirty="0">
                <a:solidFill>
                  <a:srgbClr val="FF0000"/>
                </a:solidFill>
                <a:latin typeface="+mj-lt"/>
                <a:cs typeface="Tahoma"/>
              </a:rPr>
              <a:t> </a:t>
            </a:r>
            <a:r>
              <a:rPr lang="tr-TR" sz="1700" dirty="0">
                <a:solidFill>
                  <a:srgbClr val="FF0000"/>
                </a:solidFill>
                <a:latin typeface="+mj-lt"/>
                <a:cs typeface="Tahoma"/>
              </a:rPr>
              <a:t>A</a:t>
            </a:r>
            <a:r>
              <a:rPr lang="en-US" sz="1700" dirty="0" err="1">
                <a:solidFill>
                  <a:srgbClr val="FF0000"/>
                </a:solidFill>
                <a:latin typeface="+mj-lt"/>
                <a:cs typeface="Tahoma"/>
              </a:rPr>
              <a:t>si</a:t>
            </a:r>
            <a:r>
              <a:rPr lang="tr-TR" sz="1700" dirty="0">
                <a:solidFill>
                  <a:srgbClr val="FF0000"/>
                </a:solidFill>
                <a:latin typeface="+mj-lt"/>
                <a:cs typeface="Tahoma"/>
              </a:rPr>
              <a:t>s</a:t>
            </a:r>
            <a:r>
              <a:rPr lang="en-US" sz="1700" dirty="0">
                <a:solidFill>
                  <a:srgbClr val="FF0000"/>
                </a:solidFill>
                <a:latin typeface="+mj-lt"/>
                <a:cs typeface="Tahoma"/>
              </a:rPr>
              <a:t>ted</a:t>
            </a:r>
            <a:r>
              <a:rPr lang="en-US" sz="1700" spc="-5" dirty="0">
                <a:solidFill>
                  <a:srgbClr val="FF0000"/>
                </a:solidFill>
                <a:latin typeface="+mj-lt"/>
                <a:cs typeface="Tahoma"/>
              </a:rPr>
              <a:t> </a:t>
            </a:r>
            <a:r>
              <a:rPr lang="tr-TR" sz="1700" dirty="0">
                <a:solidFill>
                  <a:srgbClr val="FF0000"/>
                </a:solidFill>
                <a:latin typeface="+mj-lt"/>
                <a:cs typeface="Tahoma"/>
              </a:rPr>
              <a:t>R</a:t>
            </a:r>
            <a:r>
              <a:rPr lang="en-US" sz="1700" dirty="0" err="1">
                <a:solidFill>
                  <a:srgbClr val="FF0000"/>
                </a:solidFill>
                <a:latin typeface="+mj-lt"/>
                <a:cs typeface="Tahoma"/>
              </a:rPr>
              <a:t>esin</a:t>
            </a:r>
            <a:r>
              <a:rPr lang="en-US" sz="1700" dirty="0">
                <a:solidFill>
                  <a:srgbClr val="FF0000"/>
                </a:solidFill>
                <a:latin typeface="+mj-lt"/>
                <a:cs typeface="Tahoma"/>
              </a:rPr>
              <a:t> </a:t>
            </a:r>
            <a:r>
              <a:rPr lang="tr-TR" sz="1700" dirty="0">
                <a:solidFill>
                  <a:srgbClr val="FF0000"/>
                </a:solidFill>
                <a:latin typeface="+mj-lt"/>
                <a:cs typeface="Tahoma"/>
              </a:rPr>
              <a:t>I</a:t>
            </a:r>
            <a:r>
              <a:rPr lang="en-US" sz="1700" dirty="0" err="1">
                <a:solidFill>
                  <a:srgbClr val="FF0000"/>
                </a:solidFill>
                <a:latin typeface="+mj-lt"/>
                <a:cs typeface="Tahoma"/>
              </a:rPr>
              <a:t>nfusion</a:t>
            </a:r>
            <a:r>
              <a:rPr lang="en-US" sz="1700" dirty="0">
                <a:solidFill>
                  <a:srgbClr val="FF0000"/>
                </a:solidFill>
                <a:latin typeface="+mj-lt"/>
                <a:cs typeface="Tahoma"/>
              </a:rPr>
              <a:t> </a:t>
            </a:r>
            <a:r>
              <a:rPr lang="tr-TR" sz="1700" dirty="0">
                <a:solidFill>
                  <a:srgbClr val="FF0000"/>
                </a:solidFill>
                <a:latin typeface="+mj-lt"/>
                <a:cs typeface="Tahoma"/>
              </a:rPr>
              <a:t>M</a:t>
            </a:r>
            <a:r>
              <a:rPr lang="en-US" sz="1700" dirty="0" err="1">
                <a:solidFill>
                  <a:srgbClr val="FF0000"/>
                </a:solidFill>
                <a:latin typeface="+mj-lt"/>
                <a:cs typeface="Tahoma"/>
              </a:rPr>
              <a:t>olding</a:t>
            </a:r>
            <a:r>
              <a:rPr lang="tr-TR" sz="1700" dirty="0">
                <a:solidFill>
                  <a:srgbClr val="FF0000"/>
                </a:solidFill>
                <a:latin typeface="+mj-lt"/>
                <a:cs typeface="Tahoma"/>
              </a:rPr>
              <a:t> (</a:t>
            </a:r>
            <a:r>
              <a:rPr lang="tr-TR" sz="1700" dirty="0">
                <a:solidFill>
                  <a:srgbClr val="FF0000"/>
                </a:solidFill>
                <a:cs typeface="Tahoma"/>
              </a:rPr>
              <a:t>VARIM)</a:t>
            </a:r>
            <a:endParaRPr lang="tr-TR" sz="1700" dirty="0">
              <a:solidFill>
                <a:srgbClr val="FF0000"/>
              </a:solidFill>
              <a:latin typeface="+mj-lt"/>
            </a:endParaRPr>
          </a:p>
        </p:txBody>
      </p:sp>
      <p:sp>
        <p:nvSpPr>
          <p:cNvPr id="2" name="Dikdörtgen 1">
            <a:extLst>
              <a:ext uri="{FF2B5EF4-FFF2-40B4-BE49-F238E27FC236}">
                <a16:creationId xmlns:a16="http://schemas.microsoft.com/office/drawing/2014/main" id="{F362CCD8-B146-422A-9C5D-E991B22ACDC2}"/>
              </a:ext>
            </a:extLst>
          </p:cNvPr>
          <p:cNvSpPr/>
          <p:nvPr/>
        </p:nvSpPr>
        <p:spPr>
          <a:xfrm>
            <a:off x="197382" y="1913554"/>
            <a:ext cx="8767105" cy="615553"/>
          </a:xfrm>
          <a:prstGeom prst="rect">
            <a:avLst/>
          </a:prstGeom>
        </p:spPr>
        <p:txBody>
          <a:bodyPr wrap="square">
            <a:spAutoFit/>
          </a:bodyPr>
          <a:lstStyle/>
          <a:p>
            <a:r>
              <a:rPr lang="en-US" altLang="tr-TR" sz="1700" dirty="0">
                <a:latin typeface="+mj-lt"/>
                <a:cs typeface="Tahoma" panose="020B0604030504040204" pitchFamily="34" charset="0"/>
              </a:rPr>
              <a:t>This Method is used in the production of high quality, large composite parts. The process steps can be summarized as follows:</a:t>
            </a:r>
            <a:endParaRPr lang="tr-TR" altLang="tr-TR" sz="1700" dirty="0">
              <a:latin typeface="+mj-lt"/>
              <a:cs typeface="Tahoma" panose="020B0604030504040204" pitchFamily="34" charset="0"/>
            </a:endParaRPr>
          </a:p>
        </p:txBody>
      </p:sp>
      <p:sp>
        <p:nvSpPr>
          <p:cNvPr id="13" name="object 8">
            <a:extLst>
              <a:ext uri="{FF2B5EF4-FFF2-40B4-BE49-F238E27FC236}">
                <a16:creationId xmlns:a16="http://schemas.microsoft.com/office/drawing/2014/main" id="{B139ED47-625D-42C6-B57E-8F0D980E5B2C}"/>
              </a:ext>
            </a:extLst>
          </p:cNvPr>
          <p:cNvSpPr txBox="1">
            <a:spLocks noChangeArrowheads="1"/>
          </p:cNvSpPr>
          <p:nvPr/>
        </p:nvSpPr>
        <p:spPr bwMode="auto">
          <a:xfrm>
            <a:off x="276089" y="2582871"/>
            <a:ext cx="4592601" cy="353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55600" indent="-342900" algn="just">
              <a:buFont typeface="+mj-lt"/>
              <a:buAutoNum type="arabicPeriod"/>
            </a:pPr>
            <a:r>
              <a:rPr lang="en-US" altLang="tr-TR" sz="1700" dirty="0">
                <a:latin typeface="+mj-lt"/>
                <a:cs typeface="Tahoma" panose="020B0604030504040204" pitchFamily="34" charset="0"/>
              </a:rPr>
              <a:t>The mold surface is covered with a separator.</a:t>
            </a:r>
            <a:endParaRPr lang="tr-TR" altLang="tr-TR" sz="1700" dirty="0">
              <a:latin typeface="+mj-lt"/>
              <a:cs typeface="Tahoma" panose="020B0604030504040204" pitchFamily="34" charset="0"/>
            </a:endParaRPr>
          </a:p>
          <a:p>
            <a:pPr marL="355600" indent="-342900" algn="just">
              <a:buFont typeface="+mj-lt"/>
              <a:buAutoNum type="arabicPeriod"/>
            </a:pPr>
            <a:r>
              <a:rPr lang="en-US" altLang="tr-TR" sz="1700" dirty="0">
                <a:latin typeface="+mj-lt"/>
                <a:cs typeface="Tahoma" panose="020B0604030504040204" pitchFamily="34" charset="0"/>
              </a:rPr>
              <a:t>Dry fabrics (</a:t>
            </a:r>
            <a:r>
              <a:rPr lang="en-US" altLang="tr-TR" sz="1700" dirty="0" err="1">
                <a:latin typeface="+mj-lt"/>
                <a:cs typeface="Tahoma" panose="020B0604030504040204" pitchFamily="34" charset="0"/>
              </a:rPr>
              <a:t>fibe</a:t>
            </a:r>
            <a:r>
              <a:rPr lang="tr-TR" altLang="tr-TR" sz="1700" dirty="0">
                <a:latin typeface="+mj-lt"/>
                <a:cs typeface="Tahoma" panose="020B0604030504040204" pitchFamily="34" charset="0"/>
              </a:rPr>
              <a:t>r</a:t>
            </a:r>
            <a:r>
              <a:rPr lang="en-US" altLang="tr-TR" sz="1700" dirty="0">
                <a:latin typeface="+mj-lt"/>
                <a:cs typeface="Tahoma" panose="020B0604030504040204" pitchFamily="34" charset="0"/>
              </a:rPr>
              <a:t>) or a preform material are deposited into the mold in a certain arrangement.</a:t>
            </a:r>
            <a:endParaRPr lang="tr-TR" altLang="tr-TR" sz="1700" dirty="0">
              <a:latin typeface="+mj-lt"/>
              <a:cs typeface="Tahoma" panose="020B0604030504040204" pitchFamily="34" charset="0"/>
            </a:endParaRPr>
          </a:p>
          <a:p>
            <a:pPr marL="355600" indent="-342900" algn="just">
              <a:buFont typeface="+mj-lt"/>
              <a:buAutoNum type="arabicPeriod"/>
            </a:pPr>
            <a:r>
              <a:rPr lang="en-US" altLang="tr-TR" sz="1700" dirty="0">
                <a:latin typeface="+mj-lt"/>
                <a:cs typeface="Tahoma" panose="020B0604030504040204" pitchFamily="34" charset="0"/>
              </a:rPr>
              <a:t>Peeling fabric, release film and resin dispersing films are placed on the fabric.</a:t>
            </a:r>
            <a:endParaRPr lang="tr-TR" altLang="tr-TR" sz="1700" dirty="0">
              <a:latin typeface="+mj-lt"/>
              <a:cs typeface="Tahoma" panose="020B0604030504040204" pitchFamily="34" charset="0"/>
            </a:endParaRPr>
          </a:p>
          <a:p>
            <a:pPr marL="355600" indent="-342900" algn="just">
              <a:buFont typeface="+mj-lt"/>
              <a:buAutoNum type="arabicPeriod"/>
            </a:pPr>
            <a:r>
              <a:rPr lang="en-US" altLang="tr-TR" sz="1700" dirty="0">
                <a:latin typeface="+mj-lt"/>
                <a:cs typeface="Tahoma" panose="020B0604030504040204" pitchFamily="34" charset="0"/>
              </a:rPr>
              <a:t>Using a plastic vacuum nylon (film) and double-sided adhesive sealants, the stacked fabrics are isolated from the external environment all around.</a:t>
            </a:r>
            <a:endParaRPr lang="tr-TR" altLang="tr-TR" sz="1700" dirty="0">
              <a:latin typeface="+mj-lt"/>
              <a:cs typeface="Tahoma" panose="020B0604030504040204" pitchFamily="34" charset="0"/>
            </a:endParaRPr>
          </a:p>
          <a:p>
            <a:pPr marL="355600" indent="-342900" algn="just">
              <a:buFont typeface="+mj-lt"/>
              <a:buAutoNum type="arabicPeriod"/>
            </a:pPr>
            <a:r>
              <a:rPr lang="en-US" altLang="tr-TR" sz="1700" dirty="0">
                <a:latin typeface="+mj-lt"/>
                <a:cs typeface="Tahoma" panose="020B0604030504040204" pitchFamily="34" charset="0"/>
              </a:rPr>
              <a:t>With the help of vacuum, the resin is completely penetrated into the stacked dry fabrics and the material is left to cook.</a:t>
            </a:r>
            <a:endParaRPr lang="tr-TR" altLang="tr-TR" sz="1700" dirty="0">
              <a:latin typeface="+mj-lt"/>
              <a:cs typeface="Tahoma" panose="020B0604030504040204" pitchFamily="34" charset="0"/>
            </a:endParaRPr>
          </a:p>
        </p:txBody>
      </p:sp>
      <p:pic>
        <p:nvPicPr>
          <p:cNvPr id="6" name="Resim 5">
            <a:extLst>
              <a:ext uri="{FF2B5EF4-FFF2-40B4-BE49-F238E27FC236}">
                <a16:creationId xmlns:a16="http://schemas.microsoft.com/office/drawing/2014/main" id="{00030C8F-D6B8-4AB0-9194-FB3F44D5C648}"/>
              </a:ext>
            </a:extLst>
          </p:cNvPr>
          <p:cNvPicPr>
            <a:picLocks noChangeAspect="1"/>
          </p:cNvPicPr>
          <p:nvPr/>
        </p:nvPicPr>
        <p:blipFill>
          <a:blip r:embed="rId2"/>
          <a:stretch>
            <a:fillRect/>
          </a:stretch>
        </p:blipFill>
        <p:spPr>
          <a:xfrm>
            <a:off x="4969414" y="2580654"/>
            <a:ext cx="3916249" cy="2598575"/>
          </a:xfrm>
          <a:prstGeom prst="rect">
            <a:avLst/>
          </a:prstGeom>
        </p:spPr>
      </p:pic>
      <p:sp>
        <p:nvSpPr>
          <p:cNvPr id="15" name="Metin kutusu 14">
            <a:hlinkClick r:id="rId3"/>
            <a:extLst>
              <a:ext uri="{FF2B5EF4-FFF2-40B4-BE49-F238E27FC236}">
                <a16:creationId xmlns:a16="http://schemas.microsoft.com/office/drawing/2014/main" id="{407D025F-D7CE-41C3-89DF-7DD449F7BDB6}"/>
              </a:ext>
            </a:extLst>
          </p:cNvPr>
          <p:cNvSpPr txBox="1">
            <a:spLocks noChangeArrowheads="1"/>
          </p:cNvSpPr>
          <p:nvPr/>
        </p:nvSpPr>
        <p:spPr bwMode="auto">
          <a:xfrm>
            <a:off x="6516216" y="5589240"/>
            <a:ext cx="10081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tr-TR" altLang="tr-TR" u="sng" dirty="0">
                <a:solidFill>
                  <a:srgbClr val="0070C0"/>
                </a:solidFill>
              </a:rPr>
              <a:t>Video 4</a:t>
            </a:r>
          </a:p>
        </p:txBody>
      </p:sp>
      <p:sp>
        <p:nvSpPr>
          <p:cNvPr id="12" name="Başlık 1">
            <a:extLst>
              <a:ext uri="{FF2B5EF4-FFF2-40B4-BE49-F238E27FC236}">
                <a16:creationId xmlns:a16="http://schemas.microsoft.com/office/drawing/2014/main" id="{1280CC03-7D43-4033-AB58-6000D9002D67}"/>
              </a:ext>
            </a:extLst>
          </p:cNvPr>
          <p:cNvSpPr txBox="1">
            <a:spLocks/>
          </p:cNvSpPr>
          <p:nvPr/>
        </p:nvSpPr>
        <p:spPr>
          <a:xfrm>
            <a:off x="698714" y="359864"/>
            <a:ext cx="7746572" cy="520578"/>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solidFill>
                  <a:schemeClr val="bg2">
                    <a:lumMod val="50000"/>
                  </a:schemeClr>
                </a:solidFill>
              </a:rPr>
              <a:t>12- </a:t>
            </a:r>
            <a:r>
              <a:rPr lang="tr-TR" sz="2800" dirty="0" err="1">
                <a:solidFill>
                  <a:schemeClr val="bg2">
                    <a:lumMod val="50000"/>
                  </a:schemeClr>
                </a:solidFill>
              </a:rPr>
              <a:t>Manufacturing</a:t>
            </a:r>
            <a:r>
              <a:rPr lang="tr-TR" sz="2800" dirty="0">
                <a:solidFill>
                  <a:schemeClr val="bg2">
                    <a:lumMod val="50000"/>
                  </a:schemeClr>
                </a:solidFill>
              </a:rPr>
              <a:t> Technologies in </a:t>
            </a:r>
            <a:r>
              <a:rPr lang="tr-TR" sz="2800" dirty="0" err="1">
                <a:solidFill>
                  <a:schemeClr val="bg2">
                    <a:lumMod val="50000"/>
                  </a:schemeClr>
                </a:solidFill>
              </a:rPr>
              <a:t>Composites</a:t>
            </a:r>
            <a:endParaRPr lang="tr-TR" sz="2800" dirty="0">
              <a:solidFill>
                <a:schemeClr val="bg2">
                  <a:lumMod val="50000"/>
                </a:schemeClr>
              </a:solidFill>
            </a:endParaRPr>
          </a:p>
        </p:txBody>
      </p:sp>
    </p:spTree>
    <p:extLst>
      <p:ext uri="{BB962C8B-B14F-4D97-AF65-F5344CB8AC3E}">
        <p14:creationId xmlns:p14="http://schemas.microsoft.com/office/powerpoint/2010/main" val="3043106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barn(inVertical)">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barn(inVertical)">
                                      <p:cBhvr>
                                        <p:cTn id="22" dur="5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barn(inVertical)">
                                      <p:cBhvr>
                                        <p:cTn id="27" dur="500"/>
                                        <p:tgtEl>
                                          <p:spTgt spid="1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xEl>
                                              <p:pRg st="3" end="3"/>
                                            </p:txEl>
                                          </p:spTgt>
                                        </p:tgtEl>
                                        <p:attrNameLst>
                                          <p:attrName>style.visibility</p:attrName>
                                        </p:attrNameLst>
                                      </p:cBhvr>
                                      <p:to>
                                        <p:strVal val="visible"/>
                                      </p:to>
                                    </p:set>
                                    <p:animEffect transition="in" filter="barn(inVertical)">
                                      <p:cBhvr>
                                        <p:cTn id="32" dur="500"/>
                                        <p:tgtEl>
                                          <p:spTgt spid="1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xEl>
                                              <p:pRg st="4" end="4"/>
                                            </p:txEl>
                                          </p:spTgt>
                                        </p:tgtEl>
                                        <p:attrNameLst>
                                          <p:attrName>style.visibility</p:attrName>
                                        </p:attrNameLst>
                                      </p:cBhvr>
                                      <p:to>
                                        <p:strVal val="visible"/>
                                      </p:to>
                                    </p:set>
                                    <p:animEffect transition="in" filter="barn(inVertical)">
                                      <p:cBhvr>
                                        <p:cTn id="37" dur="500"/>
                                        <p:tgtEl>
                                          <p:spTgt spid="1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13" grpId="0" build="p"/>
      <p:bldP spid="15"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979712" y="6404984"/>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177</a:t>
            </a:fld>
            <a:endParaRPr lang="tr-TR"/>
          </a:p>
        </p:txBody>
      </p:sp>
      <p:sp>
        <p:nvSpPr>
          <p:cNvPr id="5" name="Veri Yer Tutucusu 4"/>
          <p:cNvSpPr>
            <a:spLocks noGrp="1"/>
          </p:cNvSpPr>
          <p:nvPr>
            <p:ph type="dt" sz="half" idx="10"/>
          </p:nvPr>
        </p:nvSpPr>
        <p:spPr/>
        <p:txBody>
          <a:bodyPr/>
          <a:lstStyle/>
          <a:p>
            <a:r>
              <a:rPr lang="tr-TR" dirty="0"/>
              <a:t>......</a:t>
            </a:r>
          </a:p>
        </p:txBody>
      </p:sp>
      <p:sp>
        <p:nvSpPr>
          <p:cNvPr id="10" name="Dikdörtgen 9">
            <a:extLst>
              <a:ext uri="{FF2B5EF4-FFF2-40B4-BE49-F238E27FC236}">
                <a16:creationId xmlns:a16="http://schemas.microsoft.com/office/drawing/2014/main" id="{8656BE3F-4A29-453D-85EC-52233CCF8BED}"/>
              </a:ext>
            </a:extLst>
          </p:cNvPr>
          <p:cNvSpPr/>
          <p:nvPr/>
        </p:nvSpPr>
        <p:spPr>
          <a:xfrm>
            <a:off x="306189" y="1547091"/>
            <a:ext cx="8064896" cy="369332"/>
          </a:xfrm>
          <a:prstGeom prst="rect">
            <a:avLst/>
          </a:prstGeom>
        </p:spPr>
        <p:txBody>
          <a:bodyPr wrap="square">
            <a:spAutoFit/>
          </a:bodyPr>
          <a:lstStyle/>
          <a:p>
            <a:r>
              <a:rPr lang="tr-TR" dirty="0">
                <a:solidFill>
                  <a:srgbClr val="FF0000"/>
                </a:solidFill>
                <a:latin typeface="+mj-lt"/>
              </a:rPr>
              <a:t>12.6 </a:t>
            </a:r>
            <a:r>
              <a:rPr lang="tr-TR" altLang="tr-TR" dirty="0" err="1">
                <a:solidFill>
                  <a:srgbClr val="FF0000"/>
                </a:solidFill>
                <a:latin typeface="+mj-lt"/>
                <a:cs typeface="Tahoma" panose="020B0604030504040204" pitchFamily="34" charset="0"/>
              </a:rPr>
              <a:t>Resin</a:t>
            </a:r>
            <a:r>
              <a:rPr lang="tr-TR" altLang="tr-TR" dirty="0">
                <a:solidFill>
                  <a:srgbClr val="FF0000"/>
                </a:solidFill>
                <a:latin typeface="+mj-lt"/>
                <a:cs typeface="Tahoma" panose="020B0604030504040204" pitchFamily="34" charset="0"/>
              </a:rPr>
              <a:t> Transfer </a:t>
            </a:r>
            <a:r>
              <a:rPr lang="tr-TR" altLang="tr-TR" dirty="0" err="1">
                <a:solidFill>
                  <a:srgbClr val="FF0000"/>
                </a:solidFill>
                <a:latin typeface="+mj-lt"/>
                <a:cs typeface="Tahoma" panose="020B0604030504040204" pitchFamily="34" charset="0"/>
              </a:rPr>
              <a:t>Molding</a:t>
            </a:r>
            <a:r>
              <a:rPr lang="tr-TR" altLang="tr-TR" dirty="0">
                <a:solidFill>
                  <a:srgbClr val="FF0000"/>
                </a:solidFill>
                <a:latin typeface="+mj-lt"/>
                <a:cs typeface="Tahoma" panose="020B0604030504040204" pitchFamily="34" charset="0"/>
              </a:rPr>
              <a:t> ( RTM )</a:t>
            </a:r>
            <a:endParaRPr lang="tr-TR" dirty="0">
              <a:solidFill>
                <a:srgbClr val="FF0000"/>
              </a:solidFill>
              <a:latin typeface="+mj-lt"/>
            </a:endParaRPr>
          </a:p>
        </p:txBody>
      </p:sp>
      <p:pic>
        <p:nvPicPr>
          <p:cNvPr id="2" name="Resim 1">
            <a:extLst>
              <a:ext uri="{FF2B5EF4-FFF2-40B4-BE49-F238E27FC236}">
                <a16:creationId xmlns:a16="http://schemas.microsoft.com/office/drawing/2014/main" id="{04E95B2D-373B-4A04-A62C-381A5732E38B}"/>
              </a:ext>
            </a:extLst>
          </p:cNvPr>
          <p:cNvPicPr>
            <a:picLocks noChangeAspect="1"/>
          </p:cNvPicPr>
          <p:nvPr/>
        </p:nvPicPr>
        <p:blipFill>
          <a:blip r:embed="rId2"/>
          <a:stretch>
            <a:fillRect/>
          </a:stretch>
        </p:blipFill>
        <p:spPr>
          <a:xfrm>
            <a:off x="4590288" y="1972105"/>
            <a:ext cx="4288681" cy="2945761"/>
          </a:xfrm>
          <a:prstGeom prst="rect">
            <a:avLst/>
          </a:prstGeom>
        </p:spPr>
      </p:pic>
      <p:sp>
        <p:nvSpPr>
          <p:cNvPr id="13" name="Dikdörtgen 12">
            <a:extLst>
              <a:ext uri="{FF2B5EF4-FFF2-40B4-BE49-F238E27FC236}">
                <a16:creationId xmlns:a16="http://schemas.microsoft.com/office/drawing/2014/main" id="{4B96B279-CD7A-4BF9-ADE6-0518E1D9DD76}"/>
              </a:ext>
            </a:extLst>
          </p:cNvPr>
          <p:cNvSpPr/>
          <p:nvPr/>
        </p:nvSpPr>
        <p:spPr>
          <a:xfrm>
            <a:off x="335686" y="2046430"/>
            <a:ext cx="4226494" cy="2950359"/>
          </a:xfrm>
          <a:prstGeom prst="rect">
            <a:avLst/>
          </a:prstGeom>
        </p:spPr>
        <p:txBody>
          <a:bodyPr wrap="square">
            <a:spAutoFit/>
          </a:bodyPr>
          <a:lstStyle/>
          <a:p>
            <a:pPr algn="just">
              <a:lnSpc>
                <a:spcPct val="150000"/>
              </a:lnSpc>
            </a:pPr>
            <a:r>
              <a:rPr lang="en-US" altLang="tr-TR" dirty="0">
                <a:latin typeface="+mj-lt"/>
                <a:cs typeface="Tahoma" panose="020B0604030504040204" pitchFamily="34" charset="0"/>
              </a:rPr>
              <a:t>Unlike the VARIM method, two molds (female and male) with gel coat applied are used here. Reinforcement materials specially produced for RTM are placed in the mold. The molds are closed. And resin is injected into the material under pressure.</a:t>
            </a:r>
            <a:endParaRPr lang="tr-TR" altLang="tr-TR" dirty="0">
              <a:latin typeface="+mj-lt"/>
              <a:cs typeface="Tahoma" panose="020B0604030504040204" pitchFamily="34" charset="0"/>
            </a:endParaRPr>
          </a:p>
        </p:txBody>
      </p:sp>
      <p:sp>
        <p:nvSpPr>
          <p:cNvPr id="6" name="Dikdörtgen 5">
            <a:extLst>
              <a:ext uri="{FF2B5EF4-FFF2-40B4-BE49-F238E27FC236}">
                <a16:creationId xmlns:a16="http://schemas.microsoft.com/office/drawing/2014/main" id="{42FAE654-EC05-429D-88D2-88ECFC545C82}"/>
              </a:ext>
            </a:extLst>
          </p:cNvPr>
          <p:cNvSpPr/>
          <p:nvPr/>
        </p:nvSpPr>
        <p:spPr>
          <a:xfrm>
            <a:off x="370924" y="4943580"/>
            <a:ext cx="8438728" cy="1288366"/>
          </a:xfrm>
          <a:prstGeom prst="rect">
            <a:avLst/>
          </a:prstGeom>
        </p:spPr>
        <p:txBody>
          <a:bodyPr wrap="square">
            <a:spAutoFit/>
          </a:bodyPr>
          <a:lstStyle/>
          <a:p>
            <a:pPr>
              <a:lnSpc>
                <a:spcPct val="150000"/>
              </a:lnSpc>
            </a:pPr>
            <a:r>
              <a:rPr lang="en-US" altLang="tr-TR" dirty="0">
                <a:cs typeface="Tahoma" panose="020B0604030504040204" pitchFamily="34" charset="0"/>
              </a:rPr>
              <a:t>In some applications, vacuuming is also done to help advance the resin. Generally, composite products with a wall thickness of 2-10 mm and a fiber content of 20-30% are obtained.</a:t>
            </a:r>
            <a:endParaRPr lang="tr-TR" dirty="0"/>
          </a:p>
        </p:txBody>
      </p:sp>
      <p:sp>
        <p:nvSpPr>
          <p:cNvPr id="12" name="Başlık 1">
            <a:extLst>
              <a:ext uri="{FF2B5EF4-FFF2-40B4-BE49-F238E27FC236}">
                <a16:creationId xmlns:a16="http://schemas.microsoft.com/office/drawing/2014/main" id="{A8BE293F-EF61-465D-900A-0C2F4805C338}"/>
              </a:ext>
            </a:extLst>
          </p:cNvPr>
          <p:cNvSpPr txBox="1">
            <a:spLocks/>
          </p:cNvSpPr>
          <p:nvPr/>
        </p:nvSpPr>
        <p:spPr>
          <a:xfrm>
            <a:off x="698714" y="359864"/>
            <a:ext cx="7746572" cy="520578"/>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solidFill>
                  <a:schemeClr val="bg2">
                    <a:lumMod val="50000"/>
                  </a:schemeClr>
                </a:solidFill>
              </a:rPr>
              <a:t>12- </a:t>
            </a:r>
            <a:r>
              <a:rPr lang="tr-TR" sz="2800" dirty="0" err="1">
                <a:solidFill>
                  <a:schemeClr val="bg2">
                    <a:lumMod val="50000"/>
                  </a:schemeClr>
                </a:solidFill>
              </a:rPr>
              <a:t>Manufacturing</a:t>
            </a:r>
            <a:r>
              <a:rPr lang="tr-TR" sz="2800" dirty="0">
                <a:solidFill>
                  <a:schemeClr val="bg2">
                    <a:lumMod val="50000"/>
                  </a:schemeClr>
                </a:solidFill>
              </a:rPr>
              <a:t> Technologies in </a:t>
            </a:r>
            <a:r>
              <a:rPr lang="tr-TR" sz="2800" dirty="0" err="1">
                <a:solidFill>
                  <a:schemeClr val="bg2">
                    <a:lumMod val="50000"/>
                  </a:schemeClr>
                </a:solidFill>
              </a:rPr>
              <a:t>Composites</a:t>
            </a:r>
            <a:endParaRPr lang="tr-TR" sz="2800" dirty="0">
              <a:solidFill>
                <a:schemeClr val="bg2">
                  <a:lumMod val="50000"/>
                </a:schemeClr>
              </a:solidFill>
            </a:endParaRPr>
          </a:p>
        </p:txBody>
      </p:sp>
    </p:spTree>
    <p:extLst>
      <p:ext uri="{BB962C8B-B14F-4D97-AF65-F5344CB8AC3E}">
        <p14:creationId xmlns:p14="http://schemas.microsoft.com/office/powerpoint/2010/main" val="2909790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6"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918909" y="6399563"/>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178</a:t>
            </a:fld>
            <a:endParaRPr lang="tr-TR"/>
          </a:p>
        </p:txBody>
      </p:sp>
      <p:sp>
        <p:nvSpPr>
          <p:cNvPr id="5" name="Veri Yer Tutucusu 4"/>
          <p:cNvSpPr>
            <a:spLocks noGrp="1"/>
          </p:cNvSpPr>
          <p:nvPr>
            <p:ph type="dt" sz="half" idx="10"/>
          </p:nvPr>
        </p:nvSpPr>
        <p:spPr/>
        <p:txBody>
          <a:bodyPr/>
          <a:lstStyle/>
          <a:p>
            <a:r>
              <a:rPr lang="tr-TR" dirty="0"/>
              <a:t>......</a:t>
            </a:r>
          </a:p>
        </p:txBody>
      </p:sp>
      <p:sp>
        <p:nvSpPr>
          <p:cNvPr id="10" name="Dikdörtgen 9">
            <a:extLst>
              <a:ext uri="{FF2B5EF4-FFF2-40B4-BE49-F238E27FC236}">
                <a16:creationId xmlns:a16="http://schemas.microsoft.com/office/drawing/2014/main" id="{8656BE3F-4A29-453D-85EC-52233CCF8BED}"/>
              </a:ext>
            </a:extLst>
          </p:cNvPr>
          <p:cNvSpPr/>
          <p:nvPr/>
        </p:nvSpPr>
        <p:spPr>
          <a:xfrm>
            <a:off x="398678" y="1423894"/>
            <a:ext cx="3813282" cy="369332"/>
          </a:xfrm>
          <a:prstGeom prst="rect">
            <a:avLst/>
          </a:prstGeom>
        </p:spPr>
        <p:txBody>
          <a:bodyPr wrap="square">
            <a:spAutoFit/>
          </a:bodyPr>
          <a:lstStyle/>
          <a:p>
            <a:r>
              <a:rPr lang="tr-TR" dirty="0">
                <a:solidFill>
                  <a:srgbClr val="FF0000"/>
                </a:solidFill>
                <a:latin typeface="+mj-lt"/>
              </a:rPr>
              <a:t>12.6.1 </a:t>
            </a:r>
            <a:r>
              <a:rPr lang="en-US" altLang="tr-TR" dirty="0">
                <a:solidFill>
                  <a:srgbClr val="FF0000"/>
                </a:solidFill>
                <a:latin typeface="+mj-lt"/>
                <a:cs typeface="Tahoma" panose="020B0604030504040204" pitchFamily="34" charset="0"/>
              </a:rPr>
              <a:t>Main Features of the Method</a:t>
            </a:r>
            <a:endParaRPr lang="tr-TR" dirty="0">
              <a:solidFill>
                <a:srgbClr val="FF0000"/>
              </a:solidFill>
              <a:latin typeface="+mj-lt"/>
            </a:endParaRPr>
          </a:p>
        </p:txBody>
      </p:sp>
      <p:sp>
        <p:nvSpPr>
          <p:cNvPr id="7" name="Dikdörtgen 6">
            <a:extLst>
              <a:ext uri="{FF2B5EF4-FFF2-40B4-BE49-F238E27FC236}">
                <a16:creationId xmlns:a16="http://schemas.microsoft.com/office/drawing/2014/main" id="{244D3A0A-16D2-4334-90E6-68BF4B6F502C}"/>
              </a:ext>
            </a:extLst>
          </p:cNvPr>
          <p:cNvSpPr/>
          <p:nvPr/>
        </p:nvSpPr>
        <p:spPr>
          <a:xfrm>
            <a:off x="179511" y="1710446"/>
            <a:ext cx="5832649" cy="4753674"/>
          </a:xfrm>
          <a:prstGeom prst="rect">
            <a:avLst/>
          </a:prstGeom>
        </p:spPr>
        <p:txBody>
          <a:bodyPr wrap="square">
            <a:spAutoFit/>
          </a:bodyPr>
          <a:lstStyle/>
          <a:p>
            <a:pPr marL="265113" indent="-265113" algn="just">
              <a:lnSpc>
                <a:spcPct val="150000"/>
              </a:lnSpc>
              <a:buFont typeface="+mj-lt"/>
              <a:buAutoNum type="arabicPeriod"/>
              <a:defRPr/>
            </a:pPr>
            <a:r>
              <a:rPr lang="en-US" altLang="tr-TR" sz="1700" dirty="0">
                <a:latin typeface="+mj-lt"/>
                <a:ea typeface="Times New Roman" panose="02020603050405020304" pitchFamily="18" charset="0"/>
                <a:cs typeface="Arial" panose="020B0604020202020204" pitchFamily="34" charset="0"/>
              </a:rPr>
              <a:t>RTM is faster than the hand lay-up method and the product has a longer life. However, it is necessary to use a two-piece mold.</a:t>
            </a:r>
            <a:endParaRPr lang="tr-TR" altLang="tr-TR" sz="1700" dirty="0">
              <a:latin typeface="+mj-lt"/>
              <a:ea typeface="Times New Roman" panose="02020603050405020304" pitchFamily="18" charset="0"/>
              <a:cs typeface="Arial" panose="020B0604020202020204" pitchFamily="34" charset="0"/>
            </a:endParaRPr>
          </a:p>
          <a:p>
            <a:pPr marL="265113" indent="-265113" algn="just">
              <a:lnSpc>
                <a:spcPct val="150000"/>
              </a:lnSpc>
              <a:buFont typeface="+mj-lt"/>
              <a:buAutoNum type="arabicPeriod"/>
              <a:defRPr/>
            </a:pPr>
            <a:r>
              <a:rPr lang="en-US" altLang="tr-TR" sz="1700" dirty="0">
                <a:latin typeface="+mj-lt"/>
                <a:ea typeface="Times New Roman" panose="02020603050405020304" pitchFamily="18" charset="0"/>
                <a:cs typeface="Arial" panose="020B0604020202020204" pitchFamily="34" charset="0"/>
              </a:rPr>
              <a:t>The RTM method can be applied with or without gel-coat. It is a suitable method for products where both surfaces are required to be smooth.</a:t>
            </a:r>
            <a:endParaRPr lang="tr-TR" altLang="tr-TR" sz="1700" dirty="0">
              <a:latin typeface="+mj-lt"/>
              <a:ea typeface="Times New Roman" panose="02020603050405020304" pitchFamily="18" charset="0"/>
              <a:cs typeface="Arial" panose="020B0604020202020204" pitchFamily="34" charset="0"/>
            </a:endParaRPr>
          </a:p>
          <a:p>
            <a:pPr marL="265113" indent="-265113" algn="just">
              <a:lnSpc>
                <a:spcPct val="150000"/>
              </a:lnSpc>
              <a:buFont typeface="+mj-lt"/>
              <a:buAutoNum type="arabicPeriod"/>
              <a:defRPr/>
            </a:pPr>
            <a:r>
              <a:rPr lang="en-US" altLang="tr-TR" sz="1700" dirty="0">
                <a:latin typeface="+mj-lt"/>
                <a:ea typeface="Times New Roman" panose="02020603050405020304" pitchFamily="18" charset="0"/>
                <a:cs typeface="Arial" panose="020B0604020202020204" pitchFamily="34" charset="0"/>
              </a:rPr>
              <a:t>Felt, fabric or a combination of the two is used as reinforcement material.</a:t>
            </a:r>
            <a:endParaRPr lang="tr-TR" altLang="tr-TR" sz="1700" dirty="0">
              <a:latin typeface="+mj-lt"/>
              <a:ea typeface="Times New Roman" panose="02020603050405020304" pitchFamily="18" charset="0"/>
              <a:cs typeface="Arial" panose="020B0604020202020204" pitchFamily="34" charset="0"/>
            </a:endParaRPr>
          </a:p>
          <a:p>
            <a:pPr marL="265113" indent="-265113" algn="just">
              <a:lnSpc>
                <a:spcPct val="150000"/>
              </a:lnSpc>
              <a:buFont typeface="+mj-lt"/>
              <a:buAutoNum type="arabicPeriod"/>
              <a:defRPr/>
            </a:pPr>
            <a:r>
              <a:rPr lang="en-US" altLang="tr-TR" sz="1700" dirty="0">
                <a:latin typeface="+mj-lt"/>
                <a:ea typeface="Times New Roman" panose="02020603050405020304" pitchFamily="18" charset="0"/>
                <a:cs typeface="Arial" panose="020B0604020202020204" pitchFamily="34" charset="0"/>
              </a:rPr>
              <a:t>After the reinforcement material is placed in the mold, it is coated with resins that dissolve slowly in the matrix to prevent it from being dragged in the mold and the mold is closed.</a:t>
            </a:r>
            <a:endParaRPr lang="tr-TR" altLang="tr-TR" sz="1700" dirty="0">
              <a:latin typeface="+mj-lt"/>
              <a:ea typeface="Times New Roman" panose="02020603050405020304" pitchFamily="18" charset="0"/>
              <a:cs typeface="Arial" panose="020B0604020202020204" pitchFamily="34" charset="0"/>
            </a:endParaRPr>
          </a:p>
        </p:txBody>
      </p:sp>
      <p:pic>
        <p:nvPicPr>
          <p:cNvPr id="14" name="Picture 4" descr="RTM Light process &quot;The best case&quot; English version Fiberglass on Make a GIF">
            <a:extLst>
              <a:ext uri="{FF2B5EF4-FFF2-40B4-BE49-F238E27FC236}">
                <a16:creationId xmlns:a16="http://schemas.microsoft.com/office/drawing/2014/main" id="{7E3264D3-C7BE-4FAB-92D4-F38628A8776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359339" y="4148348"/>
            <a:ext cx="2435291" cy="182646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RTM Light process &quot;The best case&quot; English version Fiberglass on Make a GIF">
            <a:extLst>
              <a:ext uri="{FF2B5EF4-FFF2-40B4-BE49-F238E27FC236}">
                <a16:creationId xmlns:a16="http://schemas.microsoft.com/office/drawing/2014/main" id="{68EB32B0-EDB4-4174-B40D-F8DBDE4D888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66577" y="1700808"/>
            <a:ext cx="2592288" cy="1944216"/>
          </a:xfrm>
          <a:prstGeom prst="rect">
            <a:avLst/>
          </a:prstGeom>
          <a:noFill/>
          <a:extLst>
            <a:ext uri="{909E8E84-426E-40DD-AFC4-6F175D3DCCD1}">
              <a14:hiddenFill xmlns:a14="http://schemas.microsoft.com/office/drawing/2010/main">
                <a:solidFill>
                  <a:srgbClr val="FFFFFF"/>
                </a:solidFill>
              </a14:hiddenFill>
            </a:ext>
          </a:extLst>
        </p:spPr>
      </p:pic>
      <p:sp>
        <p:nvSpPr>
          <p:cNvPr id="16" name="Ok: Aşağı 15">
            <a:extLst>
              <a:ext uri="{FF2B5EF4-FFF2-40B4-BE49-F238E27FC236}">
                <a16:creationId xmlns:a16="http://schemas.microsoft.com/office/drawing/2014/main" id="{6C749DD9-FEE4-4737-BE57-9CBE249C90D6}"/>
              </a:ext>
            </a:extLst>
          </p:cNvPr>
          <p:cNvSpPr/>
          <p:nvPr/>
        </p:nvSpPr>
        <p:spPr>
          <a:xfrm>
            <a:off x="7444831" y="3721523"/>
            <a:ext cx="360040" cy="3657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Başlık 1">
            <a:extLst>
              <a:ext uri="{FF2B5EF4-FFF2-40B4-BE49-F238E27FC236}">
                <a16:creationId xmlns:a16="http://schemas.microsoft.com/office/drawing/2014/main" id="{F2185A5E-3661-4A35-AF25-0168B33D9BDE}"/>
              </a:ext>
            </a:extLst>
          </p:cNvPr>
          <p:cNvSpPr txBox="1">
            <a:spLocks/>
          </p:cNvSpPr>
          <p:nvPr/>
        </p:nvSpPr>
        <p:spPr>
          <a:xfrm>
            <a:off x="717002" y="202304"/>
            <a:ext cx="7746572" cy="520578"/>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solidFill>
                  <a:schemeClr val="bg2">
                    <a:lumMod val="50000"/>
                  </a:schemeClr>
                </a:solidFill>
              </a:rPr>
              <a:t>12- </a:t>
            </a:r>
            <a:r>
              <a:rPr lang="tr-TR" sz="2800" dirty="0" err="1">
                <a:solidFill>
                  <a:schemeClr val="bg2">
                    <a:lumMod val="50000"/>
                  </a:schemeClr>
                </a:solidFill>
              </a:rPr>
              <a:t>Manufacturing</a:t>
            </a:r>
            <a:r>
              <a:rPr lang="tr-TR" sz="2800" dirty="0">
                <a:solidFill>
                  <a:schemeClr val="bg2">
                    <a:lumMod val="50000"/>
                  </a:schemeClr>
                </a:solidFill>
              </a:rPr>
              <a:t> Technologies in </a:t>
            </a:r>
            <a:r>
              <a:rPr lang="tr-TR" sz="2800" dirty="0" err="1">
                <a:solidFill>
                  <a:schemeClr val="bg2">
                    <a:lumMod val="50000"/>
                  </a:schemeClr>
                </a:solidFill>
              </a:rPr>
              <a:t>Composites</a:t>
            </a:r>
            <a:endParaRPr lang="tr-TR" sz="2800" dirty="0">
              <a:solidFill>
                <a:schemeClr val="bg2">
                  <a:lumMod val="50000"/>
                </a:schemeClr>
              </a:solidFill>
            </a:endParaRPr>
          </a:p>
        </p:txBody>
      </p:sp>
      <p:sp>
        <p:nvSpPr>
          <p:cNvPr id="17" name="Dikdörtgen 16">
            <a:extLst>
              <a:ext uri="{FF2B5EF4-FFF2-40B4-BE49-F238E27FC236}">
                <a16:creationId xmlns:a16="http://schemas.microsoft.com/office/drawing/2014/main" id="{DDDAC192-8EC0-432A-9D90-5AF15ED1F348}"/>
              </a:ext>
            </a:extLst>
          </p:cNvPr>
          <p:cNvSpPr/>
          <p:nvPr/>
        </p:nvSpPr>
        <p:spPr>
          <a:xfrm>
            <a:off x="2627784" y="688209"/>
            <a:ext cx="4104456" cy="369332"/>
          </a:xfrm>
          <a:prstGeom prst="rect">
            <a:avLst/>
          </a:prstGeom>
        </p:spPr>
        <p:txBody>
          <a:bodyPr wrap="square">
            <a:spAutoFit/>
          </a:bodyPr>
          <a:lstStyle/>
          <a:p>
            <a:r>
              <a:rPr lang="tr-TR" dirty="0">
                <a:solidFill>
                  <a:schemeClr val="bg2">
                    <a:lumMod val="50000"/>
                  </a:schemeClr>
                </a:solidFill>
                <a:latin typeface="+mj-lt"/>
              </a:rPr>
              <a:t>12.6 </a:t>
            </a:r>
            <a:r>
              <a:rPr lang="tr-TR" altLang="tr-TR" dirty="0" err="1">
                <a:solidFill>
                  <a:schemeClr val="bg2">
                    <a:lumMod val="50000"/>
                  </a:schemeClr>
                </a:solidFill>
                <a:latin typeface="+mj-lt"/>
                <a:cs typeface="Tahoma" panose="020B0604030504040204" pitchFamily="34" charset="0"/>
              </a:rPr>
              <a:t>Resin</a:t>
            </a:r>
            <a:r>
              <a:rPr lang="tr-TR" altLang="tr-TR" dirty="0">
                <a:solidFill>
                  <a:schemeClr val="bg2">
                    <a:lumMod val="50000"/>
                  </a:schemeClr>
                </a:solidFill>
                <a:latin typeface="+mj-lt"/>
                <a:cs typeface="Tahoma" panose="020B0604030504040204" pitchFamily="34" charset="0"/>
              </a:rPr>
              <a:t> Transfer </a:t>
            </a:r>
            <a:r>
              <a:rPr lang="tr-TR" altLang="tr-TR" dirty="0" err="1">
                <a:solidFill>
                  <a:schemeClr val="bg2">
                    <a:lumMod val="50000"/>
                  </a:schemeClr>
                </a:solidFill>
                <a:latin typeface="+mj-lt"/>
                <a:cs typeface="Tahoma" panose="020B0604030504040204" pitchFamily="34" charset="0"/>
              </a:rPr>
              <a:t>Molding</a:t>
            </a:r>
            <a:r>
              <a:rPr lang="tr-TR" altLang="tr-TR" dirty="0">
                <a:solidFill>
                  <a:schemeClr val="bg2">
                    <a:lumMod val="50000"/>
                  </a:schemeClr>
                </a:solidFill>
                <a:latin typeface="+mj-lt"/>
                <a:cs typeface="Tahoma" panose="020B0604030504040204" pitchFamily="34" charset="0"/>
              </a:rPr>
              <a:t> ( RTM )</a:t>
            </a:r>
            <a:endParaRPr lang="tr-TR" dirty="0">
              <a:solidFill>
                <a:schemeClr val="bg2">
                  <a:lumMod val="50000"/>
                </a:schemeClr>
              </a:solidFill>
              <a:latin typeface="+mj-lt"/>
            </a:endParaRPr>
          </a:p>
        </p:txBody>
      </p:sp>
    </p:spTree>
    <p:extLst>
      <p:ext uri="{BB962C8B-B14F-4D97-AF65-F5344CB8AC3E}">
        <p14:creationId xmlns:p14="http://schemas.microsoft.com/office/powerpoint/2010/main" val="114993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build="p"/>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109224" y="6408073"/>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179</a:t>
            </a:fld>
            <a:endParaRPr lang="tr-TR"/>
          </a:p>
        </p:txBody>
      </p:sp>
      <p:sp>
        <p:nvSpPr>
          <p:cNvPr id="5" name="Veri Yer Tutucusu 4"/>
          <p:cNvSpPr>
            <a:spLocks noGrp="1"/>
          </p:cNvSpPr>
          <p:nvPr>
            <p:ph type="dt" sz="half" idx="10"/>
          </p:nvPr>
        </p:nvSpPr>
        <p:spPr/>
        <p:txBody>
          <a:bodyPr/>
          <a:lstStyle/>
          <a:p>
            <a:r>
              <a:rPr lang="tr-TR" dirty="0"/>
              <a:t>......</a:t>
            </a:r>
          </a:p>
        </p:txBody>
      </p:sp>
      <p:sp>
        <p:nvSpPr>
          <p:cNvPr id="7" name="Dikdörtgen 6">
            <a:extLst>
              <a:ext uri="{FF2B5EF4-FFF2-40B4-BE49-F238E27FC236}">
                <a16:creationId xmlns:a16="http://schemas.microsoft.com/office/drawing/2014/main" id="{244D3A0A-16D2-4334-90E6-68BF4B6F502C}"/>
              </a:ext>
            </a:extLst>
          </p:cNvPr>
          <p:cNvSpPr/>
          <p:nvPr/>
        </p:nvSpPr>
        <p:spPr>
          <a:xfrm>
            <a:off x="226634" y="1988991"/>
            <a:ext cx="5136232" cy="2791598"/>
          </a:xfrm>
          <a:prstGeom prst="rect">
            <a:avLst/>
          </a:prstGeom>
        </p:spPr>
        <p:txBody>
          <a:bodyPr wrap="square">
            <a:spAutoFit/>
          </a:bodyPr>
          <a:lstStyle/>
          <a:p>
            <a:pPr marL="342900" indent="-342900" algn="just">
              <a:lnSpc>
                <a:spcPct val="150000"/>
              </a:lnSpc>
              <a:buFont typeface="+mj-lt"/>
              <a:buAutoNum type="arabicPeriod" startAt="5"/>
              <a:defRPr/>
            </a:pPr>
            <a:r>
              <a:rPr lang="en-US" altLang="tr-TR" sz="1700" dirty="0">
                <a:ea typeface="Times New Roman" panose="02020603050405020304" pitchFamily="18" charset="0"/>
                <a:cs typeface="Arial" panose="020B0604020202020204" pitchFamily="34" charset="0"/>
              </a:rPr>
              <a:t>The resin is pumped into the mold under pressure. Matrix injection is applied cold, warm or heated up to 80ºC.</a:t>
            </a:r>
            <a:endParaRPr lang="tr-TR" altLang="tr-TR" sz="1700" dirty="0">
              <a:ea typeface="Times New Roman" panose="02020603050405020304" pitchFamily="18" charset="0"/>
              <a:cs typeface="Arial" panose="020B0604020202020204" pitchFamily="34" charset="0"/>
            </a:endParaRPr>
          </a:p>
          <a:p>
            <a:pPr marL="342900" indent="-342900" algn="just">
              <a:lnSpc>
                <a:spcPct val="150000"/>
              </a:lnSpc>
              <a:buFont typeface="+mj-lt"/>
              <a:buAutoNum type="arabicPeriod" startAt="5"/>
              <a:defRPr/>
            </a:pPr>
            <a:r>
              <a:rPr lang="en-US" altLang="tr-TR" sz="1700" dirty="0">
                <a:ea typeface="Times New Roman" panose="02020603050405020304" pitchFamily="18" charset="0"/>
                <a:cs typeface="Arial" panose="020B0604020202020204" pitchFamily="34" charset="0"/>
              </a:rPr>
              <a:t>In this method, the resin must penetrate well into the fiber in order to remove the air and toxic gases inside and obtain a non-porous product. Vacuum can be used for this.</a:t>
            </a:r>
            <a:endParaRPr lang="tr-TR" altLang="tr-TR" sz="1700" dirty="0"/>
          </a:p>
        </p:txBody>
      </p:sp>
      <p:pic>
        <p:nvPicPr>
          <p:cNvPr id="1026" name="Picture 2" descr="Resin Transfer Molding on Make a GIF">
            <a:extLst>
              <a:ext uri="{FF2B5EF4-FFF2-40B4-BE49-F238E27FC236}">
                <a16:creationId xmlns:a16="http://schemas.microsoft.com/office/drawing/2014/main" id="{2D69BEA7-051E-4783-B219-AAABAF6F493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471149" y="1889937"/>
            <a:ext cx="3444995" cy="2583746"/>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a:extLst>
              <a:ext uri="{FF2B5EF4-FFF2-40B4-BE49-F238E27FC236}">
                <a16:creationId xmlns:a16="http://schemas.microsoft.com/office/drawing/2014/main" id="{D497411B-2EBA-47C8-8A6F-564C155CC73A}"/>
              </a:ext>
            </a:extLst>
          </p:cNvPr>
          <p:cNvSpPr/>
          <p:nvPr/>
        </p:nvSpPr>
        <p:spPr>
          <a:xfrm>
            <a:off x="226634" y="4854271"/>
            <a:ext cx="8352928" cy="1288366"/>
          </a:xfrm>
          <a:prstGeom prst="rect">
            <a:avLst/>
          </a:prstGeom>
        </p:spPr>
        <p:txBody>
          <a:bodyPr wrap="square">
            <a:spAutoFit/>
          </a:bodyPr>
          <a:lstStyle/>
          <a:p>
            <a:pPr marL="342900" indent="-342900" algn="just">
              <a:lnSpc>
                <a:spcPct val="150000"/>
              </a:lnSpc>
              <a:buFont typeface="+mj-lt"/>
              <a:buAutoNum type="arabicPeriod" startAt="7"/>
              <a:defRPr/>
            </a:pPr>
            <a:r>
              <a:rPr lang="en-US" altLang="tr-TR" dirty="0"/>
              <a:t>It may require long-term workmanship when placing the fiber into the mold. Complex parts can be produced with this method. For example; Some parts of Concorde planes and F1 cars are produced using this method.</a:t>
            </a:r>
            <a:endParaRPr lang="tr-TR" altLang="tr-TR" dirty="0">
              <a:ea typeface="Times New Roman" panose="02020603050405020304" pitchFamily="18" charset="0"/>
              <a:cs typeface="Arial" panose="020B0604020202020204" pitchFamily="34" charset="0"/>
            </a:endParaRPr>
          </a:p>
        </p:txBody>
      </p:sp>
      <p:sp>
        <p:nvSpPr>
          <p:cNvPr id="13" name="Dikdörtgen 12">
            <a:extLst>
              <a:ext uri="{FF2B5EF4-FFF2-40B4-BE49-F238E27FC236}">
                <a16:creationId xmlns:a16="http://schemas.microsoft.com/office/drawing/2014/main" id="{42A0F66C-5EEF-42E9-903F-138B69CFA3D8}"/>
              </a:ext>
            </a:extLst>
          </p:cNvPr>
          <p:cNvSpPr/>
          <p:nvPr/>
        </p:nvSpPr>
        <p:spPr>
          <a:xfrm>
            <a:off x="364857" y="1559821"/>
            <a:ext cx="5215255" cy="369332"/>
          </a:xfrm>
          <a:prstGeom prst="rect">
            <a:avLst/>
          </a:prstGeom>
        </p:spPr>
        <p:txBody>
          <a:bodyPr wrap="square">
            <a:spAutoFit/>
          </a:bodyPr>
          <a:lstStyle/>
          <a:p>
            <a:r>
              <a:rPr lang="tr-TR" dirty="0">
                <a:solidFill>
                  <a:schemeClr val="bg1">
                    <a:lumMod val="50000"/>
                  </a:schemeClr>
                </a:solidFill>
                <a:latin typeface="+mj-lt"/>
              </a:rPr>
              <a:t>12.6.1 </a:t>
            </a:r>
            <a:r>
              <a:rPr lang="en-US" altLang="tr-TR" dirty="0">
                <a:solidFill>
                  <a:schemeClr val="bg1">
                    <a:lumMod val="50000"/>
                  </a:schemeClr>
                </a:solidFill>
                <a:latin typeface="+mj-lt"/>
                <a:cs typeface="Tahoma" panose="020B0604030504040204" pitchFamily="34" charset="0"/>
              </a:rPr>
              <a:t>Main Features of the Method</a:t>
            </a:r>
            <a:r>
              <a:rPr lang="tr-TR" altLang="tr-TR" dirty="0">
                <a:solidFill>
                  <a:schemeClr val="bg1">
                    <a:lumMod val="50000"/>
                  </a:schemeClr>
                </a:solidFill>
                <a:latin typeface="+mj-lt"/>
                <a:cs typeface="Tahoma" panose="020B0604030504040204" pitchFamily="34" charset="0"/>
              </a:rPr>
              <a:t> - </a:t>
            </a:r>
            <a:r>
              <a:rPr lang="tr-TR" altLang="tr-TR" dirty="0" err="1">
                <a:solidFill>
                  <a:schemeClr val="bg1">
                    <a:lumMod val="50000"/>
                  </a:schemeClr>
                </a:solidFill>
                <a:latin typeface="+mj-lt"/>
                <a:cs typeface="Tahoma" panose="020B0604030504040204" pitchFamily="34" charset="0"/>
              </a:rPr>
              <a:t>Continue</a:t>
            </a:r>
            <a:endParaRPr lang="tr-TR" dirty="0">
              <a:solidFill>
                <a:schemeClr val="bg1">
                  <a:lumMod val="50000"/>
                </a:schemeClr>
              </a:solidFill>
              <a:latin typeface="+mj-lt"/>
            </a:endParaRPr>
          </a:p>
        </p:txBody>
      </p:sp>
      <p:sp>
        <p:nvSpPr>
          <p:cNvPr id="14" name="Başlık 1">
            <a:extLst>
              <a:ext uri="{FF2B5EF4-FFF2-40B4-BE49-F238E27FC236}">
                <a16:creationId xmlns:a16="http://schemas.microsoft.com/office/drawing/2014/main" id="{F017BB71-82A3-4324-B53B-53FA63428B17}"/>
              </a:ext>
            </a:extLst>
          </p:cNvPr>
          <p:cNvSpPr txBox="1">
            <a:spLocks/>
          </p:cNvSpPr>
          <p:nvPr/>
        </p:nvSpPr>
        <p:spPr>
          <a:xfrm>
            <a:off x="717002" y="202304"/>
            <a:ext cx="7746572" cy="520578"/>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solidFill>
                  <a:schemeClr val="bg2">
                    <a:lumMod val="50000"/>
                  </a:schemeClr>
                </a:solidFill>
              </a:rPr>
              <a:t>12- </a:t>
            </a:r>
            <a:r>
              <a:rPr lang="tr-TR" sz="2800" dirty="0" err="1">
                <a:solidFill>
                  <a:schemeClr val="bg2">
                    <a:lumMod val="50000"/>
                  </a:schemeClr>
                </a:solidFill>
              </a:rPr>
              <a:t>Manufacturing</a:t>
            </a:r>
            <a:r>
              <a:rPr lang="tr-TR" sz="2800" dirty="0">
                <a:solidFill>
                  <a:schemeClr val="bg2">
                    <a:lumMod val="50000"/>
                  </a:schemeClr>
                </a:solidFill>
              </a:rPr>
              <a:t> Technologies in </a:t>
            </a:r>
            <a:r>
              <a:rPr lang="tr-TR" sz="2800" dirty="0" err="1">
                <a:solidFill>
                  <a:schemeClr val="bg2">
                    <a:lumMod val="50000"/>
                  </a:schemeClr>
                </a:solidFill>
              </a:rPr>
              <a:t>Composites</a:t>
            </a:r>
            <a:endParaRPr lang="tr-TR" sz="2800" dirty="0">
              <a:solidFill>
                <a:schemeClr val="bg2">
                  <a:lumMod val="50000"/>
                </a:schemeClr>
              </a:solidFill>
            </a:endParaRPr>
          </a:p>
        </p:txBody>
      </p:sp>
      <p:sp>
        <p:nvSpPr>
          <p:cNvPr id="15" name="Dikdörtgen 14">
            <a:extLst>
              <a:ext uri="{FF2B5EF4-FFF2-40B4-BE49-F238E27FC236}">
                <a16:creationId xmlns:a16="http://schemas.microsoft.com/office/drawing/2014/main" id="{046E36D9-6B0C-444E-A897-72F2541A68FB}"/>
              </a:ext>
            </a:extLst>
          </p:cNvPr>
          <p:cNvSpPr/>
          <p:nvPr/>
        </p:nvSpPr>
        <p:spPr>
          <a:xfrm>
            <a:off x="2766660" y="669195"/>
            <a:ext cx="4104456" cy="369332"/>
          </a:xfrm>
          <a:prstGeom prst="rect">
            <a:avLst/>
          </a:prstGeom>
        </p:spPr>
        <p:txBody>
          <a:bodyPr wrap="square">
            <a:spAutoFit/>
          </a:bodyPr>
          <a:lstStyle/>
          <a:p>
            <a:r>
              <a:rPr lang="tr-TR" dirty="0">
                <a:solidFill>
                  <a:schemeClr val="bg2">
                    <a:lumMod val="50000"/>
                  </a:schemeClr>
                </a:solidFill>
                <a:latin typeface="+mj-lt"/>
              </a:rPr>
              <a:t>12.6 </a:t>
            </a:r>
            <a:r>
              <a:rPr lang="tr-TR" altLang="tr-TR" dirty="0" err="1">
                <a:solidFill>
                  <a:schemeClr val="bg2">
                    <a:lumMod val="50000"/>
                  </a:schemeClr>
                </a:solidFill>
                <a:latin typeface="+mj-lt"/>
                <a:cs typeface="Tahoma" panose="020B0604030504040204" pitchFamily="34" charset="0"/>
              </a:rPr>
              <a:t>Resin</a:t>
            </a:r>
            <a:r>
              <a:rPr lang="tr-TR" altLang="tr-TR" dirty="0">
                <a:solidFill>
                  <a:schemeClr val="bg2">
                    <a:lumMod val="50000"/>
                  </a:schemeClr>
                </a:solidFill>
                <a:latin typeface="+mj-lt"/>
                <a:cs typeface="Tahoma" panose="020B0604030504040204" pitchFamily="34" charset="0"/>
              </a:rPr>
              <a:t> Transfer </a:t>
            </a:r>
            <a:r>
              <a:rPr lang="tr-TR" altLang="tr-TR" dirty="0" err="1">
                <a:solidFill>
                  <a:schemeClr val="bg2">
                    <a:lumMod val="50000"/>
                  </a:schemeClr>
                </a:solidFill>
                <a:latin typeface="+mj-lt"/>
                <a:cs typeface="Tahoma" panose="020B0604030504040204" pitchFamily="34" charset="0"/>
              </a:rPr>
              <a:t>Molding</a:t>
            </a:r>
            <a:r>
              <a:rPr lang="tr-TR" altLang="tr-TR" dirty="0">
                <a:solidFill>
                  <a:schemeClr val="bg2">
                    <a:lumMod val="50000"/>
                  </a:schemeClr>
                </a:solidFill>
                <a:latin typeface="+mj-lt"/>
                <a:cs typeface="Tahoma" panose="020B0604030504040204" pitchFamily="34" charset="0"/>
              </a:rPr>
              <a:t> ( RTM )</a:t>
            </a:r>
            <a:endParaRPr lang="tr-TR" dirty="0">
              <a:solidFill>
                <a:schemeClr val="bg2">
                  <a:lumMod val="50000"/>
                </a:schemeClr>
              </a:solidFill>
              <a:latin typeface="+mj-lt"/>
            </a:endParaRPr>
          </a:p>
        </p:txBody>
      </p:sp>
    </p:spTree>
    <p:extLst>
      <p:ext uri="{BB962C8B-B14F-4D97-AF65-F5344CB8AC3E}">
        <p14:creationId xmlns:p14="http://schemas.microsoft.com/office/powerpoint/2010/main" val="170778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a:xfrm>
            <a:off x="2195736" y="6404984"/>
            <a:ext cx="5851376" cy="365760"/>
          </a:xfrm>
        </p:spPr>
        <p:txBody>
          <a:bodyPr/>
          <a:lstStyle/>
          <a:p>
            <a:r>
              <a:rPr lang="en-US" dirty="0"/>
              <a:t>General Information About Composite Materials / Mehmet </a:t>
            </a:r>
            <a:r>
              <a:rPr lang="en-US" dirty="0" err="1"/>
              <a:t>Zor</a:t>
            </a:r>
            <a:endParaRPr lang="tr-TR" dirty="0"/>
          </a:p>
        </p:txBody>
      </p:sp>
      <p:sp>
        <p:nvSpPr>
          <p:cNvPr id="3" name="Slayt Numarası Yer Tutucusu 2"/>
          <p:cNvSpPr>
            <a:spLocks noGrp="1"/>
          </p:cNvSpPr>
          <p:nvPr>
            <p:ph type="sldNum" sz="quarter" idx="12"/>
          </p:nvPr>
        </p:nvSpPr>
        <p:spPr/>
        <p:txBody>
          <a:bodyPr/>
          <a:lstStyle/>
          <a:p>
            <a:fld id="{B7840E83-AC17-4BB5-BC43-751DE1ADA5B1}" type="slidenum">
              <a:rPr lang="tr-TR" smtClean="0"/>
              <a:t>18</a:t>
            </a:fld>
            <a:endParaRPr lang="tr-TR"/>
          </a:p>
        </p:txBody>
      </p:sp>
      <p:pic>
        <p:nvPicPr>
          <p:cNvPr id="8" name="Picture 7" descr=" "/>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6156176" y="2150705"/>
            <a:ext cx="2228059" cy="1470424"/>
          </a:xfrm>
          <a:prstGeom prst="rect">
            <a:avLst/>
          </a:prstGeom>
          <a:noFill/>
        </p:spPr>
      </p:pic>
      <p:sp>
        <p:nvSpPr>
          <p:cNvPr id="12" name="Rectangle 3" descr="Rectangle: Click to edit Master text styles&#10;Second level&#10;Third level&#10;Fourth level&#10;Fifth level"/>
          <p:cNvSpPr txBox="1">
            <a:spLocks noChangeArrowheads="1"/>
          </p:cNvSpPr>
          <p:nvPr/>
        </p:nvSpPr>
        <p:spPr>
          <a:xfrm>
            <a:off x="394272" y="1574641"/>
            <a:ext cx="5475138" cy="576064"/>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None/>
            </a:pPr>
            <a:r>
              <a:rPr lang="tr-TR" sz="1800" b="1" dirty="0"/>
              <a:t>3.3 </a:t>
            </a:r>
            <a:r>
              <a:rPr lang="tr-TR" sz="1800" b="1" dirty="0" err="1"/>
              <a:t>Defense</a:t>
            </a:r>
            <a:r>
              <a:rPr lang="tr-TR" sz="1800" b="1" dirty="0"/>
              <a:t> </a:t>
            </a:r>
            <a:r>
              <a:rPr lang="tr-TR" sz="1800" b="1" dirty="0" err="1"/>
              <a:t>Industry</a:t>
            </a:r>
            <a:r>
              <a:rPr lang="tr-TR" sz="1800" b="1" dirty="0"/>
              <a:t> Applications:</a:t>
            </a:r>
          </a:p>
        </p:txBody>
      </p:sp>
      <p:sp>
        <p:nvSpPr>
          <p:cNvPr id="4" name="Dikdörtgen 3"/>
          <p:cNvSpPr/>
          <p:nvPr/>
        </p:nvSpPr>
        <p:spPr>
          <a:xfrm>
            <a:off x="394518" y="2332261"/>
            <a:ext cx="6120680" cy="2382512"/>
          </a:xfrm>
          <a:prstGeom prst="rect">
            <a:avLst/>
          </a:prstGeom>
        </p:spPr>
        <p:txBody>
          <a:bodyPr wrap="square">
            <a:spAutoFit/>
          </a:bodyPr>
          <a:lstStyle/>
          <a:p>
            <a:pPr marL="285750" indent="-285750">
              <a:lnSpc>
                <a:spcPct val="170000"/>
              </a:lnSpc>
              <a:buFont typeface="Arial" pitchFamily="34" charset="0"/>
              <a:buChar char="•"/>
            </a:pPr>
            <a:r>
              <a:rPr lang="en-US" dirty="0"/>
              <a:t>Aircraft and helicopter body parts,</a:t>
            </a:r>
            <a:endParaRPr lang="tr-TR" dirty="0"/>
          </a:p>
          <a:p>
            <a:pPr marL="285750" indent="-285750">
              <a:lnSpc>
                <a:spcPct val="170000"/>
              </a:lnSpc>
              <a:buFont typeface="Arial" pitchFamily="34" charset="0"/>
              <a:buChar char="•"/>
            </a:pPr>
            <a:r>
              <a:rPr lang="en-US" dirty="0"/>
              <a:t>Aircraft nose and wing parts,</a:t>
            </a:r>
            <a:endParaRPr lang="tr-TR" dirty="0"/>
          </a:p>
          <a:p>
            <a:pPr marL="285750" indent="-285750">
              <a:lnSpc>
                <a:spcPct val="170000"/>
              </a:lnSpc>
              <a:buFont typeface="Arial" pitchFamily="34" charset="0"/>
              <a:buChar char="•"/>
            </a:pPr>
            <a:r>
              <a:rPr lang="en-US" dirty="0"/>
              <a:t>Mortar bodies and chests,</a:t>
            </a:r>
            <a:endParaRPr lang="tr-TR" dirty="0"/>
          </a:p>
          <a:p>
            <a:pPr marL="285750" indent="-285750">
              <a:lnSpc>
                <a:spcPct val="170000"/>
              </a:lnSpc>
              <a:buFont typeface="Arial" pitchFamily="34" charset="0"/>
              <a:buChar char="•"/>
            </a:pPr>
            <a:r>
              <a:rPr lang="en-US" dirty="0"/>
              <a:t>Bulletproof panel </a:t>
            </a:r>
            <a:r>
              <a:rPr lang="en-US" dirty="0" err="1"/>
              <a:t>manufacturing,helmets</a:t>
            </a:r>
            <a:r>
              <a:rPr lang="en-US" dirty="0"/>
              <a:t>,</a:t>
            </a:r>
            <a:endParaRPr lang="tr-TR" dirty="0"/>
          </a:p>
          <a:p>
            <a:pPr marL="285750" indent="-285750">
              <a:lnSpc>
                <a:spcPct val="170000"/>
              </a:lnSpc>
              <a:buFont typeface="Arial" pitchFamily="34" charset="0"/>
              <a:buChar char="•"/>
            </a:pPr>
            <a:r>
              <a:rPr lang="en-US" dirty="0"/>
              <a:t>Mine and assault boat parts and </a:t>
            </a:r>
            <a:r>
              <a:rPr lang="en-US" dirty="0" err="1"/>
              <a:t>hulls,Shelters</a:t>
            </a:r>
            <a:r>
              <a:rPr lang="en-US" dirty="0"/>
              <a:t> etc...</a:t>
            </a:r>
            <a:endParaRPr lang="tr-TR" dirty="0"/>
          </a:p>
        </p:txBody>
      </p:sp>
      <p:sp>
        <p:nvSpPr>
          <p:cNvPr id="6" name="Veri Yer Tutucusu 5"/>
          <p:cNvSpPr>
            <a:spLocks noGrp="1"/>
          </p:cNvSpPr>
          <p:nvPr>
            <p:ph type="dt" sz="half" idx="10"/>
          </p:nvPr>
        </p:nvSpPr>
        <p:spPr/>
        <p:txBody>
          <a:bodyPr/>
          <a:lstStyle/>
          <a:p>
            <a:r>
              <a:rPr lang="tr-TR" dirty="0"/>
              <a:t>......</a:t>
            </a:r>
          </a:p>
        </p:txBody>
      </p:sp>
      <p:sp>
        <p:nvSpPr>
          <p:cNvPr id="11" name="Rectangle 2">
            <a:extLst>
              <a:ext uri="{FF2B5EF4-FFF2-40B4-BE49-F238E27FC236}">
                <a16:creationId xmlns:a16="http://schemas.microsoft.com/office/drawing/2014/main" id="{325A9B01-CEC9-45B6-AA92-62938328EBCB}"/>
              </a:ext>
            </a:extLst>
          </p:cNvPr>
          <p:cNvSpPr>
            <a:spLocks noGrp="1" noChangeArrowheads="1"/>
          </p:cNvSpPr>
          <p:nvPr>
            <p:ph type="title"/>
          </p:nvPr>
        </p:nvSpPr>
        <p:spPr>
          <a:xfrm>
            <a:off x="757101" y="306582"/>
            <a:ext cx="7772400" cy="618776"/>
          </a:xfrm>
          <a:noFill/>
        </p:spPr>
        <p:txBody>
          <a:bodyPr>
            <a:noAutofit/>
          </a:bodyPr>
          <a:lstStyle/>
          <a:p>
            <a:pPr eaLnBrk="1" hangingPunct="1"/>
            <a:r>
              <a:rPr lang="tr-TR" sz="3600" dirty="0"/>
              <a:t>3-</a:t>
            </a:r>
            <a:r>
              <a:rPr lang="en" sz="3600" dirty="0"/>
              <a:t>Application Areas of Composites</a:t>
            </a:r>
          </a:p>
        </p:txBody>
      </p:sp>
      <p:sp>
        <p:nvSpPr>
          <p:cNvPr id="13" name="Dikdörtgen 12">
            <a:extLst>
              <a:ext uri="{FF2B5EF4-FFF2-40B4-BE49-F238E27FC236}">
                <a16:creationId xmlns:a16="http://schemas.microsoft.com/office/drawing/2014/main" id="{D5586249-63BB-42E3-AB60-FD443AA5344F}"/>
              </a:ext>
            </a:extLst>
          </p:cNvPr>
          <p:cNvSpPr/>
          <p:nvPr/>
        </p:nvSpPr>
        <p:spPr>
          <a:xfrm>
            <a:off x="7583886" y="820696"/>
            <a:ext cx="1370888" cy="400110"/>
          </a:xfrm>
          <a:prstGeom prst="rect">
            <a:avLst/>
          </a:prstGeom>
        </p:spPr>
        <p:txBody>
          <a:bodyPr wrap="none">
            <a:spAutoFit/>
          </a:bodyPr>
          <a:lstStyle/>
          <a:p>
            <a:r>
              <a:rPr lang="tr-TR" sz="2000" dirty="0">
                <a:solidFill>
                  <a:schemeClr val="bg2">
                    <a:lumMod val="90000"/>
                  </a:schemeClr>
                </a:solidFill>
              </a:rPr>
              <a:t>(</a:t>
            </a:r>
            <a:r>
              <a:rPr lang="tr-TR" sz="2000" dirty="0" err="1">
                <a:solidFill>
                  <a:schemeClr val="bg2">
                    <a:lumMod val="90000"/>
                  </a:schemeClr>
                </a:solidFill>
              </a:rPr>
              <a:t>continue</a:t>
            </a:r>
            <a:r>
              <a:rPr lang="tr-TR" sz="2000" dirty="0">
                <a:solidFill>
                  <a:schemeClr val="bg2">
                    <a:lumMod val="90000"/>
                  </a:schemeClr>
                </a:solidFill>
              </a:rPr>
              <a:t>)</a:t>
            </a:r>
          </a:p>
        </p:txBody>
      </p:sp>
    </p:spTree>
    <p:extLst>
      <p:ext uri="{BB962C8B-B14F-4D97-AF65-F5344CB8AC3E}">
        <p14:creationId xmlns:p14="http://schemas.microsoft.com/office/powerpoint/2010/main" val="54165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up)">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up)">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up)">
                                      <p:cBhvr>
                                        <p:cTn id="29" dur="5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wipe(up)">
                                      <p:cBhvr>
                                        <p:cTn id="34" dur="500"/>
                                        <p:tgtEl>
                                          <p:spTgt spid="4">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Effect transition="in" filter="wipe(up)">
                                      <p:cBhvr>
                                        <p:cTn id="3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build="p"/>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105000" y="6378150"/>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180</a:t>
            </a:fld>
            <a:endParaRPr lang="tr-TR"/>
          </a:p>
        </p:txBody>
      </p:sp>
      <p:sp>
        <p:nvSpPr>
          <p:cNvPr id="5" name="Veri Yer Tutucusu 4"/>
          <p:cNvSpPr>
            <a:spLocks noGrp="1"/>
          </p:cNvSpPr>
          <p:nvPr>
            <p:ph type="dt" sz="half" idx="10"/>
          </p:nvPr>
        </p:nvSpPr>
        <p:spPr/>
        <p:txBody>
          <a:bodyPr/>
          <a:lstStyle/>
          <a:p>
            <a:r>
              <a:rPr lang="tr-TR" dirty="0"/>
              <a:t>......</a:t>
            </a:r>
          </a:p>
        </p:txBody>
      </p:sp>
      <p:sp>
        <p:nvSpPr>
          <p:cNvPr id="15" name="Dikdörtgen 14">
            <a:extLst>
              <a:ext uri="{FF2B5EF4-FFF2-40B4-BE49-F238E27FC236}">
                <a16:creationId xmlns:a16="http://schemas.microsoft.com/office/drawing/2014/main" id="{26B96040-D7D6-45FE-A87E-DA853A5F8A2F}"/>
              </a:ext>
            </a:extLst>
          </p:cNvPr>
          <p:cNvSpPr/>
          <p:nvPr/>
        </p:nvSpPr>
        <p:spPr>
          <a:xfrm>
            <a:off x="191056" y="1789685"/>
            <a:ext cx="4768581" cy="3365858"/>
          </a:xfrm>
          <a:prstGeom prst="rect">
            <a:avLst/>
          </a:prstGeom>
        </p:spPr>
        <p:txBody>
          <a:bodyPr wrap="square">
            <a:spAutoFit/>
          </a:bodyPr>
          <a:lstStyle/>
          <a:p>
            <a:pPr marL="342900" indent="-342900" algn="just">
              <a:lnSpc>
                <a:spcPct val="150000"/>
              </a:lnSpc>
              <a:buFont typeface="+mj-lt"/>
              <a:buAutoNum type="arabicPeriod"/>
            </a:pPr>
            <a:r>
              <a:rPr lang="en-US" spc="-10" dirty="0">
                <a:solidFill>
                  <a:prstClr val="black"/>
                </a:solidFill>
                <a:latin typeface="+mj-lt"/>
                <a:cs typeface="Tahoma"/>
              </a:rPr>
              <a:t>The resin viscosity should be low enough to wet the fibers and seep between them.</a:t>
            </a:r>
            <a:endParaRPr lang="tr-TR" spc="-10" dirty="0">
              <a:solidFill>
                <a:prstClr val="black"/>
              </a:solidFill>
              <a:latin typeface="+mj-lt"/>
              <a:cs typeface="Tahoma"/>
            </a:endParaRPr>
          </a:p>
          <a:p>
            <a:pPr marL="342900" indent="-342900" algn="just">
              <a:lnSpc>
                <a:spcPct val="150000"/>
              </a:lnSpc>
              <a:buFont typeface="+mj-lt"/>
              <a:buAutoNum type="arabicPeriod"/>
            </a:pPr>
            <a:r>
              <a:rPr lang="en-US" spc="-10" dirty="0">
                <a:solidFill>
                  <a:prstClr val="black"/>
                </a:solidFill>
                <a:latin typeface="+mj-lt"/>
                <a:cs typeface="Tahoma"/>
              </a:rPr>
              <a:t>There should be rapid hardening at high temperatures and minimal distortion during cooling.</a:t>
            </a:r>
            <a:endParaRPr lang="tr-TR" spc="-10" dirty="0">
              <a:solidFill>
                <a:prstClr val="black"/>
              </a:solidFill>
              <a:latin typeface="+mj-lt"/>
              <a:cs typeface="Tahoma"/>
            </a:endParaRPr>
          </a:p>
          <a:p>
            <a:pPr marL="342900" indent="-342900" algn="just">
              <a:lnSpc>
                <a:spcPct val="150000"/>
              </a:lnSpc>
              <a:buFont typeface="+mj-lt"/>
              <a:buAutoNum type="arabicPeriod"/>
            </a:pPr>
            <a:r>
              <a:rPr lang="en-US" spc="-10" dirty="0">
                <a:solidFill>
                  <a:prstClr val="black"/>
                </a:solidFill>
                <a:latin typeface="+mj-lt"/>
                <a:cs typeface="Tahoma"/>
              </a:rPr>
              <a:t>It should come out of the mold easily.</a:t>
            </a:r>
            <a:endParaRPr lang="tr-TR" spc="-10" dirty="0">
              <a:solidFill>
                <a:prstClr val="black"/>
              </a:solidFill>
              <a:latin typeface="+mj-lt"/>
              <a:cs typeface="Tahoma"/>
            </a:endParaRPr>
          </a:p>
          <a:p>
            <a:pPr marL="342900" indent="-342900" algn="just">
              <a:lnSpc>
                <a:spcPct val="150000"/>
              </a:lnSpc>
              <a:buFont typeface="+mj-lt"/>
              <a:buAutoNum type="arabicPeriod"/>
            </a:pPr>
            <a:r>
              <a:rPr lang="en-US" spc="-10" dirty="0">
                <a:solidFill>
                  <a:prstClr val="black"/>
                </a:solidFill>
                <a:latin typeface="+mj-lt"/>
                <a:cs typeface="Tahoma"/>
              </a:rPr>
              <a:t>Organic binders in reinforcement materials should not dissolve in the resin.</a:t>
            </a:r>
            <a:endParaRPr lang="tr-TR" altLang="tr-TR" dirty="0">
              <a:latin typeface="+mj-lt"/>
              <a:cs typeface="Tahoma" panose="020B0604030504040204" pitchFamily="34" charset="0"/>
            </a:endParaRPr>
          </a:p>
        </p:txBody>
      </p:sp>
      <p:sp>
        <p:nvSpPr>
          <p:cNvPr id="19" name="Dikdörtgen 18">
            <a:extLst>
              <a:ext uri="{FF2B5EF4-FFF2-40B4-BE49-F238E27FC236}">
                <a16:creationId xmlns:a16="http://schemas.microsoft.com/office/drawing/2014/main" id="{35FB2DBC-0CBD-4D0C-9880-5BB16BDC4BE4}"/>
              </a:ext>
            </a:extLst>
          </p:cNvPr>
          <p:cNvSpPr/>
          <p:nvPr/>
        </p:nvSpPr>
        <p:spPr>
          <a:xfrm>
            <a:off x="391444" y="1513682"/>
            <a:ext cx="4557258" cy="369332"/>
          </a:xfrm>
          <a:prstGeom prst="rect">
            <a:avLst/>
          </a:prstGeom>
        </p:spPr>
        <p:txBody>
          <a:bodyPr wrap="square">
            <a:spAutoFit/>
          </a:bodyPr>
          <a:lstStyle/>
          <a:p>
            <a:r>
              <a:rPr lang="tr-TR" dirty="0">
                <a:solidFill>
                  <a:srgbClr val="FF0000"/>
                </a:solidFill>
                <a:latin typeface="+mj-lt"/>
              </a:rPr>
              <a:t>12.6.2 </a:t>
            </a:r>
            <a:r>
              <a:rPr lang="tr-TR" dirty="0" err="1">
                <a:solidFill>
                  <a:srgbClr val="FF0000"/>
                </a:solidFill>
                <a:latin typeface="+mj-lt"/>
              </a:rPr>
              <a:t>Points</a:t>
            </a:r>
            <a:r>
              <a:rPr lang="tr-TR" dirty="0">
                <a:solidFill>
                  <a:srgbClr val="FF0000"/>
                </a:solidFill>
                <a:latin typeface="+mj-lt"/>
              </a:rPr>
              <a:t> </a:t>
            </a:r>
            <a:r>
              <a:rPr lang="tr-TR" dirty="0" err="1">
                <a:solidFill>
                  <a:srgbClr val="FF0000"/>
                </a:solidFill>
                <a:latin typeface="+mj-lt"/>
              </a:rPr>
              <a:t>to</a:t>
            </a:r>
            <a:r>
              <a:rPr lang="tr-TR" dirty="0">
                <a:solidFill>
                  <a:srgbClr val="FF0000"/>
                </a:solidFill>
                <a:latin typeface="+mj-lt"/>
              </a:rPr>
              <a:t> </a:t>
            </a:r>
            <a:r>
              <a:rPr lang="tr-TR" dirty="0" err="1">
                <a:solidFill>
                  <a:srgbClr val="FF0000"/>
                </a:solidFill>
                <a:latin typeface="+mj-lt"/>
              </a:rPr>
              <a:t>Consider</a:t>
            </a:r>
            <a:r>
              <a:rPr lang="tr-TR" dirty="0">
                <a:solidFill>
                  <a:srgbClr val="FF0000"/>
                </a:solidFill>
                <a:latin typeface="+mj-lt"/>
              </a:rPr>
              <a:t> :</a:t>
            </a:r>
          </a:p>
        </p:txBody>
      </p:sp>
      <p:sp>
        <p:nvSpPr>
          <p:cNvPr id="22" name="Dikdörtgen 21">
            <a:extLst>
              <a:ext uri="{FF2B5EF4-FFF2-40B4-BE49-F238E27FC236}">
                <a16:creationId xmlns:a16="http://schemas.microsoft.com/office/drawing/2014/main" id="{22464247-7495-4B7A-A2FF-09637FB2D586}"/>
              </a:ext>
            </a:extLst>
          </p:cNvPr>
          <p:cNvSpPr/>
          <p:nvPr/>
        </p:nvSpPr>
        <p:spPr>
          <a:xfrm>
            <a:off x="304800" y="5257281"/>
            <a:ext cx="4557258" cy="369332"/>
          </a:xfrm>
          <a:prstGeom prst="rect">
            <a:avLst/>
          </a:prstGeom>
        </p:spPr>
        <p:txBody>
          <a:bodyPr wrap="square">
            <a:spAutoFit/>
          </a:bodyPr>
          <a:lstStyle/>
          <a:p>
            <a:r>
              <a:rPr lang="tr-TR" dirty="0">
                <a:solidFill>
                  <a:srgbClr val="FF0000"/>
                </a:solidFill>
                <a:latin typeface="+mj-lt"/>
              </a:rPr>
              <a:t>12.6.3 </a:t>
            </a:r>
            <a:r>
              <a:rPr lang="tr-TR" dirty="0" err="1">
                <a:solidFill>
                  <a:srgbClr val="FF0000"/>
                </a:solidFill>
                <a:latin typeface="+mj-lt"/>
              </a:rPr>
              <a:t>Some</a:t>
            </a:r>
            <a:r>
              <a:rPr lang="tr-TR" dirty="0">
                <a:solidFill>
                  <a:srgbClr val="FF0000"/>
                </a:solidFill>
                <a:latin typeface="+mj-lt"/>
              </a:rPr>
              <a:t> Application </a:t>
            </a:r>
            <a:r>
              <a:rPr lang="tr-TR" dirty="0" err="1">
                <a:solidFill>
                  <a:srgbClr val="FF0000"/>
                </a:solidFill>
                <a:latin typeface="+mj-lt"/>
              </a:rPr>
              <a:t>Areas</a:t>
            </a:r>
            <a:r>
              <a:rPr lang="tr-TR" dirty="0">
                <a:solidFill>
                  <a:srgbClr val="FF0000"/>
                </a:solidFill>
                <a:latin typeface="+mj-lt"/>
              </a:rPr>
              <a:t>:</a:t>
            </a:r>
          </a:p>
        </p:txBody>
      </p:sp>
      <p:sp>
        <p:nvSpPr>
          <p:cNvPr id="17" name="Dikdörtgen 16">
            <a:extLst>
              <a:ext uri="{FF2B5EF4-FFF2-40B4-BE49-F238E27FC236}">
                <a16:creationId xmlns:a16="http://schemas.microsoft.com/office/drawing/2014/main" id="{6C18826A-9EF7-486B-B4C6-CBAFE48C80F2}"/>
              </a:ext>
            </a:extLst>
          </p:cNvPr>
          <p:cNvSpPr/>
          <p:nvPr/>
        </p:nvSpPr>
        <p:spPr>
          <a:xfrm>
            <a:off x="304800" y="5634377"/>
            <a:ext cx="9019728" cy="457369"/>
          </a:xfrm>
          <a:prstGeom prst="rect">
            <a:avLst/>
          </a:prstGeom>
        </p:spPr>
        <p:txBody>
          <a:bodyPr wrap="square">
            <a:spAutoFit/>
          </a:bodyPr>
          <a:lstStyle/>
          <a:p>
            <a:pPr>
              <a:lnSpc>
                <a:spcPct val="150000"/>
              </a:lnSpc>
              <a:buClr>
                <a:srgbClr val="3333CC"/>
              </a:buClr>
              <a:buSzPct val="57000"/>
            </a:pPr>
            <a:r>
              <a:rPr lang="en-US" altLang="tr-TR" dirty="0">
                <a:latin typeface="+mj-lt"/>
                <a:cs typeface="Tahoma" panose="020B0604030504040204" pitchFamily="34" charset="0"/>
              </a:rPr>
              <a:t>Small, complex aircraft and automobile parts, train chairs or chairs, etc.</a:t>
            </a:r>
            <a:endParaRPr lang="tr-TR" altLang="tr-TR" dirty="0">
              <a:latin typeface="+mj-lt"/>
              <a:cs typeface="Tahoma" panose="020B0604030504040204" pitchFamily="34" charset="0"/>
            </a:endParaRPr>
          </a:p>
        </p:txBody>
      </p:sp>
      <p:sp>
        <p:nvSpPr>
          <p:cNvPr id="12" name="Metin kutusu 2">
            <a:hlinkClick r:id="rId2"/>
            <a:extLst>
              <a:ext uri="{FF2B5EF4-FFF2-40B4-BE49-F238E27FC236}">
                <a16:creationId xmlns:a16="http://schemas.microsoft.com/office/drawing/2014/main" id="{48B81CA1-FA9C-4B77-9E8B-FFF6B5771519}"/>
              </a:ext>
            </a:extLst>
          </p:cNvPr>
          <p:cNvSpPr txBox="1">
            <a:spLocks noChangeArrowheads="1"/>
          </p:cNvSpPr>
          <p:nvPr/>
        </p:nvSpPr>
        <p:spPr bwMode="auto">
          <a:xfrm>
            <a:off x="5352450" y="4284526"/>
            <a:ext cx="36299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tr-TR" altLang="tr-TR" dirty="0"/>
              <a:t>RTM </a:t>
            </a:r>
            <a:r>
              <a:rPr lang="tr-TR" altLang="tr-TR" dirty="0" err="1"/>
              <a:t>Introduction</a:t>
            </a:r>
            <a:r>
              <a:rPr lang="tr-TR" altLang="tr-TR" dirty="0"/>
              <a:t> video </a:t>
            </a:r>
            <a:r>
              <a:rPr lang="tr-TR" altLang="tr-TR" dirty="0">
                <a:solidFill>
                  <a:srgbClr val="0070C0"/>
                </a:solidFill>
              </a:rPr>
              <a:t>: </a:t>
            </a:r>
            <a:r>
              <a:rPr lang="tr-TR" altLang="tr-TR" u="sng" dirty="0">
                <a:solidFill>
                  <a:srgbClr val="0070C0"/>
                </a:solidFill>
              </a:rPr>
              <a:t>Video 6</a:t>
            </a:r>
          </a:p>
        </p:txBody>
      </p:sp>
      <p:pic>
        <p:nvPicPr>
          <p:cNvPr id="2050" name="Picture 2" descr="Green Mechanic: Resin Transfer Molding Processes">
            <a:extLst>
              <a:ext uri="{FF2B5EF4-FFF2-40B4-BE49-F238E27FC236}">
                <a16:creationId xmlns:a16="http://schemas.microsoft.com/office/drawing/2014/main" id="{AA20F291-570E-4695-8483-EA9FA5B97C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2263" y="2113239"/>
            <a:ext cx="3857800" cy="2069549"/>
          </a:xfrm>
          <a:prstGeom prst="rect">
            <a:avLst/>
          </a:prstGeom>
          <a:noFill/>
          <a:extLst>
            <a:ext uri="{909E8E84-426E-40DD-AFC4-6F175D3DCCD1}">
              <a14:hiddenFill xmlns:a14="http://schemas.microsoft.com/office/drawing/2010/main">
                <a:solidFill>
                  <a:srgbClr val="FFFFFF"/>
                </a:solidFill>
              </a14:hiddenFill>
            </a:ext>
          </a:extLst>
        </p:spPr>
      </p:pic>
      <p:sp>
        <p:nvSpPr>
          <p:cNvPr id="13" name="Başlık 1">
            <a:extLst>
              <a:ext uri="{FF2B5EF4-FFF2-40B4-BE49-F238E27FC236}">
                <a16:creationId xmlns:a16="http://schemas.microsoft.com/office/drawing/2014/main" id="{1626123E-FE66-48A3-A362-A5235D03F5AC}"/>
              </a:ext>
            </a:extLst>
          </p:cNvPr>
          <p:cNvSpPr txBox="1">
            <a:spLocks/>
          </p:cNvSpPr>
          <p:nvPr/>
        </p:nvSpPr>
        <p:spPr>
          <a:xfrm>
            <a:off x="717002" y="202304"/>
            <a:ext cx="7746572" cy="520578"/>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solidFill>
                  <a:schemeClr val="bg2">
                    <a:lumMod val="50000"/>
                  </a:schemeClr>
                </a:solidFill>
              </a:rPr>
              <a:t>12- </a:t>
            </a:r>
            <a:r>
              <a:rPr lang="tr-TR" sz="2800" dirty="0" err="1">
                <a:solidFill>
                  <a:schemeClr val="bg2">
                    <a:lumMod val="50000"/>
                  </a:schemeClr>
                </a:solidFill>
              </a:rPr>
              <a:t>Manufacturing</a:t>
            </a:r>
            <a:r>
              <a:rPr lang="tr-TR" sz="2800" dirty="0">
                <a:solidFill>
                  <a:schemeClr val="bg2">
                    <a:lumMod val="50000"/>
                  </a:schemeClr>
                </a:solidFill>
              </a:rPr>
              <a:t> Technologies in </a:t>
            </a:r>
            <a:r>
              <a:rPr lang="tr-TR" sz="2800" dirty="0" err="1">
                <a:solidFill>
                  <a:schemeClr val="bg2">
                    <a:lumMod val="50000"/>
                  </a:schemeClr>
                </a:solidFill>
              </a:rPr>
              <a:t>Composites</a:t>
            </a:r>
            <a:endParaRPr lang="tr-TR" sz="2800" dirty="0">
              <a:solidFill>
                <a:schemeClr val="bg2">
                  <a:lumMod val="50000"/>
                </a:schemeClr>
              </a:solidFill>
            </a:endParaRPr>
          </a:p>
        </p:txBody>
      </p:sp>
      <p:sp>
        <p:nvSpPr>
          <p:cNvPr id="14" name="Dikdörtgen 13">
            <a:extLst>
              <a:ext uri="{FF2B5EF4-FFF2-40B4-BE49-F238E27FC236}">
                <a16:creationId xmlns:a16="http://schemas.microsoft.com/office/drawing/2014/main" id="{5164360A-DDB1-43A5-ACE0-024A4CFD6E71}"/>
              </a:ext>
            </a:extLst>
          </p:cNvPr>
          <p:cNvSpPr/>
          <p:nvPr/>
        </p:nvSpPr>
        <p:spPr>
          <a:xfrm>
            <a:off x="2575346" y="704900"/>
            <a:ext cx="4104456" cy="369332"/>
          </a:xfrm>
          <a:prstGeom prst="rect">
            <a:avLst/>
          </a:prstGeom>
        </p:spPr>
        <p:txBody>
          <a:bodyPr wrap="square">
            <a:spAutoFit/>
          </a:bodyPr>
          <a:lstStyle/>
          <a:p>
            <a:r>
              <a:rPr lang="tr-TR" dirty="0">
                <a:solidFill>
                  <a:schemeClr val="bg2">
                    <a:lumMod val="50000"/>
                  </a:schemeClr>
                </a:solidFill>
                <a:latin typeface="+mj-lt"/>
              </a:rPr>
              <a:t>12.6 </a:t>
            </a:r>
            <a:r>
              <a:rPr lang="tr-TR" altLang="tr-TR" dirty="0" err="1">
                <a:solidFill>
                  <a:schemeClr val="bg2">
                    <a:lumMod val="50000"/>
                  </a:schemeClr>
                </a:solidFill>
                <a:latin typeface="+mj-lt"/>
                <a:cs typeface="Tahoma" panose="020B0604030504040204" pitchFamily="34" charset="0"/>
              </a:rPr>
              <a:t>Resin</a:t>
            </a:r>
            <a:r>
              <a:rPr lang="tr-TR" altLang="tr-TR" dirty="0">
                <a:solidFill>
                  <a:schemeClr val="bg2">
                    <a:lumMod val="50000"/>
                  </a:schemeClr>
                </a:solidFill>
                <a:latin typeface="+mj-lt"/>
                <a:cs typeface="Tahoma" panose="020B0604030504040204" pitchFamily="34" charset="0"/>
              </a:rPr>
              <a:t> Transfer </a:t>
            </a:r>
            <a:r>
              <a:rPr lang="tr-TR" altLang="tr-TR" dirty="0" err="1">
                <a:solidFill>
                  <a:schemeClr val="bg2">
                    <a:lumMod val="50000"/>
                  </a:schemeClr>
                </a:solidFill>
                <a:latin typeface="+mj-lt"/>
                <a:cs typeface="Tahoma" panose="020B0604030504040204" pitchFamily="34" charset="0"/>
              </a:rPr>
              <a:t>Molding</a:t>
            </a:r>
            <a:r>
              <a:rPr lang="tr-TR" altLang="tr-TR" dirty="0">
                <a:solidFill>
                  <a:schemeClr val="bg2">
                    <a:lumMod val="50000"/>
                  </a:schemeClr>
                </a:solidFill>
                <a:latin typeface="+mj-lt"/>
                <a:cs typeface="Tahoma" panose="020B0604030504040204" pitchFamily="34" charset="0"/>
              </a:rPr>
              <a:t> ( RTM )</a:t>
            </a:r>
            <a:endParaRPr lang="tr-TR" dirty="0">
              <a:solidFill>
                <a:schemeClr val="bg2">
                  <a:lumMod val="50000"/>
                </a:schemeClr>
              </a:solidFill>
              <a:latin typeface="+mj-lt"/>
            </a:endParaRPr>
          </a:p>
        </p:txBody>
      </p:sp>
    </p:spTree>
    <p:extLst>
      <p:ext uri="{BB962C8B-B14F-4D97-AF65-F5344CB8AC3E}">
        <p14:creationId xmlns:p14="http://schemas.microsoft.com/office/powerpoint/2010/main" val="396885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fade">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fade">
                                      <p:cBhvr>
                                        <p:cTn id="22" dur="500"/>
                                        <p:tgtEl>
                                          <p:spTgt spid="1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xEl>
                                              <p:pRg st="3" end="3"/>
                                            </p:txEl>
                                          </p:spTgt>
                                        </p:tgtEl>
                                        <p:attrNameLst>
                                          <p:attrName>style.visibility</p:attrName>
                                        </p:attrNameLst>
                                      </p:cBhvr>
                                      <p:to>
                                        <p:strVal val="visible"/>
                                      </p:to>
                                    </p:set>
                                    <p:animEffect transition="in" filter="fade">
                                      <p:cBhvr>
                                        <p:cTn id="27" dur="500"/>
                                        <p:tgtEl>
                                          <p:spTgt spid="1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9" grpId="0"/>
      <p:bldP spid="22" grpId="0"/>
      <p:bldP spid="17" grpId="0"/>
      <p:bldP spid="12"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894348" y="6412041"/>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181</a:t>
            </a:fld>
            <a:endParaRPr lang="tr-TR"/>
          </a:p>
        </p:txBody>
      </p:sp>
      <p:sp>
        <p:nvSpPr>
          <p:cNvPr id="5" name="Veri Yer Tutucusu 4"/>
          <p:cNvSpPr>
            <a:spLocks noGrp="1"/>
          </p:cNvSpPr>
          <p:nvPr>
            <p:ph type="dt" sz="half" idx="10"/>
          </p:nvPr>
        </p:nvSpPr>
        <p:spPr/>
        <p:txBody>
          <a:bodyPr/>
          <a:lstStyle/>
          <a:p>
            <a:r>
              <a:rPr lang="tr-TR" dirty="0"/>
              <a:t>......</a:t>
            </a:r>
          </a:p>
        </p:txBody>
      </p:sp>
      <p:sp>
        <p:nvSpPr>
          <p:cNvPr id="13" name="Dikdörtgen 12">
            <a:extLst>
              <a:ext uri="{FF2B5EF4-FFF2-40B4-BE49-F238E27FC236}">
                <a16:creationId xmlns:a16="http://schemas.microsoft.com/office/drawing/2014/main" id="{CA54DD2E-1F1E-4F7C-B111-A1B99539628A}"/>
              </a:ext>
            </a:extLst>
          </p:cNvPr>
          <p:cNvSpPr/>
          <p:nvPr/>
        </p:nvSpPr>
        <p:spPr>
          <a:xfrm>
            <a:off x="314017" y="1407252"/>
            <a:ext cx="4557258" cy="369332"/>
          </a:xfrm>
          <a:prstGeom prst="rect">
            <a:avLst/>
          </a:prstGeom>
        </p:spPr>
        <p:txBody>
          <a:bodyPr wrap="square">
            <a:spAutoFit/>
          </a:bodyPr>
          <a:lstStyle/>
          <a:p>
            <a:r>
              <a:rPr lang="tr-TR" dirty="0">
                <a:solidFill>
                  <a:srgbClr val="FF0000"/>
                </a:solidFill>
                <a:latin typeface="+mj-lt"/>
              </a:rPr>
              <a:t>12.6.4 </a:t>
            </a:r>
            <a:r>
              <a:rPr lang="tr-TR" dirty="0" err="1">
                <a:solidFill>
                  <a:srgbClr val="FF0000"/>
                </a:solidFill>
                <a:latin typeface="+mj-lt"/>
              </a:rPr>
              <a:t>Advantages</a:t>
            </a:r>
            <a:r>
              <a:rPr lang="tr-TR" dirty="0">
                <a:solidFill>
                  <a:srgbClr val="FF0000"/>
                </a:solidFill>
                <a:latin typeface="+mj-lt"/>
              </a:rPr>
              <a:t> of </a:t>
            </a:r>
            <a:r>
              <a:rPr lang="tr-TR" dirty="0" err="1">
                <a:solidFill>
                  <a:srgbClr val="FF0000"/>
                </a:solidFill>
                <a:latin typeface="+mj-lt"/>
              </a:rPr>
              <a:t>the</a:t>
            </a:r>
            <a:r>
              <a:rPr lang="tr-TR" dirty="0">
                <a:solidFill>
                  <a:srgbClr val="FF0000"/>
                </a:solidFill>
                <a:latin typeface="+mj-lt"/>
              </a:rPr>
              <a:t> </a:t>
            </a:r>
            <a:r>
              <a:rPr lang="tr-TR" dirty="0" err="1">
                <a:solidFill>
                  <a:srgbClr val="FF0000"/>
                </a:solidFill>
                <a:latin typeface="+mj-lt"/>
              </a:rPr>
              <a:t>Method</a:t>
            </a:r>
            <a:r>
              <a:rPr lang="tr-TR" dirty="0">
                <a:solidFill>
                  <a:srgbClr val="FF0000"/>
                </a:solidFill>
                <a:latin typeface="+mj-lt"/>
              </a:rPr>
              <a:t>: </a:t>
            </a:r>
          </a:p>
        </p:txBody>
      </p:sp>
      <p:sp>
        <p:nvSpPr>
          <p:cNvPr id="2" name="Dikdörtgen 1">
            <a:extLst>
              <a:ext uri="{FF2B5EF4-FFF2-40B4-BE49-F238E27FC236}">
                <a16:creationId xmlns:a16="http://schemas.microsoft.com/office/drawing/2014/main" id="{F5550CFC-65EC-475F-B0A9-975360F5032E}"/>
              </a:ext>
            </a:extLst>
          </p:cNvPr>
          <p:cNvSpPr/>
          <p:nvPr/>
        </p:nvSpPr>
        <p:spPr>
          <a:xfrm>
            <a:off x="122565" y="1702683"/>
            <a:ext cx="9068151" cy="3184013"/>
          </a:xfrm>
          <a:prstGeom prst="rect">
            <a:avLst/>
          </a:prstGeom>
        </p:spPr>
        <p:txBody>
          <a:bodyPr wrap="square">
            <a:spAutoFit/>
          </a:bodyPr>
          <a:lstStyle/>
          <a:p>
            <a:pPr marL="265113" indent="-265113">
              <a:lnSpc>
                <a:spcPct val="150000"/>
              </a:lnSpc>
              <a:buSzPct val="100000"/>
              <a:buFont typeface="+mj-lt"/>
              <a:buAutoNum type="arabicPeriod"/>
            </a:pPr>
            <a:r>
              <a:rPr lang="en-US" altLang="tr-TR" sz="1700" dirty="0">
                <a:latin typeface="+mj-lt"/>
                <a:cs typeface="Tahoma" panose="020B0604030504040204" pitchFamily="34" charset="0"/>
              </a:rPr>
              <a:t>Production speed is high.</a:t>
            </a:r>
            <a:endParaRPr lang="tr-TR" altLang="tr-TR" sz="1700" dirty="0">
              <a:latin typeface="+mj-lt"/>
              <a:cs typeface="Tahoma" panose="020B0604030504040204" pitchFamily="34" charset="0"/>
            </a:endParaRPr>
          </a:p>
          <a:p>
            <a:pPr marL="265113" indent="-265113">
              <a:lnSpc>
                <a:spcPct val="150000"/>
              </a:lnSpc>
              <a:buSzPct val="100000"/>
              <a:buFont typeface="+mj-lt"/>
              <a:buAutoNum type="arabicPeriod"/>
            </a:pPr>
            <a:r>
              <a:rPr lang="en-US" altLang="tr-TR" sz="1700" dirty="0">
                <a:latin typeface="+mj-lt"/>
                <a:cs typeface="Tahoma" panose="020B0604030504040204" pitchFamily="34" charset="0"/>
              </a:rPr>
              <a:t>The fiber/resin ratio and the amount of voids can be perfectly controlled.</a:t>
            </a:r>
            <a:endParaRPr lang="tr-TR" altLang="tr-TR" sz="1700" dirty="0">
              <a:latin typeface="+mj-lt"/>
              <a:cs typeface="Tahoma" panose="020B0604030504040204" pitchFamily="34" charset="0"/>
            </a:endParaRPr>
          </a:p>
          <a:p>
            <a:pPr marL="265113" indent="-265113">
              <a:lnSpc>
                <a:spcPct val="150000"/>
              </a:lnSpc>
              <a:buSzPct val="100000"/>
              <a:buFont typeface="+mj-lt"/>
              <a:buAutoNum type="arabicPeriod"/>
            </a:pPr>
            <a:r>
              <a:rPr lang="en-US" altLang="tr-TR" sz="1700" dirty="0">
                <a:latin typeface="+mj-lt"/>
                <a:cs typeface="Tahoma" panose="020B0604030504040204" pitchFamily="34" charset="0"/>
              </a:rPr>
              <a:t>Thus, products with high fiber content and low air gap can be obtained.</a:t>
            </a:r>
            <a:endParaRPr lang="tr-TR" altLang="tr-TR" sz="1700" dirty="0">
              <a:latin typeface="+mj-lt"/>
              <a:cs typeface="Tahoma" panose="020B0604030504040204" pitchFamily="34" charset="0"/>
            </a:endParaRPr>
          </a:p>
          <a:p>
            <a:pPr marL="265113" indent="-265113">
              <a:lnSpc>
                <a:spcPct val="150000"/>
              </a:lnSpc>
              <a:buSzPct val="100000"/>
              <a:buFont typeface="+mj-lt"/>
              <a:buAutoNum type="arabicPeriod"/>
            </a:pPr>
            <a:r>
              <a:rPr lang="en-US" altLang="tr-TR" sz="1700" dirty="0">
                <a:latin typeface="+mj-lt"/>
                <a:cs typeface="Tahoma" panose="020B0604030504040204" pitchFamily="34" charset="0"/>
              </a:rPr>
              <a:t>Dimension/tolerance adjustment of complex shaped parts is very good.</a:t>
            </a:r>
            <a:endParaRPr lang="tr-TR" altLang="tr-TR" sz="1700" dirty="0">
              <a:latin typeface="+mj-lt"/>
              <a:cs typeface="Tahoma" panose="020B0604030504040204" pitchFamily="34" charset="0"/>
            </a:endParaRPr>
          </a:p>
          <a:p>
            <a:pPr marL="265113" indent="-265113">
              <a:lnSpc>
                <a:spcPct val="150000"/>
              </a:lnSpc>
              <a:buSzPct val="100000"/>
              <a:buFont typeface="+mj-lt"/>
              <a:buAutoNum type="arabicPeriod"/>
            </a:pPr>
            <a:r>
              <a:rPr lang="en-US" altLang="tr-TR" sz="1700" dirty="0">
                <a:latin typeface="+mj-lt"/>
                <a:cs typeface="Tahoma" panose="020B0604030504040204" pitchFamily="34" charset="0"/>
              </a:rPr>
              <a:t>All parts are obtained with the same quality.</a:t>
            </a:r>
          </a:p>
          <a:p>
            <a:pPr marL="265113" indent="-265113">
              <a:lnSpc>
                <a:spcPct val="150000"/>
              </a:lnSpc>
              <a:buSzPct val="100000"/>
              <a:buFont typeface="+mj-lt"/>
              <a:buAutoNum type="arabicPeriod"/>
            </a:pPr>
            <a:r>
              <a:rPr lang="en-US" altLang="tr-TR" sz="1700" dirty="0">
                <a:latin typeface="+mj-lt"/>
                <a:cs typeface="Tahoma" panose="020B0604030504040204" pitchFamily="34" charset="0"/>
              </a:rPr>
              <a:t>Since production is carried out in a closed environment, it is advantageous in terms of health and safety.</a:t>
            </a:r>
            <a:endParaRPr lang="tr-TR" altLang="tr-TR" sz="1700" dirty="0">
              <a:latin typeface="+mj-lt"/>
              <a:cs typeface="Tahoma" panose="020B0604030504040204" pitchFamily="34" charset="0"/>
            </a:endParaRPr>
          </a:p>
          <a:p>
            <a:pPr marL="265113" indent="-265113">
              <a:lnSpc>
                <a:spcPct val="150000"/>
              </a:lnSpc>
              <a:buSzPct val="100000"/>
              <a:buFont typeface="+mj-lt"/>
              <a:buAutoNum type="arabicPeriod"/>
            </a:pPr>
            <a:r>
              <a:rPr lang="en-US" altLang="tr-TR" sz="1700" dirty="0">
                <a:latin typeface="+mj-lt"/>
                <a:cs typeface="Tahoma" panose="020B0604030504040204" pitchFamily="34" charset="0"/>
              </a:rPr>
              <a:t>It requires less labor than some </a:t>
            </a:r>
            <a:r>
              <a:rPr lang="en-US" altLang="tr-TR" sz="1700" dirty="0" err="1">
                <a:latin typeface="+mj-lt"/>
                <a:cs typeface="Tahoma" panose="020B0604030504040204" pitchFamily="34" charset="0"/>
              </a:rPr>
              <a:t>methods.Both</a:t>
            </a:r>
            <a:r>
              <a:rPr lang="en-US" altLang="tr-TR" sz="1700" dirty="0">
                <a:latin typeface="+mj-lt"/>
                <a:cs typeface="Tahoma" panose="020B0604030504040204" pitchFamily="34" charset="0"/>
              </a:rPr>
              <a:t> surfaces of the material come out smooth.</a:t>
            </a:r>
            <a:endParaRPr lang="tr-TR" altLang="tr-TR" sz="1700" dirty="0">
              <a:latin typeface="+mj-lt"/>
              <a:cs typeface="Tahoma" panose="020B0604030504040204" pitchFamily="34" charset="0"/>
            </a:endParaRPr>
          </a:p>
        </p:txBody>
      </p:sp>
      <p:sp>
        <p:nvSpPr>
          <p:cNvPr id="6" name="Dikdörtgen 5">
            <a:extLst>
              <a:ext uri="{FF2B5EF4-FFF2-40B4-BE49-F238E27FC236}">
                <a16:creationId xmlns:a16="http://schemas.microsoft.com/office/drawing/2014/main" id="{B85E1101-EF61-4519-BDB1-8313AD2A28A3}"/>
              </a:ext>
            </a:extLst>
          </p:cNvPr>
          <p:cNvSpPr/>
          <p:nvPr/>
        </p:nvSpPr>
        <p:spPr>
          <a:xfrm>
            <a:off x="80245" y="5131733"/>
            <a:ext cx="9152792" cy="1221938"/>
          </a:xfrm>
          <a:prstGeom prst="rect">
            <a:avLst/>
          </a:prstGeom>
        </p:spPr>
        <p:txBody>
          <a:bodyPr wrap="square">
            <a:spAutoFit/>
          </a:bodyPr>
          <a:lstStyle/>
          <a:p>
            <a:pPr marL="265113" indent="-265113">
              <a:lnSpc>
                <a:spcPct val="150000"/>
              </a:lnSpc>
              <a:buSzPct val="100000"/>
              <a:buFont typeface="+mj-lt"/>
              <a:buAutoNum type="arabicPeriod"/>
            </a:pPr>
            <a:r>
              <a:rPr lang="en-US" altLang="tr-TR" sz="1700" dirty="0">
                <a:latin typeface="+mj-lt"/>
                <a:cs typeface="Tahoma" panose="020B0604030504040204" pitchFamily="34" charset="0"/>
              </a:rPr>
              <a:t>Molds must be rigid enough to absorb the pressure. This increases cost and weight.</a:t>
            </a:r>
            <a:endParaRPr lang="tr-TR" altLang="tr-TR" sz="1700" dirty="0">
              <a:latin typeface="+mj-lt"/>
              <a:cs typeface="Tahoma" panose="020B0604030504040204" pitchFamily="34" charset="0"/>
            </a:endParaRPr>
          </a:p>
          <a:p>
            <a:pPr marL="265113" indent="-265113">
              <a:lnSpc>
                <a:spcPct val="150000"/>
              </a:lnSpc>
              <a:buSzPct val="100000"/>
              <a:buFont typeface="+mj-lt"/>
              <a:buAutoNum type="arabicPeriod"/>
            </a:pPr>
            <a:r>
              <a:rPr lang="en-US" altLang="tr-TR" sz="1700" dirty="0">
                <a:latin typeface="+mj-lt"/>
                <a:cs typeface="Tahoma" panose="020B0604030504040204" pitchFamily="34" charset="0"/>
              </a:rPr>
              <a:t>Production is generally limited to small parts. The cost is high and mold design is difficult.</a:t>
            </a:r>
            <a:endParaRPr lang="tr-TR" altLang="tr-TR" sz="1700" dirty="0">
              <a:latin typeface="+mj-lt"/>
              <a:cs typeface="Tahoma" panose="020B0604030504040204" pitchFamily="34" charset="0"/>
            </a:endParaRPr>
          </a:p>
          <a:p>
            <a:pPr marL="265113" indent="-265113">
              <a:lnSpc>
                <a:spcPct val="150000"/>
              </a:lnSpc>
              <a:buSzPct val="100000"/>
              <a:buFont typeface="+mj-lt"/>
              <a:buAutoNum type="arabicPeriod"/>
            </a:pPr>
            <a:r>
              <a:rPr lang="en-US" altLang="tr-TR" sz="1700" dirty="0">
                <a:latin typeface="+mj-lt"/>
                <a:cs typeface="Tahoma" panose="020B0604030504040204" pitchFamily="34" charset="0"/>
              </a:rPr>
              <a:t>There may remain parts where the resin has not penetrated, resulting in expensive waste.</a:t>
            </a:r>
            <a:endParaRPr lang="tr-TR" altLang="tr-TR" sz="1700" dirty="0">
              <a:latin typeface="+mj-lt"/>
              <a:cs typeface="Tahoma" panose="020B0604030504040204" pitchFamily="34" charset="0"/>
            </a:endParaRPr>
          </a:p>
        </p:txBody>
      </p:sp>
      <p:sp>
        <p:nvSpPr>
          <p:cNvPr id="17" name="Dikdörtgen 16">
            <a:extLst>
              <a:ext uri="{FF2B5EF4-FFF2-40B4-BE49-F238E27FC236}">
                <a16:creationId xmlns:a16="http://schemas.microsoft.com/office/drawing/2014/main" id="{586500ED-E73A-451D-BAA9-29B14A3A5E6D}"/>
              </a:ext>
            </a:extLst>
          </p:cNvPr>
          <p:cNvSpPr/>
          <p:nvPr/>
        </p:nvSpPr>
        <p:spPr>
          <a:xfrm>
            <a:off x="296717" y="4860413"/>
            <a:ext cx="4557258" cy="369332"/>
          </a:xfrm>
          <a:prstGeom prst="rect">
            <a:avLst/>
          </a:prstGeom>
        </p:spPr>
        <p:txBody>
          <a:bodyPr wrap="square">
            <a:spAutoFit/>
          </a:bodyPr>
          <a:lstStyle/>
          <a:p>
            <a:r>
              <a:rPr lang="tr-TR" dirty="0">
                <a:solidFill>
                  <a:srgbClr val="FF0000"/>
                </a:solidFill>
                <a:latin typeface="+mj-lt"/>
              </a:rPr>
              <a:t>12.6.5 </a:t>
            </a:r>
            <a:r>
              <a:rPr lang="tr-TR" dirty="0" err="1">
                <a:solidFill>
                  <a:srgbClr val="FF0000"/>
                </a:solidFill>
                <a:latin typeface="+mj-lt"/>
              </a:rPr>
              <a:t>Disadvantages</a:t>
            </a:r>
            <a:r>
              <a:rPr lang="tr-TR" dirty="0">
                <a:solidFill>
                  <a:srgbClr val="FF0000"/>
                </a:solidFill>
                <a:latin typeface="+mj-lt"/>
              </a:rPr>
              <a:t> of </a:t>
            </a:r>
            <a:r>
              <a:rPr lang="tr-TR" dirty="0" err="1">
                <a:solidFill>
                  <a:srgbClr val="FF0000"/>
                </a:solidFill>
                <a:latin typeface="+mj-lt"/>
              </a:rPr>
              <a:t>the</a:t>
            </a:r>
            <a:r>
              <a:rPr lang="tr-TR" dirty="0">
                <a:solidFill>
                  <a:srgbClr val="FF0000"/>
                </a:solidFill>
                <a:latin typeface="+mj-lt"/>
              </a:rPr>
              <a:t> </a:t>
            </a:r>
            <a:r>
              <a:rPr lang="tr-TR" dirty="0" err="1">
                <a:solidFill>
                  <a:srgbClr val="FF0000"/>
                </a:solidFill>
                <a:latin typeface="+mj-lt"/>
              </a:rPr>
              <a:t>Method</a:t>
            </a:r>
            <a:r>
              <a:rPr lang="tr-TR" dirty="0">
                <a:solidFill>
                  <a:srgbClr val="FF0000"/>
                </a:solidFill>
                <a:latin typeface="+mj-lt"/>
              </a:rPr>
              <a:t>: </a:t>
            </a:r>
          </a:p>
        </p:txBody>
      </p:sp>
      <p:pic>
        <p:nvPicPr>
          <p:cNvPr id="3074" name="Picture 2" descr="Resin Transfer Molding on Make a GIF">
            <a:extLst>
              <a:ext uri="{FF2B5EF4-FFF2-40B4-BE49-F238E27FC236}">
                <a16:creationId xmlns:a16="http://schemas.microsoft.com/office/drawing/2014/main" id="{050A9C2A-E557-4D2A-9226-D53287733E91}"/>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312" y="2492896"/>
            <a:ext cx="1536171" cy="1152128"/>
          </a:xfrm>
          <a:prstGeom prst="rect">
            <a:avLst/>
          </a:prstGeom>
          <a:noFill/>
          <a:extLst>
            <a:ext uri="{909E8E84-426E-40DD-AFC4-6F175D3DCCD1}">
              <a14:hiddenFill xmlns:a14="http://schemas.microsoft.com/office/drawing/2010/main">
                <a:solidFill>
                  <a:srgbClr val="FFFFFF"/>
                </a:solidFill>
              </a14:hiddenFill>
            </a:ext>
          </a:extLst>
        </p:spPr>
      </p:pic>
      <p:sp>
        <p:nvSpPr>
          <p:cNvPr id="12" name="Başlık 1">
            <a:extLst>
              <a:ext uri="{FF2B5EF4-FFF2-40B4-BE49-F238E27FC236}">
                <a16:creationId xmlns:a16="http://schemas.microsoft.com/office/drawing/2014/main" id="{36487153-6BDA-4A4E-8D85-CD0E816A4162}"/>
              </a:ext>
            </a:extLst>
          </p:cNvPr>
          <p:cNvSpPr txBox="1">
            <a:spLocks/>
          </p:cNvSpPr>
          <p:nvPr/>
        </p:nvSpPr>
        <p:spPr>
          <a:xfrm>
            <a:off x="717002" y="202304"/>
            <a:ext cx="7746572" cy="520578"/>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solidFill>
                  <a:schemeClr val="bg2">
                    <a:lumMod val="50000"/>
                  </a:schemeClr>
                </a:solidFill>
              </a:rPr>
              <a:t>12- </a:t>
            </a:r>
            <a:r>
              <a:rPr lang="tr-TR" sz="2800" dirty="0" err="1">
                <a:solidFill>
                  <a:schemeClr val="bg2">
                    <a:lumMod val="50000"/>
                  </a:schemeClr>
                </a:solidFill>
              </a:rPr>
              <a:t>Manufacturing</a:t>
            </a:r>
            <a:r>
              <a:rPr lang="tr-TR" sz="2800" dirty="0">
                <a:solidFill>
                  <a:schemeClr val="bg2">
                    <a:lumMod val="50000"/>
                  </a:schemeClr>
                </a:solidFill>
              </a:rPr>
              <a:t> Technologies in </a:t>
            </a:r>
            <a:r>
              <a:rPr lang="tr-TR" sz="2800" dirty="0" err="1">
                <a:solidFill>
                  <a:schemeClr val="bg2">
                    <a:lumMod val="50000"/>
                  </a:schemeClr>
                </a:solidFill>
              </a:rPr>
              <a:t>Composites</a:t>
            </a:r>
            <a:endParaRPr lang="tr-TR" sz="2800" dirty="0">
              <a:solidFill>
                <a:schemeClr val="bg2">
                  <a:lumMod val="50000"/>
                </a:schemeClr>
              </a:solidFill>
            </a:endParaRPr>
          </a:p>
        </p:txBody>
      </p:sp>
      <p:sp>
        <p:nvSpPr>
          <p:cNvPr id="15" name="Dikdörtgen 14">
            <a:extLst>
              <a:ext uri="{FF2B5EF4-FFF2-40B4-BE49-F238E27FC236}">
                <a16:creationId xmlns:a16="http://schemas.microsoft.com/office/drawing/2014/main" id="{E8334E31-1668-49AD-9E41-8D0F77B5C610}"/>
              </a:ext>
            </a:extLst>
          </p:cNvPr>
          <p:cNvSpPr/>
          <p:nvPr/>
        </p:nvSpPr>
        <p:spPr>
          <a:xfrm>
            <a:off x="2575346" y="704900"/>
            <a:ext cx="4104456" cy="369332"/>
          </a:xfrm>
          <a:prstGeom prst="rect">
            <a:avLst/>
          </a:prstGeom>
        </p:spPr>
        <p:txBody>
          <a:bodyPr wrap="square">
            <a:spAutoFit/>
          </a:bodyPr>
          <a:lstStyle/>
          <a:p>
            <a:r>
              <a:rPr lang="tr-TR" dirty="0">
                <a:solidFill>
                  <a:schemeClr val="bg2">
                    <a:lumMod val="50000"/>
                  </a:schemeClr>
                </a:solidFill>
                <a:latin typeface="+mj-lt"/>
              </a:rPr>
              <a:t>12.6 </a:t>
            </a:r>
            <a:r>
              <a:rPr lang="tr-TR" altLang="tr-TR" dirty="0" err="1">
                <a:solidFill>
                  <a:schemeClr val="bg2">
                    <a:lumMod val="50000"/>
                  </a:schemeClr>
                </a:solidFill>
                <a:latin typeface="+mj-lt"/>
                <a:cs typeface="Tahoma" panose="020B0604030504040204" pitchFamily="34" charset="0"/>
              </a:rPr>
              <a:t>Resin</a:t>
            </a:r>
            <a:r>
              <a:rPr lang="tr-TR" altLang="tr-TR" dirty="0">
                <a:solidFill>
                  <a:schemeClr val="bg2">
                    <a:lumMod val="50000"/>
                  </a:schemeClr>
                </a:solidFill>
                <a:latin typeface="+mj-lt"/>
                <a:cs typeface="Tahoma" panose="020B0604030504040204" pitchFamily="34" charset="0"/>
              </a:rPr>
              <a:t> Transfer </a:t>
            </a:r>
            <a:r>
              <a:rPr lang="tr-TR" altLang="tr-TR" dirty="0" err="1">
                <a:solidFill>
                  <a:schemeClr val="bg2">
                    <a:lumMod val="50000"/>
                  </a:schemeClr>
                </a:solidFill>
                <a:latin typeface="+mj-lt"/>
                <a:cs typeface="Tahoma" panose="020B0604030504040204" pitchFamily="34" charset="0"/>
              </a:rPr>
              <a:t>Molding</a:t>
            </a:r>
            <a:r>
              <a:rPr lang="tr-TR" altLang="tr-TR" dirty="0">
                <a:solidFill>
                  <a:schemeClr val="bg2">
                    <a:lumMod val="50000"/>
                  </a:schemeClr>
                </a:solidFill>
                <a:latin typeface="+mj-lt"/>
                <a:cs typeface="Tahoma" panose="020B0604030504040204" pitchFamily="34" charset="0"/>
              </a:rPr>
              <a:t> ( RTM )</a:t>
            </a:r>
            <a:endParaRPr lang="tr-TR" dirty="0">
              <a:solidFill>
                <a:schemeClr val="bg2">
                  <a:lumMod val="50000"/>
                </a:schemeClr>
              </a:solidFill>
              <a:latin typeface="+mj-lt"/>
            </a:endParaRPr>
          </a:p>
        </p:txBody>
      </p:sp>
    </p:spTree>
    <p:extLst>
      <p:ext uri="{BB962C8B-B14F-4D97-AF65-F5344CB8AC3E}">
        <p14:creationId xmlns:p14="http://schemas.microsoft.com/office/powerpoint/2010/main" val="17598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fade">
                                      <p:cBhvr>
                                        <p:cTn id="42" dur="500"/>
                                        <p:tgtEl>
                                          <p:spTgt spid="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xEl>
                                              <p:pRg st="0" end="0"/>
                                            </p:txEl>
                                          </p:spTgt>
                                        </p:tgtEl>
                                        <p:attrNameLst>
                                          <p:attrName>style.visibility</p:attrName>
                                        </p:attrNameLst>
                                      </p:cBhvr>
                                      <p:to>
                                        <p:strVal val="visible"/>
                                      </p:to>
                                    </p:set>
                                    <p:animEffect transition="in" filter="fade">
                                      <p:cBhvr>
                                        <p:cTn id="52" dur="500"/>
                                        <p:tgtEl>
                                          <p:spTgt spid="6">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xEl>
                                              <p:pRg st="1" end="1"/>
                                            </p:txEl>
                                          </p:spTgt>
                                        </p:tgtEl>
                                        <p:attrNameLst>
                                          <p:attrName>style.visibility</p:attrName>
                                        </p:attrNameLst>
                                      </p:cBhvr>
                                      <p:to>
                                        <p:strVal val="visible"/>
                                      </p:to>
                                    </p:set>
                                    <p:animEffect transition="in" filter="fade">
                                      <p:cBhvr>
                                        <p:cTn id="57" dur="500"/>
                                        <p:tgtEl>
                                          <p:spTgt spid="6">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
                                            <p:txEl>
                                              <p:pRg st="2" end="2"/>
                                            </p:txEl>
                                          </p:spTgt>
                                        </p:tgtEl>
                                        <p:attrNameLst>
                                          <p:attrName>style.visibility</p:attrName>
                                        </p:attrNameLst>
                                      </p:cBhvr>
                                      <p:to>
                                        <p:strVal val="visible"/>
                                      </p:to>
                                    </p:set>
                                    <p:animEffect transition="in" filter="fade">
                                      <p:cBhvr>
                                        <p:cTn id="6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build="p"/>
      <p:bldP spid="6" grpId="0" build="p"/>
      <p:bldP spid="17"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Resim 14">
            <a:extLst>
              <a:ext uri="{FF2B5EF4-FFF2-40B4-BE49-F238E27FC236}">
                <a16:creationId xmlns:a16="http://schemas.microsoft.com/office/drawing/2014/main" id="{53DF6C6B-98F5-459B-B3C1-6472CC9B1478}"/>
              </a:ext>
            </a:extLst>
          </p:cNvPr>
          <p:cNvPicPr>
            <a:picLocks noChangeAspect="1"/>
          </p:cNvPicPr>
          <p:nvPr/>
        </p:nvPicPr>
        <p:blipFill>
          <a:blip r:embed="rId2"/>
          <a:stretch>
            <a:fillRect/>
          </a:stretch>
        </p:blipFill>
        <p:spPr>
          <a:xfrm>
            <a:off x="4831597" y="1507031"/>
            <a:ext cx="4117578" cy="3567095"/>
          </a:xfrm>
          <a:prstGeom prst="rect">
            <a:avLst/>
          </a:prstGeom>
        </p:spPr>
      </p:pic>
      <p:sp>
        <p:nvSpPr>
          <p:cNvPr id="3" name="Altbilgi Yer Tutucusu 2"/>
          <p:cNvSpPr>
            <a:spLocks noGrp="1"/>
          </p:cNvSpPr>
          <p:nvPr>
            <p:ph type="ftr" sz="quarter" idx="11"/>
          </p:nvPr>
        </p:nvSpPr>
        <p:spPr>
          <a:xfrm>
            <a:off x="2028416" y="6422604"/>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182</a:t>
            </a:fld>
            <a:endParaRPr lang="tr-TR"/>
          </a:p>
        </p:txBody>
      </p:sp>
      <p:sp>
        <p:nvSpPr>
          <p:cNvPr id="5" name="Veri Yer Tutucusu 4"/>
          <p:cNvSpPr>
            <a:spLocks noGrp="1"/>
          </p:cNvSpPr>
          <p:nvPr>
            <p:ph type="dt" sz="half" idx="10"/>
          </p:nvPr>
        </p:nvSpPr>
        <p:spPr/>
        <p:txBody>
          <a:bodyPr/>
          <a:lstStyle/>
          <a:p>
            <a:r>
              <a:rPr lang="tr-TR" dirty="0"/>
              <a:t>......</a:t>
            </a:r>
          </a:p>
        </p:txBody>
      </p:sp>
      <p:sp>
        <p:nvSpPr>
          <p:cNvPr id="10" name="Dikdörtgen 9">
            <a:extLst>
              <a:ext uri="{FF2B5EF4-FFF2-40B4-BE49-F238E27FC236}">
                <a16:creationId xmlns:a16="http://schemas.microsoft.com/office/drawing/2014/main" id="{8656BE3F-4A29-453D-85EC-52233CCF8BED}"/>
              </a:ext>
            </a:extLst>
          </p:cNvPr>
          <p:cNvSpPr/>
          <p:nvPr/>
        </p:nvSpPr>
        <p:spPr>
          <a:xfrm>
            <a:off x="372232" y="1391142"/>
            <a:ext cx="3312368" cy="369332"/>
          </a:xfrm>
          <a:prstGeom prst="rect">
            <a:avLst/>
          </a:prstGeom>
        </p:spPr>
        <p:txBody>
          <a:bodyPr wrap="square">
            <a:spAutoFit/>
          </a:bodyPr>
          <a:lstStyle/>
          <a:p>
            <a:r>
              <a:rPr lang="tr-TR" dirty="0">
                <a:solidFill>
                  <a:srgbClr val="FF0000"/>
                </a:solidFill>
                <a:latin typeface="+mj-lt"/>
              </a:rPr>
              <a:t>12.7 </a:t>
            </a:r>
            <a:r>
              <a:rPr lang="tr-TR" dirty="0" err="1">
                <a:solidFill>
                  <a:srgbClr val="FF0000"/>
                </a:solidFill>
                <a:latin typeface="+mj-lt"/>
              </a:rPr>
              <a:t>Pultrusion</a:t>
            </a:r>
            <a:r>
              <a:rPr lang="tr-TR" dirty="0">
                <a:solidFill>
                  <a:srgbClr val="FF0000"/>
                </a:solidFill>
                <a:latin typeface="+mj-lt"/>
              </a:rPr>
              <a:t> </a:t>
            </a:r>
            <a:r>
              <a:rPr lang="tr-TR" dirty="0" err="1">
                <a:solidFill>
                  <a:srgbClr val="FF0000"/>
                </a:solidFill>
                <a:latin typeface="+mj-lt"/>
              </a:rPr>
              <a:t>Method</a:t>
            </a:r>
            <a:r>
              <a:rPr lang="tr-TR" dirty="0">
                <a:solidFill>
                  <a:srgbClr val="FF0000"/>
                </a:solidFill>
                <a:latin typeface="+mj-lt"/>
              </a:rPr>
              <a:t> </a:t>
            </a:r>
          </a:p>
        </p:txBody>
      </p:sp>
      <p:sp>
        <p:nvSpPr>
          <p:cNvPr id="2" name="Dikdörtgen 1">
            <a:extLst>
              <a:ext uri="{FF2B5EF4-FFF2-40B4-BE49-F238E27FC236}">
                <a16:creationId xmlns:a16="http://schemas.microsoft.com/office/drawing/2014/main" id="{B1B5D456-E6B0-43AC-A328-F8186B84B8BB}"/>
              </a:ext>
            </a:extLst>
          </p:cNvPr>
          <p:cNvSpPr/>
          <p:nvPr/>
        </p:nvSpPr>
        <p:spPr>
          <a:xfrm>
            <a:off x="209043" y="1983925"/>
            <a:ext cx="4437607" cy="1614353"/>
          </a:xfrm>
          <a:prstGeom prst="rect">
            <a:avLst/>
          </a:prstGeom>
        </p:spPr>
        <p:txBody>
          <a:bodyPr wrap="square">
            <a:spAutoFit/>
          </a:bodyPr>
          <a:lstStyle/>
          <a:p>
            <a:pPr marL="342900" indent="-342900" algn="just">
              <a:lnSpc>
                <a:spcPct val="150000"/>
              </a:lnSpc>
              <a:buFont typeface="+mj-lt"/>
              <a:buAutoNum type="arabicPeriod"/>
            </a:pPr>
            <a:r>
              <a:rPr lang="en-US" altLang="tr-TR" sz="1700" dirty="0">
                <a:latin typeface="+mj-lt"/>
                <a:cs typeface="Tahoma" panose="020B0604030504040204" pitchFamily="34" charset="0"/>
              </a:rPr>
              <a:t>In this method, resin-impregnated fibers are generally drawn through a mold and profile rods with various cross-sectional geometries are produced.</a:t>
            </a:r>
            <a:endParaRPr lang="tr-TR" altLang="tr-TR" sz="1700" dirty="0">
              <a:latin typeface="+mj-lt"/>
              <a:cs typeface="Tahoma" panose="020B0604030504040204" pitchFamily="34" charset="0"/>
            </a:endParaRPr>
          </a:p>
        </p:txBody>
      </p:sp>
      <p:sp>
        <p:nvSpPr>
          <p:cNvPr id="6" name="Dikdörtgen 5">
            <a:extLst>
              <a:ext uri="{FF2B5EF4-FFF2-40B4-BE49-F238E27FC236}">
                <a16:creationId xmlns:a16="http://schemas.microsoft.com/office/drawing/2014/main" id="{8F2C1046-3457-4E6C-90F5-8F573E320905}"/>
              </a:ext>
            </a:extLst>
          </p:cNvPr>
          <p:cNvSpPr/>
          <p:nvPr/>
        </p:nvSpPr>
        <p:spPr>
          <a:xfrm>
            <a:off x="250997" y="5133150"/>
            <a:ext cx="8789608" cy="437107"/>
          </a:xfrm>
          <a:prstGeom prst="rect">
            <a:avLst/>
          </a:prstGeom>
        </p:spPr>
        <p:txBody>
          <a:bodyPr wrap="square">
            <a:spAutoFit/>
          </a:bodyPr>
          <a:lstStyle/>
          <a:p>
            <a:pPr marL="342900" indent="-342900" algn="just">
              <a:lnSpc>
                <a:spcPct val="150000"/>
              </a:lnSpc>
              <a:buFont typeface="+mj-lt"/>
              <a:buAutoNum type="arabicPeriod" startAt="3"/>
            </a:pPr>
            <a:r>
              <a:rPr lang="en-US" altLang="tr-TR" sz="1700" dirty="0"/>
              <a:t>Molds are generally made of chrome-plated bright steel.</a:t>
            </a:r>
            <a:endParaRPr lang="tr-TR" altLang="tr-TR" sz="1700" dirty="0"/>
          </a:p>
        </p:txBody>
      </p:sp>
      <p:sp>
        <p:nvSpPr>
          <p:cNvPr id="12" name="Dikdörtgen 11">
            <a:extLst>
              <a:ext uri="{FF2B5EF4-FFF2-40B4-BE49-F238E27FC236}">
                <a16:creationId xmlns:a16="http://schemas.microsoft.com/office/drawing/2014/main" id="{CC885CA3-4CFD-4E23-8108-8E72E2EC533C}"/>
              </a:ext>
            </a:extLst>
          </p:cNvPr>
          <p:cNvSpPr/>
          <p:nvPr/>
        </p:nvSpPr>
        <p:spPr>
          <a:xfrm>
            <a:off x="1224176" y="1703047"/>
            <a:ext cx="2592288" cy="369332"/>
          </a:xfrm>
          <a:prstGeom prst="rect">
            <a:avLst/>
          </a:prstGeom>
        </p:spPr>
        <p:txBody>
          <a:bodyPr wrap="square">
            <a:spAutoFit/>
          </a:bodyPr>
          <a:lstStyle/>
          <a:p>
            <a:r>
              <a:rPr lang="tr-TR" dirty="0">
                <a:solidFill>
                  <a:srgbClr val="FF0000"/>
                </a:solidFill>
                <a:latin typeface="+mj-lt"/>
              </a:rPr>
              <a:t>12.7.1 General </a:t>
            </a:r>
            <a:r>
              <a:rPr lang="tr-TR" dirty="0" err="1">
                <a:solidFill>
                  <a:srgbClr val="FF0000"/>
                </a:solidFill>
                <a:latin typeface="+mj-lt"/>
              </a:rPr>
              <a:t>Features</a:t>
            </a:r>
            <a:r>
              <a:rPr lang="tr-TR" dirty="0">
                <a:solidFill>
                  <a:srgbClr val="FF0000"/>
                </a:solidFill>
                <a:latin typeface="+mj-lt"/>
              </a:rPr>
              <a:t> </a:t>
            </a:r>
          </a:p>
        </p:txBody>
      </p:sp>
      <p:sp>
        <p:nvSpPr>
          <p:cNvPr id="14" name="Dikdörtgen 13">
            <a:extLst>
              <a:ext uri="{FF2B5EF4-FFF2-40B4-BE49-F238E27FC236}">
                <a16:creationId xmlns:a16="http://schemas.microsoft.com/office/drawing/2014/main" id="{C7F4BCE4-4238-480D-83FC-FFFDD8FAD81A}"/>
              </a:ext>
            </a:extLst>
          </p:cNvPr>
          <p:cNvSpPr/>
          <p:nvPr/>
        </p:nvSpPr>
        <p:spPr>
          <a:xfrm>
            <a:off x="209043" y="3555698"/>
            <a:ext cx="4734250" cy="1614353"/>
          </a:xfrm>
          <a:prstGeom prst="rect">
            <a:avLst/>
          </a:prstGeom>
        </p:spPr>
        <p:txBody>
          <a:bodyPr wrap="square">
            <a:spAutoFit/>
          </a:bodyPr>
          <a:lstStyle/>
          <a:p>
            <a:pPr marL="265113" indent="-265113">
              <a:lnSpc>
                <a:spcPct val="150000"/>
              </a:lnSpc>
            </a:pPr>
            <a:r>
              <a:rPr lang="tr-TR" altLang="tr-TR" sz="1700" dirty="0"/>
              <a:t>2. </a:t>
            </a:r>
            <a:r>
              <a:rPr lang="en-US" altLang="tr-TR" sz="1700" dirty="0"/>
              <a:t>In the system, the continuous reinforcement material is passed through the resin bath and then passed through the forming mold heated to 120-150 ºC to obtain the product.</a:t>
            </a:r>
            <a:endParaRPr lang="tr-TR" sz="1700" dirty="0"/>
          </a:p>
        </p:txBody>
      </p:sp>
      <p:sp>
        <p:nvSpPr>
          <p:cNvPr id="17" name="Dikdörtgen 16">
            <a:extLst>
              <a:ext uri="{FF2B5EF4-FFF2-40B4-BE49-F238E27FC236}">
                <a16:creationId xmlns:a16="http://schemas.microsoft.com/office/drawing/2014/main" id="{0C65DA70-68E3-46B9-94C5-292BEF8CA133}"/>
              </a:ext>
            </a:extLst>
          </p:cNvPr>
          <p:cNvSpPr/>
          <p:nvPr/>
        </p:nvSpPr>
        <p:spPr>
          <a:xfrm>
            <a:off x="240022" y="5535271"/>
            <a:ext cx="7993411" cy="829522"/>
          </a:xfrm>
          <a:prstGeom prst="rect">
            <a:avLst/>
          </a:prstGeom>
        </p:spPr>
        <p:txBody>
          <a:bodyPr wrap="square">
            <a:spAutoFit/>
          </a:bodyPr>
          <a:lstStyle/>
          <a:p>
            <a:pPr marL="342900" indent="-342900" algn="just">
              <a:lnSpc>
                <a:spcPct val="150000"/>
              </a:lnSpc>
              <a:buFont typeface="+mj-lt"/>
              <a:buAutoNum type="arabicPeriod" startAt="4"/>
            </a:pPr>
            <a:r>
              <a:rPr lang="en-US" altLang="tr-TR" sz="1700" dirty="0"/>
              <a:t>Due to the use of continuous fibers, very high mechanical properties are obtained in the reinforcement direction.</a:t>
            </a:r>
            <a:endParaRPr lang="tr-TR" altLang="tr-TR" sz="1700" dirty="0"/>
          </a:p>
        </p:txBody>
      </p:sp>
      <p:sp>
        <p:nvSpPr>
          <p:cNvPr id="13" name="Başlık 1">
            <a:extLst>
              <a:ext uri="{FF2B5EF4-FFF2-40B4-BE49-F238E27FC236}">
                <a16:creationId xmlns:a16="http://schemas.microsoft.com/office/drawing/2014/main" id="{57C7FA68-FB9E-4010-8FAF-17BA18C7824D}"/>
              </a:ext>
            </a:extLst>
          </p:cNvPr>
          <p:cNvSpPr txBox="1">
            <a:spLocks/>
          </p:cNvSpPr>
          <p:nvPr/>
        </p:nvSpPr>
        <p:spPr>
          <a:xfrm>
            <a:off x="698714" y="419347"/>
            <a:ext cx="7746572" cy="520578"/>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solidFill>
                  <a:schemeClr val="bg2">
                    <a:lumMod val="50000"/>
                  </a:schemeClr>
                </a:solidFill>
              </a:rPr>
              <a:t>12- </a:t>
            </a:r>
            <a:r>
              <a:rPr lang="tr-TR" sz="2800" dirty="0" err="1">
                <a:solidFill>
                  <a:schemeClr val="bg2">
                    <a:lumMod val="50000"/>
                  </a:schemeClr>
                </a:solidFill>
              </a:rPr>
              <a:t>Manufacturing</a:t>
            </a:r>
            <a:r>
              <a:rPr lang="tr-TR" sz="2800" dirty="0">
                <a:solidFill>
                  <a:schemeClr val="bg2">
                    <a:lumMod val="50000"/>
                  </a:schemeClr>
                </a:solidFill>
              </a:rPr>
              <a:t> Technologies in </a:t>
            </a:r>
            <a:r>
              <a:rPr lang="tr-TR" sz="2800" dirty="0" err="1">
                <a:solidFill>
                  <a:schemeClr val="bg2">
                    <a:lumMod val="50000"/>
                  </a:schemeClr>
                </a:solidFill>
              </a:rPr>
              <a:t>Composites</a:t>
            </a:r>
            <a:endParaRPr lang="tr-TR" sz="2800" dirty="0">
              <a:solidFill>
                <a:schemeClr val="bg2">
                  <a:lumMod val="50000"/>
                </a:schemeClr>
              </a:solidFill>
            </a:endParaRPr>
          </a:p>
        </p:txBody>
      </p:sp>
    </p:spTree>
    <p:extLst>
      <p:ext uri="{BB962C8B-B14F-4D97-AF65-F5344CB8AC3E}">
        <p14:creationId xmlns:p14="http://schemas.microsoft.com/office/powerpoint/2010/main" val="407290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6" grpId="0"/>
      <p:bldP spid="12" grpId="0"/>
      <p:bldP spid="14" grpId="0"/>
      <p:bldP spid="17"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109224" y="6422604"/>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183</a:t>
            </a:fld>
            <a:endParaRPr lang="tr-TR"/>
          </a:p>
        </p:txBody>
      </p:sp>
      <p:sp>
        <p:nvSpPr>
          <p:cNvPr id="5" name="Veri Yer Tutucusu 4"/>
          <p:cNvSpPr>
            <a:spLocks noGrp="1"/>
          </p:cNvSpPr>
          <p:nvPr>
            <p:ph type="dt" sz="half" idx="10"/>
          </p:nvPr>
        </p:nvSpPr>
        <p:spPr/>
        <p:txBody>
          <a:bodyPr/>
          <a:lstStyle/>
          <a:p>
            <a:r>
              <a:rPr lang="tr-TR" dirty="0"/>
              <a:t>......</a:t>
            </a:r>
          </a:p>
        </p:txBody>
      </p:sp>
      <p:sp>
        <p:nvSpPr>
          <p:cNvPr id="2" name="Dikdörtgen 1">
            <a:extLst>
              <a:ext uri="{FF2B5EF4-FFF2-40B4-BE49-F238E27FC236}">
                <a16:creationId xmlns:a16="http://schemas.microsoft.com/office/drawing/2014/main" id="{B1B5D456-E6B0-43AC-A328-F8186B84B8BB}"/>
              </a:ext>
            </a:extLst>
          </p:cNvPr>
          <p:cNvSpPr/>
          <p:nvPr/>
        </p:nvSpPr>
        <p:spPr>
          <a:xfrm>
            <a:off x="339159" y="3618843"/>
            <a:ext cx="8502258" cy="2399183"/>
          </a:xfrm>
          <a:prstGeom prst="rect">
            <a:avLst/>
          </a:prstGeom>
        </p:spPr>
        <p:txBody>
          <a:bodyPr wrap="square">
            <a:spAutoFit/>
          </a:bodyPr>
          <a:lstStyle/>
          <a:p>
            <a:pPr marL="342900" indent="-342900" algn="just">
              <a:lnSpc>
                <a:spcPct val="150000"/>
              </a:lnSpc>
              <a:buFont typeface="+mj-lt"/>
              <a:buAutoNum type="arabicPeriod" startAt="5"/>
            </a:pPr>
            <a:r>
              <a:rPr lang="en-US" altLang="tr-TR" sz="1700" dirty="0">
                <a:latin typeface="+mj-lt"/>
                <a:cs typeface="Tahoma" panose="020B0604030504040204" pitchFamily="34" charset="0"/>
              </a:rPr>
              <a:t>As the fibers are pulled at a constant speed in a heated mold, the composite part comes out of the mold cooked or partially baked.</a:t>
            </a:r>
            <a:endParaRPr lang="tr-TR" altLang="tr-TR" sz="1700" dirty="0">
              <a:latin typeface="+mj-lt"/>
              <a:cs typeface="Tahoma" panose="020B0604030504040204" pitchFamily="34" charset="0"/>
            </a:endParaRPr>
          </a:p>
          <a:p>
            <a:pPr marL="342900" indent="-342900" algn="just">
              <a:lnSpc>
                <a:spcPct val="150000"/>
              </a:lnSpc>
              <a:buFont typeface="+mj-lt"/>
              <a:buAutoNum type="arabicPeriod" startAt="5"/>
            </a:pPr>
            <a:r>
              <a:rPr lang="en-US" altLang="tr-TR" sz="1700" dirty="0">
                <a:latin typeface="+mj-lt"/>
                <a:cs typeface="Tahoma" panose="020B0604030504040204" pitchFamily="34" charset="0"/>
              </a:rPr>
              <a:t>With pultrusion, it is possible to produce parts with constant cross-section and continuous length.</a:t>
            </a:r>
            <a:endParaRPr lang="tr-TR" altLang="tr-TR" sz="1700" dirty="0">
              <a:latin typeface="+mj-lt"/>
              <a:cs typeface="Tahoma" panose="020B0604030504040204" pitchFamily="34" charset="0"/>
            </a:endParaRPr>
          </a:p>
          <a:p>
            <a:pPr marL="342900" indent="-342900" algn="just">
              <a:lnSpc>
                <a:spcPct val="150000"/>
              </a:lnSpc>
              <a:buFont typeface="+mj-lt"/>
              <a:buAutoNum type="arabicPeriod" startAt="5"/>
            </a:pPr>
            <a:r>
              <a:rPr lang="en-US" altLang="tr-TR" sz="1700" dirty="0">
                <a:latin typeface="+mj-lt"/>
                <a:cs typeface="Tahoma" panose="020B0604030504040204" pitchFamily="34" charset="0"/>
              </a:rPr>
              <a:t>These parts generally come out of Pultrusion without the need for additional surface treatment.</a:t>
            </a:r>
            <a:endParaRPr lang="tr-TR" altLang="tr-TR" sz="1700" dirty="0">
              <a:latin typeface="+mj-lt"/>
            </a:endParaRPr>
          </a:p>
        </p:txBody>
      </p:sp>
      <p:sp>
        <p:nvSpPr>
          <p:cNvPr id="8" name="Dikdörtgen 7">
            <a:extLst>
              <a:ext uri="{FF2B5EF4-FFF2-40B4-BE49-F238E27FC236}">
                <a16:creationId xmlns:a16="http://schemas.microsoft.com/office/drawing/2014/main" id="{9E382B47-6106-4951-A687-8DC14C304D10}"/>
              </a:ext>
            </a:extLst>
          </p:cNvPr>
          <p:cNvSpPr/>
          <p:nvPr/>
        </p:nvSpPr>
        <p:spPr>
          <a:xfrm>
            <a:off x="332790" y="1420129"/>
            <a:ext cx="3879169" cy="369332"/>
          </a:xfrm>
          <a:prstGeom prst="rect">
            <a:avLst/>
          </a:prstGeom>
        </p:spPr>
        <p:txBody>
          <a:bodyPr wrap="square">
            <a:spAutoFit/>
          </a:bodyPr>
          <a:lstStyle/>
          <a:p>
            <a:r>
              <a:rPr lang="tr-TR" dirty="0">
                <a:solidFill>
                  <a:schemeClr val="bg1">
                    <a:lumMod val="50000"/>
                  </a:schemeClr>
                </a:solidFill>
                <a:latin typeface="+mj-lt"/>
              </a:rPr>
              <a:t>12.7.1 General </a:t>
            </a:r>
            <a:r>
              <a:rPr lang="tr-TR" dirty="0" err="1">
                <a:solidFill>
                  <a:schemeClr val="bg1">
                    <a:lumMod val="50000"/>
                  </a:schemeClr>
                </a:solidFill>
                <a:latin typeface="+mj-lt"/>
              </a:rPr>
              <a:t>Features</a:t>
            </a:r>
            <a:r>
              <a:rPr lang="tr-TR" dirty="0">
                <a:solidFill>
                  <a:schemeClr val="bg1">
                    <a:lumMod val="50000"/>
                  </a:schemeClr>
                </a:solidFill>
                <a:latin typeface="+mj-lt"/>
              </a:rPr>
              <a:t> –</a:t>
            </a:r>
            <a:r>
              <a:rPr lang="tr-TR" dirty="0" err="1">
                <a:solidFill>
                  <a:schemeClr val="bg1">
                    <a:lumMod val="50000"/>
                  </a:schemeClr>
                </a:solidFill>
                <a:latin typeface="+mj-lt"/>
              </a:rPr>
              <a:t>Continue</a:t>
            </a:r>
            <a:r>
              <a:rPr lang="tr-TR" dirty="0">
                <a:solidFill>
                  <a:schemeClr val="bg1">
                    <a:lumMod val="50000"/>
                  </a:schemeClr>
                </a:solidFill>
                <a:latin typeface="+mj-lt"/>
              </a:rPr>
              <a:t>: </a:t>
            </a:r>
          </a:p>
        </p:txBody>
      </p:sp>
      <p:pic>
        <p:nvPicPr>
          <p:cNvPr id="3074" name="Picture 2" descr="What is the Pultrusion Manufacturing Process?">
            <a:extLst>
              <a:ext uri="{FF2B5EF4-FFF2-40B4-BE49-F238E27FC236}">
                <a16:creationId xmlns:a16="http://schemas.microsoft.com/office/drawing/2014/main" id="{E7B2A70F-5AD4-45C1-98A4-567F3B41743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870914"/>
            <a:ext cx="7887446" cy="1522716"/>
          </a:xfrm>
          <a:prstGeom prst="rect">
            <a:avLst/>
          </a:prstGeom>
          <a:noFill/>
          <a:extLst>
            <a:ext uri="{909E8E84-426E-40DD-AFC4-6F175D3DCCD1}">
              <a14:hiddenFill xmlns:a14="http://schemas.microsoft.com/office/drawing/2010/main">
                <a:solidFill>
                  <a:srgbClr val="FFFFFF"/>
                </a:solidFill>
              </a14:hiddenFill>
            </a:ext>
          </a:extLst>
        </p:spPr>
      </p:pic>
      <p:sp>
        <p:nvSpPr>
          <p:cNvPr id="12" name="Başlık 1">
            <a:extLst>
              <a:ext uri="{FF2B5EF4-FFF2-40B4-BE49-F238E27FC236}">
                <a16:creationId xmlns:a16="http://schemas.microsoft.com/office/drawing/2014/main" id="{48F48DDD-A8FB-4295-9604-E165A0E2B5A0}"/>
              </a:ext>
            </a:extLst>
          </p:cNvPr>
          <p:cNvSpPr txBox="1">
            <a:spLocks/>
          </p:cNvSpPr>
          <p:nvPr/>
        </p:nvSpPr>
        <p:spPr>
          <a:xfrm>
            <a:off x="698714" y="231015"/>
            <a:ext cx="7746572" cy="520578"/>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solidFill>
                  <a:schemeClr val="bg2">
                    <a:lumMod val="50000"/>
                  </a:schemeClr>
                </a:solidFill>
              </a:rPr>
              <a:t>12- </a:t>
            </a:r>
            <a:r>
              <a:rPr lang="tr-TR" sz="2800" dirty="0" err="1">
                <a:solidFill>
                  <a:schemeClr val="bg2">
                    <a:lumMod val="50000"/>
                  </a:schemeClr>
                </a:solidFill>
              </a:rPr>
              <a:t>Manufacturing</a:t>
            </a:r>
            <a:r>
              <a:rPr lang="tr-TR" sz="2800" dirty="0">
                <a:solidFill>
                  <a:schemeClr val="bg2">
                    <a:lumMod val="50000"/>
                  </a:schemeClr>
                </a:solidFill>
              </a:rPr>
              <a:t> Technologies in </a:t>
            </a:r>
            <a:r>
              <a:rPr lang="tr-TR" sz="2800" dirty="0" err="1">
                <a:solidFill>
                  <a:schemeClr val="bg2">
                    <a:lumMod val="50000"/>
                  </a:schemeClr>
                </a:solidFill>
              </a:rPr>
              <a:t>Composites</a:t>
            </a:r>
            <a:endParaRPr lang="tr-TR" sz="2800" dirty="0">
              <a:solidFill>
                <a:schemeClr val="bg2">
                  <a:lumMod val="50000"/>
                </a:schemeClr>
              </a:solidFill>
            </a:endParaRPr>
          </a:p>
        </p:txBody>
      </p:sp>
      <p:sp>
        <p:nvSpPr>
          <p:cNvPr id="13" name="Dikdörtgen 12">
            <a:extLst>
              <a:ext uri="{FF2B5EF4-FFF2-40B4-BE49-F238E27FC236}">
                <a16:creationId xmlns:a16="http://schemas.microsoft.com/office/drawing/2014/main" id="{76389A0B-21CF-4F7F-A0A6-608450EA28A7}"/>
              </a:ext>
            </a:extLst>
          </p:cNvPr>
          <p:cNvSpPr/>
          <p:nvPr/>
        </p:nvSpPr>
        <p:spPr>
          <a:xfrm>
            <a:off x="3275856" y="655647"/>
            <a:ext cx="3312368" cy="369332"/>
          </a:xfrm>
          <a:prstGeom prst="rect">
            <a:avLst/>
          </a:prstGeom>
        </p:spPr>
        <p:txBody>
          <a:bodyPr wrap="square">
            <a:spAutoFit/>
          </a:bodyPr>
          <a:lstStyle/>
          <a:p>
            <a:r>
              <a:rPr lang="tr-TR" dirty="0">
                <a:solidFill>
                  <a:schemeClr val="bg1">
                    <a:lumMod val="50000"/>
                  </a:schemeClr>
                </a:solidFill>
                <a:latin typeface="+mj-lt"/>
              </a:rPr>
              <a:t>12.7 </a:t>
            </a:r>
            <a:r>
              <a:rPr lang="tr-TR" dirty="0" err="1">
                <a:solidFill>
                  <a:schemeClr val="bg1">
                    <a:lumMod val="50000"/>
                  </a:schemeClr>
                </a:solidFill>
                <a:latin typeface="+mj-lt"/>
              </a:rPr>
              <a:t>Pultrusion</a:t>
            </a:r>
            <a:r>
              <a:rPr lang="tr-TR" dirty="0">
                <a:solidFill>
                  <a:schemeClr val="bg1">
                    <a:lumMod val="50000"/>
                  </a:schemeClr>
                </a:solidFill>
                <a:latin typeface="+mj-lt"/>
              </a:rPr>
              <a:t> </a:t>
            </a:r>
            <a:r>
              <a:rPr lang="tr-TR" dirty="0" err="1">
                <a:solidFill>
                  <a:schemeClr val="bg1">
                    <a:lumMod val="50000"/>
                  </a:schemeClr>
                </a:solidFill>
                <a:latin typeface="+mj-lt"/>
              </a:rPr>
              <a:t>Method</a:t>
            </a:r>
            <a:r>
              <a:rPr lang="tr-TR" dirty="0">
                <a:solidFill>
                  <a:schemeClr val="bg1">
                    <a:lumMod val="50000"/>
                  </a:schemeClr>
                </a:solidFill>
                <a:latin typeface="+mj-lt"/>
              </a:rPr>
              <a:t> </a:t>
            </a:r>
          </a:p>
        </p:txBody>
      </p:sp>
    </p:spTree>
    <p:extLst>
      <p:ext uri="{BB962C8B-B14F-4D97-AF65-F5344CB8AC3E}">
        <p14:creationId xmlns:p14="http://schemas.microsoft.com/office/powerpoint/2010/main" val="164955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998500" y="6422604"/>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184</a:t>
            </a:fld>
            <a:endParaRPr lang="tr-TR"/>
          </a:p>
        </p:txBody>
      </p:sp>
      <p:sp>
        <p:nvSpPr>
          <p:cNvPr id="5" name="Veri Yer Tutucusu 4"/>
          <p:cNvSpPr>
            <a:spLocks noGrp="1"/>
          </p:cNvSpPr>
          <p:nvPr>
            <p:ph type="dt" sz="half" idx="10"/>
          </p:nvPr>
        </p:nvSpPr>
        <p:spPr/>
        <p:txBody>
          <a:bodyPr/>
          <a:lstStyle/>
          <a:p>
            <a:r>
              <a:rPr lang="tr-TR" dirty="0"/>
              <a:t>......</a:t>
            </a:r>
          </a:p>
        </p:txBody>
      </p:sp>
      <p:sp>
        <p:nvSpPr>
          <p:cNvPr id="8" name="Dikdörtgen 7">
            <a:extLst>
              <a:ext uri="{FF2B5EF4-FFF2-40B4-BE49-F238E27FC236}">
                <a16:creationId xmlns:a16="http://schemas.microsoft.com/office/drawing/2014/main" id="{9E382B47-6106-4951-A687-8DC14C304D10}"/>
              </a:ext>
            </a:extLst>
          </p:cNvPr>
          <p:cNvSpPr/>
          <p:nvPr/>
        </p:nvSpPr>
        <p:spPr>
          <a:xfrm>
            <a:off x="4708164" y="1523638"/>
            <a:ext cx="3644686" cy="369332"/>
          </a:xfrm>
          <a:prstGeom prst="rect">
            <a:avLst/>
          </a:prstGeom>
        </p:spPr>
        <p:txBody>
          <a:bodyPr wrap="square">
            <a:spAutoFit/>
          </a:bodyPr>
          <a:lstStyle/>
          <a:p>
            <a:r>
              <a:rPr lang="tr-TR" dirty="0">
                <a:solidFill>
                  <a:srgbClr val="FF0000"/>
                </a:solidFill>
                <a:latin typeface="+mj-lt"/>
              </a:rPr>
              <a:t>12.7.2 </a:t>
            </a:r>
            <a:r>
              <a:rPr lang="tr-TR" dirty="0" err="1">
                <a:solidFill>
                  <a:srgbClr val="FF0000"/>
                </a:solidFill>
              </a:rPr>
              <a:t>Advantages</a:t>
            </a:r>
            <a:r>
              <a:rPr lang="tr-TR" dirty="0">
                <a:solidFill>
                  <a:srgbClr val="FF0000"/>
                </a:solidFill>
              </a:rPr>
              <a:t> of </a:t>
            </a:r>
            <a:r>
              <a:rPr lang="tr-TR" dirty="0" err="1">
                <a:solidFill>
                  <a:srgbClr val="FF0000"/>
                </a:solidFill>
              </a:rPr>
              <a:t>the</a:t>
            </a:r>
            <a:r>
              <a:rPr lang="tr-TR" dirty="0">
                <a:solidFill>
                  <a:srgbClr val="FF0000"/>
                </a:solidFill>
              </a:rPr>
              <a:t> </a:t>
            </a:r>
            <a:r>
              <a:rPr lang="tr-TR" dirty="0" err="1">
                <a:solidFill>
                  <a:srgbClr val="FF0000"/>
                </a:solidFill>
              </a:rPr>
              <a:t>Method</a:t>
            </a:r>
            <a:r>
              <a:rPr lang="tr-TR" dirty="0">
                <a:solidFill>
                  <a:srgbClr val="FF0000"/>
                </a:solidFill>
              </a:rPr>
              <a:t>:</a:t>
            </a:r>
            <a:endParaRPr lang="tr-TR" dirty="0">
              <a:solidFill>
                <a:srgbClr val="FF0000"/>
              </a:solidFill>
              <a:latin typeface="+mj-lt"/>
            </a:endParaRPr>
          </a:p>
        </p:txBody>
      </p:sp>
      <p:pic>
        <p:nvPicPr>
          <p:cNvPr id="6" name="Resim 5">
            <a:extLst>
              <a:ext uri="{FF2B5EF4-FFF2-40B4-BE49-F238E27FC236}">
                <a16:creationId xmlns:a16="http://schemas.microsoft.com/office/drawing/2014/main" id="{C55FF08F-DE34-4D79-8B5A-01B34FFB8765}"/>
              </a:ext>
            </a:extLst>
          </p:cNvPr>
          <p:cNvPicPr>
            <a:picLocks noChangeAspect="1"/>
          </p:cNvPicPr>
          <p:nvPr/>
        </p:nvPicPr>
        <p:blipFill>
          <a:blip r:embed="rId2"/>
          <a:stretch>
            <a:fillRect/>
          </a:stretch>
        </p:blipFill>
        <p:spPr>
          <a:xfrm>
            <a:off x="304800" y="1914581"/>
            <a:ext cx="3963083" cy="2990436"/>
          </a:xfrm>
          <a:prstGeom prst="rect">
            <a:avLst/>
          </a:prstGeom>
        </p:spPr>
      </p:pic>
      <p:sp>
        <p:nvSpPr>
          <p:cNvPr id="12" name="Dikdörtgen 11">
            <a:extLst>
              <a:ext uri="{FF2B5EF4-FFF2-40B4-BE49-F238E27FC236}">
                <a16:creationId xmlns:a16="http://schemas.microsoft.com/office/drawing/2014/main" id="{7536186A-6FD9-43CD-BEEC-8E6159B91F72}"/>
              </a:ext>
            </a:extLst>
          </p:cNvPr>
          <p:cNvSpPr/>
          <p:nvPr/>
        </p:nvSpPr>
        <p:spPr>
          <a:xfrm>
            <a:off x="331361" y="4904279"/>
            <a:ext cx="3644686" cy="646331"/>
          </a:xfrm>
          <a:prstGeom prst="rect">
            <a:avLst/>
          </a:prstGeom>
        </p:spPr>
        <p:txBody>
          <a:bodyPr wrap="square">
            <a:spAutoFit/>
          </a:bodyPr>
          <a:lstStyle/>
          <a:p>
            <a:pPr algn="ctr"/>
            <a:r>
              <a:rPr lang="en-US" i="1" dirty="0">
                <a:latin typeface="+mj-lt"/>
              </a:rPr>
              <a:t>GRP profile pipes produced by pultrusion method</a:t>
            </a:r>
            <a:endParaRPr lang="tr-TR" i="1" dirty="0">
              <a:latin typeface="+mj-lt"/>
            </a:endParaRPr>
          </a:p>
        </p:txBody>
      </p:sp>
      <p:sp>
        <p:nvSpPr>
          <p:cNvPr id="7" name="Dikdörtgen 6">
            <a:extLst>
              <a:ext uri="{FF2B5EF4-FFF2-40B4-BE49-F238E27FC236}">
                <a16:creationId xmlns:a16="http://schemas.microsoft.com/office/drawing/2014/main" id="{0D8FEE2E-ECD8-41B1-9B59-BC57A885EEFF}"/>
              </a:ext>
            </a:extLst>
          </p:cNvPr>
          <p:cNvSpPr/>
          <p:nvPr/>
        </p:nvSpPr>
        <p:spPr>
          <a:xfrm>
            <a:off x="4415030" y="1923957"/>
            <a:ext cx="4474464" cy="4196855"/>
          </a:xfrm>
          <a:prstGeom prst="rect">
            <a:avLst/>
          </a:prstGeom>
        </p:spPr>
        <p:txBody>
          <a:bodyPr wrap="square">
            <a:spAutoFit/>
          </a:bodyPr>
          <a:lstStyle/>
          <a:p>
            <a:pPr marL="342900" indent="-342900">
              <a:lnSpc>
                <a:spcPct val="150000"/>
              </a:lnSpc>
              <a:buSzPct val="100000"/>
              <a:buFont typeface="+mj-lt"/>
              <a:buAutoNum type="arabicPeriod"/>
            </a:pPr>
            <a:r>
              <a:rPr lang="en-US" altLang="tr-TR" dirty="0">
                <a:cs typeface="Tahoma" panose="020B0604030504040204" pitchFamily="34" charset="0"/>
              </a:rPr>
              <a:t>Pultrusion is a continuous and automatic process that allows for low-cost, fast production.</a:t>
            </a:r>
            <a:endParaRPr lang="tr-TR" altLang="tr-TR" dirty="0">
              <a:cs typeface="Tahoma" panose="020B0604030504040204" pitchFamily="34" charset="0"/>
            </a:endParaRPr>
          </a:p>
          <a:p>
            <a:pPr marL="342900" indent="-342900">
              <a:lnSpc>
                <a:spcPct val="150000"/>
              </a:lnSpc>
              <a:buSzPct val="100000"/>
              <a:buFont typeface="+mj-lt"/>
              <a:buAutoNum type="arabicPeriod"/>
            </a:pPr>
            <a:r>
              <a:rPr lang="en-US" altLang="tr-TR" dirty="0">
                <a:cs typeface="Tahoma" panose="020B0604030504040204" pitchFamily="34" charset="0"/>
              </a:rPr>
              <a:t>The resin ratio can be controlled accurately.</a:t>
            </a:r>
            <a:endParaRPr lang="tr-TR" altLang="tr-TR" dirty="0">
              <a:cs typeface="Tahoma" panose="020B0604030504040204" pitchFamily="34" charset="0"/>
            </a:endParaRPr>
          </a:p>
          <a:p>
            <a:pPr marL="342900" indent="-342900">
              <a:lnSpc>
                <a:spcPct val="150000"/>
              </a:lnSpc>
              <a:buSzPct val="100000"/>
              <a:buFont typeface="+mj-lt"/>
              <a:buAutoNum type="arabicPeriod"/>
            </a:pPr>
            <a:r>
              <a:rPr lang="en-US" altLang="tr-TR" dirty="0">
                <a:cs typeface="Tahoma" panose="020B0604030504040204" pitchFamily="34" charset="0"/>
              </a:rPr>
              <a:t>Fibers are more economical because they are used as thread.</a:t>
            </a:r>
            <a:endParaRPr lang="tr-TR" altLang="tr-TR" dirty="0">
              <a:cs typeface="Tahoma" panose="020B0604030504040204" pitchFamily="34" charset="0"/>
            </a:endParaRPr>
          </a:p>
          <a:p>
            <a:pPr marL="342900" indent="-342900">
              <a:lnSpc>
                <a:spcPct val="150000"/>
              </a:lnSpc>
              <a:buSzPct val="100000"/>
              <a:buFont typeface="+mj-lt"/>
              <a:buAutoNum type="arabicPeriod"/>
            </a:pPr>
            <a:r>
              <a:rPr lang="en-US" altLang="tr-TR" dirty="0">
                <a:cs typeface="Tahoma" panose="020B0604030504040204" pitchFamily="34" charset="0"/>
              </a:rPr>
              <a:t>Products consisting of smooth fibers and having high fiber volumetric ratios may have high structural performance.</a:t>
            </a:r>
            <a:endParaRPr lang="tr-TR" dirty="0"/>
          </a:p>
        </p:txBody>
      </p:sp>
      <p:sp>
        <p:nvSpPr>
          <p:cNvPr id="13" name="Başlık 1">
            <a:extLst>
              <a:ext uri="{FF2B5EF4-FFF2-40B4-BE49-F238E27FC236}">
                <a16:creationId xmlns:a16="http://schemas.microsoft.com/office/drawing/2014/main" id="{8766E870-9DDD-49E5-9F81-F49A6E49C4EF}"/>
              </a:ext>
            </a:extLst>
          </p:cNvPr>
          <p:cNvSpPr txBox="1">
            <a:spLocks/>
          </p:cNvSpPr>
          <p:nvPr/>
        </p:nvSpPr>
        <p:spPr>
          <a:xfrm>
            <a:off x="698714" y="231015"/>
            <a:ext cx="7746572" cy="520578"/>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solidFill>
                  <a:schemeClr val="bg2">
                    <a:lumMod val="50000"/>
                  </a:schemeClr>
                </a:solidFill>
              </a:rPr>
              <a:t>12- </a:t>
            </a:r>
            <a:r>
              <a:rPr lang="tr-TR" sz="2800" dirty="0" err="1">
                <a:solidFill>
                  <a:schemeClr val="bg2">
                    <a:lumMod val="50000"/>
                  </a:schemeClr>
                </a:solidFill>
              </a:rPr>
              <a:t>Manufacturing</a:t>
            </a:r>
            <a:r>
              <a:rPr lang="tr-TR" sz="2800" dirty="0">
                <a:solidFill>
                  <a:schemeClr val="bg2">
                    <a:lumMod val="50000"/>
                  </a:schemeClr>
                </a:solidFill>
              </a:rPr>
              <a:t> Technologies in </a:t>
            </a:r>
            <a:r>
              <a:rPr lang="tr-TR" sz="2800" dirty="0" err="1">
                <a:solidFill>
                  <a:schemeClr val="bg2">
                    <a:lumMod val="50000"/>
                  </a:schemeClr>
                </a:solidFill>
              </a:rPr>
              <a:t>Composites</a:t>
            </a:r>
            <a:endParaRPr lang="tr-TR" sz="2800" dirty="0">
              <a:solidFill>
                <a:schemeClr val="bg2">
                  <a:lumMod val="50000"/>
                </a:schemeClr>
              </a:solidFill>
            </a:endParaRPr>
          </a:p>
        </p:txBody>
      </p:sp>
      <p:sp>
        <p:nvSpPr>
          <p:cNvPr id="14" name="Dikdörtgen 13">
            <a:extLst>
              <a:ext uri="{FF2B5EF4-FFF2-40B4-BE49-F238E27FC236}">
                <a16:creationId xmlns:a16="http://schemas.microsoft.com/office/drawing/2014/main" id="{C3C9B1EA-9529-439B-8445-8BA7045D2548}"/>
              </a:ext>
            </a:extLst>
          </p:cNvPr>
          <p:cNvSpPr/>
          <p:nvPr/>
        </p:nvSpPr>
        <p:spPr>
          <a:xfrm>
            <a:off x="3205982" y="668335"/>
            <a:ext cx="3312368" cy="369332"/>
          </a:xfrm>
          <a:prstGeom prst="rect">
            <a:avLst/>
          </a:prstGeom>
        </p:spPr>
        <p:txBody>
          <a:bodyPr wrap="square">
            <a:spAutoFit/>
          </a:bodyPr>
          <a:lstStyle/>
          <a:p>
            <a:r>
              <a:rPr lang="tr-TR" dirty="0">
                <a:solidFill>
                  <a:schemeClr val="bg1">
                    <a:lumMod val="50000"/>
                  </a:schemeClr>
                </a:solidFill>
                <a:latin typeface="+mj-lt"/>
              </a:rPr>
              <a:t>12.7 </a:t>
            </a:r>
            <a:r>
              <a:rPr lang="tr-TR" dirty="0" err="1">
                <a:solidFill>
                  <a:schemeClr val="bg1">
                    <a:lumMod val="50000"/>
                  </a:schemeClr>
                </a:solidFill>
                <a:latin typeface="+mj-lt"/>
              </a:rPr>
              <a:t>Pultrusion</a:t>
            </a:r>
            <a:r>
              <a:rPr lang="tr-TR" dirty="0">
                <a:solidFill>
                  <a:schemeClr val="bg1">
                    <a:lumMod val="50000"/>
                  </a:schemeClr>
                </a:solidFill>
                <a:latin typeface="+mj-lt"/>
              </a:rPr>
              <a:t> </a:t>
            </a:r>
            <a:r>
              <a:rPr lang="tr-TR" dirty="0" err="1">
                <a:solidFill>
                  <a:schemeClr val="bg1">
                    <a:lumMod val="50000"/>
                  </a:schemeClr>
                </a:solidFill>
                <a:latin typeface="+mj-lt"/>
              </a:rPr>
              <a:t>Method</a:t>
            </a:r>
            <a:r>
              <a:rPr lang="tr-TR" dirty="0">
                <a:solidFill>
                  <a:schemeClr val="bg1">
                    <a:lumMod val="50000"/>
                  </a:schemeClr>
                </a:solidFill>
                <a:latin typeface="+mj-lt"/>
              </a:rPr>
              <a:t> </a:t>
            </a:r>
          </a:p>
        </p:txBody>
      </p:sp>
    </p:spTree>
    <p:extLst>
      <p:ext uri="{BB962C8B-B14F-4D97-AF65-F5344CB8AC3E}">
        <p14:creationId xmlns:p14="http://schemas.microsoft.com/office/powerpoint/2010/main" val="4113689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7" grpId="0" build="p"/>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109224" y="6411268"/>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185</a:t>
            </a:fld>
            <a:endParaRPr lang="tr-TR"/>
          </a:p>
        </p:txBody>
      </p:sp>
      <p:sp>
        <p:nvSpPr>
          <p:cNvPr id="5" name="Veri Yer Tutucusu 4"/>
          <p:cNvSpPr>
            <a:spLocks noGrp="1"/>
          </p:cNvSpPr>
          <p:nvPr>
            <p:ph type="dt" sz="half" idx="10"/>
          </p:nvPr>
        </p:nvSpPr>
        <p:spPr/>
        <p:txBody>
          <a:bodyPr/>
          <a:lstStyle/>
          <a:p>
            <a:r>
              <a:rPr lang="tr-TR" dirty="0"/>
              <a:t>......</a:t>
            </a:r>
          </a:p>
        </p:txBody>
      </p:sp>
      <p:sp>
        <p:nvSpPr>
          <p:cNvPr id="8" name="Dikdörtgen 7">
            <a:extLst>
              <a:ext uri="{FF2B5EF4-FFF2-40B4-BE49-F238E27FC236}">
                <a16:creationId xmlns:a16="http://schemas.microsoft.com/office/drawing/2014/main" id="{9E382B47-6106-4951-A687-8DC14C304D10}"/>
              </a:ext>
            </a:extLst>
          </p:cNvPr>
          <p:cNvSpPr/>
          <p:nvPr/>
        </p:nvSpPr>
        <p:spPr>
          <a:xfrm>
            <a:off x="402140" y="1730792"/>
            <a:ext cx="4008235" cy="369332"/>
          </a:xfrm>
          <a:prstGeom prst="rect">
            <a:avLst/>
          </a:prstGeom>
        </p:spPr>
        <p:txBody>
          <a:bodyPr wrap="square">
            <a:spAutoFit/>
          </a:bodyPr>
          <a:lstStyle/>
          <a:p>
            <a:r>
              <a:rPr lang="tr-TR" dirty="0">
                <a:solidFill>
                  <a:srgbClr val="FF0000"/>
                </a:solidFill>
                <a:latin typeface="+mj-lt"/>
              </a:rPr>
              <a:t>12.7.3 </a:t>
            </a:r>
            <a:r>
              <a:rPr lang="tr-TR" dirty="0" err="1">
                <a:solidFill>
                  <a:srgbClr val="FF0000"/>
                </a:solidFill>
              </a:rPr>
              <a:t>Disadvantages</a:t>
            </a:r>
            <a:r>
              <a:rPr lang="tr-TR" dirty="0">
                <a:solidFill>
                  <a:srgbClr val="FF0000"/>
                </a:solidFill>
              </a:rPr>
              <a:t> of </a:t>
            </a:r>
            <a:r>
              <a:rPr lang="tr-TR" dirty="0" err="1">
                <a:solidFill>
                  <a:srgbClr val="FF0000"/>
                </a:solidFill>
              </a:rPr>
              <a:t>the</a:t>
            </a:r>
            <a:r>
              <a:rPr lang="tr-TR" dirty="0">
                <a:solidFill>
                  <a:srgbClr val="FF0000"/>
                </a:solidFill>
              </a:rPr>
              <a:t> </a:t>
            </a:r>
            <a:r>
              <a:rPr lang="tr-TR" dirty="0" err="1">
                <a:solidFill>
                  <a:srgbClr val="FF0000"/>
                </a:solidFill>
              </a:rPr>
              <a:t>Method</a:t>
            </a:r>
            <a:r>
              <a:rPr lang="tr-TR" dirty="0">
                <a:solidFill>
                  <a:srgbClr val="FF0000"/>
                </a:solidFill>
              </a:rPr>
              <a:t>:</a:t>
            </a:r>
            <a:endParaRPr lang="tr-TR" dirty="0">
              <a:solidFill>
                <a:srgbClr val="FF0000"/>
              </a:solidFill>
              <a:latin typeface="+mj-lt"/>
            </a:endParaRPr>
          </a:p>
        </p:txBody>
      </p:sp>
      <p:pic>
        <p:nvPicPr>
          <p:cNvPr id="4100" name="Picture 4" descr="Pultrusion Process | Scavenger Fire &amp; Safety">
            <a:extLst>
              <a:ext uri="{FF2B5EF4-FFF2-40B4-BE49-F238E27FC236}">
                <a16:creationId xmlns:a16="http://schemas.microsoft.com/office/drawing/2014/main" id="{808D088A-A4EC-4168-B8FD-A8A003835B6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47787" y="1628547"/>
            <a:ext cx="4288365" cy="2798158"/>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a:extLst>
              <a:ext uri="{FF2B5EF4-FFF2-40B4-BE49-F238E27FC236}">
                <a16:creationId xmlns:a16="http://schemas.microsoft.com/office/drawing/2014/main" id="{75D8BC9D-9D9A-4238-B3D9-68F3BD9333EB}"/>
              </a:ext>
            </a:extLst>
          </p:cNvPr>
          <p:cNvSpPr/>
          <p:nvPr/>
        </p:nvSpPr>
        <p:spPr>
          <a:xfrm>
            <a:off x="539552" y="2317064"/>
            <a:ext cx="3822136" cy="1703864"/>
          </a:xfrm>
          <a:prstGeom prst="rect">
            <a:avLst/>
          </a:prstGeom>
        </p:spPr>
        <p:txBody>
          <a:bodyPr wrap="square">
            <a:spAutoFit/>
          </a:bodyPr>
          <a:lstStyle/>
          <a:p>
            <a:pPr marL="342900" indent="-342900">
              <a:lnSpc>
                <a:spcPct val="150000"/>
              </a:lnSpc>
              <a:buSzPct val="100000"/>
              <a:buFont typeface="+mj-lt"/>
              <a:buAutoNum type="arabicPeriod"/>
            </a:pPr>
            <a:r>
              <a:rPr lang="en-US" altLang="tr-TR" dirty="0">
                <a:latin typeface="+mj-lt"/>
                <a:cs typeface="Tahoma" panose="020B0604030504040204" pitchFamily="34" charset="0"/>
              </a:rPr>
              <a:t>It is limited to the production of fixed cross-section parts only.</a:t>
            </a:r>
            <a:endParaRPr lang="tr-TR" altLang="tr-TR" dirty="0">
              <a:latin typeface="+mj-lt"/>
              <a:cs typeface="Tahoma" panose="020B0604030504040204" pitchFamily="34" charset="0"/>
            </a:endParaRPr>
          </a:p>
          <a:p>
            <a:pPr marL="342900" indent="-342900">
              <a:lnSpc>
                <a:spcPct val="150000"/>
              </a:lnSpc>
              <a:buSzPct val="100000"/>
              <a:buFont typeface="+mj-lt"/>
              <a:buAutoNum type="arabicPeriod"/>
            </a:pPr>
            <a:r>
              <a:rPr lang="en-US" altLang="tr-TR" dirty="0">
                <a:latin typeface="+mj-lt"/>
                <a:cs typeface="Tahoma" panose="020B0604030504040204" pitchFamily="34" charset="0"/>
              </a:rPr>
              <a:t>The use of heated molds is a cost-increasing factor.</a:t>
            </a:r>
            <a:endParaRPr lang="tr-TR" altLang="tr-TR" dirty="0">
              <a:latin typeface="+mj-lt"/>
              <a:cs typeface="Tahoma" panose="020B0604030504040204" pitchFamily="34" charset="0"/>
            </a:endParaRPr>
          </a:p>
        </p:txBody>
      </p:sp>
      <p:sp>
        <p:nvSpPr>
          <p:cNvPr id="9" name="Dikdörtgen 8">
            <a:extLst>
              <a:ext uri="{FF2B5EF4-FFF2-40B4-BE49-F238E27FC236}">
                <a16:creationId xmlns:a16="http://schemas.microsoft.com/office/drawing/2014/main" id="{EA2D26E8-FE5C-4F75-B972-9E357AC5F235}"/>
              </a:ext>
            </a:extLst>
          </p:cNvPr>
          <p:cNvSpPr/>
          <p:nvPr/>
        </p:nvSpPr>
        <p:spPr>
          <a:xfrm>
            <a:off x="539552" y="4636593"/>
            <a:ext cx="7699144" cy="872868"/>
          </a:xfrm>
          <a:prstGeom prst="rect">
            <a:avLst/>
          </a:prstGeom>
        </p:spPr>
        <p:txBody>
          <a:bodyPr wrap="square">
            <a:spAutoFit/>
          </a:bodyPr>
          <a:lstStyle/>
          <a:p>
            <a:pPr>
              <a:lnSpc>
                <a:spcPct val="150000"/>
              </a:lnSpc>
              <a:spcBef>
                <a:spcPts val="450"/>
              </a:spcBef>
              <a:buSzPct val="100000"/>
            </a:pPr>
            <a:r>
              <a:rPr lang="en-US" altLang="tr-TR" dirty="0">
                <a:latin typeface="+mj-lt"/>
                <a:cs typeface="Tahoma" panose="020B0604030504040204" pitchFamily="34" charset="0"/>
              </a:rPr>
              <a:t>They are used as beams and poles, in carrier systems, bridges, stairs, building cage systems and skeletons.</a:t>
            </a:r>
            <a:endParaRPr lang="tr-TR" altLang="tr-TR" dirty="0">
              <a:latin typeface="+mj-lt"/>
              <a:cs typeface="Tahoma" panose="020B0604030504040204" pitchFamily="34" charset="0"/>
            </a:endParaRPr>
          </a:p>
        </p:txBody>
      </p:sp>
      <p:sp>
        <p:nvSpPr>
          <p:cNvPr id="16" name="Dikdörtgen 15">
            <a:extLst>
              <a:ext uri="{FF2B5EF4-FFF2-40B4-BE49-F238E27FC236}">
                <a16:creationId xmlns:a16="http://schemas.microsoft.com/office/drawing/2014/main" id="{D5B6E9FC-D3A9-4A23-925D-42AE67508733}"/>
              </a:ext>
            </a:extLst>
          </p:cNvPr>
          <p:cNvSpPr/>
          <p:nvPr/>
        </p:nvSpPr>
        <p:spPr>
          <a:xfrm>
            <a:off x="628277" y="4167015"/>
            <a:ext cx="3644686" cy="369332"/>
          </a:xfrm>
          <a:prstGeom prst="rect">
            <a:avLst/>
          </a:prstGeom>
        </p:spPr>
        <p:txBody>
          <a:bodyPr wrap="square">
            <a:spAutoFit/>
          </a:bodyPr>
          <a:lstStyle/>
          <a:p>
            <a:r>
              <a:rPr lang="tr-TR" dirty="0">
                <a:solidFill>
                  <a:srgbClr val="FF0000"/>
                </a:solidFill>
                <a:latin typeface="+mj-lt"/>
              </a:rPr>
              <a:t>12.7.4 </a:t>
            </a:r>
            <a:r>
              <a:rPr lang="tr-TR" dirty="0">
                <a:solidFill>
                  <a:srgbClr val="FF0000"/>
                </a:solidFill>
              </a:rPr>
              <a:t>Application </a:t>
            </a:r>
            <a:r>
              <a:rPr lang="tr-TR" dirty="0" err="1">
                <a:solidFill>
                  <a:srgbClr val="FF0000"/>
                </a:solidFill>
              </a:rPr>
              <a:t>Areas</a:t>
            </a:r>
            <a:endParaRPr lang="tr-TR" dirty="0">
              <a:solidFill>
                <a:srgbClr val="FF0000"/>
              </a:solidFill>
              <a:latin typeface="+mj-lt"/>
            </a:endParaRPr>
          </a:p>
        </p:txBody>
      </p:sp>
      <p:sp>
        <p:nvSpPr>
          <p:cNvPr id="17" name="Dikdörtgen 16">
            <a:extLst>
              <a:ext uri="{FF2B5EF4-FFF2-40B4-BE49-F238E27FC236}">
                <a16:creationId xmlns:a16="http://schemas.microsoft.com/office/drawing/2014/main" id="{7E6644FA-E427-4E5C-9C4E-901FADBA10C4}"/>
              </a:ext>
            </a:extLst>
          </p:cNvPr>
          <p:cNvSpPr/>
          <p:nvPr/>
        </p:nvSpPr>
        <p:spPr>
          <a:xfrm>
            <a:off x="1556358" y="5787563"/>
            <a:ext cx="3644686" cy="369332"/>
          </a:xfrm>
          <a:prstGeom prst="rect">
            <a:avLst/>
          </a:prstGeom>
        </p:spPr>
        <p:txBody>
          <a:bodyPr wrap="square">
            <a:spAutoFit/>
          </a:bodyPr>
          <a:lstStyle/>
          <a:p>
            <a:r>
              <a:rPr lang="tr-TR" dirty="0" err="1">
                <a:latin typeface="+mj-lt"/>
              </a:rPr>
              <a:t>Pultrusion</a:t>
            </a:r>
            <a:r>
              <a:rPr lang="tr-TR" dirty="0">
                <a:latin typeface="+mj-lt"/>
              </a:rPr>
              <a:t> </a:t>
            </a:r>
            <a:r>
              <a:rPr lang="tr-TR" altLang="tr-TR" dirty="0" err="1"/>
              <a:t>Introduction</a:t>
            </a:r>
            <a:r>
              <a:rPr lang="tr-TR" altLang="tr-TR" dirty="0"/>
              <a:t> video </a:t>
            </a:r>
            <a:r>
              <a:rPr lang="tr-TR" dirty="0">
                <a:latin typeface="+mj-lt"/>
              </a:rPr>
              <a:t>:  </a:t>
            </a:r>
          </a:p>
        </p:txBody>
      </p:sp>
      <p:sp>
        <p:nvSpPr>
          <p:cNvPr id="18" name="Metin kutusu 5">
            <a:hlinkClick r:id="rId3"/>
            <a:extLst>
              <a:ext uri="{FF2B5EF4-FFF2-40B4-BE49-F238E27FC236}">
                <a16:creationId xmlns:a16="http://schemas.microsoft.com/office/drawing/2014/main" id="{EFE1A6F6-A151-4E79-96C4-D9B0B720A220}"/>
              </a:ext>
            </a:extLst>
          </p:cNvPr>
          <p:cNvSpPr txBox="1">
            <a:spLocks noChangeArrowheads="1"/>
          </p:cNvSpPr>
          <p:nvPr/>
        </p:nvSpPr>
        <p:spPr bwMode="auto">
          <a:xfrm>
            <a:off x="5004048" y="5756826"/>
            <a:ext cx="112615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tr-TR" altLang="tr-TR" u="sng" dirty="0">
                <a:solidFill>
                  <a:srgbClr val="0070C0"/>
                </a:solidFill>
              </a:rPr>
              <a:t>Video 7</a:t>
            </a:r>
          </a:p>
        </p:txBody>
      </p:sp>
      <p:sp>
        <p:nvSpPr>
          <p:cNvPr id="14" name="Başlık 1">
            <a:extLst>
              <a:ext uri="{FF2B5EF4-FFF2-40B4-BE49-F238E27FC236}">
                <a16:creationId xmlns:a16="http://schemas.microsoft.com/office/drawing/2014/main" id="{84AD8E2B-B5A4-4DDE-B5A0-31B956DD2B7C}"/>
              </a:ext>
            </a:extLst>
          </p:cNvPr>
          <p:cNvSpPr txBox="1">
            <a:spLocks/>
          </p:cNvSpPr>
          <p:nvPr/>
        </p:nvSpPr>
        <p:spPr>
          <a:xfrm>
            <a:off x="698714" y="231015"/>
            <a:ext cx="7746572" cy="520578"/>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solidFill>
                  <a:schemeClr val="bg2">
                    <a:lumMod val="50000"/>
                  </a:schemeClr>
                </a:solidFill>
              </a:rPr>
              <a:t>12- </a:t>
            </a:r>
            <a:r>
              <a:rPr lang="tr-TR" sz="2800" dirty="0" err="1">
                <a:solidFill>
                  <a:schemeClr val="bg2">
                    <a:lumMod val="50000"/>
                  </a:schemeClr>
                </a:solidFill>
              </a:rPr>
              <a:t>Manufacturing</a:t>
            </a:r>
            <a:r>
              <a:rPr lang="tr-TR" sz="2800" dirty="0">
                <a:solidFill>
                  <a:schemeClr val="bg2">
                    <a:lumMod val="50000"/>
                  </a:schemeClr>
                </a:solidFill>
              </a:rPr>
              <a:t> Technologies in </a:t>
            </a:r>
            <a:r>
              <a:rPr lang="tr-TR" sz="2800" dirty="0" err="1">
                <a:solidFill>
                  <a:schemeClr val="bg2">
                    <a:lumMod val="50000"/>
                  </a:schemeClr>
                </a:solidFill>
              </a:rPr>
              <a:t>Composites</a:t>
            </a:r>
            <a:endParaRPr lang="tr-TR" sz="2800" dirty="0">
              <a:solidFill>
                <a:schemeClr val="bg2">
                  <a:lumMod val="50000"/>
                </a:schemeClr>
              </a:solidFill>
            </a:endParaRPr>
          </a:p>
        </p:txBody>
      </p:sp>
      <p:sp>
        <p:nvSpPr>
          <p:cNvPr id="15" name="Dikdörtgen 14">
            <a:extLst>
              <a:ext uri="{FF2B5EF4-FFF2-40B4-BE49-F238E27FC236}">
                <a16:creationId xmlns:a16="http://schemas.microsoft.com/office/drawing/2014/main" id="{64745881-1E32-4A24-B39D-5FF6360CD782}"/>
              </a:ext>
            </a:extLst>
          </p:cNvPr>
          <p:cNvSpPr/>
          <p:nvPr/>
        </p:nvSpPr>
        <p:spPr>
          <a:xfrm>
            <a:off x="3205982" y="668335"/>
            <a:ext cx="3312368" cy="369332"/>
          </a:xfrm>
          <a:prstGeom prst="rect">
            <a:avLst/>
          </a:prstGeom>
        </p:spPr>
        <p:txBody>
          <a:bodyPr wrap="square">
            <a:spAutoFit/>
          </a:bodyPr>
          <a:lstStyle/>
          <a:p>
            <a:r>
              <a:rPr lang="tr-TR" dirty="0">
                <a:solidFill>
                  <a:schemeClr val="bg1">
                    <a:lumMod val="50000"/>
                  </a:schemeClr>
                </a:solidFill>
                <a:latin typeface="+mj-lt"/>
              </a:rPr>
              <a:t>12.7 </a:t>
            </a:r>
            <a:r>
              <a:rPr lang="tr-TR" dirty="0" err="1">
                <a:solidFill>
                  <a:schemeClr val="bg1">
                    <a:lumMod val="50000"/>
                  </a:schemeClr>
                </a:solidFill>
                <a:latin typeface="+mj-lt"/>
              </a:rPr>
              <a:t>Pultrusion</a:t>
            </a:r>
            <a:r>
              <a:rPr lang="tr-TR" dirty="0">
                <a:solidFill>
                  <a:schemeClr val="bg1">
                    <a:lumMod val="50000"/>
                  </a:schemeClr>
                </a:solidFill>
                <a:latin typeface="+mj-lt"/>
              </a:rPr>
              <a:t> </a:t>
            </a:r>
            <a:r>
              <a:rPr lang="tr-TR" dirty="0" err="1">
                <a:solidFill>
                  <a:schemeClr val="bg1">
                    <a:lumMod val="50000"/>
                  </a:schemeClr>
                </a:solidFill>
                <a:latin typeface="+mj-lt"/>
              </a:rPr>
              <a:t>Method</a:t>
            </a:r>
            <a:r>
              <a:rPr lang="tr-TR" dirty="0">
                <a:solidFill>
                  <a:schemeClr val="bg1">
                    <a:lumMod val="50000"/>
                  </a:schemeClr>
                </a:solidFill>
                <a:latin typeface="+mj-lt"/>
              </a:rPr>
              <a:t> </a:t>
            </a:r>
          </a:p>
        </p:txBody>
      </p:sp>
    </p:spTree>
    <p:extLst>
      <p:ext uri="{BB962C8B-B14F-4D97-AF65-F5344CB8AC3E}">
        <p14:creationId xmlns:p14="http://schemas.microsoft.com/office/powerpoint/2010/main" val="250612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build="p"/>
      <p:bldP spid="9" grpId="0"/>
      <p:bldP spid="16" grpId="0"/>
      <p:bldP spid="17" grpId="0"/>
      <p:bldP spid="18"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965235" y="6422604"/>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186</a:t>
            </a:fld>
            <a:endParaRPr lang="tr-TR"/>
          </a:p>
        </p:txBody>
      </p:sp>
      <p:sp>
        <p:nvSpPr>
          <p:cNvPr id="5" name="Veri Yer Tutucusu 4"/>
          <p:cNvSpPr>
            <a:spLocks noGrp="1"/>
          </p:cNvSpPr>
          <p:nvPr>
            <p:ph type="dt" sz="half" idx="10"/>
          </p:nvPr>
        </p:nvSpPr>
        <p:spPr/>
        <p:txBody>
          <a:bodyPr/>
          <a:lstStyle/>
          <a:p>
            <a:r>
              <a:rPr lang="tr-TR" dirty="0"/>
              <a:t>......</a:t>
            </a:r>
          </a:p>
        </p:txBody>
      </p:sp>
      <p:sp>
        <p:nvSpPr>
          <p:cNvPr id="10" name="Dikdörtgen 9">
            <a:extLst>
              <a:ext uri="{FF2B5EF4-FFF2-40B4-BE49-F238E27FC236}">
                <a16:creationId xmlns:a16="http://schemas.microsoft.com/office/drawing/2014/main" id="{8656BE3F-4A29-453D-85EC-52233CCF8BED}"/>
              </a:ext>
            </a:extLst>
          </p:cNvPr>
          <p:cNvSpPr/>
          <p:nvPr/>
        </p:nvSpPr>
        <p:spPr>
          <a:xfrm>
            <a:off x="228282" y="1515775"/>
            <a:ext cx="6408712" cy="369332"/>
          </a:xfrm>
          <a:prstGeom prst="rect">
            <a:avLst/>
          </a:prstGeom>
        </p:spPr>
        <p:txBody>
          <a:bodyPr wrap="square">
            <a:spAutoFit/>
          </a:bodyPr>
          <a:lstStyle/>
          <a:p>
            <a:r>
              <a:rPr lang="tr-TR" dirty="0">
                <a:solidFill>
                  <a:srgbClr val="FF0000"/>
                </a:solidFill>
                <a:latin typeface="+mj-lt"/>
              </a:rPr>
              <a:t>12.8 </a:t>
            </a:r>
            <a:r>
              <a:rPr lang="tr-TR" altLang="tr-TR" dirty="0" err="1">
                <a:solidFill>
                  <a:srgbClr val="FF0000"/>
                </a:solidFill>
              </a:rPr>
              <a:t>Compression</a:t>
            </a:r>
            <a:r>
              <a:rPr lang="tr-TR" altLang="tr-TR" dirty="0">
                <a:solidFill>
                  <a:srgbClr val="FF0000"/>
                </a:solidFill>
              </a:rPr>
              <a:t> </a:t>
            </a:r>
            <a:r>
              <a:rPr lang="tr-TR" altLang="tr-TR" dirty="0" err="1">
                <a:solidFill>
                  <a:srgbClr val="FF0000"/>
                </a:solidFill>
              </a:rPr>
              <a:t>Molding</a:t>
            </a:r>
            <a:endParaRPr lang="tr-TR" dirty="0">
              <a:solidFill>
                <a:srgbClr val="FF0000"/>
              </a:solidFill>
              <a:latin typeface="+mj-lt"/>
            </a:endParaRPr>
          </a:p>
        </p:txBody>
      </p:sp>
      <p:sp>
        <p:nvSpPr>
          <p:cNvPr id="2" name="Dikdörtgen 1">
            <a:extLst>
              <a:ext uri="{FF2B5EF4-FFF2-40B4-BE49-F238E27FC236}">
                <a16:creationId xmlns:a16="http://schemas.microsoft.com/office/drawing/2014/main" id="{2EF77D1F-8BC6-4195-A6AE-9F156C218913}"/>
              </a:ext>
            </a:extLst>
          </p:cNvPr>
          <p:cNvSpPr/>
          <p:nvPr/>
        </p:nvSpPr>
        <p:spPr>
          <a:xfrm>
            <a:off x="266910" y="1817934"/>
            <a:ext cx="5207815" cy="2950359"/>
          </a:xfrm>
          <a:prstGeom prst="rect">
            <a:avLst/>
          </a:prstGeom>
        </p:spPr>
        <p:txBody>
          <a:bodyPr wrap="square">
            <a:spAutoFit/>
          </a:bodyPr>
          <a:lstStyle/>
          <a:p>
            <a:pPr algn="just">
              <a:lnSpc>
                <a:spcPct val="150000"/>
              </a:lnSpc>
            </a:pPr>
            <a:r>
              <a:rPr lang="en-US" altLang="tr-TR" dirty="0"/>
              <a:t>In this production technique, ready-made molding components (glass fiber, resin, additives and filling materials) are converted into products in hot press molds (SMC, BMC).It has advantages such as the production of complex elements, embedding metal parts</a:t>
            </a:r>
            <a:r>
              <a:rPr lang="tr-TR" altLang="tr-TR" dirty="0"/>
              <a:t> </a:t>
            </a:r>
            <a:r>
              <a:rPr lang="en-US" altLang="tr-TR" dirty="0"/>
              <a:t>within the body, and obtaining different wall thicknesses.</a:t>
            </a:r>
            <a:endParaRPr lang="tr-TR" altLang="tr-TR" dirty="0"/>
          </a:p>
        </p:txBody>
      </p:sp>
      <p:sp>
        <p:nvSpPr>
          <p:cNvPr id="12" name="Dikdörtgen 11">
            <a:extLst>
              <a:ext uri="{FF2B5EF4-FFF2-40B4-BE49-F238E27FC236}">
                <a16:creationId xmlns:a16="http://schemas.microsoft.com/office/drawing/2014/main" id="{FD50674B-EC3D-424C-94ED-4E0F7D35265C}"/>
              </a:ext>
            </a:extLst>
          </p:cNvPr>
          <p:cNvSpPr/>
          <p:nvPr/>
        </p:nvSpPr>
        <p:spPr>
          <a:xfrm>
            <a:off x="258752" y="4683500"/>
            <a:ext cx="8753742" cy="1703864"/>
          </a:xfrm>
          <a:prstGeom prst="rect">
            <a:avLst/>
          </a:prstGeom>
        </p:spPr>
        <p:txBody>
          <a:bodyPr wrap="square">
            <a:spAutoFit/>
          </a:bodyPr>
          <a:lstStyle/>
          <a:p>
            <a:pPr>
              <a:lnSpc>
                <a:spcPct val="150000"/>
              </a:lnSpc>
            </a:pPr>
            <a:r>
              <a:rPr lang="en-US" altLang="tr-TR" dirty="0"/>
              <a:t>In addition, both sides of the product are shaped with a mold. Material consumption is low. Complex elements that cannot be produced with other composite production techniques can be produced with this method. </a:t>
            </a:r>
            <a:r>
              <a:rPr lang="tr-TR" altLang="tr-TR" dirty="0" err="1"/>
              <a:t>Compression</a:t>
            </a:r>
            <a:r>
              <a:rPr lang="en-US" altLang="tr-TR" dirty="0"/>
              <a:t> molding is usually applied in two ways (SMC, BMC):</a:t>
            </a:r>
            <a:endParaRPr lang="tr-TR" dirty="0"/>
          </a:p>
        </p:txBody>
      </p:sp>
      <p:pic>
        <p:nvPicPr>
          <p:cNvPr id="8194" name="Picture 2" descr="Compression Molding: Online Quotes in 30 Seconds| ICOMold®">
            <a:extLst>
              <a:ext uri="{FF2B5EF4-FFF2-40B4-BE49-F238E27FC236}">
                <a16:creationId xmlns:a16="http://schemas.microsoft.com/office/drawing/2014/main" id="{1C83009C-5EE9-44BB-826A-D14070A1339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474725" y="1902727"/>
            <a:ext cx="3432382" cy="2574286"/>
          </a:xfrm>
          <a:prstGeom prst="rect">
            <a:avLst/>
          </a:prstGeom>
          <a:noFill/>
          <a:extLst>
            <a:ext uri="{909E8E84-426E-40DD-AFC4-6F175D3DCCD1}">
              <a14:hiddenFill xmlns:a14="http://schemas.microsoft.com/office/drawing/2010/main">
                <a:solidFill>
                  <a:srgbClr val="FFFFFF"/>
                </a:solidFill>
              </a14:hiddenFill>
            </a:ext>
          </a:extLst>
        </p:spPr>
      </p:pic>
      <p:sp>
        <p:nvSpPr>
          <p:cNvPr id="13" name="Başlık 1">
            <a:extLst>
              <a:ext uri="{FF2B5EF4-FFF2-40B4-BE49-F238E27FC236}">
                <a16:creationId xmlns:a16="http://schemas.microsoft.com/office/drawing/2014/main" id="{446BF62B-DF18-4F27-80A4-DA890A15DD5E}"/>
              </a:ext>
            </a:extLst>
          </p:cNvPr>
          <p:cNvSpPr txBox="1">
            <a:spLocks/>
          </p:cNvSpPr>
          <p:nvPr/>
        </p:nvSpPr>
        <p:spPr>
          <a:xfrm>
            <a:off x="698714" y="369683"/>
            <a:ext cx="7746572" cy="520578"/>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solidFill>
                  <a:schemeClr val="bg2">
                    <a:lumMod val="50000"/>
                  </a:schemeClr>
                </a:solidFill>
              </a:rPr>
              <a:t>12- </a:t>
            </a:r>
            <a:r>
              <a:rPr lang="tr-TR" sz="2800" dirty="0" err="1">
                <a:solidFill>
                  <a:schemeClr val="bg2">
                    <a:lumMod val="50000"/>
                  </a:schemeClr>
                </a:solidFill>
              </a:rPr>
              <a:t>Manufacturing</a:t>
            </a:r>
            <a:r>
              <a:rPr lang="tr-TR" sz="2800" dirty="0">
                <a:solidFill>
                  <a:schemeClr val="bg2">
                    <a:lumMod val="50000"/>
                  </a:schemeClr>
                </a:solidFill>
              </a:rPr>
              <a:t> Technologies in </a:t>
            </a:r>
            <a:r>
              <a:rPr lang="tr-TR" sz="2800" dirty="0" err="1">
                <a:solidFill>
                  <a:schemeClr val="bg2">
                    <a:lumMod val="50000"/>
                  </a:schemeClr>
                </a:solidFill>
              </a:rPr>
              <a:t>Composites</a:t>
            </a:r>
            <a:endParaRPr lang="tr-TR" sz="2800" dirty="0">
              <a:solidFill>
                <a:schemeClr val="bg2">
                  <a:lumMod val="50000"/>
                </a:schemeClr>
              </a:solidFill>
            </a:endParaRPr>
          </a:p>
        </p:txBody>
      </p:sp>
    </p:spTree>
    <p:extLst>
      <p:ext uri="{BB962C8B-B14F-4D97-AF65-F5344CB8AC3E}">
        <p14:creationId xmlns:p14="http://schemas.microsoft.com/office/powerpoint/2010/main" val="379855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build="p"/>
      <p:bldP spid="12"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979712" y="6408073"/>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187</a:t>
            </a:fld>
            <a:endParaRPr lang="tr-TR"/>
          </a:p>
        </p:txBody>
      </p:sp>
      <p:sp>
        <p:nvSpPr>
          <p:cNvPr id="5" name="Veri Yer Tutucusu 4"/>
          <p:cNvSpPr>
            <a:spLocks noGrp="1"/>
          </p:cNvSpPr>
          <p:nvPr>
            <p:ph type="dt" sz="half" idx="10"/>
          </p:nvPr>
        </p:nvSpPr>
        <p:spPr/>
        <p:txBody>
          <a:bodyPr/>
          <a:lstStyle/>
          <a:p>
            <a:r>
              <a:rPr lang="tr-TR" dirty="0"/>
              <a:t>......</a:t>
            </a:r>
          </a:p>
        </p:txBody>
      </p:sp>
      <p:sp>
        <p:nvSpPr>
          <p:cNvPr id="8" name="Dikdörtgen 7">
            <a:extLst>
              <a:ext uri="{FF2B5EF4-FFF2-40B4-BE49-F238E27FC236}">
                <a16:creationId xmlns:a16="http://schemas.microsoft.com/office/drawing/2014/main" id="{52E6493C-F26A-483F-85D1-6AE4038F4D7C}"/>
              </a:ext>
            </a:extLst>
          </p:cNvPr>
          <p:cNvSpPr/>
          <p:nvPr/>
        </p:nvSpPr>
        <p:spPr>
          <a:xfrm>
            <a:off x="395536" y="1776610"/>
            <a:ext cx="4608511" cy="369332"/>
          </a:xfrm>
          <a:prstGeom prst="rect">
            <a:avLst/>
          </a:prstGeom>
        </p:spPr>
        <p:txBody>
          <a:bodyPr wrap="square">
            <a:spAutoFit/>
          </a:bodyPr>
          <a:lstStyle/>
          <a:p>
            <a:r>
              <a:rPr lang="tr-TR" dirty="0">
                <a:solidFill>
                  <a:srgbClr val="FF0000"/>
                </a:solidFill>
                <a:latin typeface="+mj-lt"/>
              </a:rPr>
              <a:t>12.8.1 SMC </a:t>
            </a:r>
            <a:r>
              <a:rPr lang="tr-TR" dirty="0" err="1">
                <a:solidFill>
                  <a:srgbClr val="FF0000"/>
                </a:solidFill>
                <a:latin typeface="+mj-lt"/>
              </a:rPr>
              <a:t>Technique</a:t>
            </a:r>
            <a:endParaRPr lang="tr-TR" dirty="0">
              <a:solidFill>
                <a:srgbClr val="FF0000"/>
              </a:solidFill>
              <a:latin typeface="+mj-lt"/>
            </a:endParaRPr>
          </a:p>
        </p:txBody>
      </p:sp>
      <p:sp>
        <p:nvSpPr>
          <p:cNvPr id="7" name="Dikdörtgen 6">
            <a:extLst>
              <a:ext uri="{FF2B5EF4-FFF2-40B4-BE49-F238E27FC236}">
                <a16:creationId xmlns:a16="http://schemas.microsoft.com/office/drawing/2014/main" id="{362E10F2-29F1-409A-B14F-009654332702}"/>
              </a:ext>
            </a:extLst>
          </p:cNvPr>
          <p:cNvSpPr/>
          <p:nvPr/>
        </p:nvSpPr>
        <p:spPr>
          <a:xfrm>
            <a:off x="306060" y="2255723"/>
            <a:ext cx="4055628" cy="2119363"/>
          </a:xfrm>
          <a:prstGeom prst="rect">
            <a:avLst/>
          </a:prstGeom>
        </p:spPr>
        <p:txBody>
          <a:bodyPr wrap="square">
            <a:spAutoFit/>
          </a:bodyPr>
          <a:lstStyle/>
          <a:p>
            <a:pPr algn="just">
              <a:lnSpc>
                <a:spcPct val="150000"/>
              </a:lnSpc>
            </a:pPr>
            <a:r>
              <a:rPr lang="en-US" altLang="tr-TR" dirty="0"/>
              <a:t>In the SMC (Sheet Molding Composites) technique, continuous fibers are cut into 25-50 mm lengths and combined with the matrix material (resin) in the form of a pulp.</a:t>
            </a:r>
            <a:endParaRPr lang="tr-TR" altLang="tr-TR" dirty="0"/>
          </a:p>
        </p:txBody>
      </p:sp>
      <p:sp>
        <p:nvSpPr>
          <p:cNvPr id="12" name="Metin kutusu 1">
            <a:hlinkClick r:id="rId2"/>
            <a:extLst>
              <a:ext uri="{FF2B5EF4-FFF2-40B4-BE49-F238E27FC236}">
                <a16:creationId xmlns:a16="http://schemas.microsoft.com/office/drawing/2014/main" id="{8A2DE250-ABD3-466E-A42A-F84FF2B09711}"/>
              </a:ext>
            </a:extLst>
          </p:cNvPr>
          <p:cNvSpPr txBox="1">
            <a:spLocks noChangeArrowheads="1"/>
          </p:cNvSpPr>
          <p:nvPr/>
        </p:nvSpPr>
        <p:spPr bwMode="auto">
          <a:xfrm>
            <a:off x="5859165" y="4305488"/>
            <a:ext cx="1539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tr-TR" altLang="tr-TR" u="sng" dirty="0">
                <a:solidFill>
                  <a:srgbClr val="0070C0"/>
                </a:solidFill>
              </a:rPr>
              <a:t>Video 8 SMC</a:t>
            </a:r>
          </a:p>
        </p:txBody>
      </p:sp>
      <p:pic>
        <p:nvPicPr>
          <p:cNvPr id="6146" name="Picture 2" descr="Sheet Moulding Compound (SMC) - CME">
            <a:extLst>
              <a:ext uri="{FF2B5EF4-FFF2-40B4-BE49-F238E27FC236}">
                <a16:creationId xmlns:a16="http://schemas.microsoft.com/office/drawing/2014/main" id="{73411F4C-DE39-419F-A1EB-746AA768B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591034"/>
            <a:ext cx="4322783" cy="2714454"/>
          </a:xfrm>
          <a:prstGeom prst="rect">
            <a:avLst/>
          </a:prstGeom>
          <a:noFill/>
          <a:extLst>
            <a:ext uri="{909E8E84-426E-40DD-AFC4-6F175D3DCCD1}">
              <a14:hiddenFill xmlns:a14="http://schemas.microsoft.com/office/drawing/2010/main">
                <a:solidFill>
                  <a:srgbClr val="FFFFFF"/>
                </a:solidFill>
              </a14:hiddenFill>
            </a:ext>
          </a:extLst>
        </p:spPr>
      </p:pic>
      <p:sp>
        <p:nvSpPr>
          <p:cNvPr id="13" name="Başlık 1">
            <a:extLst>
              <a:ext uri="{FF2B5EF4-FFF2-40B4-BE49-F238E27FC236}">
                <a16:creationId xmlns:a16="http://schemas.microsoft.com/office/drawing/2014/main" id="{158D0309-8C75-4798-94AB-A8CB7F38A630}"/>
              </a:ext>
            </a:extLst>
          </p:cNvPr>
          <p:cNvSpPr txBox="1">
            <a:spLocks/>
          </p:cNvSpPr>
          <p:nvPr/>
        </p:nvSpPr>
        <p:spPr>
          <a:xfrm>
            <a:off x="698714" y="207471"/>
            <a:ext cx="7746572" cy="520578"/>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solidFill>
                  <a:schemeClr val="bg2">
                    <a:lumMod val="50000"/>
                  </a:schemeClr>
                </a:solidFill>
              </a:rPr>
              <a:t>12- </a:t>
            </a:r>
            <a:r>
              <a:rPr lang="tr-TR" sz="2800" dirty="0" err="1">
                <a:solidFill>
                  <a:schemeClr val="bg2">
                    <a:lumMod val="50000"/>
                  </a:schemeClr>
                </a:solidFill>
              </a:rPr>
              <a:t>Manufacturing</a:t>
            </a:r>
            <a:r>
              <a:rPr lang="tr-TR" sz="2800" dirty="0">
                <a:solidFill>
                  <a:schemeClr val="bg2">
                    <a:lumMod val="50000"/>
                  </a:schemeClr>
                </a:solidFill>
              </a:rPr>
              <a:t> Technologies in </a:t>
            </a:r>
            <a:r>
              <a:rPr lang="tr-TR" sz="2800" dirty="0" err="1">
                <a:solidFill>
                  <a:schemeClr val="bg2">
                    <a:lumMod val="50000"/>
                  </a:schemeClr>
                </a:solidFill>
              </a:rPr>
              <a:t>Composites</a:t>
            </a:r>
            <a:endParaRPr lang="tr-TR" sz="2800" dirty="0">
              <a:solidFill>
                <a:schemeClr val="bg2">
                  <a:lumMod val="50000"/>
                </a:schemeClr>
              </a:solidFill>
            </a:endParaRPr>
          </a:p>
        </p:txBody>
      </p:sp>
      <p:sp>
        <p:nvSpPr>
          <p:cNvPr id="14" name="Dikdörtgen 13">
            <a:extLst>
              <a:ext uri="{FF2B5EF4-FFF2-40B4-BE49-F238E27FC236}">
                <a16:creationId xmlns:a16="http://schemas.microsoft.com/office/drawing/2014/main" id="{C0849DE0-3C95-4CC8-8711-1D799E3649BC}"/>
              </a:ext>
            </a:extLst>
          </p:cNvPr>
          <p:cNvSpPr/>
          <p:nvPr/>
        </p:nvSpPr>
        <p:spPr>
          <a:xfrm>
            <a:off x="3011528" y="685525"/>
            <a:ext cx="3216656" cy="369332"/>
          </a:xfrm>
          <a:prstGeom prst="rect">
            <a:avLst/>
          </a:prstGeom>
        </p:spPr>
        <p:txBody>
          <a:bodyPr wrap="square">
            <a:spAutoFit/>
          </a:bodyPr>
          <a:lstStyle/>
          <a:p>
            <a:r>
              <a:rPr lang="tr-TR" dirty="0">
                <a:solidFill>
                  <a:schemeClr val="bg1">
                    <a:lumMod val="50000"/>
                  </a:schemeClr>
                </a:solidFill>
                <a:latin typeface="+mj-lt"/>
              </a:rPr>
              <a:t>12.8 </a:t>
            </a:r>
            <a:r>
              <a:rPr lang="tr-TR" altLang="tr-TR" dirty="0" err="1">
                <a:solidFill>
                  <a:schemeClr val="bg1">
                    <a:lumMod val="50000"/>
                  </a:schemeClr>
                </a:solidFill>
              </a:rPr>
              <a:t>Compression</a:t>
            </a:r>
            <a:r>
              <a:rPr lang="tr-TR" altLang="tr-TR" dirty="0">
                <a:solidFill>
                  <a:schemeClr val="bg1">
                    <a:lumMod val="50000"/>
                  </a:schemeClr>
                </a:solidFill>
              </a:rPr>
              <a:t> </a:t>
            </a:r>
            <a:r>
              <a:rPr lang="tr-TR" altLang="tr-TR" dirty="0" err="1">
                <a:solidFill>
                  <a:schemeClr val="bg1">
                    <a:lumMod val="50000"/>
                  </a:schemeClr>
                </a:solidFill>
              </a:rPr>
              <a:t>Molding</a:t>
            </a:r>
            <a:endParaRPr lang="tr-TR" dirty="0">
              <a:solidFill>
                <a:schemeClr val="bg1">
                  <a:lumMod val="50000"/>
                </a:schemeClr>
              </a:solidFill>
              <a:latin typeface="+mj-lt"/>
            </a:endParaRPr>
          </a:p>
        </p:txBody>
      </p:sp>
      <p:sp>
        <p:nvSpPr>
          <p:cNvPr id="2" name="Dikdörtgen 1">
            <a:extLst>
              <a:ext uri="{FF2B5EF4-FFF2-40B4-BE49-F238E27FC236}">
                <a16:creationId xmlns:a16="http://schemas.microsoft.com/office/drawing/2014/main" id="{825886AF-2206-45CF-A3C4-1403C9100A74}"/>
              </a:ext>
            </a:extLst>
          </p:cNvPr>
          <p:cNvSpPr/>
          <p:nvPr/>
        </p:nvSpPr>
        <p:spPr>
          <a:xfrm>
            <a:off x="306060" y="4584586"/>
            <a:ext cx="8668832" cy="1703864"/>
          </a:xfrm>
          <a:prstGeom prst="rect">
            <a:avLst/>
          </a:prstGeom>
        </p:spPr>
        <p:txBody>
          <a:bodyPr wrap="square">
            <a:spAutoFit/>
          </a:bodyPr>
          <a:lstStyle/>
          <a:p>
            <a:pPr>
              <a:lnSpc>
                <a:spcPct val="150000"/>
              </a:lnSpc>
            </a:pPr>
            <a:r>
              <a:rPr lang="en-US" dirty="0"/>
              <a:t>In the SMC (Sheet Molding Composites) technique, continuous fibers are cut into 25-50 mm lengths and combined with the matrix material (resin) in the form of a </a:t>
            </a:r>
            <a:r>
              <a:rPr lang="en-US" dirty="0" err="1"/>
              <a:t>pulp.The</a:t>
            </a:r>
            <a:r>
              <a:rPr lang="en-US" dirty="0"/>
              <a:t> fiber ratio in the total weight of the composite is approximately </a:t>
            </a:r>
            <a:endParaRPr lang="tr-TR" dirty="0"/>
          </a:p>
          <a:p>
            <a:pPr>
              <a:lnSpc>
                <a:spcPct val="150000"/>
              </a:lnSpc>
            </a:pPr>
            <a:r>
              <a:rPr lang="en-US" dirty="0"/>
              <a:t>25-30%.</a:t>
            </a:r>
            <a:r>
              <a:rPr lang="tr-TR" dirty="0"/>
              <a:t> </a:t>
            </a:r>
            <a:r>
              <a:rPr lang="en-US" dirty="0"/>
              <a:t>The sheets produced are generally 1 m wide and 3 mm thick.</a:t>
            </a:r>
            <a:endParaRPr lang="tr-TR" dirty="0"/>
          </a:p>
        </p:txBody>
      </p:sp>
    </p:spTree>
    <p:extLst>
      <p:ext uri="{BB962C8B-B14F-4D97-AF65-F5344CB8AC3E}">
        <p14:creationId xmlns:p14="http://schemas.microsoft.com/office/powerpoint/2010/main" val="32283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2" grpId="0"/>
      <p:bldP spid="2"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979712" y="6404079"/>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188</a:t>
            </a:fld>
            <a:endParaRPr lang="tr-TR"/>
          </a:p>
        </p:txBody>
      </p:sp>
      <p:sp>
        <p:nvSpPr>
          <p:cNvPr id="5" name="Veri Yer Tutucusu 4"/>
          <p:cNvSpPr>
            <a:spLocks noGrp="1"/>
          </p:cNvSpPr>
          <p:nvPr>
            <p:ph type="dt" sz="half" idx="10"/>
          </p:nvPr>
        </p:nvSpPr>
        <p:spPr/>
        <p:txBody>
          <a:bodyPr/>
          <a:lstStyle/>
          <a:p>
            <a:r>
              <a:rPr lang="tr-TR" dirty="0"/>
              <a:t>......</a:t>
            </a:r>
          </a:p>
        </p:txBody>
      </p:sp>
      <p:sp>
        <p:nvSpPr>
          <p:cNvPr id="7" name="Dikdörtgen 6">
            <a:extLst>
              <a:ext uri="{FF2B5EF4-FFF2-40B4-BE49-F238E27FC236}">
                <a16:creationId xmlns:a16="http://schemas.microsoft.com/office/drawing/2014/main" id="{362E10F2-29F1-409A-B14F-009654332702}"/>
              </a:ext>
            </a:extLst>
          </p:cNvPr>
          <p:cNvSpPr/>
          <p:nvPr/>
        </p:nvSpPr>
        <p:spPr>
          <a:xfrm>
            <a:off x="295499" y="1910773"/>
            <a:ext cx="6282910" cy="2950359"/>
          </a:xfrm>
          <a:prstGeom prst="rect">
            <a:avLst/>
          </a:prstGeom>
        </p:spPr>
        <p:txBody>
          <a:bodyPr wrap="square">
            <a:spAutoFit/>
          </a:bodyPr>
          <a:lstStyle/>
          <a:p>
            <a:pPr>
              <a:lnSpc>
                <a:spcPct val="150000"/>
              </a:lnSpc>
              <a:defRPr/>
            </a:pPr>
            <a:r>
              <a:rPr lang="en-US" dirty="0">
                <a:solidFill>
                  <a:schemeClr val="tx1">
                    <a:lumMod val="75000"/>
                    <a:lumOff val="25000"/>
                  </a:schemeClr>
                </a:solidFill>
              </a:rPr>
              <a:t>BMC (Bulk Molding Composites) is the name given to the dough-shaped material formed by pre-combining chopped fiber as a reinforcement material and a resin as a filling material, and the technique by which it is obtained.</a:t>
            </a:r>
            <a:endParaRPr lang="tr-TR" dirty="0">
              <a:solidFill>
                <a:schemeClr val="tx1">
                  <a:lumMod val="75000"/>
                  <a:lumOff val="25000"/>
                </a:schemeClr>
              </a:solidFill>
            </a:endParaRPr>
          </a:p>
          <a:p>
            <a:pPr>
              <a:lnSpc>
                <a:spcPct val="150000"/>
              </a:lnSpc>
              <a:defRPr/>
            </a:pPr>
            <a:r>
              <a:rPr lang="en-US" dirty="0">
                <a:solidFill>
                  <a:schemeClr val="tx1">
                    <a:lumMod val="75000"/>
                    <a:lumOff val="25000"/>
                  </a:schemeClr>
                </a:solidFill>
              </a:rPr>
              <a:t>This method is similar to RTM. The difference from RTM is that the resin/fiber mixture is made outside the mold and is melted and injected into the empty mold under pressure.</a:t>
            </a:r>
            <a:endParaRPr lang="tr-TR" dirty="0">
              <a:solidFill>
                <a:schemeClr val="tx1">
                  <a:lumMod val="75000"/>
                  <a:lumOff val="25000"/>
                </a:schemeClr>
              </a:solidFill>
            </a:endParaRPr>
          </a:p>
        </p:txBody>
      </p:sp>
      <p:sp>
        <p:nvSpPr>
          <p:cNvPr id="12" name="Dikdörtgen 11">
            <a:extLst>
              <a:ext uri="{FF2B5EF4-FFF2-40B4-BE49-F238E27FC236}">
                <a16:creationId xmlns:a16="http://schemas.microsoft.com/office/drawing/2014/main" id="{159C1532-D17A-4DD8-91AB-EB6646B4F230}"/>
              </a:ext>
            </a:extLst>
          </p:cNvPr>
          <p:cNvSpPr/>
          <p:nvPr/>
        </p:nvSpPr>
        <p:spPr>
          <a:xfrm>
            <a:off x="316021" y="1504569"/>
            <a:ext cx="5475179" cy="369332"/>
          </a:xfrm>
          <a:prstGeom prst="rect">
            <a:avLst/>
          </a:prstGeom>
        </p:spPr>
        <p:txBody>
          <a:bodyPr wrap="square">
            <a:spAutoFit/>
          </a:bodyPr>
          <a:lstStyle/>
          <a:p>
            <a:r>
              <a:rPr lang="tr-TR" dirty="0">
                <a:solidFill>
                  <a:srgbClr val="FF0000"/>
                </a:solidFill>
                <a:latin typeface="+mj-lt"/>
              </a:rPr>
              <a:t>12.8.2  BMC </a:t>
            </a:r>
            <a:r>
              <a:rPr lang="tr-TR" altLang="tr-TR" dirty="0" err="1">
                <a:solidFill>
                  <a:srgbClr val="FF0000"/>
                </a:solidFill>
              </a:rPr>
              <a:t>Tecnique</a:t>
            </a:r>
            <a:endParaRPr lang="tr-TR" dirty="0">
              <a:solidFill>
                <a:srgbClr val="FF0000"/>
              </a:solidFill>
              <a:latin typeface="+mj-lt"/>
            </a:endParaRPr>
          </a:p>
        </p:txBody>
      </p:sp>
      <p:pic>
        <p:nvPicPr>
          <p:cNvPr id="7170" name="Picture 2" descr="BMC moulding | Bulk moulding compound 101 - MDC Mould">
            <a:extLst>
              <a:ext uri="{FF2B5EF4-FFF2-40B4-BE49-F238E27FC236}">
                <a16:creationId xmlns:a16="http://schemas.microsoft.com/office/drawing/2014/main" id="{F0F663FB-C29E-443C-A3E7-68EFD5C57B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9739" y="1558130"/>
            <a:ext cx="2383836" cy="1606688"/>
          </a:xfrm>
          <a:prstGeom prst="rect">
            <a:avLst/>
          </a:prstGeom>
          <a:noFill/>
          <a:extLst>
            <a:ext uri="{909E8E84-426E-40DD-AFC4-6F175D3DCCD1}">
              <a14:hiddenFill xmlns:a14="http://schemas.microsoft.com/office/drawing/2010/main">
                <a:solidFill>
                  <a:srgbClr val="FFFFFF"/>
                </a:solidFill>
              </a14:hiddenFill>
            </a:ext>
          </a:extLst>
        </p:spPr>
      </p:pic>
      <p:sp>
        <p:nvSpPr>
          <p:cNvPr id="9" name="Dikdörtgen 8">
            <a:extLst>
              <a:ext uri="{FF2B5EF4-FFF2-40B4-BE49-F238E27FC236}">
                <a16:creationId xmlns:a16="http://schemas.microsoft.com/office/drawing/2014/main" id="{87D69312-1E35-4724-98D9-CA33B005F550}"/>
              </a:ext>
            </a:extLst>
          </p:cNvPr>
          <p:cNvSpPr/>
          <p:nvPr/>
        </p:nvSpPr>
        <p:spPr>
          <a:xfrm>
            <a:off x="304800" y="4822929"/>
            <a:ext cx="8523179" cy="1288366"/>
          </a:xfrm>
          <a:prstGeom prst="rect">
            <a:avLst/>
          </a:prstGeom>
        </p:spPr>
        <p:txBody>
          <a:bodyPr wrap="square">
            <a:spAutoFit/>
          </a:bodyPr>
          <a:lstStyle/>
          <a:p>
            <a:pPr>
              <a:lnSpc>
                <a:spcPct val="150000"/>
              </a:lnSpc>
              <a:defRPr/>
            </a:pPr>
            <a:r>
              <a:rPr lang="en-US" dirty="0">
                <a:solidFill>
                  <a:schemeClr val="tx1">
                    <a:lumMod val="75000"/>
                    <a:lumOff val="25000"/>
                  </a:schemeClr>
                </a:solidFill>
              </a:rPr>
              <a:t>Low viscosity thermoset resins are well suited for this </a:t>
            </a:r>
            <a:r>
              <a:rPr lang="en-US" dirty="0" err="1">
                <a:solidFill>
                  <a:schemeClr val="tx1">
                    <a:lumMod val="75000"/>
                    <a:lumOff val="25000"/>
                  </a:schemeClr>
                </a:solidFill>
              </a:rPr>
              <a:t>method.It</a:t>
            </a:r>
            <a:r>
              <a:rPr lang="en-US" dirty="0">
                <a:solidFill>
                  <a:schemeClr val="tx1">
                    <a:lumMod val="75000"/>
                    <a:lumOff val="25000"/>
                  </a:schemeClr>
                </a:solidFill>
              </a:rPr>
              <a:t> is faster than other methods. Many products, from children's toys to aircraft parts, can be produced using this method.</a:t>
            </a:r>
            <a:endParaRPr lang="tr-TR" dirty="0">
              <a:solidFill>
                <a:schemeClr val="tx1">
                  <a:lumMod val="75000"/>
                  <a:lumOff val="25000"/>
                </a:schemeClr>
              </a:solidFill>
            </a:endParaRPr>
          </a:p>
        </p:txBody>
      </p:sp>
      <p:pic>
        <p:nvPicPr>
          <p:cNvPr id="7172" name="Picture 4" descr="SMC and BMC pressing - Mitras Composites Systems englisch neu">
            <a:extLst>
              <a:ext uri="{FF2B5EF4-FFF2-40B4-BE49-F238E27FC236}">
                <a16:creationId xmlns:a16="http://schemas.microsoft.com/office/drawing/2014/main" id="{897E4EB1-D49A-4CA9-923A-6F3348F7178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89581" y="3241779"/>
            <a:ext cx="2381250" cy="1581150"/>
          </a:xfrm>
          <a:prstGeom prst="rect">
            <a:avLst/>
          </a:prstGeom>
          <a:noFill/>
          <a:extLst>
            <a:ext uri="{909E8E84-426E-40DD-AFC4-6F175D3DCCD1}">
              <a14:hiddenFill xmlns:a14="http://schemas.microsoft.com/office/drawing/2010/main">
                <a:solidFill>
                  <a:srgbClr val="FFFFFF"/>
                </a:solidFill>
              </a14:hiddenFill>
            </a:ext>
          </a:extLst>
        </p:spPr>
      </p:pic>
      <p:sp>
        <p:nvSpPr>
          <p:cNvPr id="13" name="Başlık 1">
            <a:extLst>
              <a:ext uri="{FF2B5EF4-FFF2-40B4-BE49-F238E27FC236}">
                <a16:creationId xmlns:a16="http://schemas.microsoft.com/office/drawing/2014/main" id="{99B54612-2BD5-4E55-88A2-2660F5DDFA51}"/>
              </a:ext>
            </a:extLst>
          </p:cNvPr>
          <p:cNvSpPr txBox="1">
            <a:spLocks/>
          </p:cNvSpPr>
          <p:nvPr/>
        </p:nvSpPr>
        <p:spPr>
          <a:xfrm>
            <a:off x="698714" y="207471"/>
            <a:ext cx="7746572" cy="520578"/>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solidFill>
                  <a:schemeClr val="bg2">
                    <a:lumMod val="50000"/>
                  </a:schemeClr>
                </a:solidFill>
              </a:rPr>
              <a:t>12- </a:t>
            </a:r>
            <a:r>
              <a:rPr lang="tr-TR" sz="2800" dirty="0" err="1">
                <a:solidFill>
                  <a:schemeClr val="bg2">
                    <a:lumMod val="50000"/>
                  </a:schemeClr>
                </a:solidFill>
              </a:rPr>
              <a:t>Manufacturing</a:t>
            </a:r>
            <a:r>
              <a:rPr lang="tr-TR" sz="2800" dirty="0">
                <a:solidFill>
                  <a:schemeClr val="bg2">
                    <a:lumMod val="50000"/>
                  </a:schemeClr>
                </a:solidFill>
              </a:rPr>
              <a:t> Technologies in </a:t>
            </a:r>
            <a:r>
              <a:rPr lang="tr-TR" sz="2800" dirty="0" err="1">
                <a:solidFill>
                  <a:schemeClr val="bg2">
                    <a:lumMod val="50000"/>
                  </a:schemeClr>
                </a:solidFill>
              </a:rPr>
              <a:t>Composites</a:t>
            </a:r>
            <a:endParaRPr lang="tr-TR" sz="2800" dirty="0">
              <a:solidFill>
                <a:schemeClr val="bg2">
                  <a:lumMod val="50000"/>
                </a:schemeClr>
              </a:solidFill>
            </a:endParaRPr>
          </a:p>
        </p:txBody>
      </p:sp>
      <p:sp>
        <p:nvSpPr>
          <p:cNvPr id="14" name="Dikdörtgen 13">
            <a:extLst>
              <a:ext uri="{FF2B5EF4-FFF2-40B4-BE49-F238E27FC236}">
                <a16:creationId xmlns:a16="http://schemas.microsoft.com/office/drawing/2014/main" id="{8BF073BE-4B00-46C4-B350-341029C409BE}"/>
              </a:ext>
            </a:extLst>
          </p:cNvPr>
          <p:cNvSpPr/>
          <p:nvPr/>
        </p:nvSpPr>
        <p:spPr>
          <a:xfrm>
            <a:off x="3011528" y="685525"/>
            <a:ext cx="3216656" cy="369332"/>
          </a:xfrm>
          <a:prstGeom prst="rect">
            <a:avLst/>
          </a:prstGeom>
        </p:spPr>
        <p:txBody>
          <a:bodyPr wrap="square">
            <a:spAutoFit/>
          </a:bodyPr>
          <a:lstStyle/>
          <a:p>
            <a:r>
              <a:rPr lang="tr-TR" dirty="0">
                <a:solidFill>
                  <a:schemeClr val="bg1">
                    <a:lumMod val="50000"/>
                  </a:schemeClr>
                </a:solidFill>
                <a:latin typeface="+mj-lt"/>
              </a:rPr>
              <a:t>12.8 </a:t>
            </a:r>
            <a:r>
              <a:rPr lang="tr-TR" altLang="tr-TR" dirty="0" err="1">
                <a:solidFill>
                  <a:schemeClr val="bg1">
                    <a:lumMod val="50000"/>
                  </a:schemeClr>
                </a:solidFill>
              </a:rPr>
              <a:t>Compression</a:t>
            </a:r>
            <a:r>
              <a:rPr lang="tr-TR" altLang="tr-TR" dirty="0">
                <a:solidFill>
                  <a:schemeClr val="bg1">
                    <a:lumMod val="50000"/>
                  </a:schemeClr>
                </a:solidFill>
              </a:rPr>
              <a:t> </a:t>
            </a:r>
            <a:r>
              <a:rPr lang="tr-TR" altLang="tr-TR" dirty="0" err="1">
                <a:solidFill>
                  <a:schemeClr val="bg1">
                    <a:lumMod val="50000"/>
                  </a:schemeClr>
                </a:solidFill>
              </a:rPr>
              <a:t>Molding</a:t>
            </a:r>
            <a:endParaRPr lang="tr-TR" dirty="0">
              <a:solidFill>
                <a:schemeClr val="bg1">
                  <a:lumMod val="50000"/>
                </a:schemeClr>
              </a:solidFill>
              <a:latin typeface="+mj-lt"/>
            </a:endParaRPr>
          </a:p>
        </p:txBody>
      </p:sp>
    </p:spTree>
    <p:extLst>
      <p:ext uri="{BB962C8B-B14F-4D97-AF65-F5344CB8AC3E}">
        <p14:creationId xmlns:p14="http://schemas.microsoft.com/office/powerpoint/2010/main" val="357843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2" grpId="0"/>
      <p:bldP spid="9"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880624" y="6404984"/>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189</a:t>
            </a:fld>
            <a:endParaRPr lang="tr-TR"/>
          </a:p>
        </p:txBody>
      </p:sp>
      <p:sp>
        <p:nvSpPr>
          <p:cNvPr id="5" name="Veri Yer Tutucusu 4"/>
          <p:cNvSpPr>
            <a:spLocks noGrp="1"/>
          </p:cNvSpPr>
          <p:nvPr>
            <p:ph type="dt" sz="half" idx="10"/>
          </p:nvPr>
        </p:nvSpPr>
        <p:spPr/>
        <p:txBody>
          <a:bodyPr/>
          <a:lstStyle/>
          <a:p>
            <a:r>
              <a:rPr lang="tr-TR" dirty="0"/>
              <a:t>......</a:t>
            </a:r>
          </a:p>
        </p:txBody>
      </p:sp>
      <p:sp>
        <p:nvSpPr>
          <p:cNvPr id="12" name="Dikdörtgen 11">
            <a:extLst>
              <a:ext uri="{FF2B5EF4-FFF2-40B4-BE49-F238E27FC236}">
                <a16:creationId xmlns:a16="http://schemas.microsoft.com/office/drawing/2014/main" id="{159C1532-D17A-4DD8-91AB-EB6646B4F230}"/>
              </a:ext>
            </a:extLst>
          </p:cNvPr>
          <p:cNvSpPr/>
          <p:nvPr/>
        </p:nvSpPr>
        <p:spPr>
          <a:xfrm>
            <a:off x="171811" y="1451371"/>
            <a:ext cx="8836954" cy="369332"/>
          </a:xfrm>
          <a:prstGeom prst="rect">
            <a:avLst/>
          </a:prstGeom>
        </p:spPr>
        <p:txBody>
          <a:bodyPr wrap="square">
            <a:spAutoFit/>
          </a:bodyPr>
          <a:lstStyle/>
          <a:p>
            <a:r>
              <a:rPr lang="tr-TR" dirty="0">
                <a:solidFill>
                  <a:srgbClr val="FF0000"/>
                </a:solidFill>
                <a:latin typeface="+mj-lt"/>
              </a:rPr>
              <a:t>12.9 </a:t>
            </a:r>
            <a:r>
              <a:rPr lang="tr-TR" altLang="tr-TR" dirty="0" err="1">
                <a:solidFill>
                  <a:srgbClr val="FF0000"/>
                </a:solidFill>
              </a:rPr>
              <a:t>Vacuum</a:t>
            </a:r>
            <a:r>
              <a:rPr lang="tr-TR" altLang="tr-TR" dirty="0">
                <a:solidFill>
                  <a:srgbClr val="FF0000"/>
                </a:solidFill>
              </a:rPr>
              <a:t> </a:t>
            </a:r>
            <a:r>
              <a:rPr lang="tr-TR" altLang="tr-TR" dirty="0" err="1">
                <a:solidFill>
                  <a:srgbClr val="FF0000"/>
                </a:solidFill>
              </a:rPr>
              <a:t>Bonding</a:t>
            </a:r>
            <a:r>
              <a:rPr lang="tr-TR" altLang="tr-TR" dirty="0">
                <a:solidFill>
                  <a:srgbClr val="FF0000"/>
                </a:solidFill>
              </a:rPr>
              <a:t> / </a:t>
            </a:r>
            <a:r>
              <a:rPr lang="tr-TR" altLang="tr-TR" dirty="0" err="1">
                <a:solidFill>
                  <a:srgbClr val="FF0000"/>
                </a:solidFill>
              </a:rPr>
              <a:t>Vacuum</a:t>
            </a:r>
            <a:r>
              <a:rPr lang="tr-TR" altLang="tr-TR" dirty="0">
                <a:solidFill>
                  <a:srgbClr val="FF0000"/>
                </a:solidFill>
              </a:rPr>
              <a:t> </a:t>
            </a:r>
            <a:r>
              <a:rPr lang="tr-TR" altLang="tr-TR" dirty="0" err="1">
                <a:solidFill>
                  <a:srgbClr val="FF0000"/>
                </a:solidFill>
              </a:rPr>
              <a:t>Bagging</a:t>
            </a:r>
            <a:endParaRPr lang="tr-TR" dirty="0">
              <a:solidFill>
                <a:srgbClr val="FF0000"/>
              </a:solidFill>
              <a:latin typeface="+mj-lt"/>
            </a:endParaRPr>
          </a:p>
        </p:txBody>
      </p:sp>
      <p:sp>
        <p:nvSpPr>
          <p:cNvPr id="2" name="Dikdörtgen 1">
            <a:extLst>
              <a:ext uri="{FF2B5EF4-FFF2-40B4-BE49-F238E27FC236}">
                <a16:creationId xmlns:a16="http://schemas.microsoft.com/office/drawing/2014/main" id="{9D5B739E-9EBA-4446-8A3E-BB59B61E9B64}"/>
              </a:ext>
            </a:extLst>
          </p:cNvPr>
          <p:cNvSpPr/>
          <p:nvPr/>
        </p:nvSpPr>
        <p:spPr>
          <a:xfrm>
            <a:off x="150292" y="1735146"/>
            <a:ext cx="5640908" cy="4753674"/>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US" altLang="tr-TR" sz="1700" dirty="0"/>
              <a:t>After the composite material (usually large sandwich structures) is placed in a mold, a vacuum bag is laid and covered as the top layer.</a:t>
            </a:r>
            <a:endParaRPr lang="tr-TR" altLang="tr-TR" sz="1700" dirty="0"/>
          </a:p>
          <a:p>
            <a:pPr marL="285750" indent="-285750" algn="just">
              <a:lnSpc>
                <a:spcPct val="150000"/>
              </a:lnSpc>
              <a:buFont typeface="Arial" panose="020B0604020202020204" pitchFamily="34" charset="0"/>
              <a:buChar char="•"/>
            </a:pPr>
            <a:r>
              <a:rPr lang="en-US" altLang="tr-TR" sz="1700" dirty="0"/>
              <a:t>By sucking the air inside, the vacuum bag is pulled down by applying 1 atm pressure on the deposited material.</a:t>
            </a:r>
            <a:endParaRPr lang="tr-TR" altLang="tr-TR" sz="1700" dirty="0"/>
          </a:p>
          <a:p>
            <a:pPr marL="285750" indent="-285750" algn="just">
              <a:lnSpc>
                <a:spcPct val="150000"/>
              </a:lnSpc>
              <a:buFont typeface="Arial" panose="020B0604020202020204" pitchFamily="34" charset="0"/>
              <a:buChar char="•"/>
            </a:pPr>
            <a:r>
              <a:rPr lang="en-US" altLang="tr-TR" sz="1700" dirty="0"/>
              <a:t>In the next step, the entire composition is placed in an oven and heated to cure the resin. </a:t>
            </a:r>
            <a:endParaRPr lang="tr-TR" altLang="tr-TR" sz="1700" dirty="0"/>
          </a:p>
          <a:p>
            <a:pPr marL="285750" indent="-285750" algn="just">
              <a:lnSpc>
                <a:spcPct val="150000"/>
              </a:lnSpc>
              <a:buFont typeface="Arial" panose="020B0604020202020204" pitchFamily="34" charset="0"/>
              <a:buChar char="•"/>
            </a:pPr>
            <a:r>
              <a:rPr lang="en-US" altLang="tr-TR" sz="1700" dirty="0"/>
              <a:t>This method is often applied in conjunction with fiber winding and laying techniques.</a:t>
            </a:r>
            <a:endParaRPr lang="tr-TR" altLang="tr-TR" sz="1700" dirty="0"/>
          </a:p>
          <a:p>
            <a:pPr marL="285750" indent="-285750" algn="just">
              <a:lnSpc>
                <a:spcPct val="150000"/>
              </a:lnSpc>
              <a:buFont typeface="Arial" panose="020B0604020202020204" pitchFamily="34" charset="0"/>
              <a:buChar char="•"/>
            </a:pPr>
            <a:r>
              <a:rPr lang="en-US" altLang="tr-TR" sz="1700" dirty="0"/>
              <a:t>Vacuum bagging method is also used in composite material repair processes.</a:t>
            </a:r>
            <a:endParaRPr lang="tr-TR" altLang="tr-TR" sz="1700" dirty="0"/>
          </a:p>
        </p:txBody>
      </p:sp>
      <p:pic>
        <p:nvPicPr>
          <p:cNvPr id="6" name="Resim 5">
            <a:extLst>
              <a:ext uri="{FF2B5EF4-FFF2-40B4-BE49-F238E27FC236}">
                <a16:creationId xmlns:a16="http://schemas.microsoft.com/office/drawing/2014/main" id="{95A0627F-1487-4F7F-9779-1CF11A312D21}"/>
              </a:ext>
            </a:extLst>
          </p:cNvPr>
          <p:cNvPicPr>
            <a:picLocks noChangeAspect="1"/>
          </p:cNvPicPr>
          <p:nvPr/>
        </p:nvPicPr>
        <p:blipFill>
          <a:blip r:embed="rId2"/>
          <a:stretch>
            <a:fillRect/>
          </a:stretch>
        </p:blipFill>
        <p:spPr>
          <a:xfrm>
            <a:off x="5848432" y="1920373"/>
            <a:ext cx="3044952" cy="1751420"/>
          </a:xfrm>
          <a:prstGeom prst="rect">
            <a:avLst/>
          </a:prstGeom>
        </p:spPr>
      </p:pic>
      <p:pic>
        <p:nvPicPr>
          <p:cNvPr id="8" name="Resim 7">
            <a:extLst>
              <a:ext uri="{FF2B5EF4-FFF2-40B4-BE49-F238E27FC236}">
                <a16:creationId xmlns:a16="http://schemas.microsoft.com/office/drawing/2014/main" id="{12D9A6D5-88AD-4F6D-91BB-42092360C9AE}"/>
              </a:ext>
            </a:extLst>
          </p:cNvPr>
          <p:cNvPicPr>
            <a:picLocks noChangeAspect="1"/>
          </p:cNvPicPr>
          <p:nvPr/>
        </p:nvPicPr>
        <p:blipFill>
          <a:blip r:embed="rId3"/>
          <a:stretch>
            <a:fillRect/>
          </a:stretch>
        </p:blipFill>
        <p:spPr>
          <a:xfrm>
            <a:off x="5901400" y="4301293"/>
            <a:ext cx="3008242" cy="1836242"/>
          </a:xfrm>
          <a:prstGeom prst="rect">
            <a:avLst/>
          </a:prstGeom>
        </p:spPr>
      </p:pic>
      <p:sp>
        <p:nvSpPr>
          <p:cNvPr id="13" name="Ok: Aşağı 12">
            <a:extLst>
              <a:ext uri="{FF2B5EF4-FFF2-40B4-BE49-F238E27FC236}">
                <a16:creationId xmlns:a16="http://schemas.microsoft.com/office/drawing/2014/main" id="{1101E939-65F7-47A9-B0B5-ED67886AD8F0}"/>
              </a:ext>
            </a:extLst>
          </p:cNvPr>
          <p:cNvSpPr/>
          <p:nvPr/>
        </p:nvSpPr>
        <p:spPr>
          <a:xfrm>
            <a:off x="7225501" y="3803663"/>
            <a:ext cx="360040" cy="3657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Başlık 1">
            <a:extLst>
              <a:ext uri="{FF2B5EF4-FFF2-40B4-BE49-F238E27FC236}">
                <a16:creationId xmlns:a16="http://schemas.microsoft.com/office/drawing/2014/main" id="{4D1AF7DC-6108-495A-BF7B-9E60535DBE6C}"/>
              </a:ext>
            </a:extLst>
          </p:cNvPr>
          <p:cNvSpPr txBox="1">
            <a:spLocks/>
          </p:cNvSpPr>
          <p:nvPr/>
        </p:nvSpPr>
        <p:spPr>
          <a:xfrm>
            <a:off x="698714" y="366802"/>
            <a:ext cx="7746572" cy="520578"/>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solidFill>
                  <a:schemeClr val="bg2">
                    <a:lumMod val="50000"/>
                  </a:schemeClr>
                </a:solidFill>
              </a:rPr>
              <a:t>12- </a:t>
            </a:r>
            <a:r>
              <a:rPr lang="tr-TR" sz="2800" dirty="0" err="1">
                <a:solidFill>
                  <a:schemeClr val="bg2">
                    <a:lumMod val="50000"/>
                  </a:schemeClr>
                </a:solidFill>
              </a:rPr>
              <a:t>Manufacturing</a:t>
            </a:r>
            <a:r>
              <a:rPr lang="tr-TR" sz="2800" dirty="0">
                <a:solidFill>
                  <a:schemeClr val="bg2">
                    <a:lumMod val="50000"/>
                  </a:schemeClr>
                </a:solidFill>
              </a:rPr>
              <a:t> Technologies in </a:t>
            </a:r>
            <a:r>
              <a:rPr lang="tr-TR" sz="2800" dirty="0" err="1">
                <a:solidFill>
                  <a:schemeClr val="bg2">
                    <a:lumMod val="50000"/>
                  </a:schemeClr>
                </a:solidFill>
              </a:rPr>
              <a:t>Composites</a:t>
            </a:r>
            <a:endParaRPr lang="tr-TR" sz="2800" dirty="0">
              <a:solidFill>
                <a:schemeClr val="bg2">
                  <a:lumMod val="50000"/>
                </a:schemeClr>
              </a:solidFill>
            </a:endParaRPr>
          </a:p>
        </p:txBody>
      </p:sp>
    </p:spTree>
    <p:extLst>
      <p:ext uri="{BB962C8B-B14F-4D97-AF65-F5344CB8AC3E}">
        <p14:creationId xmlns:p14="http://schemas.microsoft.com/office/powerpoint/2010/main" val="84954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a:xfrm>
            <a:off x="2195736" y="6404984"/>
            <a:ext cx="5707360" cy="365760"/>
          </a:xfrm>
        </p:spPr>
        <p:txBody>
          <a:bodyPr/>
          <a:lstStyle/>
          <a:p>
            <a:r>
              <a:rPr lang="en-US" dirty="0"/>
              <a:t>General Information About Composite Materials / Mehmet </a:t>
            </a:r>
            <a:r>
              <a:rPr lang="en-US" dirty="0" err="1"/>
              <a:t>Zor</a:t>
            </a:r>
            <a:endParaRPr lang="tr-TR" dirty="0"/>
          </a:p>
        </p:txBody>
      </p:sp>
      <p:sp>
        <p:nvSpPr>
          <p:cNvPr id="3" name="Slayt Numarası Yer Tutucusu 2"/>
          <p:cNvSpPr>
            <a:spLocks noGrp="1"/>
          </p:cNvSpPr>
          <p:nvPr>
            <p:ph type="sldNum" sz="quarter" idx="12"/>
          </p:nvPr>
        </p:nvSpPr>
        <p:spPr/>
        <p:txBody>
          <a:bodyPr/>
          <a:lstStyle/>
          <a:p>
            <a:fld id="{B7840E83-AC17-4BB5-BC43-751DE1ADA5B1}" type="slidenum">
              <a:rPr lang="tr-TR" smtClean="0"/>
              <a:t>19</a:t>
            </a:fld>
            <a:endParaRPr lang="tr-TR"/>
          </a:p>
        </p:txBody>
      </p:sp>
      <p:sp>
        <p:nvSpPr>
          <p:cNvPr id="12" name="Rectangle 3" descr="Rectangle: Click to edit Master text styles&#10;Second level&#10;Third level&#10;Fourth level&#10;Fifth level"/>
          <p:cNvSpPr txBox="1">
            <a:spLocks noChangeArrowheads="1"/>
          </p:cNvSpPr>
          <p:nvPr/>
        </p:nvSpPr>
        <p:spPr>
          <a:xfrm>
            <a:off x="308466" y="1589703"/>
            <a:ext cx="6552728" cy="432048"/>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None/>
            </a:pPr>
            <a:r>
              <a:rPr lang="tr-TR" sz="1800" b="1" dirty="0"/>
              <a:t>3.4 </a:t>
            </a:r>
            <a:r>
              <a:rPr lang="tr-TR" sz="1800" b="1" dirty="0" err="1"/>
              <a:t>Aviation</a:t>
            </a:r>
            <a:r>
              <a:rPr lang="tr-TR" sz="1800" b="1" dirty="0"/>
              <a:t> </a:t>
            </a:r>
            <a:r>
              <a:rPr lang="tr-TR" sz="1800" b="1" dirty="0" err="1"/>
              <a:t>Industry</a:t>
            </a:r>
            <a:r>
              <a:rPr lang="tr-TR" sz="1800" b="1" dirty="0"/>
              <a:t> Applications :</a:t>
            </a:r>
          </a:p>
        </p:txBody>
      </p:sp>
      <p:sp>
        <p:nvSpPr>
          <p:cNvPr id="4" name="Veri Yer Tutucusu 3"/>
          <p:cNvSpPr>
            <a:spLocks noGrp="1"/>
          </p:cNvSpPr>
          <p:nvPr>
            <p:ph type="dt" sz="half" idx="10"/>
          </p:nvPr>
        </p:nvSpPr>
        <p:spPr/>
        <p:txBody>
          <a:bodyPr/>
          <a:lstStyle/>
          <a:p>
            <a:r>
              <a:rPr lang="tr-TR" dirty="0"/>
              <a:t>......</a:t>
            </a:r>
          </a:p>
        </p:txBody>
      </p:sp>
      <p:pic>
        <p:nvPicPr>
          <p:cNvPr id="6" name="Resim 5">
            <a:extLst>
              <a:ext uri="{FF2B5EF4-FFF2-40B4-BE49-F238E27FC236}">
                <a16:creationId xmlns:a16="http://schemas.microsoft.com/office/drawing/2014/main" id="{6F82F63F-0F6B-43BF-9193-DFF26BAD6A63}"/>
              </a:ext>
            </a:extLst>
          </p:cNvPr>
          <p:cNvPicPr>
            <a:picLocks noChangeAspect="1"/>
          </p:cNvPicPr>
          <p:nvPr/>
        </p:nvPicPr>
        <p:blipFill>
          <a:blip r:embed="rId2"/>
          <a:stretch>
            <a:fillRect/>
          </a:stretch>
        </p:blipFill>
        <p:spPr>
          <a:xfrm>
            <a:off x="785676" y="2189070"/>
            <a:ext cx="7743825" cy="4143375"/>
          </a:xfrm>
          <a:prstGeom prst="rect">
            <a:avLst/>
          </a:prstGeom>
        </p:spPr>
      </p:pic>
      <p:sp>
        <p:nvSpPr>
          <p:cNvPr id="7" name="Dikdörtgen 6">
            <a:extLst>
              <a:ext uri="{FF2B5EF4-FFF2-40B4-BE49-F238E27FC236}">
                <a16:creationId xmlns:a16="http://schemas.microsoft.com/office/drawing/2014/main" id="{DCD2FDFF-5AE5-41F2-903F-0A51EBD41066}"/>
              </a:ext>
            </a:extLst>
          </p:cNvPr>
          <p:cNvSpPr/>
          <p:nvPr/>
        </p:nvSpPr>
        <p:spPr>
          <a:xfrm>
            <a:off x="1619165" y="5266060"/>
            <a:ext cx="2634054" cy="369332"/>
          </a:xfrm>
          <a:prstGeom prst="rect">
            <a:avLst/>
          </a:prstGeom>
        </p:spPr>
        <p:txBody>
          <a:bodyPr wrap="none">
            <a:spAutoFit/>
          </a:bodyPr>
          <a:lstStyle/>
          <a:p>
            <a:r>
              <a:rPr lang="tr-TR" dirty="0" err="1"/>
              <a:t>Carbon</a:t>
            </a:r>
            <a:r>
              <a:rPr lang="tr-TR" dirty="0"/>
              <a:t> </a:t>
            </a:r>
            <a:r>
              <a:rPr lang="tr-TR" dirty="0" err="1"/>
              <a:t>composite</a:t>
            </a:r>
            <a:r>
              <a:rPr lang="tr-TR" dirty="0"/>
              <a:t> </a:t>
            </a:r>
            <a:r>
              <a:rPr lang="tr-TR" dirty="0" err="1"/>
              <a:t>sheet</a:t>
            </a:r>
            <a:endParaRPr lang="tr-TR" dirty="0"/>
          </a:p>
        </p:txBody>
      </p:sp>
      <p:sp>
        <p:nvSpPr>
          <p:cNvPr id="8" name="Dikdörtgen 7">
            <a:extLst>
              <a:ext uri="{FF2B5EF4-FFF2-40B4-BE49-F238E27FC236}">
                <a16:creationId xmlns:a16="http://schemas.microsoft.com/office/drawing/2014/main" id="{3601EECC-E35C-419F-BBE6-4785A47EB65A}"/>
              </a:ext>
            </a:extLst>
          </p:cNvPr>
          <p:cNvSpPr/>
          <p:nvPr/>
        </p:nvSpPr>
        <p:spPr>
          <a:xfrm>
            <a:off x="1619165" y="5635392"/>
            <a:ext cx="3163045" cy="369332"/>
          </a:xfrm>
          <a:prstGeom prst="rect">
            <a:avLst/>
          </a:prstGeom>
        </p:spPr>
        <p:txBody>
          <a:bodyPr wrap="none">
            <a:spAutoFit/>
          </a:bodyPr>
          <a:lstStyle/>
          <a:p>
            <a:r>
              <a:rPr lang="tr-TR" dirty="0" err="1"/>
              <a:t>Carbon</a:t>
            </a:r>
            <a:r>
              <a:rPr lang="tr-TR" dirty="0"/>
              <a:t> </a:t>
            </a:r>
            <a:r>
              <a:rPr lang="tr-TR" dirty="0" err="1"/>
              <a:t>honeycomb</a:t>
            </a:r>
            <a:r>
              <a:rPr lang="tr-TR" dirty="0"/>
              <a:t> </a:t>
            </a:r>
            <a:r>
              <a:rPr lang="tr-TR" dirty="0" err="1"/>
              <a:t>structure</a:t>
            </a:r>
            <a:endParaRPr lang="tr-TR" dirty="0"/>
          </a:p>
        </p:txBody>
      </p:sp>
      <p:sp>
        <p:nvSpPr>
          <p:cNvPr id="10" name="Dikdörtgen 9">
            <a:extLst>
              <a:ext uri="{FF2B5EF4-FFF2-40B4-BE49-F238E27FC236}">
                <a16:creationId xmlns:a16="http://schemas.microsoft.com/office/drawing/2014/main" id="{4961D7D9-4BE2-4837-9C8C-53ED31992236}"/>
              </a:ext>
            </a:extLst>
          </p:cNvPr>
          <p:cNvSpPr/>
          <p:nvPr/>
        </p:nvSpPr>
        <p:spPr>
          <a:xfrm>
            <a:off x="6372200" y="5040744"/>
            <a:ext cx="1268296" cy="369332"/>
          </a:xfrm>
          <a:prstGeom prst="rect">
            <a:avLst/>
          </a:prstGeom>
        </p:spPr>
        <p:txBody>
          <a:bodyPr wrap="none">
            <a:spAutoFit/>
          </a:bodyPr>
          <a:lstStyle/>
          <a:p>
            <a:r>
              <a:rPr lang="tr-TR" dirty="0" err="1"/>
              <a:t>Glass</a:t>
            </a:r>
            <a:r>
              <a:rPr lang="tr-TR" dirty="0"/>
              <a:t> fiber</a:t>
            </a:r>
          </a:p>
        </p:txBody>
      </p:sp>
      <p:sp>
        <p:nvSpPr>
          <p:cNvPr id="13" name="Dikdörtgen 12">
            <a:extLst>
              <a:ext uri="{FF2B5EF4-FFF2-40B4-BE49-F238E27FC236}">
                <a16:creationId xmlns:a16="http://schemas.microsoft.com/office/drawing/2014/main" id="{DE004B04-D23C-429B-A740-ECB0ADB1C5C2}"/>
              </a:ext>
            </a:extLst>
          </p:cNvPr>
          <p:cNvSpPr/>
          <p:nvPr/>
        </p:nvSpPr>
        <p:spPr>
          <a:xfrm>
            <a:off x="6331323" y="5375383"/>
            <a:ext cx="1350050" cy="369332"/>
          </a:xfrm>
          <a:prstGeom prst="rect">
            <a:avLst/>
          </a:prstGeom>
        </p:spPr>
        <p:txBody>
          <a:bodyPr wrap="none">
            <a:spAutoFit/>
          </a:bodyPr>
          <a:lstStyle/>
          <a:p>
            <a:r>
              <a:rPr lang="tr-TR" dirty="0" err="1"/>
              <a:t>Aluminium</a:t>
            </a:r>
            <a:endParaRPr lang="tr-TR" dirty="0"/>
          </a:p>
        </p:txBody>
      </p:sp>
      <p:sp>
        <p:nvSpPr>
          <p:cNvPr id="14" name="Dikdörtgen 13">
            <a:extLst>
              <a:ext uri="{FF2B5EF4-FFF2-40B4-BE49-F238E27FC236}">
                <a16:creationId xmlns:a16="http://schemas.microsoft.com/office/drawing/2014/main" id="{BC1BDE30-0482-4B0F-B13C-DBE67E84658C}"/>
              </a:ext>
            </a:extLst>
          </p:cNvPr>
          <p:cNvSpPr/>
          <p:nvPr/>
        </p:nvSpPr>
        <p:spPr>
          <a:xfrm>
            <a:off x="6331323" y="5705963"/>
            <a:ext cx="1907895" cy="369332"/>
          </a:xfrm>
          <a:prstGeom prst="rect">
            <a:avLst/>
          </a:prstGeom>
        </p:spPr>
        <p:txBody>
          <a:bodyPr wrap="none">
            <a:spAutoFit/>
          </a:bodyPr>
          <a:lstStyle/>
          <a:p>
            <a:r>
              <a:rPr lang="tr-TR" dirty="0"/>
              <a:t>Steel &amp; </a:t>
            </a:r>
            <a:r>
              <a:rPr lang="tr-TR" dirty="0" err="1"/>
              <a:t>Titanium</a:t>
            </a:r>
            <a:endParaRPr lang="tr-TR" dirty="0"/>
          </a:p>
        </p:txBody>
      </p:sp>
      <p:sp>
        <p:nvSpPr>
          <p:cNvPr id="15" name="Rectangle 2">
            <a:extLst>
              <a:ext uri="{FF2B5EF4-FFF2-40B4-BE49-F238E27FC236}">
                <a16:creationId xmlns:a16="http://schemas.microsoft.com/office/drawing/2014/main" id="{00377C61-33CE-43EC-B840-356534A7DCEF}"/>
              </a:ext>
            </a:extLst>
          </p:cNvPr>
          <p:cNvSpPr>
            <a:spLocks noGrp="1" noChangeArrowheads="1"/>
          </p:cNvSpPr>
          <p:nvPr>
            <p:ph type="title"/>
          </p:nvPr>
        </p:nvSpPr>
        <p:spPr>
          <a:xfrm>
            <a:off x="757101" y="306582"/>
            <a:ext cx="7772400" cy="618776"/>
          </a:xfrm>
          <a:noFill/>
        </p:spPr>
        <p:txBody>
          <a:bodyPr>
            <a:noAutofit/>
          </a:bodyPr>
          <a:lstStyle/>
          <a:p>
            <a:pPr eaLnBrk="1" hangingPunct="1"/>
            <a:r>
              <a:rPr lang="tr-TR" sz="3600" dirty="0"/>
              <a:t>3-</a:t>
            </a:r>
            <a:r>
              <a:rPr lang="en" sz="3600" dirty="0"/>
              <a:t>Application Areas of Composites</a:t>
            </a:r>
          </a:p>
        </p:txBody>
      </p:sp>
      <p:sp>
        <p:nvSpPr>
          <p:cNvPr id="16" name="Dikdörtgen 15">
            <a:extLst>
              <a:ext uri="{FF2B5EF4-FFF2-40B4-BE49-F238E27FC236}">
                <a16:creationId xmlns:a16="http://schemas.microsoft.com/office/drawing/2014/main" id="{EC5D7E49-B972-41FA-90EE-18DC8F529EA5}"/>
              </a:ext>
            </a:extLst>
          </p:cNvPr>
          <p:cNvSpPr/>
          <p:nvPr/>
        </p:nvSpPr>
        <p:spPr>
          <a:xfrm>
            <a:off x="7583886" y="820696"/>
            <a:ext cx="1370888" cy="400110"/>
          </a:xfrm>
          <a:prstGeom prst="rect">
            <a:avLst/>
          </a:prstGeom>
        </p:spPr>
        <p:txBody>
          <a:bodyPr wrap="none">
            <a:spAutoFit/>
          </a:bodyPr>
          <a:lstStyle/>
          <a:p>
            <a:r>
              <a:rPr lang="tr-TR" sz="2000" dirty="0">
                <a:solidFill>
                  <a:schemeClr val="bg2">
                    <a:lumMod val="90000"/>
                  </a:schemeClr>
                </a:solidFill>
              </a:rPr>
              <a:t>(</a:t>
            </a:r>
            <a:r>
              <a:rPr lang="tr-TR" sz="2000" dirty="0" err="1">
                <a:solidFill>
                  <a:schemeClr val="bg2">
                    <a:lumMod val="90000"/>
                  </a:schemeClr>
                </a:solidFill>
              </a:rPr>
              <a:t>continue</a:t>
            </a:r>
            <a:r>
              <a:rPr lang="tr-TR" sz="2000" dirty="0">
                <a:solidFill>
                  <a:schemeClr val="bg2">
                    <a:lumMod val="90000"/>
                  </a:schemeClr>
                </a:solidFill>
              </a:rPr>
              <a:t>)</a:t>
            </a:r>
          </a:p>
        </p:txBody>
      </p:sp>
    </p:spTree>
    <p:extLst>
      <p:ext uri="{BB962C8B-B14F-4D97-AF65-F5344CB8AC3E}">
        <p14:creationId xmlns:p14="http://schemas.microsoft.com/office/powerpoint/2010/main" val="230921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8" grpId="0"/>
      <p:bldP spid="10" grpId="0"/>
      <p:bldP spid="13" grpId="0"/>
      <p:bldP spid="14"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894348" y="6408073"/>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190</a:t>
            </a:fld>
            <a:endParaRPr lang="tr-TR"/>
          </a:p>
        </p:txBody>
      </p:sp>
      <p:sp>
        <p:nvSpPr>
          <p:cNvPr id="5" name="Veri Yer Tutucusu 4"/>
          <p:cNvSpPr>
            <a:spLocks noGrp="1"/>
          </p:cNvSpPr>
          <p:nvPr>
            <p:ph type="dt" sz="half" idx="10"/>
          </p:nvPr>
        </p:nvSpPr>
        <p:spPr/>
        <p:txBody>
          <a:bodyPr/>
          <a:lstStyle/>
          <a:p>
            <a:r>
              <a:rPr lang="tr-TR" dirty="0"/>
              <a:t>......</a:t>
            </a:r>
          </a:p>
        </p:txBody>
      </p:sp>
      <p:pic>
        <p:nvPicPr>
          <p:cNvPr id="14" name="Picture 2">
            <a:extLst>
              <a:ext uri="{FF2B5EF4-FFF2-40B4-BE49-F238E27FC236}">
                <a16:creationId xmlns:a16="http://schemas.microsoft.com/office/drawing/2014/main" id="{B1DD66F8-FBBD-49DC-83F9-69D623F4E6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532967"/>
            <a:ext cx="6364865" cy="4776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Başlık 1">
            <a:extLst>
              <a:ext uri="{FF2B5EF4-FFF2-40B4-BE49-F238E27FC236}">
                <a16:creationId xmlns:a16="http://schemas.microsoft.com/office/drawing/2014/main" id="{0FB4E241-BBA5-4E92-A61B-3EB131D02CF3}"/>
              </a:ext>
            </a:extLst>
          </p:cNvPr>
          <p:cNvSpPr txBox="1">
            <a:spLocks/>
          </p:cNvSpPr>
          <p:nvPr/>
        </p:nvSpPr>
        <p:spPr>
          <a:xfrm>
            <a:off x="712794" y="256270"/>
            <a:ext cx="7746572" cy="520578"/>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solidFill>
                  <a:schemeClr val="bg2">
                    <a:lumMod val="50000"/>
                  </a:schemeClr>
                </a:solidFill>
              </a:rPr>
              <a:t>12- </a:t>
            </a:r>
            <a:r>
              <a:rPr lang="tr-TR" sz="2800" dirty="0" err="1">
                <a:solidFill>
                  <a:schemeClr val="bg2">
                    <a:lumMod val="50000"/>
                  </a:schemeClr>
                </a:solidFill>
              </a:rPr>
              <a:t>Manufacturing</a:t>
            </a:r>
            <a:r>
              <a:rPr lang="tr-TR" sz="2800" dirty="0">
                <a:solidFill>
                  <a:schemeClr val="bg2">
                    <a:lumMod val="50000"/>
                  </a:schemeClr>
                </a:solidFill>
              </a:rPr>
              <a:t> Technologies in </a:t>
            </a:r>
            <a:r>
              <a:rPr lang="tr-TR" sz="2800" dirty="0" err="1">
                <a:solidFill>
                  <a:schemeClr val="bg2">
                    <a:lumMod val="50000"/>
                  </a:schemeClr>
                </a:solidFill>
              </a:rPr>
              <a:t>Composites</a:t>
            </a:r>
            <a:endParaRPr lang="tr-TR" sz="2800" dirty="0">
              <a:solidFill>
                <a:schemeClr val="bg2">
                  <a:lumMod val="50000"/>
                </a:schemeClr>
              </a:solidFill>
            </a:endParaRPr>
          </a:p>
        </p:txBody>
      </p:sp>
      <p:sp>
        <p:nvSpPr>
          <p:cNvPr id="9" name="Dikdörtgen 8">
            <a:extLst>
              <a:ext uri="{FF2B5EF4-FFF2-40B4-BE49-F238E27FC236}">
                <a16:creationId xmlns:a16="http://schemas.microsoft.com/office/drawing/2014/main" id="{FC3D7680-305D-4553-A30B-9049A430FC44}"/>
              </a:ext>
            </a:extLst>
          </p:cNvPr>
          <p:cNvSpPr/>
          <p:nvPr/>
        </p:nvSpPr>
        <p:spPr>
          <a:xfrm>
            <a:off x="2123728" y="675703"/>
            <a:ext cx="4536504" cy="369332"/>
          </a:xfrm>
          <a:prstGeom prst="rect">
            <a:avLst/>
          </a:prstGeom>
        </p:spPr>
        <p:txBody>
          <a:bodyPr wrap="square">
            <a:spAutoFit/>
          </a:bodyPr>
          <a:lstStyle/>
          <a:p>
            <a:r>
              <a:rPr lang="tr-TR" dirty="0">
                <a:solidFill>
                  <a:schemeClr val="bg1">
                    <a:lumMod val="50000"/>
                  </a:schemeClr>
                </a:solidFill>
                <a:latin typeface="+mj-lt"/>
              </a:rPr>
              <a:t>12.9 </a:t>
            </a:r>
            <a:r>
              <a:rPr lang="tr-TR" altLang="tr-TR" dirty="0" err="1">
                <a:solidFill>
                  <a:schemeClr val="bg1">
                    <a:lumMod val="50000"/>
                  </a:schemeClr>
                </a:solidFill>
              </a:rPr>
              <a:t>Vacuum</a:t>
            </a:r>
            <a:r>
              <a:rPr lang="tr-TR" altLang="tr-TR" dirty="0">
                <a:solidFill>
                  <a:schemeClr val="bg1">
                    <a:lumMod val="50000"/>
                  </a:schemeClr>
                </a:solidFill>
              </a:rPr>
              <a:t> </a:t>
            </a:r>
            <a:r>
              <a:rPr lang="tr-TR" altLang="tr-TR" dirty="0" err="1">
                <a:solidFill>
                  <a:schemeClr val="bg1">
                    <a:lumMod val="50000"/>
                  </a:schemeClr>
                </a:solidFill>
              </a:rPr>
              <a:t>Bonding</a:t>
            </a:r>
            <a:r>
              <a:rPr lang="tr-TR" altLang="tr-TR" dirty="0">
                <a:solidFill>
                  <a:schemeClr val="bg1">
                    <a:lumMod val="50000"/>
                  </a:schemeClr>
                </a:solidFill>
              </a:rPr>
              <a:t> / </a:t>
            </a:r>
            <a:r>
              <a:rPr lang="tr-TR" altLang="tr-TR" dirty="0" err="1">
                <a:solidFill>
                  <a:schemeClr val="bg1">
                    <a:lumMod val="50000"/>
                  </a:schemeClr>
                </a:solidFill>
              </a:rPr>
              <a:t>Vacuum</a:t>
            </a:r>
            <a:r>
              <a:rPr lang="tr-TR" altLang="tr-TR" dirty="0">
                <a:solidFill>
                  <a:schemeClr val="bg1">
                    <a:lumMod val="50000"/>
                  </a:schemeClr>
                </a:solidFill>
              </a:rPr>
              <a:t> </a:t>
            </a:r>
            <a:r>
              <a:rPr lang="tr-TR" altLang="tr-TR" dirty="0" err="1">
                <a:solidFill>
                  <a:schemeClr val="bg1">
                    <a:lumMod val="50000"/>
                  </a:schemeClr>
                </a:solidFill>
              </a:rPr>
              <a:t>Bagging</a:t>
            </a:r>
            <a:endParaRPr lang="tr-TR" dirty="0">
              <a:solidFill>
                <a:schemeClr val="bg1">
                  <a:lumMod val="50000"/>
                </a:schemeClr>
              </a:solidFill>
              <a:latin typeface="+mj-lt"/>
            </a:endParaRPr>
          </a:p>
        </p:txBody>
      </p:sp>
    </p:spTree>
    <p:extLst>
      <p:ext uri="{BB962C8B-B14F-4D97-AF65-F5344CB8AC3E}">
        <p14:creationId xmlns:p14="http://schemas.microsoft.com/office/powerpoint/2010/main" val="18041932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880624" y="6422604"/>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191</a:t>
            </a:fld>
            <a:endParaRPr lang="tr-TR"/>
          </a:p>
        </p:txBody>
      </p:sp>
      <p:sp>
        <p:nvSpPr>
          <p:cNvPr id="5" name="Veri Yer Tutucusu 4"/>
          <p:cNvSpPr>
            <a:spLocks noGrp="1"/>
          </p:cNvSpPr>
          <p:nvPr>
            <p:ph type="dt" sz="half" idx="10"/>
          </p:nvPr>
        </p:nvSpPr>
        <p:spPr/>
        <p:txBody>
          <a:bodyPr/>
          <a:lstStyle/>
          <a:p>
            <a:r>
              <a:rPr lang="tr-TR" dirty="0"/>
              <a:t>......</a:t>
            </a:r>
          </a:p>
        </p:txBody>
      </p:sp>
      <p:sp>
        <p:nvSpPr>
          <p:cNvPr id="15" name="Dikdörtgen 14">
            <a:extLst>
              <a:ext uri="{FF2B5EF4-FFF2-40B4-BE49-F238E27FC236}">
                <a16:creationId xmlns:a16="http://schemas.microsoft.com/office/drawing/2014/main" id="{3EF137CE-52FD-4D23-A20E-852C7F340A4B}"/>
              </a:ext>
            </a:extLst>
          </p:cNvPr>
          <p:cNvSpPr/>
          <p:nvPr/>
        </p:nvSpPr>
        <p:spPr>
          <a:xfrm>
            <a:off x="304800" y="1366220"/>
            <a:ext cx="3091469" cy="369332"/>
          </a:xfrm>
          <a:prstGeom prst="rect">
            <a:avLst/>
          </a:prstGeom>
        </p:spPr>
        <p:txBody>
          <a:bodyPr wrap="square">
            <a:spAutoFit/>
          </a:bodyPr>
          <a:lstStyle/>
          <a:p>
            <a:r>
              <a:rPr lang="tr-TR" dirty="0">
                <a:solidFill>
                  <a:srgbClr val="FF0000"/>
                </a:solidFill>
                <a:latin typeface="+mj-lt"/>
              </a:rPr>
              <a:t>12.10 </a:t>
            </a:r>
            <a:r>
              <a:rPr lang="tr-TR" dirty="0" err="1">
                <a:solidFill>
                  <a:srgbClr val="FF0000"/>
                </a:solidFill>
                <a:latin typeface="+mj-lt"/>
              </a:rPr>
              <a:t>A</a:t>
            </a:r>
            <a:r>
              <a:rPr lang="tr-TR" dirty="0" err="1">
                <a:solidFill>
                  <a:srgbClr val="FF0000"/>
                </a:solidFill>
              </a:rPr>
              <a:t>utoclave</a:t>
            </a:r>
            <a:endParaRPr lang="tr-TR" dirty="0">
              <a:solidFill>
                <a:srgbClr val="FF0000"/>
              </a:solidFill>
            </a:endParaRPr>
          </a:p>
        </p:txBody>
      </p:sp>
      <p:sp>
        <p:nvSpPr>
          <p:cNvPr id="2" name="Dikdörtgen 1">
            <a:extLst>
              <a:ext uri="{FF2B5EF4-FFF2-40B4-BE49-F238E27FC236}">
                <a16:creationId xmlns:a16="http://schemas.microsoft.com/office/drawing/2014/main" id="{858DF593-F51A-4269-98ED-11FDAB59E212}"/>
              </a:ext>
            </a:extLst>
          </p:cNvPr>
          <p:cNvSpPr/>
          <p:nvPr/>
        </p:nvSpPr>
        <p:spPr>
          <a:xfrm>
            <a:off x="298110" y="1681754"/>
            <a:ext cx="5082174" cy="3184013"/>
          </a:xfrm>
          <a:prstGeom prst="rect">
            <a:avLst/>
          </a:prstGeom>
        </p:spPr>
        <p:txBody>
          <a:bodyPr wrap="square">
            <a:spAutoFit/>
          </a:bodyPr>
          <a:lstStyle/>
          <a:p>
            <a:pPr algn="just">
              <a:lnSpc>
                <a:spcPct val="150000"/>
              </a:lnSpc>
              <a:defRPr/>
            </a:pPr>
            <a:r>
              <a:rPr lang="en-US" sz="1700" b="1" dirty="0">
                <a:solidFill>
                  <a:schemeClr val="tx1">
                    <a:lumMod val="75000"/>
                    <a:lumOff val="25000"/>
                  </a:schemeClr>
                </a:solidFill>
              </a:rPr>
              <a:t>Autoclave</a:t>
            </a:r>
            <a:r>
              <a:rPr lang="en-US" sz="1700" dirty="0">
                <a:solidFill>
                  <a:schemeClr val="tx1">
                    <a:lumMod val="75000"/>
                    <a:lumOff val="25000"/>
                  </a:schemeClr>
                </a:solidFill>
              </a:rPr>
              <a:t> is a pressurized vessel in which pressure, temperature and vacuum (suction) can be controlled. In order to increase the performance of thermoset composite materials, it is necessary to increase the fiber/resin ratio and completely eliminate air gaps that may occur in the material. This requires high heat and pressure, which is only possible in an autoclave device.</a:t>
            </a:r>
            <a:endParaRPr lang="tr-TR" sz="1700" dirty="0">
              <a:solidFill>
                <a:schemeClr val="tx1">
                  <a:lumMod val="75000"/>
                  <a:lumOff val="25000"/>
                </a:schemeClr>
              </a:solidFill>
            </a:endParaRPr>
          </a:p>
        </p:txBody>
      </p:sp>
      <p:sp>
        <p:nvSpPr>
          <p:cNvPr id="6" name="Dikdörtgen 5">
            <a:extLst>
              <a:ext uri="{FF2B5EF4-FFF2-40B4-BE49-F238E27FC236}">
                <a16:creationId xmlns:a16="http://schemas.microsoft.com/office/drawing/2014/main" id="{A6307C9F-6FE1-4D75-90FE-0FACBB5C77F1}"/>
              </a:ext>
            </a:extLst>
          </p:cNvPr>
          <p:cNvSpPr/>
          <p:nvPr/>
        </p:nvSpPr>
        <p:spPr>
          <a:xfrm>
            <a:off x="169434" y="4790631"/>
            <a:ext cx="8676456" cy="1614353"/>
          </a:xfrm>
          <a:prstGeom prst="rect">
            <a:avLst/>
          </a:prstGeom>
        </p:spPr>
        <p:txBody>
          <a:bodyPr wrap="square">
            <a:spAutoFit/>
          </a:bodyPr>
          <a:lstStyle/>
          <a:p>
            <a:pPr algn="just">
              <a:lnSpc>
                <a:spcPct val="150000"/>
              </a:lnSpc>
              <a:defRPr/>
            </a:pPr>
            <a:r>
              <a:rPr lang="en-US" sz="1700" dirty="0">
                <a:solidFill>
                  <a:schemeClr val="tx1">
                    <a:lumMod val="75000"/>
                    <a:lumOff val="25000"/>
                  </a:schemeClr>
                </a:solidFill>
              </a:rPr>
              <a:t>As in the vacuum bagging method, the fiber/resin is exposed to pressure in a sealed bag. This pressure must be greater than 1 atm, regular and controllable. Thus, high quality composites can be produced for special purposes and curing conditions are fully met. This method can take much longer and is more expensive than other methods.</a:t>
            </a:r>
            <a:endParaRPr lang="tr-TR" sz="1700" dirty="0">
              <a:solidFill>
                <a:schemeClr val="tx1">
                  <a:lumMod val="75000"/>
                  <a:lumOff val="25000"/>
                </a:schemeClr>
              </a:solidFill>
            </a:endParaRPr>
          </a:p>
        </p:txBody>
      </p:sp>
      <p:pic>
        <p:nvPicPr>
          <p:cNvPr id="9218" name="Picture 2" descr="18L Cerrahi Aletler Otoklav Buhar Paslanmaz Çelik Greece | Ubuy">
            <a:extLst>
              <a:ext uri="{FF2B5EF4-FFF2-40B4-BE49-F238E27FC236}">
                <a16:creationId xmlns:a16="http://schemas.microsoft.com/office/drawing/2014/main" id="{532E375C-8E6C-487A-829D-39AA686E4DC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8698" y="1916832"/>
            <a:ext cx="3381839" cy="2232248"/>
          </a:xfrm>
          <a:prstGeom prst="rect">
            <a:avLst/>
          </a:prstGeom>
          <a:noFill/>
          <a:extLst>
            <a:ext uri="{909E8E84-426E-40DD-AFC4-6F175D3DCCD1}">
              <a14:hiddenFill xmlns:a14="http://schemas.microsoft.com/office/drawing/2010/main">
                <a:solidFill>
                  <a:srgbClr val="FFFFFF"/>
                </a:solidFill>
              </a14:hiddenFill>
            </a:ext>
          </a:extLst>
        </p:spPr>
      </p:pic>
      <p:sp>
        <p:nvSpPr>
          <p:cNvPr id="10" name="Başlık 1">
            <a:extLst>
              <a:ext uri="{FF2B5EF4-FFF2-40B4-BE49-F238E27FC236}">
                <a16:creationId xmlns:a16="http://schemas.microsoft.com/office/drawing/2014/main" id="{E9FB5A55-E7AB-4201-A369-721D5CC074EF}"/>
              </a:ext>
            </a:extLst>
          </p:cNvPr>
          <p:cNvSpPr txBox="1">
            <a:spLocks/>
          </p:cNvSpPr>
          <p:nvPr/>
        </p:nvSpPr>
        <p:spPr>
          <a:xfrm>
            <a:off x="717002" y="348027"/>
            <a:ext cx="7746572" cy="520578"/>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2800" dirty="0">
                <a:solidFill>
                  <a:schemeClr val="bg2">
                    <a:lumMod val="50000"/>
                  </a:schemeClr>
                </a:solidFill>
              </a:rPr>
              <a:t>12- </a:t>
            </a:r>
            <a:r>
              <a:rPr lang="tr-TR" sz="2800" dirty="0" err="1">
                <a:solidFill>
                  <a:schemeClr val="bg2">
                    <a:lumMod val="50000"/>
                  </a:schemeClr>
                </a:solidFill>
              </a:rPr>
              <a:t>Manufacturing</a:t>
            </a:r>
            <a:r>
              <a:rPr lang="tr-TR" sz="2800" dirty="0">
                <a:solidFill>
                  <a:schemeClr val="bg2">
                    <a:lumMod val="50000"/>
                  </a:schemeClr>
                </a:solidFill>
              </a:rPr>
              <a:t> Technologies in </a:t>
            </a:r>
            <a:r>
              <a:rPr lang="tr-TR" sz="2800" dirty="0" err="1">
                <a:solidFill>
                  <a:schemeClr val="bg2">
                    <a:lumMod val="50000"/>
                  </a:schemeClr>
                </a:solidFill>
              </a:rPr>
              <a:t>Composites</a:t>
            </a:r>
            <a:endParaRPr lang="tr-TR" sz="2800" dirty="0">
              <a:solidFill>
                <a:schemeClr val="bg2">
                  <a:lumMod val="50000"/>
                </a:schemeClr>
              </a:solidFill>
            </a:endParaRPr>
          </a:p>
        </p:txBody>
      </p:sp>
    </p:spTree>
    <p:extLst>
      <p:ext uri="{BB962C8B-B14F-4D97-AF65-F5344CB8AC3E}">
        <p14:creationId xmlns:p14="http://schemas.microsoft.com/office/powerpoint/2010/main" val="336242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43608" y="322966"/>
            <a:ext cx="2376264" cy="758952"/>
          </a:xfrm>
        </p:spPr>
        <p:txBody>
          <a:bodyPr>
            <a:normAutofit/>
          </a:bodyPr>
          <a:lstStyle/>
          <a:p>
            <a:pPr algn="l"/>
            <a:r>
              <a:rPr lang="tr-TR" sz="3600" dirty="0" err="1"/>
              <a:t>Contents</a:t>
            </a:r>
            <a:endParaRPr lang="tr-TR" sz="3600" dirty="0"/>
          </a:p>
        </p:txBody>
      </p:sp>
      <p:sp>
        <p:nvSpPr>
          <p:cNvPr id="3" name="Altbilgi Yer Tutucusu 2"/>
          <p:cNvSpPr>
            <a:spLocks noGrp="1"/>
          </p:cNvSpPr>
          <p:nvPr>
            <p:ph type="ftr" sz="quarter" idx="11"/>
          </p:nvPr>
        </p:nvSpPr>
        <p:spPr>
          <a:xfrm>
            <a:off x="2176710" y="6404984"/>
            <a:ext cx="4790580" cy="330520"/>
          </a:xfrm>
        </p:spPr>
        <p:txBody>
          <a:bodyPr/>
          <a:lstStyle/>
          <a:p>
            <a:r>
              <a:rPr lang="tr-TR" dirty="0" err="1"/>
              <a:t>Kompozit</a:t>
            </a:r>
            <a:r>
              <a:rPr lang="tr-TR" dirty="0"/>
              <a:t> Malzemelerle İlgili Genel Bilgiler /</a:t>
            </a:r>
            <a:r>
              <a:rPr lang="tr-TR" dirty="0" err="1"/>
              <a:t>Prof.Dr</a:t>
            </a:r>
            <a:r>
              <a:rPr lang="tr-TR" dirty="0"/>
              <a:t>. Mehmet Zor</a:t>
            </a:r>
          </a:p>
        </p:txBody>
      </p:sp>
      <p:sp>
        <p:nvSpPr>
          <p:cNvPr id="6" name="Slayt Numarası Yer Tutucusu 5"/>
          <p:cNvSpPr>
            <a:spLocks noGrp="1"/>
          </p:cNvSpPr>
          <p:nvPr>
            <p:ph type="sldNum" sz="quarter" idx="12"/>
          </p:nvPr>
        </p:nvSpPr>
        <p:spPr/>
        <p:txBody>
          <a:bodyPr/>
          <a:lstStyle/>
          <a:p>
            <a:fld id="{B7840E83-AC17-4BB5-BC43-751DE1ADA5B1}" type="slidenum">
              <a:rPr lang="tr-TR" smtClean="0"/>
              <a:t>2</a:t>
            </a:fld>
            <a:endParaRPr lang="tr-TR"/>
          </a:p>
        </p:txBody>
      </p:sp>
      <p:sp>
        <p:nvSpPr>
          <p:cNvPr id="4" name="Veri Yer Tutucusu 3"/>
          <p:cNvSpPr>
            <a:spLocks noGrp="1"/>
          </p:cNvSpPr>
          <p:nvPr>
            <p:ph type="dt" sz="half" idx="10"/>
          </p:nvPr>
        </p:nvSpPr>
        <p:spPr/>
        <p:txBody>
          <a:bodyPr/>
          <a:lstStyle/>
          <a:p>
            <a:r>
              <a:rPr lang="tr-TR" dirty="0"/>
              <a:t>....</a:t>
            </a:r>
          </a:p>
        </p:txBody>
      </p:sp>
      <p:sp>
        <p:nvSpPr>
          <p:cNvPr id="10" name="Dikdörtgen 9">
            <a:extLst>
              <a:ext uri="{FF2B5EF4-FFF2-40B4-BE49-F238E27FC236}">
                <a16:creationId xmlns:a16="http://schemas.microsoft.com/office/drawing/2014/main" id="{917B31F1-2AE5-4DE6-B502-7F6C3B9AF9FC}"/>
              </a:ext>
            </a:extLst>
          </p:cNvPr>
          <p:cNvSpPr/>
          <p:nvPr/>
        </p:nvSpPr>
        <p:spPr>
          <a:xfrm>
            <a:off x="611560" y="1422415"/>
            <a:ext cx="6096000" cy="5027851"/>
          </a:xfrm>
          <a:prstGeom prst="rect">
            <a:avLst/>
          </a:prstGeom>
        </p:spPr>
        <p:txBody>
          <a:bodyPr>
            <a:spAutoFit/>
          </a:bodyPr>
          <a:lstStyle/>
          <a:p>
            <a:pPr marL="342900" indent="-342900">
              <a:lnSpc>
                <a:spcPct val="150000"/>
              </a:lnSpc>
              <a:buFont typeface="+mj-lt"/>
              <a:buAutoNum type="arabicPeriod"/>
            </a:pPr>
            <a:r>
              <a:rPr lang="tr-TR" dirty="0" err="1"/>
              <a:t>What</a:t>
            </a:r>
            <a:r>
              <a:rPr lang="tr-TR" dirty="0"/>
              <a:t> is </a:t>
            </a:r>
            <a:r>
              <a:rPr lang="en" dirty="0"/>
              <a:t>Composite Material</a:t>
            </a:r>
            <a:r>
              <a:rPr lang="tr-TR" dirty="0"/>
              <a:t>?</a:t>
            </a:r>
          </a:p>
          <a:p>
            <a:pPr marL="342900" indent="-342900">
              <a:lnSpc>
                <a:spcPct val="150000"/>
              </a:lnSpc>
              <a:buFont typeface="+mj-lt"/>
              <a:buAutoNum type="arabicPeriod"/>
            </a:pPr>
            <a:r>
              <a:rPr lang="en-US" dirty="0">
                <a:latin typeface="Georgia" panose="02040502050405020303" pitchFamily="18" charset="0"/>
              </a:rPr>
              <a:t>Basic Properties of Composite Materials</a:t>
            </a:r>
            <a:endParaRPr lang="tr-TR" dirty="0">
              <a:latin typeface="Georgia" panose="02040502050405020303" pitchFamily="18" charset="0"/>
            </a:endParaRPr>
          </a:p>
          <a:p>
            <a:pPr marL="342900" indent="-342900">
              <a:lnSpc>
                <a:spcPct val="150000"/>
              </a:lnSpc>
              <a:buFont typeface="+mj-lt"/>
              <a:buAutoNum type="arabicPeriod"/>
            </a:pPr>
            <a:r>
              <a:rPr lang="en-US" dirty="0">
                <a:latin typeface="Georgia" panose="02040502050405020303" pitchFamily="18" charset="0"/>
              </a:rPr>
              <a:t>Application Areas of Composites</a:t>
            </a:r>
            <a:endParaRPr lang="tr-TR" dirty="0">
              <a:latin typeface="Georgia" panose="02040502050405020303" pitchFamily="18" charset="0"/>
            </a:endParaRPr>
          </a:p>
          <a:p>
            <a:pPr marL="342900" indent="-342900">
              <a:lnSpc>
                <a:spcPct val="150000"/>
              </a:lnSpc>
              <a:buFont typeface="+mj-lt"/>
              <a:buAutoNum type="arabicPeriod"/>
            </a:pPr>
            <a:r>
              <a:rPr lang="en-US" dirty="0">
                <a:latin typeface="Georgia" panose="02040502050405020303" pitchFamily="18" charset="0"/>
              </a:rPr>
              <a:t>Sample Products Containing Composites</a:t>
            </a:r>
            <a:endParaRPr lang="tr-TR" dirty="0">
              <a:latin typeface="Georgia" panose="02040502050405020303" pitchFamily="18" charset="0"/>
            </a:endParaRPr>
          </a:p>
          <a:p>
            <a:pPr marL="342900" indent="-342900">
              <a:lnSpc>
                <a:spcPct val="150000"/>
              </a:lnSpc>
              <a:buFont typeface="+mj-lt"/>
              <a:buAutoNum type="arabicPeriod"/>
            </a:pPr>
            <a:r>
              <a:rPr lang="en-US" dirty="0">
                <a:latin typeface="Georgia" panose="02040502050405020303" pitchFamily="18" charset="0"/>
              </a:rPr>
              <a:t>Composites and Engineering Activities</a:t>
            </a:r>
            <a:endParaRPr lang="tr-TR" dirty="0">
              <a:latin typeface="Georgia" panose="02040502050405020303" pitchFamily="18" charset="0"/>
            </a:endParaRPr>
          </a:p>
          <a:p>
            <a:pPr marL="342900" indent="-342900">
              <a:lnSpc>
                <a:spcPct val="150000"/>
              </a:lnSpc>
              <a:buFont typeface="+mj-lt"/>
              <a:buAutoNum type="arabicPeriod"/>
            </a:pPr>
            <a:r>
              <a:rPr lang="en-US" dirty="0">
                <a:latin typeface="Georgia" panose="02040502050405020303" pitchFamily="18" charset="0"/>
              </a:rPr>
              <a:t>Why Composite Material?</a:t>
            </a:r>
            <a:endParaRPr lang="tr-TR" dirty="0">
              <a:latin typeface="Georgia" panose="02040502050405020303" pitchFamily="18" charset="0"/>
            </a:endParaRPr>
          </a:p>
          <a:p>
            <a:pPr marL="342900" indent="-342900">
              <a:lnSpc>
                <a:spcPct val="150000"/>
              </a:lnSpc>
              <a:buFont typeface="+mj-lt"/>
              <a:buAutoNum type="arabicPeriod"/>
            </a:pPr>
            <a:r>
              <a:rPr lang="en-US" dirty="0">
                <a:latin typeface="Georgia" panose="02040502050405020303" pitchFamily="18" charset="0"/>
              </a:rPr>
              <a:t>History of Composite Materials</a:t>
            </a:r>
            <a:endParaRPr lang="tr-TR" dirty="0">
              <a:latin typeface="Georgia" panose="02040502050405020303" pitchFamily="18" charset="0"/>
            </a:endParaRPr>
          </a:p>
          <a:p>
            <a:pPr marL="342900" indent="-342900">
              <a:lnSpc>
                <a:spcPct val="150000"/>
              </a:lnSpc>
              <a:buFont typeface="+mj-lt"/>
              <a:buAutoNum type="arabicPeriod"/>
            </a:pPr>
            <a:r>
              <a:rPr lang="en-US" dirty="0">
                <a:latin typeface="Georgia" panose="02040502050405020303" pitchFamily="18" charset="0"/>
              </a:rPr>
              <a:t>Classification of Composite Materials</a:t>
            </a:r>
            <a:endParaRPr lang="tr-TR" dirty="0">
              <a:latin typeface="Georgia" panose="02040502050405020303" pitchFamily="18" charset="0"/>
            </a:endParaRPr>
          </a:p>
          <a:p>
            <a:pPr marL="342900" indent="-342900">
              <a:lnSpc>
                <a:spcPct val="150000"/>
              </a:lnSpc>
              <a:buFont typeface="+mj-lt"/>
              <a:buAutoNum type="arabicPeriod"/>
            </a:pPr>
            <a:r>
              <a:rPr lang="en-US" dirty="0">
                <a:latin typeface="Georgia" panose="02040502050405020303" pitchFamily="18" charset="0"/>
              </a:rPr>
              <a:t>Disadvantages of Composites</a:t>
            </a:r>
            <a:endParaRPr lang="tr-TR" dirty="0">
              <a:latin typeface="Georgia" panose="02040502050405020303" pitchFamily="18" charset="0"/>
            </a:endParaRPr>
          </a:p>
          <a:p>
            <a:pPr marL="342900" indent="-342900">
              <a:lnSpc>
                <a:spcPct val="150000"/>
              </a:lnSpc>
              <a:buFont typeface="+mj-lt"/>
              <a:buAutoNum type="arabicPeriod"/>
            </a:pPr>
            <a:r>
              <a:rPr lang="en-US" dirty="0">
                <a:latin typeface="Georgia" panose="02040502050405020303" pitchFamily="18" charset="0"/>
              </a:rPr>
              <a:t>Matrix Materials</a:t>
            </a:r>
            <a:endParaRPr lang="tr-TR" dirty="0">
              <a:latin typeface="Georgia" panose="02040502050405020303" pitchFamily="18" charset="0"/>
            </a:endParaRPr>
          </a:p>
          <a:p>
            <a:pPr marL="342900" indent="-342900">
              <a:lnSpc>
                <a:spcPct val="150000"/>
              </a:lnSpc>
              <a:buFont typeface="+mj-lt"/>
              <a:buAutoNum type="arabicPeriod"/>
            </a:pPr>
            <a:r>
              <a:rPr lang="en-US" dirty="0">
                <a:latin typeface="Georgia" panose="02040502050405020303" pitchFamily="18" charset="0"/>
              </a:rPr>
              <a:t>Fiber Materials</a:t>
            </a:r>
            <a:endParaRPr lang="tr-TR" dirty="0">
              <a:latin typeface="Georgia" panose="02040502050405020303" pitchFamily="18" charset="0"/>
            </a:endParaRPr>
          </a:p>
          <a:p>
            <a:pPr marL="342900" indent="-342900">
              <a:lnSpc>
                <a:spcPct val="150000"/>
              </a:lnSpc>
              <a:buFont typeface="+mj-lt"/>
              <a:buAutoNum type="arabicPeriod"/>
            </a:pPr>
            <a:r>
              <a:rPr lang="en-US" dirty="0">
                <a:latin typeface="Georgia" panose="02040502050405020303" pitchFamily="18" charset="0"/>
              </a:rPr>
              <a:t>Manufacturing</a:t>
            </a:r>
            <a:r>
              <a:rPr lang="tr-TR" dirty="0">
                <a:latin typeface="Georgia" panose="02040502050405020303" pitchFamily="18" charset="0"/>
              </a:rPr>
              <a:t> </a:t>
            </a:r>
            <a:r>
              <a:rPr lang="en-US" dirty="0">
                <a:latin typeface="Georgia" panose="02040502050405020303" pitchFamily="18" charset="0"/>
              </a:rPr>
              <a:t>Technologies in Composites</a:t>
            </a:r>
            <a:endParaRPr lang="tr-TR" dirty="0">
              <a:latin typeface="Georgia" panose="02040502050405020303" pitchFamily="18" charset="0"/>
            </a:endParaRPr>
          </a:p>
        </p:txBody>
      </p:sp>
    </p:spTree>
    <p:extLst>
      <p:ext uri="{BB962C8B-B14F-4D97-AF65-F5344CB8AC3E}">
        <p14:creationId xmlns:p14="http://schemas.microsoft.com/office/powerpoint/2010/main" val="229565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500"/>
                                        <p:tgtEl>
                                          <p:spTgt spid="1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fade">
                                      <p:cBhvr>
                                        <p:cTn id="19" dur="500"/>
                                        <p:tgtEl>
                                          <p:spTgt spid="1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fade">
                                      <p:cBhvr>
                                        <p:cTn id="24" dur="500"/>
                                        <p:tgtEl>
                                          <p:spTgt spid="10">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animEffect transition="in" filter="fade">
                                      <p:cBhvr>
                                        <p:cTn id="29" dur="500"/>
                                        <p:tgtEl>
                                          <p:spTgt spid="10">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xEl>
                                              <p:pRg st="4" end="4"/>
                                            </p:txEl>
                                          </p:spTgt>
                                        </p:tgtEl>
                                        <p:attrNameLst>
                                          <p:attrName>style.visibility</p:attrName>
                                        </p:attrNameLst>
                                      </p:cBhvr>
                                      <p:to>
                                        <p:strVal val="visible"/>
                                      </p:to>
                                    </p:set>
                                    <p:animEffect transition="in" filter="fade">
                                      <p:cBhvr>
                                        <p:cTn id="34" dur="500"/>
                                        <p:tgtEl>
                                          <p:spTgt spid="10">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xEl>
                                              <p:pRg st="5" end="5"/>
                                            </p:txEl>
                                          </p:spTgt>
                                        </p:tgtEl>
                                        <p:attrNameLst>
                                          <p:attrName>style.visibility</p:attrName>
                                        </p:attrNameLst>
                                      </p:cBhvr>
                                      <p:to>
                                        <p:strVal val="visible"/>
                                      </p:to>
                                    </p:set>
                                    <p:animEffect transition="in" filter="fade">
                                      <p:cBhvr>
                                        <p:cTn id="39" dur="500"/>
                                        <p:tgtEl>
                                          <p:spTgt spid="10">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0">
                                            <p:txEl>
                                              <p:pRg st="6" end="6"/>
                                            </p:txEl>
                                          </p:spTgt>
                                        </p:tgtEl>
                                        <p:attrNameLst>
                                          <p:attrName>style.visibility</p:attrName>
                                        </p:attrNameLst>
                                      </p:cBhvr>
                                      <p:to>
                                        <p:strVal val="visible"/>
                                      </p:to>
                                    </p:set>
                                    <p:animEffect transition="in" filter="fade">
                                      <p:cBhvr>
                                        <p:cTn id="44" dur="500"/>
                                        <p:tgtEl>
                                          <p:spTgt spid="10">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
                                            <p:txEl>
                                              <p:pRg st="7" end="7"/>
                                            </p:txEl>
                                          </p:spTgt>
                                        </p:tgtEl>
                                        <p:attrNameLst>
                                          <p:attrName>style.visibility</p:attrName>
                                        </p:attrNameLst>
                                      </p:cBhvr>
                                      <p:to>
                                        <p:strVal val="visible"/>
                                      </p:to>
                                    </p:set>
                                    <p:animEffect transition="in" filter="fade">
                                      <p:cBhvr>
                                        <p:cTn id="49" dur="500"/>
                                        <p:tgtEl>
                                          <p:spTgt spid="10">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0">
                                            <p:txEl>
                                              <p:pRg st="8" end="8"/>
                                            </p:txEl>
                                          </p:spTgt>
                                        </p:tgtEl>
                                        <p:attrNameLst>
                                          <p:attrName>style.visibility</p:attrName>
                                        </p:attrNameLst>
                                      </p:cBhvr>
                                      <p:to>
                                        <p:strVal val="visible"/>
                                      </p:to>
                                    </p:set>
                                    <p:animEffect transition="in" filter="fade">
                                      <p:cBhvr>
                                        <p:cTn id="54" dur="500"/>
                                        <p:tgtEl>
                                          <p:spTgt spid="10">
                                            <p:txEl>
                                              <p:pRg st="8" end="8"/>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0">
                                            <p:txEl>
                                              <p:pRg st="9" end="9"/>
                                            </p:txEl>
                                          </p:spTgt>
                                        </p:tgtEl>
                                        <p:attrNameLst>
                                          <p:attrName>style.visibility</p:attrName>
                                        </p:attrNameLst>
                                      </p:cBhvr>
                                      <p:to>
                                        <p:strVal val="visible"/>
                                      </p:to>
                                    </p:set>
                                    <p:animEffect transition="in" filter="fade">
                                      <p:cBhvr>
                                        <p:cTn id="59" dur="500"/>
                                        <p:tgtEl>
                                          <p:spTgt spid="10">
                                            <p:txEl>
                                              <p:pRg st="9" end="9"/>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0">
                                            <p:txEl>
                                              <p:pRg st="10" end="10"/>
                                            </p:txEl>
                                          </p:spTgt>
                                        </p:tgtEl>
                                        <p:attrNameLst>
                                          <p:attrName>style.visibility</p:attrName>
                                        </p:attrNameLst>
                                      </p:cBhvr>
                                      <p:to>
                                        <p:strVal val="visible"/>
                                      </p:to>
                                    </p:set>
                                    <p:animEffect transition="in" filter="fade">
                                      <p:cBhvr>
                                        <p:cTn id="64" dur="500"/>
                                        <p:tgtEl>
                                          <p:spTgt spid="10">
                                            <p:txEl>
                                              <p:pRg st="10" end="1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0">
                                            <p:txEl>
                                              <p:pRg st="11" end="11"/>
                                            </p:txEl>
                                          </p:spTgt>
                                        </p:tgtEl>
                                        <p:attrNameLst>
                                          <p:attrName>style.visibility</p:attrName>
                                        </p:attrNameLst>
                                      </p:cBhvr>
                                      <p:to>
                                        <p:strVal val="visible"/>
                                      </p:to>
                                    </p:set>
                                    <p:animEffect transition="in" filter="fade">
                                      <p:cBhvr>
                                        <p:cTn id="69" dur="500"/>
                                        <p:tgtEl>
                                          <p:spTgt spid="10">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a:xfrm>
            <a:off x="2133667" y="6404984"/>
            <a:ext cx="5491336" cy="365760"/>
          </a:xfrm>
        </p:spPr>
        <p:txBody>
          <a:bodyPr/>
          <a:lstStyle/>
          <a:p>
            <a:r>
              <a:rPr lang="en-US" dirty="0"/>
              <a:t>General Information About Composite Materials / Mehmet </a:t>
            </a:r>
            <a:r>
              <a:rPr lang="en-US" dirty="0" err="1"/>
              <a:t>Zor</a:t>
            </a:r>
            <a:endParaRPr lang="tr-TR" dirty="0"/>
          </a:p>
        </p:txBody>
      </p:sp>
      <p:sp>
        <p:nvSpPr>
          <p:cNvPr id="3" name="Slayt Numarası Yer Tutucusu 2"/>
          <p:cNvSpPr>
            <a:spLocks noGrp="1"/>
          </p:cNvSpPr>
          <p:nvPr>
            <p:ph type="sldNum" sz="quarter" idx="12"/>
          </p:nvPr>
        </p:nvSpPr>
        <p:spPr/>
        <p:txBody>
          <a:bodyPr/>
          <a:lstStyle/>
          <a:p>
            <a:fld id="{B7840E83-AC17-4BB5-BC43-751DE1ADA5B1}" type="slidenum">
              <a:rPr lang="tr-TR" smtClean="0"/>
              <a:t>20</a:t>
            </a:fld>
            <a:endParaRPr lang="tr-TR"/>
          </a:p>
        </p:txBody>
      </p:sp>
      <p:pic>
        <p:nvPicPr>
          <p:cNvPr id="7" name="Picture 2" descr="http://upload.wikimedia.org/wikipedia/commons/2/21/CPonte_Predator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262731"/>
            <a:ext cx="3713870" cy="2784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http://media3.ntvmsnbc.com/j/NTVMSNBC/Components/ArtAndPhoto-Fronts/Sections-StoryLevel/T%C3%BCrkiye/T%C3%BCrkiye%20Genel/t%C3%BCrk-insans%C4%B1z-u%C3%A7ak.h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3624" y="2262731"/>
            <a:ext cx="4752528" cy="2784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Veri Yer Tutucusu 3"/>
          <p:cNvSpPr>
            <a:spLocks noGrp="1"/>
          </p:cNvSpPr>
          <p:nvPr>
            <p:ph type="dt" sz="half" idx="10"/>
          </p:nvPr>
        </p:nvSpPr>
        <p:spPr/>
        <p:txBody>
          <a:bodyPr/>
          <a:lstStyle/>
          <a:p>
            <a:r>
              <a:rPr lang="tr-TR" dirty="0"/>
              <a:t>......</a:t>
            </a:r>
          </a:p>
        </p:txBody>
      </p:sp>
      <p:sp>
        <p:nvSpPr>
          <p:cNvPr id="11" name="Rectangle 2">
            <a:extLst>
              <a:ext uri="{FF2B5EF4-FFF2-40B4-BE49-F238E27FC236}">
                <a16:creationId xmlns:a16="http://schemas.microsoft.com/office/drawing/2014/main" id="{8FECB8DB-ED8B-4158-9A87-628EDE314E79}"/>
              </a:ext>
            </a:extLst>
          </p:cNvPr>
          <p:cNvSpPr>
            <a:spLocks noGrp="1" noChangeArrowheads="1"/>
          </p:cNvSpPr>
          <p:nvPr>
            <p:ph type="title"/>
          </p:nvPr>
        </p:nvSpPr>
        <p:spPr>
          <a:xfrm>
            <a:off x="757101" y="306582"/>
            <a:ext cx="7772400" cy="618776"/>
          </a:xfrm>
          <a:noFill/>
        </p:spPr>
        <p:txBody>
          <a:bodyPr>
            <a:noAutofit/>
          </a:bodyPr>
          <a:lstStyle/>
          <a:p>
            <a:pPr eaLnBrk="1" hangingPunct="1"/>
            <a:r>
              <a:rPr lang="tr-TR" sz="3600" dirty="0"/>
              <a:t>3-</a:t>
            </a:r>
            <a:r>
              <a:rPr lang="en" sz="3600" dirty="0"/>
              <a:t>Application Areas of Composites</a:t>
            </a:r>
          </a:p>
        </p:txBody>
      </p:sp>
      <p:sp>
        <p:nvSpPr>
          <p:cNvPr id="12" name="Dikdörtgen 11">
            <a:extLst>
              <a:ext uri="{FF2B5EF4-FFF2-40B4-BE49-F238E27FC236}">
                <a16:creationId xmlns:a16="http://schemas.microsoft.com/office/drawing/2014/main" id="{7FC90E7E-CDDC-49DB-8660-9749B2DC087C}"/>
              </a:ext>
            </a:extLst>
          </p:cNvPr>
          <p:cNvSpPr/>
          <p:nvPr/>
        </p:nvSpPr>
        <p:spPr>
          <a:xfrm>
            <a:off x="7583886" y="820696"/>
            <a:ext cx="1370888" cy="400110"/>
          </a:xfrm>
          <a:prstGeom prst="rect">
            <a:avLst/>
          </a:prstGeom>
        </p:spPr>
        <p:txBody>
          <a:bodyPr wrap="none">
            <a:spAutoFit/>
          </a:bodyPr>
          <a:lstStyle/>
          <a:p>
            <a:r>
              <a:rPr lang="tr-TR" sz="2000" dirty="0">
                <a:solidFill>
                  <a:schemeClr val="bg2">
                    <a:lumMod val="90000"/>
                  </a:schemeClr>
                </a:solidFill>
              </a:rPr>
              <a:t>(</a:t>
            </a:r>
            <a:r>
              <a:rPr lang="tr-TR" sz="2000" dirty="0" err="1">
                <a:solidFill>
                  <a:schemeClr val="bg2">
                    <a:lumMod val="90000"/>
                  </a:schemeClr>
                </a:solidFill>
              </a:rPr>
              <a:t>continue</a:t>
            </a:r>
            <a:r>
              <a:rPr lang="tr-TR" sz="2000" dirty="0">
                <a:solidFill>
                  <a:schemeClr val="bg2">
                    <a:lumMod val="90000"/>
                  </a:schemeClr>
                </a:solidFill>
              </a:rPr>
              <a:t>)</a:t>
            </a:r>
          </a:p>
        </p:txBody>
      </p:sp>
      <p:sp>
        <p:nvSpPr>
          <p:cNvPr id="13" name="Rectangle 3" descr="Rectangle: Click to edit Master text styles&#10;Second level&#10;Third level&#10;Fourth level&#10;Fifth level">
            <a:extLst>
              <a:ext uri="{FF2B5EF4-FFF2-40B4-BE49-F238E27FC236}">
                <a16:creationId xmlns:a16="http://schemas.microsoft.com/office/drawing/2014/main" id="{989B3FEC-E88B-4488-BD95-DF3098D205B8}"/>
              </a:ext>
            </a:extLst>
          </p:cNvPr>
          <p:cNvSpPr txBox="1">
            <a:spLocks noChangeArrowheads="1"/>
          </p:cNvSpPr>
          <p:nvPr/>
        </p:nvSpPr>
        <p:spPr>
          <a:xfrm>
            <a:off x="304800" y="1598848"/>
            <a:ext cx="6552728" cy="432048"/>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None/>
            </a:pPr>
            <a:r>
              <a:rPr lang="tr-TR" sz="1800" b="1" dirty="0"/>
              <a:t>3.4 </a:t>
            </a:r>
            <a:r>
              <a:rPr lang="tr-TR" sz="1800" b="1" dirty="0" err="1"/>
              <a:t>Aviation</a:t>
            </a:r>
            <a:r>
              <a:rPr lang="tr-TR" sz="1800" b="1" dirty="0"/>
              <a:t> </a:t>
            </a:r>
            <a:r>
              <a:rPr lang="tr-TR" sz="1800" b="1" dirty="0" err="1"/>
              <a:t>Industry</a:t>
            </a:r>
            <a:r>
              <a:rPr lang="tr-TR" sz="1800" b="1" dirty="0"/>
              <a:t> Applications </a:t>
            </a:r>
            <a:r>
              <a:rPr lang="tr-TR" sz="1800" b="1" dirty="0">
                <a:solidFill>
                  <a:schemeClr val="bg1">
                    <a:lumMod val="50000"/>
                  </a:schemeClr>
                </a:solidFill>
              </a:rPr>
              <a:t>(</a:t>
            </a:r>
            <a:r>
              <a:rPr lang="tr-TR" sz="1800" b="1" dirty="0" err="1">
                <a:solidFill>
                  <a:schemeClr val="bg1">
                    <a:lumMod val="50000"/>
                  </a:schemeClr>
                </a:solidFill>
              </a:rPr>
              <a:t>continue</a:t>
            </a:r>
            <a:r>
              <a:rPr lang="tr-TR" sz="1800" b="1" dirty="0">
                <a:solidFill>
                  <a:schemeClr val="bg1">
                    <a:lumMod val="50000"/>
                  </a:schemeClr>
                </a:solidFill>
              </a:rPr>
              <a:t>)</a:t>
            </a:r>
            <a:r>
              <a:rPr lang="tr-TR" sz="1800" b="1" dirty="0"/>
              <a:t>:</a:t>
            </a:r>
          </a:p>
        </p:txBody>
      </p:sp>
    </p:spTree>
    <p:extLst>
      <p:ext uri="{BB962C8B-B14F-4D97-AF65-F5344CB8AC3E}">
        <p14:creationId xmlns:p14="http://schemas.microsoft.com/office/powerpoint/2010/main" val="367205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a:xfrm>
            <a:off x="2246077" y="6409168"/>
            <a:ext cx="6283424" cy="365760"/>
          </a:xfrm>
        </p:spPr>
        <p:txBody>
          <a:bodyPr/>
          <a:lstStyle/>
          <a:p>
            <a:r>
              <a:rPr lang="en-US" dirty="0"/>
              <a:t>General Information About Composite Materials / Mehmet </a:t>
            </a:r>
            <a:r>
              <a:rPr lang="en-US" dirty="0" err="1"/>
              <a:t>Zor</a:t>
            </a:r>
            <a:endParaRPr lang="tr-TR" dirty="0"/>
          </a:p>
        </p:txBody>
      </p:sp>
      <p:sp>
        <p:nvSpPr>
          <p:cNvPr id="3" name="Slayt Numarası Yer Tutucusu 2"/>
          <p:cNvSpPr>
            <a:spLocks noGrp="1"/>
          </p:cNvSpPr>
          <p:nvPr>
            <p:ph type="sldNum" sz="quarter" idx="12"/>
          </p:nvPr>
        </p:nvSpPr>
        <p:spPr/>
        <p:txBody>
          <a:bodyPr/>
          <a:lstStyle/>
          <a:p>
            <a:fld id="{B7840E83-AC17-4BB5-BC43-751DE1ADA5B1}" type="slidenum">
              <a:rPr lang="tr-TR" smtClean="0"/>
              <a:t>21</a:t>
            </a:fld>
            <a:endParaRPr lang="tr-TR"/>
          </a:p>
        </p:txBody>
      </p:sp>
      <p:sp>
        <p:nvSpPr>
          <p:cNvPr id="12" name="Rectangle 3" descr="Rectangle: Click to edit Master text styles&#10;Second level&#10;Third level&#10;Fourth level&#10;Fifth level"/>
          <p:cNvSpPr txBox="1">
            <a:spLocks noChangeArrowheads="1"/>
          </p:cNvSpPr>
          <p:nvPr/>
        </p:nvSpPr>
        <p:spPr>
          <a:xfrm>
            <a:off x="179512" y="1377017"/>
            <a:ext cx="5475138" cy="432048"/>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None/>
            </a:pPr>
            <a:r>
              <a:rPr lang="tr-TR" sz="1800" b="1" dirty="0"/>
              <a:t>3.5 </a:t>
            </a:r>
            <a:r>
              <a:rPr lang="en-US" sz="1800" b="1" dirty="0"/>
              <a:t>Food and Agriculture Sector Applications</a:t>
            </a:r>
            <a:endParaRPr lang="tr-TR" sz="1800" b="1" dirty="0"/>
          </a:p>
        </p:txBody>
      </p:sp>
      <p:sp>
        <p:nvSpPr>
          <p:cNvPr id="9" name="Rectangle 3" descr="Rectangle: Click to edit Master text styles&#10;Second level&#10;Third level&#10;Fourth level&#10;Fifth level"/>
          <p:cNvSpPr txBox="1">
            <a:spLocks noChangeArrowheads="1"/>
          </p:cNvSpPr>
          <p:nvPr/>
        </p:nvSpPr>
        <p:spPr>
          <a:xfrm>
            <a:off x="302721" y="2028021"/>
            <a:ext cx="3765223" cy="3384376"/>
          </a:xfrm>
          <a:prstGeom prst="rect">
            <a:avLst/>
          </a:prstGeom>
          <a:noFill/>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lnSpc>
                <a:spcPct val="150000"/>
              </a:lnSpc>
            </a:pPr>
            <a:r>
              <a:rPr lang="tr-TR" sz="1800" dirty="0" err="1"/>
              <a:t>Silos</a:t>
            </a:r>
            <a:endParaRPr lang="tr-TR" sz="1800" dirty="0"/>
          </a:p>
          <a:p>
            <a:pPr>
              <a:lnSpc>
                <a:spcPct val="150000"/>
              </a:lnSpc>
            </a:pPr>
            <a:r>
              <a:rPr lang="tr-TR" sz="1800" dirty="0" err="1"/>
              <a:t>Food</a:t>
            </a:r>
            <a:r>
              <a:rPr lang="tr-TR" sz="1800" dirty="0"/>
              <a:t> </a:t>
            </a:r>
            <a:r>
              <a:rPr lang="tr-TR" sz="1800" dirty="0" err="1"/>
              <a:t>storage</a:t>
            </a:r>
            <a:r>
              <a:rPr lang="tr-TR" sz="1800" dirty="0"/>
              <a:t> </a:t>
            </a:r>
            <a:r>
              <a:rPr lang="tr-TR" sz="1800" dirty="0" err="1"/>
              <a:t>tanks</a:t>
            </a:r>
            <a:r>
              <a:rPr lang="tr-TR" sz="1800" dirty="0"/>
              <a:t> </a:t>
            </a:r>
          </a:p>
          <a:p>
            <a:pPr>
              <a:lnSpc>
                <a:spcPct val="150000"/>
              </a:lnSpc>
            </a:pPr>
            <a:r>
              <a:rPr lang="tr-TR" sz="1800" dirty="0" err="1"/>
              <a:t>Brine</a:t>
            </a:r>
            <a:r>
              <a:rPr lang="tr-TR" sz="1800" dirty="0"/>
              <a:t> </a:t>
            </a:r>
            <a:r>
              <a:rPr lang="tr-TR" sz="1800" dirty="0" err="1"/>
              <a:t>tanks</a:t>
            </a:r>
            <a:endParaRPr lang="tr-TR" sz="1800" dirty="0"/>
          </a:p>
          <a:p>
            <a:pPr>
              <a:lnSpc>
                <a:spcPct val="150000"/>
              </a:lnSpc>
            </a:pPr>
            <a:r>
              <a:rPr lang="tr-TR" sz="1800" dirty="0" err="1"/>
              <a:t>Aquaculture</a:t>
            </a:r>
            <a:r>
              <a:rPr lang="tr-TR" sz="1800" dirty="0"/>
              <a:t> </a:t>
            </a:r>
            <a:r>
              <a:rPr lang="tr-TR" sz="1800" dirty="0" err="1"/>
              <a:t>equipment</a:t>
            </a:r>
            <a:r>
              <a:rPr lang="tr-TR" sz="1800" dirty="0"/>
              <a:t> </a:t>
            </a:r>
          </a:p>
          <a:p>
            <a:pPr>
              <a:lnSpc>
                <a:spcPct val="150000"/>
              </a:lnSpc>
            </a:pPr>
            <a:r>
              <a:rPr lang="tr-TR" sz="1800" dirty="0" err="1"/>
              <a:t>Greenhouses</a:t>
            </a:r>
            <a:endParaRPr lang="tr-TR" sz="1800" dirty="0"/>
          </a:p>
          <a:p>
            <a:pPr>
              <a:lnSpc>
                <a:spcPct val="150000"/>
              </a:lnSpc>
            </a:pPr>
            <a:r>
              <a:rPr lang="tr-TR" sz="1800" dirty="0" err="1"/>
              <a:t>Grain</a:t>
            </a:r>
            <a:r>
              <a:rPr lang="tr-TR" sz="1800" dirty="0"/>
              <a:t> </a:t>
            </a:r>
            <a:r>
              <a:rPr lang="tr-TR" sz="1800" dirty="0" err="1"/>
              <a:t>warehouses</a:t>
            </a:r>
            <a:endParaRPr lang="tr-TR" sz="1800" dirty="0"/>
          </a:p>
          <a:p>
            <a:pPr>
              <a:lnSpc>
                <a:spcPct val="150000"/>
              </a:lnSpc>
            </a:pPr>
            <a:r>
              <a:rPr lang="tr-TR" sz="1800" dirty="0" err="1"/>
              <a:t>Irrigation</a:t>
            </a:r>
            <a:r>
              <a:rPr lang="tr-TR" sz="1800" dirty="0"/>
              <a:t> </a:t>
            </a:r>
            <a:r>
              <a:rPr lang="tr-TR" sz="1800" dirty="0" err="1"/>
              <a:t>channels</a:t>
            </a:r>
            <a:r>
              <a:rPr lang="tr-TR" sz="1800" dirty="0"/>
              <a:t> </a:t>
            </a:r>
            <a:r>
              <a:rPr lang="tr-TR" sz="1800" dirty="0" err="1"/>
              <a:t>etc</a:t>
            </a:r>
            <a:r>
              <a:rPr lang="tr-TR" sz="1800" dirty="0"/>
              <a:t>... </a:t>
            </a:r>
          </a:p>
        </p:txBody>
      </p:sp>
      <p:pic>
        <p:nvPicPr>
          <p:cNvPr id="10" name="Picture 7" descr=" "/>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6012160" y="1588396"/>
            <a:ext cx="2623891" cy="3888432"/>
          </a:xfrm>
          <a:prstGeom prst="rect">
            <a:avLst/>
          </a:prstGeom>
          <a:noFill/>
        </p:spPr>
      </p:pic>
      <p:sp>
        <p:nvSpPr>
          <p:cNvPr id="4" name="Veri Yer Tutucusu 3"/>
          <p:cNvSpPr>
            <a:spLocks noGrp="1"/>
          </p:cNvSpPr>
          <p:nvPr>
            <p:ph type="dt" sz="half" idx="10"/>
          </p:nvPr>
        </p:nvSpPr>
        <p:spPr/>
        <p:txBody>
          <a:bodyPr/>
          <a:lstStyle/>
          <a:p>
            <a:r>
              <a:rPr lang="tr-TR" dirty="0"/>
              <a:t>......</a:t>
            </a:r>
          </a:p>
        </p:txBody>
      </p:sp>
      <p:sp>
        <p:nvSpPr>
          <p:cNvPr id="11" name="Rectangle 2">
            <a:extLst>
              <a:ext uri="{FF2B5EF4-FFF2-40B4-BE49-F238E27FC236}">
                <a16:creationId xmlns:a16="http://schemas.microsoft.com/office/drawing/2014/main" id="{06A79C69-5A63-489F-B9B4-EF01B2383841}"/>
              </a:ext>
            </a:extLst>
          </p:cNvPr>
          <p:cNvSpPr>
            <a:spLocks noGrp="1" noChangeArrowheads="1"/>
          </p:cNvSpPr>
          <p:nvPr>
            <p:ph type="title"/>
          </p:nvPr>
        </p:nvSpPr>
        <p:spPr>
          <a:xfrm>
            <a:off x="757101" y="306582"/>
            <a:ext cx="7772400" cy="618776"/>
          </a:xfrm>
          <a:noFill/>
        </p:spPr>
        <p:txBody>
          <a:bodyPr>
            <a:noAutofit/>
          </a:bodyPr>
          <a:lstStyle/>
          <a:p>
            <a:pPr eaLnBrk="1" hangingPunct="1"/>
            <a:r>
              <a:rPr lang="tr-TR" sz="3600" dirty="0"/>
              <a:t>3-</a:t>
            </a:r>
            <a:r>
              <a:rPr lang="en" sz="3600" dirty="0"/>
              <a:t>Application Areas of Composites</a:t>
            </a:r>
          </a:p>
        </p:txBody>
      </p:sp>
      <p:sp>
        <p:nvSpPr>
          <p:cNvPr id="13" name="Dikdörtgen 12">
            <a:extLst>
              <a:ext uri="{FF2B5EF4-FFF2-40B4-BE49-F238E27FC236}">
                <a16:creationId xmlns:a16="http://schemas.microsoft.com/office/drawing/2014/main" id="{5927AB1D-CCA1-49B2-B021-66F982EC6D65}"/>
              </a:ext>
            </a:extLst>
          </p:cNvPr>
          <p:cNvSpPr/>
          <p:nvPr/>
        </p:nvSpPr>
        <p:spPr>
          <a:xfrm>
            <a:off x="7583886" y="820696"/>
            <a:ext cx="1370888" cy="400110"/>
          </a:xfrm>
          <a:prstGeom prst="rect">
            <a:avLst/>
          </a:prstGeom>
        </p:spPr>
        <p:txBody>
          <a:bodyPr wrap="none">
            <a:spAutoFit/>
          </a:bodyPr>
          <a:lstStyle/>
          <a:p>
            <a:r>
              <a:rPr lang="tr-TR" sz="2000" dirty="0">
                <a:solidFill>
                  <a:schemeClr val="bg2">
                    <a:lumMod val="90000"/>
                  </a:schemeClr>
                </a:solidFill>
              </a:rPr>
              <a:t>(</a:t>
            </a:r>
            <a:r>
              <a:rPr lang="tr-TR" sz="2000" dirty="0" err="1">
                <a:solidFill>
                  <a:schemeClr val="bg2">
                    <a:lumMod val="90000"/>
                  </a:schemeClr>
                </a:solidFill>
              </a:rPr>
              <a:t>continue</a:t>
            </a:r>
            <a:r>
              <a:rPr lang="tr-TR" sz="2000" dirty="0">
                <a:solidFill>
                  <a:schemeClr val="bg2">
                    <a:lumMod val="90000"/>
                  </a:schemeClr>
                </a:solidFill>
              </a:rPr>
              <a:t>)</a:t>
            </a:r>
          </a:p>
        </p:txBody>
      </p:sp>
    </p:spTree>
    <p:extLst>
      <p:ext uri="{BB962C8B-B14F-4D97-AF65-F5344CB8AC3E}">
        <p14:creationId xmlns:p14="http://schemas.microsoft.com/office/powerpoint/2010/main" val="222619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ipe(up)">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wipe(up)">
                                      <p:cBhvr>
                                        <p:cTn id="24" dur="500"/>
                                        <p:tgtEl>
                                          <p:spTgt spid="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wipe(up)">
                                      <p:cBhvr>
                                        <p:cTn id="29" dur="500"/>
                                        <p:tgtEl>
                                          <p:spTgt spid="9">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9">
                                            <p:txEl>
                                              <p:pRg st="3" end="3"/>
                                            </p:txEl>
                                          </p:spTgt>
                                        </p:tgtEl>
                                        <p:attrNameLst>
                                          <p:attrName>style.visibility</p:attrName>
                                        </p:attrNameLst>
                                      </p:cBhvr>
                                      <p:to>
                                        <p:strVal val="visible"/>
                                      </p:to>
                                    </p:set>
                                    <p:animEffect transition="in" filter="wipe(up)">
                                      <p:cBhvr>
                                        <p:cTn id="34" dur="500"/>
                                        <p:tgtEl>
                                          <p:spTgt spid="9">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9">
                                            <p:txEl>
                                              <p:pRg st="4" end="4"/>
                                            </p:txEl>
                                          </p:spTgt>
                                        </p:tgtEl>
                                        <p:attrNameLst>
                                          <p:attrName>style.visibility</p:attrName>
                                        </p:attrNameLst>
                                      </p:cBhvr>
                                      <p:to>
                                        <p:strVal val="visible"/>
                                      </p:to>
                                    </p:set>
                                    <p:animEffect transition="in" filter="wipe(up)">
                                      <p:cBhvr>
                                        <p:cTn id="39" dur="500"/>
                                        <p:tgtEl>
                                          <p:spTgt spid="9">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9">
                                            <p:txEl>
                                              <p:pRg st="5" end="5"/>
                                            </p:txEl>
                                          </p:spTgt>
                                        </p:tgtEl>
                                        <p:attrNameLst>
                                          <p:attrName>style.visibility</p:attrName>
                                        </p:attrNameLst>
                                      </p:cBhvr>
                                      <p:to>
                                        <p:strVal val="visible"/>
                                      </p:to>
                                    </p:set>
                                    <p:animEffect transition="in" filter="wipe(up)">
                                      <p:cBhvr>
                                        <p:cTn id="44" dur="500"/>
                                        <p:tgtEl>
                                          <p:spTgt spid="9">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9">
                                            <p:txEl>
                                              <p:pRg st="6" end="6"/>
                                            </p:txEl>
                                          </p:spTgt>
                                        </p:tgtEl>
                                        <p:attrNameLst>
                                          <p:attrName>style.visibility</p:attrName>
                                        </p:attrNameLst>
                                      </p:cBhvr>
                                      <p:to>
                                        <p:strVal val="visible"/>
                                      </p:to>
                                    </p:set>
                                    <p:animEffect transition="in" filter="wipe(up)">
                                      <p:cBhvr>
                                        <p:cTn id="49"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a:xfrm>
            <a:off x="2051720" y="6404984"/>
            <a:ext cx="5347321" cy="365760"/>
          </a:xfrm>
        </p:spPr>
        <p:txBody>
          <a:bodyPr/>
          <a:lstStyle/>
          <a:p>
            <a:r>
              <a:rPr lang="en-US" dirty="0"/>
              <a:t>General Information About Composite Materials / Mehmet </a:t>
            </a:r>
            <a:r>
              <a:rPr lang="en-US" dirty="0" err="1"/>
              <a:t>Zor</a:t>
            </a:r>
            <a:endParaRPr lang="tr-TR" dirty="0"/>
          </a:p>
        </p:txBody>
      </p:sp>
      <p:sp>
        <p:nvSpPr>
          <p:cNvPr id="3" name="Slayt Numarası Yer Tutucusu 2"/>
          <p:cNvSpPr>
            <a:spLocks noGrp="1"/>
          </p:cNvSpPr>
          <p:nvPr>
            <p:ph type="sldNum" sz="quarter" idx="12"/>
          </p:nvPr>
        </p:nvSpPr>
        <p:spPr/>
        <p:txBody>
          <a:bodyPr/>
          <a:lstStyle/>
          <a:p>
            <a:fld id="{B7840E83-AC17-4BB5-BC43-751DE1ADA5B1}" type="slidenum">
              <a:rPr lang="tr-TR" smtClean="0"/>
              <a:t>22</a:t>
            </a:fld>
            <a:endParaRPr lang="tr-TR"/>
          </a:p>
        </p:txBody>
      </p:sp>
      <p:sp>
        <p:nvSpPr>
          <p:cNvPr id="12" name="Rectangle 3" descr="Rectangle: Click to edit Master text styles&#10;Second level&#10;Third level&#10;Fourth level&#10;Fifth level"/>
          <p:cNvSpPr txBox="1">
            <a:spLocks noChangeArrowheads="1"/>
          </p:cNvSpPr>
          <p:nvPr/>
        </p:nvSpPr>
        <p:spPr>
          <a:xfrm>
            <a:off x="279901" y="1404984"/>
            <a:ext cx="5475138" cy="432048"/>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None/>
            </a:pPr>
            <a:r>
              <a:rPr lang="tr-TR" sz="1800" b="1" dirty="0"/>
              <a:t>3.6 </a:t>
            </a:r>
            <a:r>
              <a:rPr lang="tr-TR" sz="1800" b="1" dirty="0" err="1"/>
              <a:t>Maritime</a:t>
            </a:r>
            <a:r>
              <a:rPr lang="tr-TR" sz="1800" b="1" dirty="0"/>
              <a:t> </a:t>
            </a:r>
            <a:r>
              <a:rPr lang="tr-TR" sz="1800" b="1" dirty="0" err="1"/>
              <a:t>Industry</a:t>
            </a:r>
            <a:r>
              <a:rPr lang="tr-TR" sz="1800" b="1" dirty="0"/>
              <a:t> Applications:</a:t>
            </a:r>
          </a:p>
        </p:txBody>
      </p:sp>
      <p:sp>
        <p:nvSpPr>
          <p:cNvPr id="8" name="Rectangle 3" descr="Rectangle: Click to edit Master text styles&#10;Second level&#10;Third level&#10;Fourth level&#10;Fifth level"/>
          <p:cNvSpPr txBox="1">
            <a:spLocks noChangeArrowheads="1"/>
          </p:cNvSpPr>
          <p:nvPr/>
        </p:nvSpPr>
        <p:spPr>
          <a:xfrm>
            <a:off x="179512" y="2067533"/>
            <a:ext cx="5108575" cy="3973980"/>
          </a:xfrm>
          <a:prstGeom prst="rect">
            <a:avLst/>
          </a:prstGeom>
          <a:noFill/>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lnSpc>
                <a:spcPct val="150000"/>
              </a:lnSpc>
            </a:pPr>
            <a:r>
              <a:rPr lang="tr-TR" sz="1800" dirty="0" err="1"/>
              <a:t>Sailing</a:t>
            </a:r>
            <a:r>
              <a:rPr lang="tr-TR" sz="1800" dirty="0"/>
              <a:t>/motor </a:t>
            </a:r>
            <a:r>
              <a:rPr lang="tr-TR" sz="1800" dirty="0" err="1"/>
              <a:t>boats</a:t>
            </a:r>
            <a:r>
              <a:rPr lang="tr-TR" sz="1800" dirty="0"/>
              <a:t>,</a:t>
            </a:r>
          </a:p>
          <a:p>
            <a:pPr>
              <a:lnSpc>
                <a:spcPct val="150000"/>
              </a:lnSpc>
            </a:pPr>
            <a:r>
              <a:rPr lang="tr-TR" sz="1800" dirty="0" err="1"/>
              <a:t>lifeboats</a:t>
            </a:r>
            <a:r>
              <a:rPr lang="tr-TR" sz="1800" dirty="0"/>
              <a:t>, </a:t>
            </a:r>
          </a:p>
          <a:p>
            <a:pPr>
              <a:lnSpc>
                <a:spcPct val="150000"/>
              </a:lnSpc>
            </a:pPr>
            <a:r>
              <a:rPr lang="tr-TR" sz="1800" dirty="0" err="1"/>
              <a:t>buoys</a:t>
            </a:r>
            <a:r>
              <a:rPr lang="tr-TR" sz="1800" dirty="0"/>
              <a:t>, </a:t>
            </a:r>
          </a:p>
          <a:p>
            <a:pPr>
              <a:lnSpc>
                <a:spcPct val="150000"/>
              </a:lnSpc>
            </a:pPr>
            <a:r>
              <a:rPr lang="tr-TR" sz="1800" dirty="0" err="1"/>
              <a:t>canoes</a:t>
            </a:r>
            <a:r>
              <a:rPr lang="tr-TR" sz="1800" dirty="0"/>
              <a:t>,</a:t>
            </a:r>
          </a:p>
          <a:p>
            <a:pPr>
              <a:lnSpc>
                <a:spcPct val="150000"/>
              </a:lnSpc>
            </a:pPr>
            <a:r>
              <a:rPr lang="tr-TR" sz="1800" dirty="0" err="1"/>
              <a:t>Pontoons-piers</a:t>
            </a:r>
            <a:r>
              <a:rPr lang="tr-TR" sz="1800" dirty="0"/>
              <a:t>,</a:t>
            </a:r>
          </a:p>
          <a:p>
            <a:pPr>
              <a:lnSpc>
                <a:spcPct val="150000"/>
              </a:lnSpc>
            </a:pPr>
            <a:r>
              <a:rPr lang="tr-TR" sz="1800" dirty="0" err="1"/>
              <a:t>marinemotorcycle</a:t>
            </a:r>
            <a:r>
              <a:rPr lang="tr-TR" sz="1800" dirty="0"/>
              <a:t>,</a:t>
            </a:r>
          </a:p>
          <a:p>
            <a:pPr>
              <a:lnSpc>
                <a:spcPct val="150000"/>
              </a:lnSpc>
            </a:pPr>
            <a:r>
              <a:rPr lang="tr-TR" sz="1800" dirty="0" err="1"/>
              <a:t>Surfboard</a:t>
            </a:r>
            <a:r>
              <a:rPr lang="tr-TR" sz="1800" dirty="0"/>
              <a:t>,</a:t>
            </a:r>
          </a:p>
          <a:p>
            <a:pPr>
              <a:lnSpc>
                <a:spcPct val="150000"/>
              </a:lnSpc>
            </a:pPr>
            <a:r>
              <a:rPr lang="tr-TR" sz="1800" dirty="0"/>
              <a:t>Marina </a:t>
            </a:r>
            <a:r>
              <a:rPr lang="tr-TR" sz="1800" dirty="0" err="1"/>
              <a:t>equipment</a:t>
            </a:r>
            <a:r>
              <a:rPr lang="tr-TR" sz="1800" dirty="0"/>
              <a:t> </a:t>
            </a:r>
            <a:r>
              <a:rPr lang="tr-TR" sz="1800" dirty="0" err="1"/>
              <a:t>etc</a:t>
            </a:r>
            <a:r>
              <a:rPr lang="tr-TR" sz="1800" dirty="0"/>
              <a:t>...</a:t>
            </a:r>
          </a:p>
        </p:txBody>
      </p:sp>
      <p:pic>
        <p:nvPicPr>
          <p:cNvPr id="13" name="Picture 9" descr="polyester fiber tekn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556792"/>
            <a:ext cx="3819525"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yacht_byacht builder Yachterbauer">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5052" y="3357050"/>
            <a:ext cx="26289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Veri Yer Tutucusu 3"/>
          <p:cNvSpPr>
            <a:spLocks noGrp="1"/>
          </p:cNvSpPr>
          <p:nvPr>
            <p:ph type="dt" sz="half" idx="10"/>
          </p:nvPr>
        </p:nvSpPr>
        <p:spPr/>
        <p:txBody>
          <a:bodyPr/>
          <a:lstStyle/>
          <a:p>
            <a:r>
              <a:rPr lang="tr-TR" dirty="0"/>
              <a:t>......</a:t>
            </a:r>
          </a:p>
        </p:txBody>
      </p:sp>
      <p:sp>
        <p:nvSpPr>
          <p:cNvPr id="15" name="Rectangle 2">
            <a:extLst>
              <a:ext uri="{FF2B5EF4-FFF2-40B4-BE49-F238E27FC236}">
                <a16:creationId xmlns:a16="http://schemas.microsoft.com/office/drawing/2014/main" id="{3BD897EE-2ECA-4549-9256-EAD44C091B74}"/>
              </a:ext>
            </a:extLst>
          </p:cNvPr>
          <p:cNvSpPr>
            <a:spLocks noGrp="1" noChangeArrowheads="1"/>
          </p:cNvSpPr>
          <p:nvPr>
            <p:ph type="title"/>
          </p:nvPr>
        </p:nvSpPr>
        <p:spPr>
          <a:xfrm>
            <a:off x="757101" y="306582"/>
            <a:ext cx="7772400" cy="618776"/>
          </a:xfrm>
          <a:noFill/>
        </p:spPr>
        <p:txBody>
          <a:bodyPr>
            <a:noAutofit/>
          </a:bodyPr>
          <a:lstStyle/>
          <a:p>
            <a:pPr eaLnBrk="1" hangingPunct="1"/>
            <a:r>
              <a:rPr lang="tr-TR" sz="3600" dirty="0"/>
              <a:t>3-</a:t>
            </a:r>
            <a:r>
              <a:rPr lang="en" sz="3600" dirty="0"/>
              <a:t>Application Areas of Composites</a:t>
            </a:r>
          </a:p>
        </p:txBody>
      </p:sp>
      <p:sp>
        <p:nvSpPr>
          <p:cNvPr id="16" name="Dikdörtgen 15">
            <a:extLst>
              <a:ext uri="{FF2B5EF4-FFF2-40B4-BE49-F238E27FC236}">
                <a16:creationId xmlns:a16="http://schemas.microsoft.com/office/drawing/2014/main" id="{C0028656-3B42-4D34-9345-448299EF186D}"/>
              </a:ext>
            </a:extLst>
          </p:cNvPr>
          <p:cNvSpPr/>
          <p:nvPr/>
        </p:nvSpPr>
        <p:spPr>
          <a:xfrm>
            <a:off x="7583886" y="820696"/>
            <a:ext cx="1370888" cy="400110"/>
          </a:xfrm>
          <a:prstGeom prst="rect">
            <a:avLst/>
          </a:prstGeom>
        </p:spPr>
        <p:txBody>
          <a:bodyPr wrap="none">
            <a:spAutoFit/>
          </a:bodyPr>
          <a:lstStyle/>
          <a:p>
            <a:r>
              <a:rPr lang="tr-TR" sz="2000" dirty="0">
                <a:solidFill>
                  <a:schemeClr val="bg2">
                    <a:lumMod val="90000"/>
                  </a:schemeClr>
                </a:solidFill>
              </a:rPr>
              <a:t>(</a:t>
            </a:r>
            <a:r>
              <a:rPr lang="tr-TR" sz="2000" dirty="0" err="1">
                <a:solidFill>
                  <a:schemeClr val="bg2">
                    <a:lumMod val="90000"/>
                  </a:schemeClr>
                </a:solidFill>
              </a:rPr>
              <a:t>continue</a:t>
            </a:r>
            <a:r>
              <a:rPr lang="tr-TR" sz="2000" dirty="0">
                <a:solidFill>
                  <a:schemeClr val="bg2">
                    <a:lumMod val="90000"/>
                  </a:schemeClr>
                </a:solidFill>
              </a:rPr>
              <a:t>)</a:t>
            </a:r>
          </a:p>
        </p:txBody>
      </p:sp>
    </p:spTree>
    <p:extLst>
      <p:ext uri="{BB962C8B-B14F-4D97-AF65-F5344CB8AC3E}">
        <p14:creationId xmlns:p14="http://schemas.microsoft.com/office/powerpoint/2010/main" val="305778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wipe(up)">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wipe(up)">
                                      <p:cBhvr>
                                        <p:cTn id="29" dur="500"/>
                                        <p:tgtEl>
                                          <p:spTgt spid="8">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wipe(up)">
                                      <p:cBhvr>
                                        <p:cTn id="34" dur="500"/>
                                        <p:tgtEl>
                                          <p:spTgt spid="8">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animEffect transition="in" filter="wipe(up)">
                                      <p:cBhvr>
                                        <p:cTn id="39" dur="500"/>
                                        <p:tgtEl>
                                          <p:spTgt spid="8">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8">
                                            <p:txEl>
                                              <p:pRg st="4" end="4"/>
                                            </p:txEl>
                                          </p:spTgt>
                                        </p:tgtEl>
                                        <p:attrNameLst>
                                          <p:attrName>style.visibility</p:attrName>
                                        </p:attrNameLst>
                                      </p:cBhvr>
                                      <p:to>
                                        <p:strVal val="visible"/>
                                      </p:to>
                                    </p:set>
                                    <p:animEffect transition="in" filter="wipe(up)">
                                      <p:cBhvr>
                                        <p:cTn id="44" dur="500"/>
                                        <p:tgtEl>
                                          <p:spTgt spid="8">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8">
                                            <p:txEl>
                                              <p:pRg st="5" end="5"/>
                                            </p:txEl>
                                          </p:spTgt>
                                        </p:tgtEl>
                                        <p:attrNameLst>
                                          <p:attrName>style.visibility</p:attrName>
                                        </p:attrNameLst>
                                      </p:cBhvr>
                                      <p:to>
                                        <p:strVal val="visible"/>
                                      </p:to>
                                    </p:set>
                                    <p:animEffect transition="in" filter="wipe(up)">
                                      <p:cBhvr>
                                        <p:cTn id="49" dur="500"/>
                                        <p:tgtEl>
                                          <p:spTgt spid="8">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8">
                                            <p:txEl>
                                              <p:pRg st="6" end="6"/>
                                            </p:txEl>
                                          </p:spTgt>
                                        </p:tgtEl>
                                        <p:attrNameLst>
                                          <p:attrName>style.visibility</p:attrName>
                                        </p:attrNameLst>
                                      </p:cBhvr>
                                      <p:to>
                                        <p:strVal val="visible"/>
                                      </p:to>
                                    </p:set>
                                    <p:animEffect transition="in" filter="wipe(up)">
                                      <p:cBhvr>
                                        <p:cTn id="54" dur="500"/>
                                        <p:tgtEl>
                                          <p:spTgt spid="8">
                                            <p:txEl>
                                              <p:pRg st="6" end="6"/>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8">
                                            <p:txEl>
                                              <p:pRg st="7" end="7"/>
                                            </p:txEl>
                                          </p:spTgt>
                                        </p:tgtEl>
                                        <p:attrNameLst>
                                          <p:attrName>style.visibility</p:attrName>
                                        </p:attrNameLst>
                                      </p:cBhvr>
                                      <p:to>
                                        <p:strVal val="visible"/>
                                      </p:to>
                                    </p:set>
                                    <p:animEffect transition="in" filter="wipe(up)">
                                      <p:cBhvr>
                                        <p:cTn id="59"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a:xfrm>
            <a:off x="2237382" y="6428020"/>
            <a:ext cx="5419328" cy="365760"/>
          </a:xfrm>
        </p:spPr>
        <p:txBody>
          <a:bodyPr/>
          <a:lstStyle/>
          <a:p>
            <a:r>
              <a:rPr lang="en-US" dirty="0"/>
              <a:t>General Information About Composite Materials / Mehmet </a:t>
            </a:r>
            <a:r>
              <a:rPr lang="en-US" dirty="0" err="1"/>
              <a:t>Zor</a:t>
            </a:r>
            <a:endParaRPr lang="tr-TR" dirty="0"/>
          </a:p>
        </p:txBody>
      </p:sp>
      <p:sp>
        <p:nvSpPr>
          <p:cNvPr id="3" name="Slayt Numarası Yer Tutucusu 2"/>
          <p:cNvSpPr>
            <a:spLocks noGrp="1"/>
          </p:cNvSpPr>
          <p:nvPr>
            <p:ph type="sldNum" sz="quarter" idx="12"/>
          </p:nvPr>
        </p:nvSpPr>
        <p:spPr/>
        <p:txBody>
          <a:bodyPr/>
          <a:lstStyle/>
          <a:p>
            <a:fld id="{B7840E83-AC17-4BB5-BC43-751DE1ADA5B1}" type="slidenum">
              <a:rPr lang="tr-TR" smtClean="0"/>
              <a:t>23</a:t>
            </a:fld>
            <a:endParaRPr lang="tr-TR"/>
          </a:p>
        </p:txBody>
      </p:sp>
      <p:sp>
        <p:nvSpPr>
          <p:cNvPr id="12" name="Rectangle 3" descr="Rectangle: Click to edit Master text styles&#10;Second level&#10;Third level&#10;Fourth level&#10;Fifth level"/>
          <p:cNvSpPr txBox="1">
            <a:spLocks noChangeArrowheads="1"/>
          </p:cNvSpPr>
          <p:nvPr/>
        </p:nvSpPr>
        <p:spPr>
          <a:xfrm>
            <a:off x="301351" y="1460926"/>
            <a:ext cx="5475138" cy="432048"/>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None/>
            </a:pPr>
            <a:r>
              <a:rPr lang="tr-TR" sz="1800" b="1" dirty="0"/>
              <a:t>3.7 </a:t>
            </a:r>
            <a:r>
              <a:rPr lang="tr-TR" sz="1800" b="1" dirty="0" err="1"/>
              <a:t>Chemical</a:t>
            </a:r>
            <a:r>
              <a:rPr lang="tr-TR" sz="1800" b="1" dirty="0"/>
              <a:t> </a:t>
            </a:r>
            <a:r>
              <a:rPr lang="tr-TR" sz="1800" b="1" dirty="0" err="1"/>
              <a:t>Industry</a:t>
            </a:r>
            <a:r>
              <a:rPr lang="tr-TR" sz="1800" b="1" dirty="0"/>
              <a:t> Applications:</a:t>
            </a:r>
          </a:p>
        </p:txBody>
      </p:sp>
      <p:sp>
        <p:nvSpPr>
          <p:cNvPr id="9" name="Rectangle 3" descr="Rectangle: Click to edit Master text styles&#10;Second level&#10;Third level&#10;Fourth level&#10;Fifth level"/>
          <p:cNvSpPr txBox="1">
            <a:spLocks noChangeArrowheads="1"/>
          </p:cNvSpPr>
          <p:nvPr/>
        </p:nvSpPr>
        <p:spPr>
          <a:xfrm>
            <a:off x="301401" y="2223199"/>
            <a:ext cx="6771281" cy="3759829"/>
          </a:xfrm>
          <a:prstGeom prst="rect">
            <a:avLst/>
          </a:prstGeom>
          <a:noFill/>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lnSpc>
                <a:spcPct val="150000"/>
              </a:lnSpc>
            </a:pPr>
            <a:r>
              <a:rPr lang="en-US" sz="1800" dirty="0"/>
              <a:t>Pipes and fittings for various purposes,</a:t>
            </a:r>
            <a:r>
              <a:rPr lang="tr-TR" sz="1800" dirty="0"/>
              <a:t> </a:t>
            </a:r>
          </a:p>
          <a:p>
            <a:pPr>
              <a:lnSpc>
                <a:spcPct val="150000"/>
              </a:lnSpc>
            </a:pPr>
            <a:r>
              <a:rPr lang="en-US" sz="1800" dirty="0"/>
              <a:t>Chemical plant floor grids,</a:t>
            </a:r>
            <a:endParaRPr lang="tr-TR" sz="1800" dirty="0"/>
          </a:p>
          <a:p>
            <a:pPr>
              <a:lnSpc>
                <a:spcPct val="150000"/>
              </a:lnSpc>
            </a:pPr>
            <a:r>
              <a:rPr lang="en-US" sz="1800" dirty="0"/>
              <a:t>Acid tanks and coatings,</a:t>
            </a:r>
            <a:endParaRPr lang="tr-TR" sz="1800" dirty="0"/>
          </a:p>
          <a:p>
            <a:pPr>
              <a:lnSpc>
                <a:spcPct val="150000"/>
              </a:lnSpc>
            </a:pPr>
            <a:r>
              <a:rPr lang="en-US" sz="1800" dirty="0"/>
              <a:t>Anodized and </a:t>
            </a:r>
            <a:r>
              <a:rPr lang="en-US" sz="1800" dirty="0" err="1"/>
              <a:t>galvano</a:t>
            </a:r>
            <a:r>
              <a:rPr lang="en-US" sz="1800" dirty="0"/>
              <a:t> tanks,</a:t>
            </a:r>
            <a:endParaRPr lang="tr-TR" sz="1800" dirty="0"/>
          </a:p>
          <a:p>
            <a:pPr>
              <a:lnSpc>
                <a:spcPct val="150000"/>
              </a:lnSpc>
            </a:pPr>
            <a:r>
              <a:rPr lang="en-US" sz="1800" dirty="0"/>
              <a:t>Purification equipment,</a:t>
            </a:r>
            <a:endParaRPr lang="tr-TR" sz="1800" dirty="0"/>
          </a:p>
          <a:p>
            <a:pPr>
              <a:lnSpc>
                <a:spcPct val="150000"/>
              </a:lnSpc>
            </a:pPr>
            <a:r>
              <a:rPr lang="en-US" sz="1800" dirty="0"/>
              <a:t>Industrial platforms and railings,</a:t>
            </a:r>
            <a:endParaRPr lang="tr-TR" sz="1800" dirty="0"/>
          </a:p>
          <a:p>
            <a:pPr>
              <a:lnSpc>
                <a:spcPct val="150000"/>
              </a:lnSpc>
            </a:pPr>
            <a:r>
              <a:rPr lang="en-US" sz="1800" dirty="0"/>
              <a:t>Absorber and Scrubber (gas washing columns),</a:t>
            </a:r>
            <a:endParaRPr lang="tr-TR" sz="1800" dirty="0"/>
          </a:p>
          <a:p>
            <a:pPr>
              <a:lnSpc>
                <a:spcPct val="150000"/>
              </a:lnSpc>
            </a:pPr>
            <a:r>
              <a:rPr lang="en-US" sz="1800" dirty="0"/>
              <a:t>Ventilation ducts etc...</a:t>
            </a:r>
            <a:endParaRPr lang="tr-TR" sz="1800" dirty="0"/>
          </a:p>
        </p:txBody>
      </p:sp>
      <p:pic>
        <p:nvPicPr>
          <p:cNvPr id="10" name="Picture 7" descr=" "/>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6470771" y="1560911"/>
            <a:ext cx="2371878" cy="4231556"/>
          </a:xfrm>
          <a:prstGeom prst="rect">
            <a:avLst/>
          </a:prstGeom>
          <a:noFill/>
        </p:spPr>
      </p:pic>
      <p:sp>
        <p:nvSpPr>
          <p:cNvPr id="4" name="Veri Yer Tutucusu 3"/>
          <p:cNvSpPr>
            <a:spLocks noGrp="1"/>
          </p:cNvSpPr>
          <p:nvPr>
            <p:ph type="dt" sz="half" idx="10"/>
          </p:nvPr>
        </p:nvSpPr>
        <p:spPr/>
        <p:txBody>
          <a:bodyPr/>
          <a:lstStyle/>
          <a:p>
            <a:r>
              <a:rPr lang="tr-TR" dirty="0"/>
              <a:t>......</a:t>
            </a:r>
          </a:p>
        </p:txBody>
      </p:sp>
      <p:sp>
        <p:nvSpPr>
          <p:cNvPr id="11" name="Rectangle 2">
            <a:extLst>
              <a:ext uri="{FF2B5EF4-FFF2-40B4-BE49-F238E27FC236}">
                <a16:creationId xmlns:a16="http://schemas.microsoft.com/office/drawing/2014/main" id="{09D2B010-9BF0-448C-A517-E9945FF26BCE}"/>
              </a:ext>
            </a:extLst>
          </p:cNvPr>
          <p:cNvSpPr>
            <a:spLocks noGrp="1" noChangeArrowheads="1"/>
          </p:cNvSpPr>
          <p:nvPr>
            <p:ph type="title"/>
          </p:nvPr>
        </p:nvSpPr>
        <p:spPr>
          <a:xfrm>
            <a:off x="757101" y="306582"/>
            <a:ext cx="7772400" cy="618776"/>
          </a:xfrm>
          <a:noFill/>
        </p:spPr>
        <p:txBody>
          <a:bodyPr>
            <a:noAutofit/>
          </a:bodyPr>
          <a:lstStyle/>
          <a:p>
            <a:pPr eaLnBrk="1" hangingPunct="1"/>
            <a:r>
              <a:rPr lang="tr-TR" sz="3600" dirty="0"/>
              <a:t>3-</a:t>
            </a:r>
            <a:r>
              <a:rPr lang="en" sz="3600" dirty="0"/>
              <a:t>Application Areas of Composites</a:t>
            </a:r>
          </a:p>
        </p:txBody>
      </p:sp>
      <p:sp>
        <p:nvSpPr>
          <p:cNvPr id="13" name="Dikdörtgen 12">
            <a:extLst>
              <a:ext uri="{FF2B5EF4-FFF2-40B4-BE49-F238E27FC236}">
                <a16:creationId xmlns:a16="http://schemas.microsoft.com/office/drawing/2014/main" id="{D8AEECF4-EEC5-4FD7-9280-EBDEA8437254}"/>
              </a:ext>
            </a:extLst>
          </p:cNvPr>
          <p:cNvSpPr/>
          <p:nvPr/>
        </p:nvSpPr>
        <p:spPr>
          <a:xfrm>
            <a:off x="7583886" y="820696"/>
            <a:ext cx="1370888" cy="400110"/>
          </a:xfrm>
          <a:prstGeom prst="rect">
            <a:avLst/>
          </a:prstGeom>
        </p:spPr>
        <p:txBody>
          <a:bodyPr wrap="none">
            <a:spAutoFit/>
          </a:bodyPr>
          <a:lstStyle/>
          <a:p>
            <a:r>
              <a:rPr lang="tr-TR" sz="2000" dirty="0">
                <a:solidFill>
                  <a:schemeClr val="bg2">
                    <a:lumMod val="90000"/>
                  </a:schemeClr>
                </a:solidFill>
              </a:rPr>
              <a:t>(</a:t>
            </a:r>
            <a:r>
              <a:rPr lang="tr-TR" sz="2000" dirty="0" err="1">
                <a:solidFill>
                  <a:schemeClr val="bg2">
                    <a:lumMod val="90000"/>
                  </a:schemeClr>
                </a:solidFill>
              </a:rPr>
              <a:t>continue</a:t>
            </a:r>
            <a:r>
              <a:rPr lang="tr-TR" sz="2000" dirty="0">
                <a:solidFill>
                  <a:schemeClr val="bg2">
                    <a:lumMod val="90000"/>
                  </a:schemeClr>
                </a:solidFill>
              </a:rPr>
              <a:t>)</a:t>
            </a:r>
          </a:p>
        </p:txBody>
      </p:sp>
    </p:spTree>
    <p:extLst>
      <p:ext uri="{BB962C8B-B14F-4D97-AF65-F5344CB8AC3E}">
        <p14:creationId xmlns:p14="http://schemas.microsoft.com/office/powerpoint/2010/main" val="209002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ipe(up)">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wipe(up)">
                                      <p:cBhvr>
                                        <p:cTn id="24" dur="500"/>
                                        <p:tgtEl>
                                          <p:spTgt spid="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wipe(up)">
                                      <p:cBhvr>
                                        <p:cTn id="29" dur="500"/>
                                        <p:tgtEl>
                                          <p:spTgt spid="9">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9">
                                            <p:txEl>
                                              <p:pRg st="3" end="3"/>
                                            </p:txEl>
                                          </p:spTgt>
                                        </p:tgtEl>
                                        <p:attrNameLst>
                                          <p:attrName>style.visibility</p:attrName>
                                        </p:attrNameLst>
                                      </p:cBhvr>
                                      <p:to>
                                        <p:strVal val="visible"/>
                                      </p:to>
                                    </p:set>
                                    <p:animEffect transition="in" filter="wipe(up)">
                                      <p:cBhvr>
                                        <p:cTn id="34" dur="500"/>
                                        <p:tgtEl>
                                          <p:spTgt spid="9">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9">
                                            <p:txEl>
                                              <p:pRg st="4" end="4"/>
                                            </p:txEl>
                                          </p:spTgt>
                                        </p:tgtEl>
                                        <p:attrNameLst>
                                          <p:attrName>style.visibility</p:attrName>
                                        </p:attrNameLst>
                                      </p:cBhvr>
                                      <p:to>
                                        <p:strVal val="visible"/>
                                      </p:to>
                                    </p:set>
                                    <p:animEffect transition="in" filter="wipe(up)">
                                      <p:cBhvr>
                                        <p:cTn id="39" dur="500"/>
                                        <p:tgtEl>
                                          <p:spTgt spid="9">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9">
                                            <p:txEl>
                                              <p:pRg st="5" end="5"/>
                                            </p:txEl>
                                          </p:spTgt>
                                        </p:tgtEl>
                                        <p:attrNameLst>
                                          <p:attrName>style.visibility</p:attrName>
                                        </p:attrNameLst>
                                      </p:cBhvr>
                                      <p:to>
                                        <p:strVal val="visible"/>
                                      </p:to>
                                    </p:set>
                                    <p:animEffect transition="in" filter="wipe(up)">
                                      <p:cBhvr>
                                        <p:cTn id="44" dur="500"/>
                                        <p:tgtEl>
                                          <p:spTgt spid="9">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9">
                                            <p:txEl>
                                              <p:pRg st="6" end="6"/>
                                            </p:txEl>
                                          </p:spTgt>
                                        </p:tgtEl>
                                        <p:attrNameLst>
                                          <p:attrName>style.visibility</p:attrName>
                                        </p:attrNameLst>
                                      </p:cBhvr>
                                      <p:to>
                                        <p:strVal val="visible"/>
                                      </p:to>
                                    </p:set>
                                    <p:animEffect transition="in" filter="wipe(up)">
                                      <p:cBhvr>
                                        <p:cTn id="49" dur="500"/>
                                        <p:tgtEl>
                                          <p:spTgt spid="9">
                                            <p:txEl>
                                              <p:pRg st="6" end="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9">
                                            <p:txEl>
                                              <p:pRg st="7" end="7"/>
                                            </p:txEl>
                                          </p:spTgt>
                                        </p:tgtEl>
                                        <p:attrNameLst>
                                          <p:attrName>style.visibility</p:attrName>
                                        </p:attrNameLst>
                                      </p:cBhvr>
                                      <p:to>
                                        <p:strVal val="visible"/>
                                      </p:to>
                                    </p:set>
                                    <p:animEffect transition="in" filter="wipe(up)">
                                      <p:cBhvr>
                                        <p:cTn id="54"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a:xfrm>
            <a:off x="2092550" y="6404984"/>
            <a:ext cx="5491336" cy="365760"/>
          </a:xfrm>
        </p:spPr>
        <p:txBody>
          <a:bodyPr/>
          <a:lstStyle/>
          <a:p>
            <a:r>
              <a:rPr lang="en-US" dirty="0"/>
              <a:t>General Information About Composite Materials / Mehmet </a:t>
            </a:r>
            <a:r>
              <a:rPr lang="en-US" dirty="0" err="1"/>
              <a:t>Zor</a:t>
            </a:r>
            <a:endParaRPr lang="tr-TR" dirty="0"/>
          </a:p>
        </p:txBody>
      </p:sp>
      <p:sp>
        <p:nvSpPr>
          <p:cNvPr id="3" name="Slayt Numarası Yer Tutucusu 2"/>
          <p:cNvSpPr>
            <a:spLocks noGrp="1"/>
          </p:cNvSpPr>
          <p:nvPr>
            <p:ph type="sldNum" sz="quarter" idx="12"/>
          </p:nvPr>
        </p:nvSpPr>
        <p:spPr/>
        <p:txBody>
          <a:bodyPr/>
          <a:lstStyle/>
          <a:p>
            <a:fld id="{B7840E83-AC17-4BB5-BC43-751DE1ADA5B1}" type="slidenum">
              <a:rPr lang="tr-TR" smtClean="0"/>
              <a:t>24</a:t>
            </a:fld>
            <a:endParaRPr lang="tr-TR"/>
          </a:p>
        </p:txBody>
      </p:sp>
      <p:sp>
        <p:nvSpPr>
          <p:cNvPr id="12" name="Rectangle 3" descr="Rectangle: Click to edit Master text styles&#10;Second level&#10;Third level&#10;Fourth level&#10;Fifth level"/>
          <p:cNvSpPr txBox="1">
            <a:spLocks noChangeArrowheads="1"/>
          </p:cNvSpPr>
          <p:nvPr/>
        </p:nvSpPr>
        <p:spPr>
          <a:xfrm>
            <a:off x="178798" y="1309530"/>
            <a:ext cx="5475138" cy="432048"/>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None/>
            </a:pPr>
            <a:r>
              <a:rPr lang="tr-TR" sz="1800" b="1" dirty="0"/>
              <a:t>3.8 </a:t>
            </a:r>
            <a:r>
              <a:rPr lang="tr-TR" sz="1800" b="1" dirty="0" err="1"/>
              <a:t>Energy</a:t>
            </a:r>
            <a:r>
              <a:rPr lang="tr-TR" sz="1800" b="1" dirty="0"/>
              <a:t> </a:t>
            </a:r>
            <a:r>
              <a:rPr lang="tr-TR" sz="1800" b="1" dirty="0" err="1"/>
              <a:t>Sector</a:t>
            </a:r>
            <a:r>
              <a:rPr lang="tr-TR" sz="1800" b="1" dirty="0"/>
              <a:t> Applications:</a:t>
            </a:r>
          </a:p>
        </p:txBody>
      </p:sp>
      <p:sp>
        <p:nvSpPr>
          <p:cNvPr id="8" name="Rectangle 3" descr="Rectangle: Click to edit Master text styles&#10;Second level&#10;Third level&#10;Fourth level&#10;Fifth level"/>
          <p:cNvSpPr txBox="1">
            <a:spLocks noChangeArrowheads="1"/>
          </p:cNvSpPr>
          <p:nvPr/>
        </p:nvSpPr>
        <p:spPr>
          <a:xfrm>
            <a:off x="304801" y="1851869"/>
            <a:ext cx="4056888" cy="4474581"/>
          </a:xfrm>
          <a:prstGeom prst="rect">
            <a:avLst/>
          </a:prstGeom>
          <a:noFill/>
        </p:spPr>
        <p:txBody>
          <a:bodyPr vert="horz">
            <a:normAutofit fontScale="92500" lnSpcReduction="20000"/>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lnSpc>
                <a:spcPct val="150000"/>
              </a:lnSpc>
            </a:pPr>
            <a:r>
              <a:rPr lang="en-US" sz="1800" dirty="0"/>
              <a:t>insulators,</a:t>
            </a:r>
            <a:endParaRPr lang="tr-TR" sz="1800" dirty="0"/>
          </a:p>
          <a:p>
            <a:pPr>
              <a:lnSpc>
                <a:spcPct val="150000"/>
              </a:lnSpc>
            </a:pPr>
            <a:r>
              <a:rPr lang="en-US" sz="1800" dirty="0"/>
              <a:t>antennas,</a:t>
            </a:r>
            <a:endParaRPr lang="tr-TR" sz="1800" dirty="0"/>
          </a:p>
          <a:p>
            <a:pPr>
              <a:lnSpc>
                <a:spcPct val="150000"/>
              </a:lnSpc>
            </a:pPr>
            <a:r>
              <a:rPr lang="en-US" sz="1800" dirty="0"/>
              <a:t>circuit breakers,</a:t>
            </a:r>
            <a:endParaRPr lang="tr-TR" sz="1800" dirty="0"/>
          </a:p>
          <a:p>
            <a:pPr>
              <a:lnSpc>
                <a:spcPct val="150000"/>
              </a:lnSpc>
            </a:pPr>
            <a:r>
              <a:rPr lang="en-US" sz="1800" dirty="0"/>
              <a:t>Fuse-panel boxes,</a:t>
            </a:r>
            <a:endParaRPr lang="tr-TR" sz="1800" dirty="0"/>
          </a:p>
          <a:p>
            <a:pPr>
              <a:lnSpc>
                <a:spcPct val="150000"/>
              </a:lnSpc>
            </a:pPr>
            <a:r>
              <a:rPr lang="en-US" sz="1800" dirty="0"/>
              <a:t>lighting bodies,</a:t>
            </a:r>
            <a:endParaRPr lang="tr-TR" sz="1800" dirty="0"/>
          </a:p>
          <a:p>
            <a:pPr>
              <a:lnSpc>
                <a:spcPct val="150000"/>
              </a:lnSpc>
            </a:pPr>
            <a:r>
              <a:rPr lang="en-US" sz="1800" dirty="0"/>
              <a:t>insulated platforms,</a:t>
            </a:r>
            <a:endParaRPr lang="tr-TR" sz="1800" dirty="0"/>
          </a:p>
          <a:p>
            <a:pPr>
              <a:lnSpc>
                <a:spcPct val="150000"/>
              </a:lnSpc>
            </a:pPr>
            <a:r>
              <a:rPr lang="en-US" sz="1800" dirty="0"/>
              <a:t>Electricity and lighting poles,</a:t>
            </a:r>
            <a:endParaRPr lang="tr-TR" sz="1800" dirty="0"/>
          </a:p>
          <a:p>
            <a:pPr>
              <a:lnSpc>
                <a:spcPct val="150000"/>
              </a:lnSpc>
            </a:pPr>
            <a:r>
              <a:rPr lang="en-US" sz="1800" dirty="0"/>
              <a:t>circuit breaker boxes,</a:t>
            </a:r>
            <a:endParaRPr lang="tr-TR" sz="1800" dirty="0"/>
          </a:p>
          <a:p>
            <a:pPr>
              <a:lnSpc>
                <a:spcPct val="150000"/>
              </a:lnSpc>
            </a:pPr>
            <a:r>
              <a:rPr lang="en-US" sz="1800" dirty="0"/>
              <a:t>Cable carriers, </a:t>
            </a:r>
            <a:endParaRPr lang="tr-TR" sz="1800" dirty="0"/>
          </a:p>
          <a:p>
            <a:pPr>
              <a:lnSpc>
                <a:spcPct val="150000"/>
              </a:lnSpc>
            </a:pPr>
            <a:r>
              <a:rPr lang="en-US" sz="1800" dirty="0"/>
              <a:t>cable channels,</a:t>
            </a:r>
            <a:endParaRPr lang="tr-TR" sz="1800" dirty="0"/>
          </a:p>
          <a:p>
            <a:pPr>
              <a:lnSpc>
                <a:spcPct val="150000"/>
              </a:lnSpc>
            </a:pPr>
            <a:r>
              <a:rPr lang="en-US" sz="1800" dirty="0"/>
              <a:t>Ladders, ballasts, etc.</a:t>
            </a:r>
            <a:endParaRPr lang="tr-TR" sz="1800" dirty="0"/>
          </a:p>
        </p:txBody>
      </p:sp>
      <p:pic>
        <p:nvPicPr>
          <p:cNvPr id="13" name="Picture 8" descr=" "/>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5813122" y="2038831"/>
            <a:ext cx="2805633" cy="3947600"/>
          </a:xfrm>
          <a:prstGeom prst="rect">
            <a:avLst/>
          </a:prstGeom>
          <a:noFill/>
        </p:spPr>
      </p:pic>
      <p:sp>
        <p:nvSpPr>
          <p:cNvPr id="4" name="Veri Yer Tutucusu 3"/>
          <p:cNvSpPr>
            <a:spLocks noGrp="1"/>
          </p:cNvSpPr>
          <p:nvPr>
            <p:ph type="dt" sz="half" idx="10"/>
          </p:nvPr>
        </p:nvSpPr>
        <p:spPr/>
        <p:txBody>
          <a:bodyPr/>
          <a:lstStyle/>
          <a:p>
            <a:r>
              <a:rPr lang="tr-TR" dirty="0"/>
              <a:t>......</a:t>
            </a:r>
          </a:p>
        </p:txBody>
      </p:sp>
      <p:sp>
        <p:nvSpPr>
          <p:cNvPr id="11" name="Rectangle 2">
            <a:extLst>
              <a:ext uri="{FF2B5EF4-FFF2-40B4-BE49-F238E27FC236}">
                <a16:creationId xmlns:a16="http://schemas.microsoft.com/office/drawing/2014/main" id="{80DE0DC8-CDEC-4570-82FB-A2DE1D5D49BA}"/>
              </a:ext>
            </a:extLst>
          </p:cNvPr>
          <p:cNvSpPr>
            <a:spLocks noGrp="1" noChangeArrowheads="1"/>
          </p:cNvSpPr>
          <p:nvPr>
            <p:ph type="title"/>
          </p:nvPr>
        </p:nvSpPr>
        <p:spPr>
          <a:xfrm>
            <a:off x="757101" y="306582"/>
            <a:ext cx="7772400" cy="618776"/>
          </a:xfrm>
          <a:noFill/>
        </p:spPr>
        <p:txBody>
          <a:bodyPr>
            <a:noAutofit/>
          </a:bodyPr>
          <a:lstStyle/>
          <a:p>
            <a:pPr eaLnBrk="1" hangingPunct="1"/>
            <a:r>
              <a:rPr lang="tr-TR" sz="3600" dirty="0"/>
              <a:t>3-</a:t>
            </a:r>
            <a:r>
              <a:rPr lang="en" sz="3600" dirty="0"/>
              <a:t>Application Areas of Composites</a:t>
            </a:r>
          </a:p>
        </p:txBody>
      </p:sp>
      <p:sp>
        <p:nvSpPr>
          <p:cNvPr id="14" name="Dikdörtgen 13">
            <a:extLst>
              <a:ext uri="{FF2B5EF4-FFF2-40B4-BE49-F238E27FC236}">
                <a16:creationId xmlns:a16="http://schemas.microsoft.com/office/drawing/2014/main" id="{82D68272-1D91-43FF-B1BC-D58465BC0C61}"/>
              </a:ext>
            </a:extLst>
          </p:cNvPr>
          <p:cNvSpPr/>
          <p:nvPr/>
        </p:nvSpPr>
        <p:spPr>
          <a:xfrm>
            <a:off x="7583886" y="820696"/>
            <a:ext cx="1370888" cy="400110"/>
          </a:xfrm>
          <a:prstGeom prst="rect">
            <a:avLst/>
          </a:prstGeom>
        </p:spPr>
        <p:txBody>
          <a:bodyPr wrap="none">
            <a:spAutoFit/>
          </a:bodyPr>
          <a:lstStyle/>
          <a:p>
            <a:r>
              <a:rPr lang="tr-TR" sz="2000" dirty="0">
                <a:solidFill>
                  <a:schemeClr val="bg2">
                    <a:lumMod val="90000"/>
                  </a:schemeClr>
                </a:solidFill>
              </a:rPr>
              <a:t>(</a:t>
            </a:r>
            <a:r>
              <a:rPr lang="tr-TR" sz="2000" dirty="0" err="1">
                <a:solidFill>
                  <a:schemeClr val="bg2">
                    <a:lumMod val="90000"/>
                  </a:schemeClr>
                </a:solidFill>
              </a:rPr>
              <a:t>continue</a:t>
            </a:r>
            <a:r>
              <a:rPr lang="tr-TR" sz="2000" dirty="0">
                <a:solidFill>
                  <a:schemeClr val="bg2">
                    <a:lumMod val="90000"/>
                  </a:schemeClr>
                </a:solidFill>
              </a:rPr>
              <a:t>)</a:t>
            </a:r>
          </a:p>
        </p:txBody>
      </p:sp>
    </p:spTree>
    <p:extLst>
      <p:ext uri="{BB962C8B-B14F-4D97-AF65-F5344CB8AC3E}">
        <p14:creationId xmlns:p14="http://schemas.microsoft.com/office/powerpoint/2010/main" val="371136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wipe(up)">
                                      <p:cBhvr>
                                        <p:cTn id="19" dur="5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wipe(up)">
                                      <p:cBhvr>
                                        <p:cTn id="24" dur="500"/>
                                        <p:tgtEl>
                                          <p:spTgt spid="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Effect transition="in" filter="wipe(up)">
                                      <p:cBhvr>
                                        <p:cTn id="29" dur="500"/>
                                        <p:tgtEl>
                                          <p:spTgt spid="8">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8">
                                            <p:txEl>
                                              <p:pRg st="3" end="3"/>
                                            </p:txEl>
                                          </p:spTgt>
                                        </p:tgtEl>
                                        <p:attrNameLst>
                                          <p:attrName>style.visibility</p:attrName>
                                        </p:attrNameLst>
                                      </p:cBhvr>
                                      <p:to>
                                        <p:strVal val="visible"/>
                                      </p:to>
                                    </p:set>
                                    <p:animEffect transition="in" filter="wipe(up)">
                                      <p:cBhvr>
                                        <p:cTn id="34" dur="500"/>
                                        <p:tgtEl>
                                          <p:spTgt spid="8">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animEffect transition="in" filter="wipe(up)">
                                      <p:cBhvr>
                                        <p:cTn id="39" dur="500"/>
                                        <p:tgtEl>
                                          <p:spTgt spid="8">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8">
                                            <p:txEl>
                                              <p:pRg st="5" end="5"/>
                                            </p:txEl>
                                          </p:spTgt>
                                        </p:tgtEl>
                                        <p:attrNameLst>
                                          <p:attrName>style.visibility</p:attrName>
                                        </p:attrNameLst>
                                      </p:cBhvr>
                                      <p:to>
                                        <p:strVal val="visible"/>
                                      </p:to>
                                    </p:set>
                                    <p:animEffect transition="in" filter="wipe(up)">
                                      <p:cBhvr>
                                        <p:cTn id="44" dur="500"/>
                                        <p:tgtEl>
                                          <p:spTgt spid="8">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8">
                                            <p:txEl>
                                              <p:pRg st="6" end="6"/>
                                            </p:txEl>
                                          </p:spTgt>
                                        </p:tgtEl>
                                        <p:attrNameLst>
                                          <p:attrName>style.visibility</p:attrName>
                                        </p:attrNameLst>
                                      </p:cBhvr>
                                      <p:to>
                                        <p:strVal val="visible"/>
                                      </p:to>
                                    </p:set>
                                    <p:animEffect transition="in" filter="wipe(up)">
                                      <p:cBhvr>
                                        <p:cTn id="49" dur="500"/>
                                        <p:tgtEl>
                                          <p:spTgt spid="8">
                                            <p:txEl>
                                              <p:pRg st="6" end="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8">
                                            <p:txEl>
                                              <p:pRg st="7" end="7"/>
                                            </p:txEl>
                                          </p:spTgt>
                                        </p:tgtEl>
                                        <p:attrNameLst>
                                          <p:attrName>style.visibility</p:attrName>
                                        </p:attrNameLst>
                                      </p:cBhvr>
                                      <p:to>
                                        <p:strVal val="visible"/>
                                      </p:to>
                                    </p:set>
                                    <p:animEffect transition="in" filter="wipe(up)">
                                      <p:cBhvr>
                                        <p:cTn id="54" dur="500"/>
                                        <p:tgtEl>
                                          <p:spTgt spid="8">
                                            <p:txEl>
                                              <p:pRg st="7" end="7"/>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8">
                                            <p:txEl>
                                              <p:pRg st="8" end="8"/>
                                            </p:txEl>
                                          </p:spTgt>
                                        </p:tgtEl>
                                        <p:attrNameLst>
                                          <p:attrName>style.visibility</p:attrName>
                                        </p:attrNameLst>
                                      </p:cBhvr>
                                      <p:to>
                                        <p:strVal val="visible"/>
                                      </p:to>
                                    </p:set>
                                    <p:animEffect transition="in" filter="wipe(up)">
                                      <p:cBhvr>
                                        <p:cTn id="59" dur="500"/>
                                        <p:tgtEl>
                                          <p:spTgt spid="8">
                                            <p:txEl>
                                              <p:pRg st="8" end="8"/>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8">
                                            <p:txEl>
                                              <p:pRg st="9" end="9"/>
                                            </p:txEl>
                                          </p:spTgt>
                                        </p:tgtEl>
                                        <p:attrNameLst>
                                          <p:attrName>style.visibility</p:attrName>
                                        </p:attrNameLst>
                                      </p:cBhvr>
                                      <p:to>
                                        <p:strVal val="visible"/>
                                      </p:to>
                                    </p:set>
                                    <p:animEffect transition="in" filter="wipe(up)">
                                      <p:cBhvr>
                                        <p:cTn id="64" dur="500"/>
                                        <p:tgtEl>
                                          <p:spTgt spid="8">
                                            <p:txEl>
                                              <p:pRg st="9" end="9"/>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8">
                                            <p:txEl>
                                              <p:pRg st="10" end="10"/>
                                            </p:txEl>
                                          </p:spTgt>
                                        </p:tgtEl>
                                        <p:attrNameLst>
                                          <p:attrName>style.visibility</p:attrName>
                                        </p:attrNameLst>
                                      </p:cBhvr>
                                      <p:to>
                                        <p:strVal val="visible"/>
                                      </p:to>
                                    </p:set>
                                    <p:animEffect transition="in" filter="wipe(up)">
                                      <p:cBhvr>
                                        <p:cTn id="69"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KOMPOZİT DERS NOTLARI\TurkCADCAM_net  Yeni Ürün Tasarım, Geliştirme, CAD-CAM-CAE ve İmalat Teknolojileri_dosyalar\Palet_karbon.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07963" y="1614275"/>
            <a:ext cx="1156451" cy="18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Rectangle 4"/>
          <p:cNvSpPr>
            <a:spLocks noChangeArrowheads="1"/>
          </p:cNvSpPr>
          <p:nvPr/>
        </p:nvSpPr>
        <p:spPr bwMode="auto">
          <a:xfrm>
            <a:off x="3205163" y="2505075"/>
            <a:ext cx="143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tr-TR"/>
          </a:p>
        </p:txBody>
      </p:sp>
      <p:sp>
        <p:nvSpPr>
          <p:cNvPr id="47109" name="Rectangle 5"/>
          <p:cNvSpPr>
            <a:spLocks noChangeArrowheads="1"/>
          </p:cNvSpPr>
          <p:nvPr/>
        </p:nvSpPr>
        <p:spPr bwMode="auto">
          <a:xfrm>
            <a:off x="3205163" y="2505075"/>
            <a:ext cx="12954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tr-TR"/>
          </a:p>
        </p:txBody>
      </p:sp>
      <p:sp>
        <p:nvSpPr>
          <p:cNvPr id="47110" name="Rectangle 6"/>
          <p:cNvSpPr>
            <a:spLocks noChangeArrowheads="1"/>
          </p:cNvSpPr>
          <p:nvPr/>
        </p:nvSpPr>
        <p:spPr bwMode="auto">
          <a:xfrm>
            <a:off x="3205163" y="2505075"/>
            <a:ext cx="143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tr-TR"/>
          </a:p>
        </p:txBody>
      </p:sp>
      <p:sp>
        <p:nvSpPr>
          <p:cNvPr id="47111" name="Rectangle 7"/>
          <p:cNvSpPr>
            <a:spLocks noChangeArrowheads="1"/>
          </p:cNvSpPr>
          <p:nvPr/>
        </p:nvSpPr>
        <p:spPr bwMode="auto">
          <a:xfrm>
            <a:off x="3205163" y="2505075"/>
            <a:ext cx="12954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tr-TR"/>
          </a:p>
        </p:txBody>
      </p:sp>
      <p:pic>
        <p:nvPicPr>
          <p:cNvPr id="47112" name="Picture 8" descr="golfsop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5215" y="1614274"/>
            <a:ext cx="2347613" cy="1815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Picture 9" descr="ayakkab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1806" y="1614275"/>
            <a:ext cx="2048474" cy="1815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ltbilgi Yer Tutucusu 1"/>
          <p:cNvSpPr>
            <a:spLocks noGrp="1"/>
          </p:cNvSpPr>
          <p:nvPr>
            <p:ph type="ftr" sz="quarter" idx="11"/>
          </p:nvPr>
        </p:nvSpPr>
        <p:spPr>
          <a:xfrm>
            <a:off x="2267744" y="6404984"/>
            <a:ext cx="5491336" cy="365760"/>
          </a:xfrm>
        </p:spPr>
        <p:txBody>
          <a:bodyPr/>
          <a:lstStyle/>
          <a:p>
            <a:r>
              <a:rPr lang="en-US" dirty="0"/>
              <a:t>General Information About Composite Materials / Mehmet </a:t>
            </a:r>
            <a:r>
              <a:rPr lang="en-US" dirty="0" err="1"/>
              <a:t>Zor</a:t>
            </a:r>
            <a:endParaRPr lang="tr-TR" dirty="0"/>
          </a:p>
        </p:txBody>
      </p:sp>
      <p:sp>
        <p:nvSpPr>
          <p:cNvPr id="3" name="Slayt Numarası Yer Tutucusu 2"/>
          <p:cNvSpPr>
            <a:spLocks noGrp="1"/>
          </p:cNvSpPr>
          <p:nvPr>
            <p:ph type="sldNum" sz="quarter" idx="12"/>
          </p:nvPr>
        </p:nvSpPr>
        <p:spPr/>
        <p:txBody>
          <a:bodyPr/>
          <a:lstStyle/>
          <a:p>
            <a:fld id="{B7840E83-AC17-4BB5-BC43-751DE1ADA5B1}" type="slidenum">
              <a:rPr lang="tr-TR" smtClean="0"/>
              <a:t>25</a:t>
            </a:fld>
            <a:endParaRPr lang="tr-TR"/>
          </a:p>
        </p:txBody>
      </p:sp>
      <p:pic>
        <p:nvPicPr>
          <p:cNvPr id="15" name="Picture 3" descr="karbon_cell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576" y="3717032"/>
            <a:ext cx="1234456" cy="258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yapaybacak_karbobfib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8202" y="3707531"/>
            <a:ext cx="2298229" cy="2565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http://www.gentili.net/thr/images/t350/010-1Acetabular-cup-poly.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76403" y="3717032"/>
            <a:ext cx="1613877" cy="253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 descr="bank2_k"/>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35454" y="1614274"/>
            <a:ext cx="2952750" cy="1815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27788" y="3717170"/>
            <a:ext cx="1895826" cy="258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4" name="Veri Yer Tutucusu 3"/>
          <p:cNvSpPr>
            <a:spLocks noGrp="1"/>
          </p:cNvSpPr>
          <p:nvPr>
            <p:ph type="dt" sz="half" idx="10"/>
          </p:nvPr>
        </p:nvSpPr>
        <p:spPr/>
        <p:txBody>
          <a:bodyPr/>
          <a:lstStyle/>
          <a:p>
            <a:r>
              <a:rPr lang="tr-TR" dirty="0"/>
              <a:t>......</a:t>
            </a:r>
          </a:p>
        </p:txBody>
      </p:sp>
      <p:sp>
        <p:nvSpPr>
          <p:cNvPr id="5" name="Dikdörtgen 4">
            <a:extLst>
              <a:ext uri="{FF2B5EF4-FFF2-40B4-BE49-F238E27FC236}">
                <a16:creationId xmlns:a16="http://schemas.microsoft.com/office/drawing/2014/main" id="{97F57A6A-525C-4DA1-81A1-03D0B1F0984A}"/>
              </a:ext>
            </a:extLst>
          </p:cNvPr>
          <p:cNvSpPr/>
          <p:nvPr/>
        </p:nvSpPr>
        <p:spPr>
          <a:xfrm>
            <a:off x="539552" y="375546"/>
            <a:ext cx="8839200" cy="584775"/>
          </a:xfrm>
          <a:prstGeom prst="rect">
            <a:avLst/>
          </a:prstGeom>
        </p:spPr>
        <p:txBody>
          <a:bodyPr wrap="square">
            <a:spAutoFit/>
          </a:bodyPr>
          <a:lstStyle/>
          <a:p>
            <a:r>
              <a:rPr lang="tr-TR" sz="3200" dirty="0">
                <a:solidFill>
                  <a:schemeClr val="bg2">
                    <a:lumMod val="50000"/>
                  </a:schemeClr>
                </a:solidFill>
              </a:rPr>
              <a:t>4- </a:t>
            </a:r>
            <a:r>
              <a:rPr lang="tr-TR" sz="3200" dirty="0" err="1">
                <a:solidFill>
                  <a:schemeClr val="bg2">
                    <a:lumMod val="50000"/>
                  </a:schemeClr>
                </a:solidFill>
              </a:rPr>
              <a:t>Sample</a:t>
            </a:r>
            <a:r>
              <a:rPr lang="tr-TR" sz="3200" dirty="0">
                <a:solidFill>
                  <a:schemeClr val="bg2">
                    <a:lumMod val="50000"/>
                  </a:schemeClr>
                </a:solidFill>
              </a:rPr>
              <a:t> </a:t>
            </a:r>
            <a:r>
              <a:rPr lang="tr-TR" sz="3200" dirty="0" err="1">
                <a:solidFill>
                  <a:schemeClr val="bg2">
                    <a:lumMod val="50000"/>
                  </a:schemeClr>
                </a:solidFill>
              </a:rPr>
              <a:t>Products</a:t>
            </a:r>
            <a:r>
              <a:rPr lang="tr-TR" sz="3200" dirty="0">
                <a:solidFill>
                  <a:schemeClr val="bg2">
                    <a:lumMod val="50000"/>
                  </a:schemeClr>
                </a:solidFill>
              </a:rPr>
              <a:t> </a:t>
            </a:r>
            <a:r>
              <a:rPr lang="tr-TR" sz="3200" dirty="0" err="1">
                <a:solidFill>
                  <a:schemeClr val="bg2">
                    <a:lumMod val="50000"/>
                  </a:schemeClr>
                </a:solidFill>
              </a:rPr>
              <a:t>Containing</a:t>
            </a:r>
            <a:r>
              <a:rPr lang="tr-TR" sz="3200" dirty="0">
                <a:solidFill>
                  <a:schemeClr val="bg2">
                    <a:lumMod val="50000"/>
                  </a:schemeClr>
                </a:solidFill>
              </a:rPr>
              <a:t> </a:t>
            </a:r>
            <a:r>
              <a:rPr lang="tr-TR" sz="3200" dirty="0" err="1">
                <a:solidFill>
                  <a:schemeClr val="bg2">
                    <a:lumMod val="50000"/>
                  </a:schemeClr>
                </a:solidFill>
              </a:rPr>
              <a:t>Composites</a:t>
            </a:r>
            <a:endParaRPr lang="tr-TR" sz="3200" dirty="0">
              <a:solidFill>
                <a:schemeClr val="bg2">
                  <a:lumMod val="50000"/>
                </a:schemeClr>
              </a:solidFill>
            </a:endParaRPr>
          </a:p>
        </p:txBody>
      </p:sp>
    </p:spTree>
    <p:extLst>
      <p:ext uri="{BB962C8B-B14F-4D97-AF65-F5344CB8AC3E}">
        <p14:creationId xmlns:p14="http://schemas.microsoft.com/office/powerpoint/2010/main" val="356097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7106"/>
                                        </p:tgtEl>
                                        <p:attrNameLst>
                                          <p:attrName>style.visibility</p:attrName>
                                        </p:attrNameLst>
                                      </p:cBhvr>
                                      <p:to>
                                        <p:strVal val="visible"/>
                                      </p:to>
                                    </p:set>
                                    <p:anim calcmode="lin" valueType="num">
                                      <p:cBhvr>
                                        <p:cTn id="7" dur="1000" fill="hold"/>
                                        <p:tgtEl>
                                          <p:spTgt spid="47106"/>
                                        </p:tgtEl>
                                        <p:attrNameLst>
                                          <p:attrName>ppt_w</p:attrName>
                                        </p:attrNameLst>
                                      </p:cBhvr>
                                      <p:tavLst>
                                        <p:tav tm="0">
                                          <p:val>
                                            <p:fltVal val="0"/>
                                          </p:val>
                                        </p:tav>
                                        <p:tav tm="100000">
                                          <p:val>
                                            <p:strVal val="#ppt_w"/>
                                          </p:val>
                                        </p:tav>
                                      </p:tavLst>
                                    </p:anim>
                                    <p:anim calcmode="lin" valueType="num">
                                      <p:cBhvr>
                                        <p:cTn id="8" dur="1000" fill="hold"/>
                                        <p:tgtEl>
                                          <p:spTgt spid="47106"/>
                                        </p:tgtEl>
                                        <p:attrNameLst>
                                          <p:attrName>ppt_h</p:attrName>
                                        </p:attrNameLst>
                                      </p:cBhvr>
                                      <p:tavLst>
                                        <p:tav tm="0">
                                          <p:val>
                                            <p:fltVal val="0"/>
                                          </p:val>
                                        </p:tav>
                                        <p:tav tm="100000">
                                          <p:val>
                                            <p:strVal val="#ppt_h"/>
                                          </p:val>
                                        </p:tav>
                                      </p:tavLst>
                                    </p:anim>
                                    <p:anim calcmode="lin" valueType="num">
                                      <p:cBhvr>
                                        <p:cTn id="9" dur="1000" fill="hold"/>
                                        <p:tgtEl>
                                          <p:spTgt spid="47106"/>
                                        </p:tgtEl>
                                        <p:attrNameLst>
                                          <p:attrName>style.rotation</p:attrName>
                                        </p:attrNameLst>
                                      </p:cBhvr>
                                      <p:tavLst>
                                        <p:tav tm="0">
                                          <p:val>
                                            <p:fltVal val="90"/>
                                          </p:val>
                                        </p:tav>
                                        <p:tav tm="100000">
                                          <p:val>
                                            <p:fltVal val="0"/>
                                          </p:val>
                                        </p:tav>
                                      </p:tavLst>
                                    </p:anim>
                                    <p:animEffect transition="in" filter="fade">
                                      <p:cBhvr>
                                        <p:cTn id="10" dur="1000"/>
                                        <p:tgtEl>
                                          <p:spTgt spid="4710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7113"/>
                                        </p:tgtEl>
                                        <p:attrNameLst>
                                          <p:attrName>style.visibility</p:attrName>
                                        </p:attrNameLst>
                                      </p:cBhvr>
                                      <p:to>
                                        <p:strVal val="visible"/>
                                      </p:to>
                                    </p:set>
                                    <p:anim calcmode="lin" valueType="num">
                                      <p:cBhvr>
                                        <p:cTn id="15" dur="1000" fill="hold"/>
                                        <p:tgtEl>
                                          <p:spTgt spid="47113"/>
                                        </p:tgtEl>
                                        <p:attrNameLst>
                                          <p:attrName>ppt_w</p:attrName>
                                        </p:attrNameLst>
                                      </p:cBhvr>
                                      <p:tavLst>
                                        <p:tav tm="0">
                                          <p:val>
                                            <p:fltVal val="0"/>
                                          </p:val>
                                        </p:tav>
                                        <p:tav tm="100000">
                                          <p:val>
                                            <p:strVal val="#ppt_w"/>
                                          </p:val>
                                        </p:tav>
                                      </p:tavLst>
                                    </p:anim>
                                    <p:anim calcmode="lin" valueType="num">
                                      <p:cBhvr>
                                        <p:cTn id="16" dur="1000" fill="hold"/>
                                        <p:tgtEl>
                                          <p:spTgt spid="47113"/>
                                        </p:tgtEl>
                                        <p:attrNameLst>
                                          <p:attrName>ppt_h</p:attrName>
                                        </p:attrNameLst>
                                      </p:cBhvr>
                                      <p:tavLst>
                                        <p:tav tm="0">
                                          <p:val>
                                            <p:fltVal val="0"/>
                                          </p:val>
                                        </p:tav>
                                        <p:tav tm="100000">
                                          <p:val>
                                            <p:strVal val="#ppt_h"/>
                                          </p:val>
                                        </p:tav>
                                      </p:tavLst>
                                    </p:anim>
                                    <p:anim calcmode="lin" valueType="num">
                                      <p:cBhvr>
                                        <p:cTn id="17" dur="1000" fill="hold"/>
                                        <p:tgtEl>
                                          <p:spTgt spid="47113"/>
                                        </p:tgtEl>
                                        <p:attrNameLst>
                                          <p:attrName>style.rotation</p:attrName>
                                        </p:attrNameLst>
                                      </p:cBhvr>
                                      <p:tavLst>
                                        <p:tav tm="0">
                                          <p:val>
                                            <p:fltVal val="90"/>
                                          </p:val>
                                        </p:tav>
                                        <p:tav tm="100000">
                                          <p:val>
                                            <p:fltVal val="0"/>
                                          </p:val>
                                        </p:tav>
                                      </p:tavLst>
                                    </p:anim>
                                    <p:animEffect transition="in" filter="fade">
                                      <p:cBhvr>
                                        <p:cTn id="18" dur="1000"/>
                                        <p:tgtEl>
                                          <p:spTgt spid="4711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47112"/>
                                        </p:tgtEl>
                                        <p:attrNameLst>
                                          <p:attrName>style.visibility</p:attrName>
                                        </p:attrNameLst>
                                      </p:cBhvr>
                                      <p:to>
                                        <p:strVal val="visible"/>
                                      </p:to>
                                    </p:set>
                                    <p:anim calcmode="lin" valueType="num">
                                      <p:cBhvr>
                                        <p:cTn id="23" dur="500" fill="hold"/>
                                        <p:tgtEl>
                                          <p:spTgt spid="47112"/>
                                        </p:tgtEl>
                                        <p:attrNameLst>
                                          <p:attrName>ppt_w</p:attrName>
                                        </p:attrNameLst>
                                      </p:cBhvr>
                                      <p:tavLst>
                                        <p:tav tm="0">
                                          <p:val>
                                            <p:fltVal val="0"/>
                                          </p:val>
                                        </p:tav>
                                        <p:tav tm="100000">
                                          <p:val>
                                            <p:strVal val="#ppt_w"/>
                                          </p:val>
                                        </p:tav>
                                      </p:tavLst>
                                    </p:anim>
                                    <p:anim calcmode="lin" valueType="num">
                                      <p:cBhvr>
                                        <p:cTn id="24" dur="500" fill="hold"/>
                                        <p:tgtEl>
                                          <p:spTgt spid="47112"/>
                                        </p:tgtEl>
                                        <p:attrNameLst>
                                          <p:attrName>ppt_h</p:attrName>
                                        </p:attrNameLst>
                                      </p:cBhvr>
                                      <p:tavLst>
                                        <p:tav tm="0">
                                          <p:val>
                                            <p:fltVal val="0"/>
                                          </p:val>
                                        </p:tav>
                                        <p:tav tm="100000">
                                          <p:val>
                                            <p:strVal val="#ppt_h"/>
                                          </p:val>
                                        </p:tav>
                                      </p:tavLst>
                                    </p:anim>
                                    <p:animEffect transition="in" filter="fade">
                                      <p:cBhvr>
                                        <p:cTn id="25" dur="500"/>
                                        <p:tgtEl>
                                          <p:spTgt spid="47112"/>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1000" fill="hold"/>
                                        <p:tgtEl>
                                          <p:spTgt spid="18"/>
                                        </p:tgtEl>
                                        <p:attrNameLst>
                                          <p:attrName>ppt_w</p:attrName>
                                        </p:attrNameLst>
                                      </p:cBhvr>
                                      <p:tavLst>
                                        <p:tav tm="0">
                                          <p:val>
                                            <p:fltVal val="0"/>
                                          </p:val>
                                        </p:tav>
                                        <p:tav tm="100000">
                                          <p:val>
                                            <p:strVal val="#ppt_w"/>
                                          </p:val>
                                        </p:tav>
                                      </p:tavLst>
                                    </p:anim>
                                    <p:anim calcmode="lin" valueType="num">
                                      <p:cBhvr>
                                        <p:cTn id="31" dur="1000" fill="hold"/>
                                        <p:tgtEl>
                                          <p:spTgt spid="18"/>
                                        </p:tgtEl>
                                        <p:attrNameLst>
                                          <p:attrName>ppt_h</p:attrName>
                                        </p:attrNameLst>
                                      </p:cBhvr>
                                      <p:tavLst>
                                        <p:tav tm="0">
                                          <p:val>
                                            <p:fltVal val="0"/>
                                          </p:val>
                                        </p:tav>
                                        <p:tav tm="100000">
                                          <p:val>
                                            <p:strVal val="#ppt_h"/>
                                          </p:val>
                                        </p:tav>
                                      </p:tavLst>
                                    </p:anim>
                                    <p:anim calcmode="lin" valueType="num">
                                      <p:cBhvr>
                                        <p:cTn id="32" dur="1000" fill="hold"/>
                                        <p:tgtEl>
                                          <p:spTgt spid="18"/>
                                        </p:tgtEl>
                                        <p:attrNameLst>
                                          <p:attrName>style.rotation</p:attrName>
                                        </p:attrNameLst>
                                      </p:cBhvr>
                                      <p:tavLst>
                                        <p:tav tm="0">
                                          <p:val>
                                            <p:fltVal val="90"/>
                                          </p:val>
                                        </p:tav>
                                        <p:tav tm="100000">
                                          <p:val>
                                            <p:fltVal val="0"/>
                                          </p:val>
                                        </p:tav>
                                      </p:tavLst>
                                    </p:anim>
                                    <p:animEffect transition="in" filter="fade">
                                      <p:cBhvr>
                                        <p:cTn id="33" dur="10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par>
                                <p:cTn id="46" presetID="14" presetClass="entr" presetSubtype="10"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randombar(horizontal)">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barn(inVertical)">
                                      <p:cBhvr>
                                        <p:cTn id="5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a:xfrm>
            <a:off x="2267744" y="6404984"/>
            <a:ext cx="6283424" cy="330520"/>
          </a:xfrm>
        </p:spPr>
        <p:txBody>
          <a:bodyPr/>
          <a:lstStyle/>
          <a:p>
            <a:r>
              <a:rPr lang="en-US" dirty="0"/>
              <a:t>General Information About Composite Materials / Mehmet </a:t>
            </a:r>
            <a:r>
              <a:rPr lang="en-US" dirty="0" err="1"/>
              <a:t>Zor</a:t>
            </a:r>
            <a:endParaRPr lang="tr-TR" dirty="0"/>
          </a:p>
        </p:txBody>
      </p:sp>
      <p:pic>
        <p:nvPicPr>
          <p:cNvPr id="1026" name="Picture 2" descr="http://resources.edb.gov.hk/~s1sci/R_S1Science/sp/en/syllabus/unit14/new/images/car.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354752"/>
            <a:ext cx="7231582" cy="47525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a:xfrm>
            <a:off x="4138575" y="779654"/>
            <a:ext cx="609600" cy="365760"/>
          </a:xfrm>
        </p:spPr>
        <p:txBody>
          <a:bodyPr/>
          <a:lstStyle/>
          <a:p>
            <a:fld id="{B7840E83-AC17-4BB5-BC43-751DE1ADA5B1}" type="slidenum">
              <a:rPr lang="tr-TR" smtClean="0">
                <a:solidFill>
                  <a:schemeClr val="tx1"/>
                </a:solidFill>
              </a:rPr>
              <a:t>26</a:t>
            </a:fld>
            <a:endParaRPr lang="tr-TR">
              <a:solidFill>
                <a:schemeClr val="tx1"/>
              </a:solidFill>
            </a:endParaRPr>
          </a:p>
        </p:txBody>
      </p:sp>
      <p:sp>
        <p:nvSpPr>
          <p:cNvPr id="3" name="Veri Yer Tutucusu 2"/>
          <p:cNvSpPr>
            <a:spLocks noGrp="1"/>
          </p:cNvSpPr>
          <p:nvPr>
            <p:ph type="dt" sz="half" idx="10"/>
          </p:nvPr>
        </p:nvSpPr>
        <p:spPr/>
        <p:txBody>
          <a:bodyPr/>
          <a:lstStyle/>
          <a:p>
            <a:r>
              <a:rPr lang="tr-TR" dirty="0"/>
              <a:t>......</a:t>
            </a:r>
          </a:p>
        </p:txBody>
      </p:sp>
      <p:sp>
        <p:nvSpPr>
          <p:cNvPr id="8" name="Rectangle 2">
            <a:extLst>
              <a:ext uri="{FF2B5EF4-FFF2-40B4-BE49-F238E27FC236}">
                <a16:creationId xmlns:a16="http://schemas.microsoft.com/office/drawing/2014/main" id="{6047DC4B-CB9A-4FD7-B447-DFDA2298C829}"/>
              </a:ext>
            </a:extLst>
          </p:cNvPr>
          <p:cNvSpPr txBox="1">
            <a:spLocks noChangeArrowheads="1"/>
          </p:cNvSpPr>
          <p:nvPr/>
        </p:nvSpPr>
        <p:spPr>
          <a:xfrm>
            <a:off x="-19926" y="262500"/>
            <a:ext cx="8416850" cy="579346"/>
          </a:xfrm>
          <a:prstGeom prst="rect">
            <a:avLst/>
          </a:prstGeom>
          <a:noFill/>
        </p:spPr>
        <p:txBody>
          <a:bodyPr>
            <a:normAutofit fontScale="975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3200" dirty="0"/>
              <a:t>4-Sample </a:t>
            </a:r>
            <a:r>
              <a:rPr lang="tr-TR" sz="3200" dirty="0" err="1"/>
              <a:t>Products</a:t>
            </a:r>
            <a:r>
              <a:rPr lang="tr-TR" sz="3200" dirty="0"/>
              <a:t> </a:t>
            </a:r>
            <a:r>
              <a:rPr lang="tr-TR" sz="3200" dirty="0" err="1"/>
              <a:t>Containing</a:t>
            </a:r>
            <a:r>
              <a:rPr lang="tr-TR" sz="3200" dirty="0"/>
              <a:t> </a:t>
            </a:r>
            <a:r>
              <a:rPr lang="tr-TR" sz="3200" dirty="0" err="1"/>
              <a:t>Composites</a:t>
            </a:r>
            <a:endParaRPr lang="tr-TR" sz="3200" dirty="0"/>
          </a:p>
        </p:txBody>
      </p:sp>
      <p:sp>
        <p:nvSpPr>
          <p:cNvPr id="7" name="Dikdörtgen 6">
            <a:extLst>
              <a:ext uri="{FF2B5EF4-FFF2-40B4-BE49-F238E27FC236}">
                <a16:creationId xmlns:a16="http://schemas.microsoft.com/office/drawing/2014/main" id="{A7806DEC-3632-468B-9F7C-9B2D4639F741}"/>
              </a:ext>
            </a:extLst>
          </p:cNvPr>
          <p:cNvSpPr/>
          <p:nvPr/>
        </p:nvSpPr>
        <p:spPr>
          <a:xfrm>
            <a:off x="7711480" y="651074"/>
            <a:ext cx="1370888" cy="400110"/>
          </a:xfrm>
          <a:prstGeom prst="rect">
            <a:avLst/>
          </a:prstGeom>
        </p:spPr>
        <p:txBody>
          <a:bodyPr wrap="none">
            <a:spAutoFit/>
          </a:bodyPr>
          <a:lstStyle/>
          <a:p>
            <a:r>
              <a:rPr lang="tr-TR" sz="2000" dirty="0">
                <a:solidFill>
                  <a:schemeClr val="bg2">
                    <a:lumMod val="90000"/>
                  </a:schemeClr>
                </a:solidFill>
              </a:rPr>
              <a:t>(</a:t>
            </a:r>
            <a:r>
              <a:rPr lang="tr-TR" sz="2000" dirty="0" err="1">
                <a:solidFill>
                  <a:schemeClr val="bg2">
                    <a:lumMod val="90000"/>
                  </a:schemeClr>
                </a:solidFill>
              </a:rPr>
              <a:t>continue</a:t>
            </a:r>
            <a:r>
              <a:rPr lang="tr-TR" sz="2000" dirty="0">
                <a:solidFill>
                  <a:schemeClr val="bg2">
                    <a:lumMod val="90000"/>
                  </a:schemeClr>
                </a:solidFill>
              </a:rPr>
              <a:t>)</a:t>
            </a:r>
          </a:p>
        </p:txBody>
      </p:sp>
    </p:spTree>
    <p:extLst>
      <p:ext uri="{BB962C8B-B14F-4D97-AF65-F5344CB8AC3E}">
        <p14:creationId xmlns:p14="http://schemas.microsoft.com/office/powerpoint/2010/main" val="16984594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a:xfrm>
            <a:off x="2328642" y="6431826"/>
            <a:ext cx="6068282" cy="288032"/>
          </a:xfrm>
        </p:spPr>
        <p:txBody>
          <a:bodyPr/>
          <a:lstStyle/>
          <a:p>
            <a:r>
              <a:rPr lang="en-US" dirty="0"/>
              <a:t>General Information About Composite Materials / Mehmet </a:t>
            </a:r>
            <a:r>
              <a:rPr lang="en-US" dirty="0" err="1"/>
              <a:t>Zor</a:t>
            </a:r>
            <a:endParaRPr lang="tr-TR" dirty="0"/>
          </a:p>
        </p:txBody>
      </p:sp>
      <p:pic>
        <p:nvPicPr>
          <p:cNvPr id="2050" name="Picture 2" descr="http://edallcoin.fatcow.com/ecollege/upload-files/Materials-used-in-Aircraft_131A0/clip_image00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522337"/>
            <a:ext cx="8136903" cy="3813325"/>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a:xfrm>
            <a:off x="4021535" y="780718"/>
            <a:ext cx="609600" cy="441324"/>
          </a:xfrm>
        </p:spPr>
        <p:txBody>
          <a:bodyPr>
            <a:normAutofit/>
          </a:bodyPr>
          <a:lstStyle/>
          <a:p>
            <a:fld id="{B7840E83-AC17-4BB5-BC43-751DE1ADA5B1}" type="slidenum">
              <a:rPr lang="tr-TR" sz="1800" smtClean="0">
                <a:solidFill>
                  <a:schemeClr val="tx1"/>
                </a:solidFill>
              </a:rPr>
              <a:t>27</a:t>
            </a:fld>
            <a:endParaRPr lang="tr-TR" sz="1800" dirty="0">
              <a:solidFill>
                <a:schemeClr val="tx1"/>
              </a:solidFill>
            </a:endParaRPr>
          </a:p>
        </p:txBody>
      </p:sp>
      <p:sp>
        <p:nvSpPr>
          <p:cNvPr id="3" name="Veri Yer Tutucusu 2"/>
          <p:cNvSpPr>
            <a:spLocks noGrp="1"/>
          </p:cNvSpPr>
          <p:nvPr>
            <p:ph type="dt" sz="half" idx="10"/>
          </p:nvPr>
        </p:nvSpPr>
        <p:spPr/>
        <p:txBody>
          <a:bodyPr/>
          <a:lstStyle/>
          <a:p>
            <a:r>
              <a:rPr lang="tr-TR" dirty="0"/>
              <a:t>......</a:t>
            </a:r>
          </a:p>
        </p:txBody>
      </p:sp>
      <p:sp>
        <p:nvSpPr>
          <p:cNvPr id="8" name="Rectangle 2">
            <a:extLst>
              <a:ext uri="{FF2B5EF4-FFF2-40B4-BE49-F238E27FC236}">
                <a16:creationId xmlns:a16="http://schemas.microsoft.com/office/drawing/2014/main" id="{5A65C455-51E0-4EC5-9025-0A27ED7FB910}"/>
              </a:ext>
            </a:extLst>
          </p:cNvPr>
          <p:cNvSpPr txBox="1">
            <a:spLocks noChangeArrowheads="1"/>
          </p:cNvSpPr>
          <p:nvPr/>
        </p:nvSpPr>
        <p:spPr>
          <a:xfrm>
            <a:off x="-19926" y="262500"/>
            <a:ext cx="8416850" cy="579346"/>
          </a:xfrm>
          <a:prstGeom prst="rect">
            <a:avLst/>
          </a:prstGeom>
          <a:noFill/>
        </p:spPr>
        <p:txBody>
          <a:bodyPr>
            <a:normAutofit fontScale="975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3200" dirty="0"/>
              <a:t>4-Sample </a:t>
            </a:r>
            <a:r>
              <a:rPr lang="tr-TR" sz="3200" dirty="0" err="1"/>
              <a:t>Products</a:t>
            </a:r>
            <a:r>
              <a:rPr lang="tr-TR" sz="3200" dirty="0"/>
              <a:t> </a:t>
            </a:r>
            <a:r>
              <a:rPr lang="tr-TR" sz="3200" dirty="0" err="1"/>
              <a:t>Containing</a:t>
            </a:r>
            <a:r>
              <a:rPr lang="tr-TR" sz="3200" dirty="0"/>
              <a:t> </a:t>
            </a:r>
            <a:r>
              <a:rPr lang="tr-TR" sz="3200" dirty="0" err="1"/>
              <a:t>Composites</a:t>
            </a:r>
            <a:endParaRPr lang="tr-TR" sz="3200" dirty="0"/>
          </a:p>
        </p:txBody>
      </p:sp>
      <p:sp>
        <p:nvSpPr>
          <p:cNvPr id="9" name="Dikdörtgen 8">
            <a:extLst>
              <a:ext uri="{FF2B5EF4-FFF2-40B4-BE49-F238E27FC236}">
                <a16:creationId xmlns:a16="http://schemas.microsoft.com/office/drawing/2014/main" id="{DB8C30C5-D958-47B6-9C7F-EE69FA4CEA65}"/>
              </a:ext>
            </a:extLst>
          </p:cNvPr>
          <p:cNvSpPr/>
          <p:nvPr/>
        </p:nvSpPr>
        <p:spPr>
          <a:xfrm>
            <a:off x="7711480" y="651074"/>
            <a:ext cx="1370888" cy="400110"/>
          </a:xfrm>
          <a:prstGeom prst="rect">
            <a:avLst/>
          </a:prstGeom>
        </p:spPr>
        <p:txBody>
          <a:bodyPr wrap="none">
            <a:spAutoFit/>
          </a:bodyPr>
          <a:lstStyle/>
          <a:p>
            <a:r>
              <a:rPr lang="tr-TR" sz="2000" dirty="0">
                <a:solidFill>
                  <a:schemeClr val="bg2">
                    <a:lumMod val="90000"/>
                  </a:schemeClr>
                </a:solidFill>
              </a:rPr>
              <a:t>(</a:t>
            </a:r>
            <a:r>
              <a:rPr lang="tr-TR" sz="2000" dirty="0" err="1">
                <a:solidFill>
                  <a:schemeClr val="bg2">
                    <a:lumMod val="90000"/>
                  </a:schemeClr>
                </a:solidFill>
              </a:rPr>
              <a:t>continue</a:t>
            </a:r>
            <a:r>
              <a:rPr lang="tr-TR" sz="2000" dirty="0">
                <a:solidFill>
                  <a:schemeClr val="bg2">
                    <a:lumMod val="90000"/>
                  </a:schemeClr>
                </a:solidFill>
              </a:rPr>
              <a:t>)</a:t>
            </a:r>
          </a:p>
        </p:txBody>
      </p:sp>
    </p:spTree>
    <p:extLst>
      <p:ext uri="{BB962C8B-B14F-4D97-AF65-F5344CB8AC3E}">
        <p14:creationId xmlns:p14="http://schemas.microsoft.com/office/powerpoint/2010/main" val="32873562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80490" y="188640"/>
            <a:ext cx="8784976" cy="720080"/>
          </a:xfrm>
        </p:spPr>
        <p:txBody>
          <a:bodyPr>
            <a:normAutofit/>
          </a:bodyPr>
          <a:lstStyle/>
          <a:p>
            <a:r>
              <a:rPr lang="tr-TR" dirty="0"/>
              <a:t>5- </a:t>
            </a:r>
            <a:r>
              <a:rPr lang="tr-TR" dirty="0" err="1"/>
              <a:t>Composites</a:t>
            </a:r>
            <a:r>
              <a:rPr lang="tr-TR" dirty="0"/>
              <a:t> </a:t>
            </a:r>
            <a:r>
              <a:rPr lang="tr-TR" dirty="0" err="1"/>
              <a:t>and</a:t>
            </a:r>
            <a:r>
              <a:rPr lang="tr-TR" dirty="0"/>
              <a:t> </a:t>
            </a:r>
            <a:r>
              <a:rPr lang="tr-TR" dirty="0" err="1"/>
              <a:t>Engineering</a:t>
            </a:r>
            <a:r>
              <a:rPr lang="tr-TR" dirty="0"/>
              <a:t> </a:t>
            </a:r>
            <a:r>
              <a:rPr lang="tr-TR" dirty="0" err="1"/>
              <a:t>Activities</a:t>
            </a:r>
            <a:endParaRPr lang="tr-TR" dirty="0"/>
          </a:p>
        </p:txBody>
      </p:sp>
      <p:sp>
        <p:nvSpPr>
          <p:cNvPr id="3" name="Altbilgi Yer Tutucusu 2"/>
          <p:cNvSpPr>
            <a:spLocks noGrp="1"/>
          </p:cNvSpPr>
          <p:nvPr>
            <p:ph type="ftr" sz="quarter" idx="11"/>
          </p:nvPr>
        </p:nvSpPr>
        <p:spPr>
          <a:xfrm>
            <a:off x="2240664" y="6420967"/>
            <a:ext cx="4699248" cy="36576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45072DAD-AA23-45F7-AB71-1AC9009F65BB}" type="slidenum">
              <a:rPr lang="tr-TR" smtClean="0"/>
              <a:t>28</a:t>
            </a:fld>
            <a:endParaRPr lang="tr-TR"/>
          </a:p>
        </p:txBody>
      </p:sp>
      <p:sp>
        <p:nvSpPr>
          <p:cNvPr id="7" name="Dikdörtgen 6"/>
          <p:cNvSpPr/>
          <p:nvPr/>
        </p:nvSpPr>
        <p:spPr>
          <a:xfrm>
            <a:off x="129314" y="1360364"/>
            <a:ext cx="8836152" cy="5146089"/>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US" sz="1700" i="1" dirty="0"/>
              <a:t>As can be seen, composite materials can be used in many different sectors, they are constantly being developed and their usage rate is increasing day by day.</a:t>
            </a:r>
            <a:endParaRPr lang="tr-TR" sz="1700" i="1" dirty="0"/>
          </a:p>
          <a:p>
            <a:pPr marL="285750" indent="-285750" algn="just">
              <a:lnSpc>
                <a:spcPct val="150000"/>
              </a:lnSpc>
              <a:buFont typeface="Arial" panose="020B0604020202020204" pitchFamily="34" charset="0"/>
              <a:buChar char="•"/>
            </a:pPr>
            <a:r>
              <a:rPr lang="en-US" sz="1700" i="1" dirty="0"/>
              <a:t>The probability of encountering composite</a:t>
            </a:r>
            <a:r>
              <a:rPr lang="tr-TR" sz="1700" i="1" dirty="0"/>
              <a:t>s</a:t>
            </a:r>
            <a:r>
              <a:rPr lang="en-US" sz="1700" i="1" dirty="0"/>
              <a:t> in any business is quite high.</a:t>
            </a:r>
            <a:endParaRPr lang="tr-TR" sz="1700" i="1" dirty="0"/>
          </a:p>
          <a:p>
            <a:pPr marL="285750" indent="-285750" algn="just">
              <a:lnSpc>
                <a:spcPct val="150000"/>
              </a:lnSpc>
              <a:buFont typeface="Arial" panose="020B0604020202020204" pitchFamily="34" charset="0"/>
              <a:buChar char="•"/>
            </a:pPr>
            <a:r>
              <a:rPr lang="en-US" sz="1700" i="1" dirty="0"/>
              <a:t>R&amp;D activities for composite materials are frequently carried out not only in composite producing companies, but also in other companies depending on the usage situation.</a:t>
            </a:r>
            <a:endParaRPr lang="tr-TR" sz="1700" i="1" dirty="0"/>
          </a:p>
          <a:p>
            <a:pPr marL="285750" indent="-285750" algn="just">
              <a:lnSpc>
                <a:spcPct val="150000"/>
              </a:lnSpc>
              <a:buFont typeface="Arial" panose="020B0604020202020204" pitchFamily="34" charset="0"/>
              <a:buChar char="•"/>
            </a:pPr>
            <a:r>
              <a:rPr lang="en-US" sz="1700" i="1" dirty="0"/>
              <a:t>In these activities, solutions and development alternatives with composite materials are possible.</a:t>
            </a:r>
            <a:endParaRPr lang="tr-TR" sz="1700" i="1" dirty="0"/>
          </a:p>
          <a:p>
            <a:pPr marL="285750" indent="-285750" algn="just">
              <a:lnSpc>
                <a:spcPct val="150000"/>
              </a:lnSpc>
              <a:buFont typeface="Arial" panose="020B0604020202020204" pitchFamily="34" charset="0"/>
              <a:buChar char="•"/>
            </a:pPr>
            <a:r>
              <a:rPr lang="en-US" sz="1700" i="1" dirty="0"/>
              <a:t>For this reason, it is an important privilege and reason for preference for engineers to be able to carry out activities such as design, analysis, theoretical calculations, experimental measurements, developments and manufacturing for composite materials that they can do for isotropic (metal, ceramic, etc.) materials.</a:t>
            </a:r>
            <a:r>
              <a:rPr lang="tr-TR" sz="1700" i="1" dirty="0"/>
              <a:t> </a:t>
            </a:r>
            <a:r>
              <a:rPr lang="en-US" sz="1700" i="1" dirty="0"/>
              <a:t>This is only possible with a good basic knowledge of composite material mechanics.</a:t>
            </a:r>
            <a:endParaRPr lang="tr-TR" sz="1700" i="1" dirty="0"/>
          </a:p>
        </p:txBody>
      </p:sp>
      <p:sp>
        <p:nvSpPr>
          <p:cNvPr id="5" name="Veri Yer Tutucusu 4"/>
          <p:cNvSpPr>
            <a:spLocks noGrp="1"/>
          </p:cNvSpPr>
          <p:nvPr>
            <p:ph type="dt" sz="half" idx="10"/>
          </p:nvPr>
        </p:nvSpPr>
        <p:spPr/>
        <p:txBody>
          <a:bodyPr/>
          <a:lstStyle/>
          <a:p>
            <a:r>
              <a:rPr lang="tr-TR" dirty="0"/>
              <a:t>......</a:t>
            </a:r>
          </a:p>
        </p:txBody>
      </p:sp>
    </p:spTree>
    <p:extLst>
      <p:ext uri="{BB962C8B-B14F-4D97-AF65-F5344CB8AC3E}">
        <p14:creationId xmlns:p14="http://schemas.microsoft.com/office/powerpoint/2010/main" val="306951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barn(inVertical)">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barn(inVertical)">
                                      <p:cBhvr>
                                        <p:cTn id="19" dur="500"/>
                                        <p:tgtEl>
                                          <p:spTgt spid="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barn(inVertical)">
                                      <p:cBhvr>
                                        <p:cTn id="24" dur="500"/>
                                        <p:tgtEl>
                                          <p:spTgt spid="7">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barn(inVertical)">
                                      <p:cBhvr>
                                        <p:cTn id="29" dur="500"/>
                                        <p:tgtEl>
                                          <p:spTgt spid="7">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7">
                                            <p:txEl>
                                              <p:pRg st="4" end="4"/>
                                            </p:txEl>
                                          </p:spTgt>
                                        </p:tgtEl>
                                        <p:attrNameLst>
                                          <p:attrName>style.visibility</p:attrName>
                                        </p:attrNameLst>
                                      </p:cBhvr>
                                      <p:to>
                                        <p:strVal val="visible"/>
                                      </p:to>
                                    </p:set>
                                    <p:animEffect transition="in" filter="barn(inVertical)">
                                      <p:cBhvr>
                                        <p:cTn id="34"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222376" y="6394224"/>
            <a:ext cx="4699248" cy="36576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45072DAD-AA23-45F7-AB71-1AC9009F65BB}" type="slidenum">
              <a:rPr lang="tr-TR" smtClean="0"/>
              <a:t>29</a:t>
            </a:fld>
            <a:endParaRPr lang="tr-TR"/>
          </a:p>
        </p:txBody>
      </p:sp>
      <p:sp>
        <p:nvSpPr>
          <p:cNvPr id="7" name="Dikdörtgen 6"/>
          <p:cNvSpPr/>
          <p:nvPr/>
        </p:nvSpPr>
        <p:spPr>
          <a:xfrm>
            <a:off x="213461" y="1524851"/>
            <a:ext cx="8717078" cy="1288366"/>
          </a:xfrm>
          <a:prstGeom prst="rect">
            <a:avLst/>
          </a:prstGeom>
        </p:spPr>
        <p:txBody>
          <a:bodyPr wrap="square">
            <a:spAutoFit/>
          </a:bodyPr>
          <a:lstStyle/>
          <a:p>
            <a:pPr algn="just">
              <a:lnSpc>
                <a:spcPct val="150000"/>
              </a:lnSpc>
            </a:pPr>
            <a:r>
              <a:rPr lang="en-US" i="1" dirty="0"/>
              <a:t>The fact that the mechanical behavior of composites is different from isotropic materials and can vary depending on the direction requires that they be examined with different mechanical approaches and criteria.</a:t>
            </a:r>
            <a:endParaRPr lang="tr-TR" i="1" dirty="0"/>
          </a:p>
        </p:txBody>
      </p:sp>
      <p:pic>
        <p:nvPicPr>
          <p:cNvPr id="2050" name="Picture 2" descr="İlgili 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4077073"/>
            <a:ext cx="4522447" cy="2288740"/>
          </a:xfrm>
          <a:prstGeom prst="rect">
            <a:avLst/>
          </a:prstGeom>
          <a:noFill/>
          <a:extLst>
            <a:ext uri="{909E8E84-426E-40DD-AFC4-6F175D3DCCD1}">
              <a14:hiddenFill xmlns:a14="http://schemas.microsoft.com/office/drawing/2010/main">
                <a:solidFill>
                  <a:srgbClr val="FFFFFF"/>
                </a:solidFill>
              </a14:hiddenFill>
            </a:ext>
          </a:extLst>
        </p:spPr>
      </p:pic>
      <p:sp>
        <p:nvSpPr>
          <p:cNvPr id="6" name="Köşeleri Yuvarlanmış Dikdörtgen Belirtme Çizgisi 5"/>
          <p:cNvSpPr/>
          <p:nvPr/>
        </p:nvSpPr>
        <p:spPr>
          <a:xfrm>
            <a:off x="198241" y="2928608"/>
            <a:ext cx="2209024" cy="1609872"/>
          </a:xfrm>
          <a:prstGeom prst="wedgeRoundRectCallout">
            <a:avLst>
              <a:gd name="adj1" fmla="val 62416"/>
              <a:gd name="adj2" fmla="val 42214"/>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247942" y="2994880"/>
            <a:ext cx="2209024" cy="1477328"/>
          </a:xfrm>
          <a:prstGeom prst="rect">
            <a:avLst/>
          </a:prstGeom>
          <a:noFill/>
        </p:spPr>
        <p:txBody>
          <a:bodyPr wrap="square" rtlCol="0">
            <a:spAutoFit/>
          </a:bodyPr>
          <a:lstStyle/>
          <a:p>
            <a:r>
              <a:rPr lang="en-US" i="1" dirty="0">
                <a:latin typeface="Comic Sans MS" panose="030F0702030302020204" pitchFamily="66" charset="0"/>
              </a:rPr>
              <a:t>Sir, let's make the shaft material composite. Let's look at von-mises stresses again.</a:t>
            </a:r>
            <a:endParaRPr lang="tr-TR" i="1" dirty="0">
              <a:latin typeface="Comic Sans MS" panose="030F0702030302020204" pitchFamily="66" charset="0"/>
            </a:endParaRPr>
          </a:p>
        </p:txBody>
      </p:sp>
      <p:sp>
        <p:nvSpPr>
          <p:cNvPr id="10" name="Köşeleri Yuvarlanmış Dikdörtgen Belirtme Çizgisi 9"/>
          <p:cNvSpPr/>
          <p:nvPr/>
        </p:nvSpPr>
        <p:spPr>
          <a:xfrm rot="5400000">
            <a:off x="4630967" y="772954"/>
            <a:ext cx="1200329" cy="5351086"/>
          </a:xfrm>
          <a:prstGeom prst="wedgeRoundRectCallout">
            <a:avLst>
              <a:gd name="adj1" fmla="val 89651"/>
              <a:gd name="adj2" fmla="val 25631"/>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Metin kutusu 10"/>
          <p:cNvSpPr txBox="1"/>
          <p:nvPr/>
        </p:nvSpPr>
        <p:spPr>
          <a:xfrm>
            <a:off x="2605290" y="2903353"/>
            <a:ext cx="5351086" cy="1200329"/>
          </a:xfrm>
          <a:prstGeom prst="rect">
            <a:avLst/>
          </a:prstGeom>
          <a:noFill/>
        </p:spPr>
        <p:txBody>
          <a:bodyPr wrap="square" rtlCol="0">
            <a:spAutoFit/>
          </a:bodyPr>
          <a:lstStyle/>
          <a:p>
            <a:r>
              <a:rPr lang="en-US" i="1" dirty="0">
                <a:latin typeface="Comic Sans MS" panose="030F0702030302020204" pitchFamily="66" charset="0"/>
              </a:rPr>
              <a:t>If we make the shaft composite, it would be more accurate to evaluate it according to the Tsai-Hill criterion, not Von-Mises. Yield-fracture criteria for composites are different.</a:t>
            </a:r>
            <a:endParaRPr lang="tr-TR" i="1" dirty="0">
              <a:latin typeface="Comic Sans MS" panose="030F0702030302020204" pitchFamily="66" charset="0"/>
            </a:endParaRPr>
          </a:p>
        </p:txBody>
      </p:sp>
      <p:sp>
        <p:nvSpPr>
          <p:cNvPr id="5" name="Veri Yer Tutucusu 4"/>
          <p:cNvSpPr>
            <a:spLocks noGrp="1"/>
          </p:cNvSpPr>
          <p:nvPr>
            <p:ph type="dt" sz="half" idx="10"/>
          </p:nvPr>
        </p:nvSpPr>
        <p:spPr/>
        <p:txBody>
          <a:bodyPr/>
          <a:lstStyle/>
          <a:p>
            <a:r>
              <a:rPr lang="tr-TR" dirty="0"/>
              <a:t>......</a:t>
            </a:r>
          </a:p>
        </p:txBody>
      </p:sp>
      <p:sp>
        <p:nvSpPr>
          <p:cNvPr id="15" name="Başlık 1">
            <a:extLst>
              <a:ext uri="{FF2B5EF4-FFF2-40B4-BE49-F238E27FC236}">
                <a16:creationId xmlns:a16="http://schemas.microsoft.com/office/drawing/2014/main" id="{7424E8E1-8023-4B12-854D-FAADF45537D9}"/>
              </a:ext>
            </a:extLst>
          </p:cNvPr>
          <p:cNvSpPr>
            <a:spLocks noGrp="1"/>
          </p:cNvSpPr>
          <p:nvPr>
            <p:ph type="title"/>
          </p:nvPr>
        </p:nvSpPr>
        <p:spPr>
          <a:xfrm>
            <a:off x="180490" y="188640"/>
            <a:ext cx="8784976" cy="720080"/>
          </a:xfrm>
        </p:spPr>
        <p:txBody>
          <a:bodyPr>
            <a:normAutofit/>
          </a:bodyPr>
          <a:lstStyle/>
          <a:p>
            <a:r>
              <a:rPr lang="tr-TR" dirty="0"/>
              <a:t>5- </a:t>
            </a:r>
            <a:r>
              <a:rPr lang="tr-TR" dirty="0" err="1"/>
              <a:t>Composites</a:t>
            </a:r>
            <a:r>
              <a:rPr lang="tr-TR" dirty="0"/>
              <a:t> </a:t>
            </a:r>
            <a:r>
              <a:rPr lang="tr-TR" dirty="0" err="1"/>
              <a:t>and</a:t>
            </a:r>
            <a:r>
              <a:rPr lang="tr-TR" dirty="0"/>
              <a:t> </a:t>
            </a:r>
            <a:r>
              <a:rPr lang="tr-TR" dirty="0" err="1"/>
              <a:t>Engineering</a:t>
            </a:r>
            <a:r>
              <a:rPr lang="tr-TR" dirty="0"/>
              <a:t> </a:t>
            </a:r>
            <a:r>
              <a:rPr lang="tr-TR" dirty="0" err="1"/>
              <a:t>Activities</a:t>
            </a:r>
            <a:endParaRPr lang="tr-TR" dirty="0"/>
          </a:p>
        </p:txBody>
      </p:sp>
      <p:sp>
        <p:nvSpPr>
          <p:cNvPr id="16" name="Dikdörtgen 15">
            <a:extLst>
              <a:ext uri="{FF2B5EF4-FFF2-40B4-BE49-F238E27FC236}">
                <a16:creationId xmlns:a16="http://schemas.microsoft.com/office/drawing/2014/main" id="{8BD5BAF0-ABE4-44CB-B072-521AF3B2CACE}"/>
              </a:ext>
            </a:extLst>
          </p:cNvPr>
          <p:cNvSpPr/>
          <p:nvPr/>
        </p:nvSpPr>
        <p:spPr>
          <a:xfrm>
            <a:off x="7500650" y="800933"/>
            <a:ext cx="1370888" cy="400110"/>
          </a:xfrm>
          <a:prstGeom prst="rect">
            <a:avLst/>
          </a:prstGeom>
        </p:spPr>
        <p:txBody>
          <a:bodyPr wrap="none">
            <a:spAutoFit/>
          </a:bodyPr>
          <a:lstStyle/>
          <a:p>
            <a:r>
              <a:rPr lang="tr-TR" sz="2000" dirty="0">
                <a:solidFill>
                  <a:schemeClr val="bg2">
                    <a:lumMod val="90000"/>
                  </a:schemeClr>
                </a:solidFill>
              </a:rPr>
              <a:t>(</a:t>
            </a:r>
            <a:r>
              <a:rPr lang="tr-TR" sz="2000" dirty="0" err="1">
                <a:solidFill>
                  <a:schemeClr val="bg2">
                    <a:lumMod val="90000"/>
                  </a:schemeClr>
                </a:solidFill>
              </a:rPr>
              <a:t>continue</a:t>
            </a:r>
            <a:r>
              <a:rPr lang="tr-TR" sz="2000" dirty="0">
                <a:solidFill>
                  <a:schemeClr val="bg2">
                    <a:lumMod val="90000"/>
                  </a:schemeClr>
                </a:solidFill>
              </a:rPr>
              <a:t>)</a:t>
            </a:r>
          </a:p>
        </p:txBody>
      </p:sp>
    </p:spTree>
    <p:extLst>
      <p:ext uri="{BB962C8B-B14F-4D97-AF65-F5344CB8AC3E}">
        <p14:creationId xmlns:p14="http://schemas.microsoft.com/office/powerpoint/2010/main" val="160574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animBg="1"/>
      <p:bldP spid="8" grpId="0"/>
      <p:bldP spid="10"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dirty="0"/>
              <a:t>1-What is </a:t>
            </a:r>
            <a:r>
              <a:rPr lang="en" dirty="0"/>
              <a:t>Composite Material</a:t>
            </a:r>
            <a:r>
              <a:rPr lang="tr-TR" dirty="0"/>
              <a:t>?</a:t>
            </a:r>
            <a:endParaRPr lang="en" dirty="0"/>
          </a:p>
        </p:txBody>
      </p:sp>
      <p:sp>
        <p:nvSpPr>
          <p:cNvPr id="3" name="Altbilgi Yer Tutucusu 2"/>
          <p:cNvSpPr>
            <a:spLocks noGrp="1"/>
          </p:cNvSpPr>
          <p:nvPr>
            <p:ph type="ftr" sz="quarter" idx="11"/>
          </p:nvPr>
        </p:nvSpPr>
        <p:spPr>
          <a:xfrm>
            <a:off x="2267744" y="6404984"/>
            <a:ext cx="6643464" cy="330520"/>
          </a:xfrm>
        </p:spPr>
        <p:txBody>
          <a:bodyPr/>
          <a:lstStyle/>
          <a:p>
            <a:r>
              <a:rPr lang="en-US" dirty="0"/>
              <a:t>General Information About Composite Materials / Mehmet </a:t>
            </a:r>
            <a:r>
              <a:rPr lang="en-US" dirty="0" err="1"/>
              <a:t>Zor</a:t>
            </a:r>
            <a:endParaRPr lang="tr-TR" dirty="0"/>
          </a:p>
        </p:txBody>
      </p:sp>
      <p:sp>
        <p:nvSpPr>
          <p:cNvPr id="5" name="İçerik Yer Tutucusu 4"/>
          <p:cNvSpPr>
            <a:spLocks noGrp="1"/>
          </p:cNvSpPr>
          <p:nvPr>
            <p:ph sz="quarter" idx="1"/>
          </p:nvPr>
        </p:nvSpPr>
        <p:spPr>
          <a:xfrm>
            <a:off x="251520" y="1901263"/>
            <a:ext cx="4752528" cy="2616199"/>
          </a:xfrm>
        </p:spPr>
        <p:txBody>
          <a:bodyPr>
            <a:noAutofit/>
          </a:bodyPr>
          <a:lstStyle/>
          <a:p>
            <a:pPr marL="0" indent="0" algn="just">
              <a:lnSpc>
                <a:spcPct val="170000"/>
              </a:lnSpc>
              <a:buNone/>
            </a:pPr>
            <a:r>
              <a:rPr lang="tr-TR" sz="1800" dirty="0"/>
              <a:t>A n</a:t>
            </a:r>
            <a:r>
              <a:rPr lang="en" sz="1800" dirty="0"/>
              <a:t>ew material created by combining at least two different materials at the macro level (in such a way that they do not dissolve in each other) </a:t>
            </a:r>
            <a:r>
              <a:rPr lang="tr-TR" sz="1800" dirty="0"/>
              <a:t>is</a:t>
            </a:r>
            <a:r>
              <a:rPr lang="en" sz="1800" dirty="0"/>
              <a:t> called </a:t>
            </a:r>
            <a:r>
              <a:rPr lang="en" sz="1800" b="1" dirty="0"/>
              <a:t>composite material</a:t>
            </a:r>
            <a:r>
              <a:rPr lang="en" sz="1800" dirty="0"/>
              <a:t>.</a:t>
            </a:r>
          </a:p>
          <a:p>
            <a:pPr marL="0" indent="0" algn="just">
              <a:lnSpc>
                <a:spcPct val="170000"/>
              </a:lnSpc>
              <a:buNone/>
            </a:pPr>
            <a:endParaRPr lang="tr-TR" sz="1800" dirty="0"/>
          </a:p>
          <a:p>
            <a:pPr marL="342900" indent="-342900" algn="just">
              <a:lnSpc>
                <a:spcPct val="170000"/>
              </a:lnSpc>
              <a:buFont typeface="+mj-lt"/>
              <a:buAutoNum type="arabicPeriod"/>
            </a:pPr>
            <a:endParaRPr lang="tr-TR" sz="1800" dirty="0"/>
          </a:p>
          <a:p>
            <a:pPr marL="0" indent="0" algn="just">
              <a:lnSpc>
                <a:spcPct val="170000"/>
              </a:lnSpc>
              <a:buNone/>
            </a:pPr>
            <a:endParaRPr lang="tr-TR" sz="1800" dirty="0"/>
          </a:p>
        </p:txBody>
      </p:sp>
      <p:sp>
        <p:nvSpPr>
          <p:cNvPr id="6" name="Slayt Numarası Yer Tutucusu 5"/>
          <p:cNvSpPr>
            <a:spLocks noGrp="1"/>
          </p:cNvSpPr>
          <p:nvPr>
            <p:ph type="sldNum" sz="quarter" idx="12"/>
          </p:nvPr>
        </p:nvSpPr>
        <p:spPr/>
        <p:txBody>
          <a:bodyPr/>
          <a:lstStyle/>
          <a:p>
            <a:fld id="{B7840E83-AC17-4BB5-BC43-751DE1ADA5B1}" type="slidenum">
              <a:rPr lang="tr-TR" smtClean="0"/>
              <a:t>3</a:t>
            </a:fld>
            <a:endParaRPr lang="tr-TR"/>
          </a:p>
        </p:txBody>
      </p:sp>
      <p:sp>
        <p:nvSpPr>
          <p:cNvPr id="4" name="Dikdörtgen 3"/>
          <p:cNvSpPr/>
          <p:nvPr/>
        </p:nvSpPr>
        <p:spPr>
          <a:xfrm>
            <a:off x="251520" y="4797152"/>
            <a:ext cx="8280920" cy="969817"/>
          </a:xfrm>
          <a:prstGeom prst="rect">
            <a:avLst/>
          </a:prstGeom>
        </p:spPr>
        <p:txBody>
          <a:bodyPr wrap="square">
            <a:spAutoFit/>
          </a:bodyPr>
          <a:lstStyle/>
          <a:p>
            <a:pPr algn="just">
              <a:lnSpc>
                <a:spcPct val="170000"/>
              </a:lnSpc>
            </a:pPr>
            <a:r>
              <a:rPr lang="en-US" dirty="0"/>
              <a:t>The aim is to develop and bring together some features (lightness, strength, flexibility, etc.) that are not available in the components alone.</a:t>
            </a:r>
            <a:endParaRPr lang="en" dirty="0"/>
          </a:p>
        </p:txBody>
      </p:sp>
      <p:pic>
        <p:nvPicPr>
          <p:cNvPr id="1026" name="Picture 2" descr="İlgili 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0414" y="1770797"/>
            <a:ext cx="3695700" cy="2466975"/>
          </a:xfrm>
          <a:prstGeom prst="rect">
            <a:avLst/>
          </a:prstGeom>
          <a:noFill/>
          <a:extLst>
            <a:ext uri="{909E8E84-426E-40DD-AFC4-6F175D3DCCD1}">
              <a14:hiddenFill xmlns:a14="http://schemas.microsoft.com/office/drawing/2010/main">
                <a:solidFill>
                  <a:srgbClr val="FFFFFF"/>
                </a:solidFill>
              </a14:hiddenFill>
            </a:ext>
          </a:extLst>
        </p:spPr>
      </p:pic>
      <p:sp>
        <p:nvSpPr>
          <p:cNvPr id="7" name="Veri Yer Tutucusu 6"/>
          <p:cNvSpPr>
            <a:spLocks noGrp="1"/>
          </p:cNvSpPr>
          <p:nvPr>
            <p:ph type="dt" sz="half" idx="10"/>
          </p:nvPr>
        </p:nvSpPr>
        <p:spPr/>
        <p:txBody>
          <a:bodyPr/>
          <a:lstStyle/>
          <a:p>
            <a:r>
              <a:rPr lang="tr-TR" dirty="0"/>
              <a:t>......</a:t>
            </a:r>
            <a:endParaRPr lang="en" dirty="0"/>
          </a:p>
        </p:txBody>
      </p:sp>
    </p:spTree>
    <p:extLst>
      <p:ext uri="{BB962C8B-B14F-4D97-AF65-F5344CB8AC3E}">
        <p14:creationId xmlns:p14="http://schemas.microsoft.com/office/powerpoint/2010/main" val="413846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descr="Rectangle: Click to edit Master text styles&#10;Second level&#10;Third level&#10;Fourth level&#10;Fifth level"/>
          <p:cNvSpPr>
            <a:spLocks noGrp="1" noChangeArrowheads="1"/>
          </p:cNvSpPr>
          <p:nvPr>
            <p:ph idx="1"/>
          </p:nvPr>
        </p:nvSpPr>
        <p:spPr>
          <a:xfrm>
            <a:off x="461355" y="2255783"/>
            <a:ext cx="5741802" cy="2851945"/>
          </a:xfrm>
        </p:spPr>
        <p:txBody>
          <a:bodyPr>
            <a:normAutofit/>
          </a:bodyPr>
          <a:lstStyle/>
          <a:p>
            <a:pPr algn="just">
              <a:lnSpc>
                <a:spcPct val="150000"/>
              </a:lnSpc>
              <a:spcBef>
                <a:spcPct val="50000"/>
              </a:spcBef>
              <a:buClrTx/>
              <a:buSzTx/>
            </a:pPr>
            <a:r>
              <a:rPr lang="tr-TR" sz="1800" dirty="0"/>
              <a:t>   </a:t>
            </a:r>
            <a:r>
              <a:rPr lang="en-US" sz="1800" dirty="0"/>
              <a:t>There is more than one answer to this question.</a:t>
            </a:r>
            <a:endParaRPr lang="tr-TR" sz="1800" dirty="0"/>
          </a:p>
          <a:p>
            <a:pPr algn="just">
              <a:lnSpc>
                <a:spcPct val="150000"/>
              </a:lnSpc>
              <a:spcBef>
                <a:spcPct val="50000"/>
              </a:spcBef>
              <a:buClrTx/>
              <a:buSzTx/>
            </a:pPr>
            <a:r>
              <a:rPr lang="tr-TR" sz="1800" dirty="0"/>
              <a:t> </a:t>
            </a:r>
            <a:r>
              <a:rPr lang="en-US" sz="1800" dirty="0"/>
              <a:t>Composite materials, which have many advantages over other materials with their characteristic features, are preferred due to their many superior properties such as long life, lightness, high chemical and mechanical resistance.</a:t>
            </a:r>
            <a:endParaRPr lang="tr-TR" sz="1800" dirty="0"/>
          </a:p>
        </p:txBody>
      </p:sp>
      <p:sp>
        <p:nvSpPr>
          <p:cNvPr id="33798" name="Rectangle 2"/>
          <p:cNvSpPr>
            <a:spLocks noGrp="1" noChangeArrowheads="1"/>
          </p:cNvSpPr>
          <p:nvPr>
            <p:ph type="title"/>
          </p:nvPr>
        </p:nvSpPr>
        <p:spPr>
          <a:xfrm>
            <a:off x="827584" y="322542"/>
            <a:ext cx="7772400" cy="573356"/>
          </a:xfrm>
          <a:noFill/>
        </p:spPr>
        <p:txBody>
          <a:bodyPr>
            <a:noAutofit/>
          </a:bodyPr>
          <a:lstStyle/>
          <a:p>
            <a:r>
              <a:rPr lang="tr-TR" sz="3600" dirty="0"/>
              <a:t>6- </a:t>
            </a:r>
            <a:r>
              <a:rPr lang="tr-TR" sz="3600" dirty="0" err="1"/>
              <a:t>Why</a:t>
            </a:r>
            <a:r>
              <a:rPr lang="tr-TR" sz="3600" dirty="0"/>
              <a:t> </a:t>
            </a:r>
            <a:r>
              <a:rPr lang="tr-TR" sz="3600" dirty="0" err="1"/>
              <a:t>Composite</a:t>
            </a:r>
            <a:r>
              <a:rPr lang="tr-TR" sz="3600" dirty="0"/>
              <a:t> </a:t>
            </a:r>
            <a:r>
              <a:rPr lang="tr-TR" sz="3600" dirty="0" err="1"/>
              <a:t>Material</a:t>
            </a:r>
            <a:r>
              <a:rPr lang="tr-TR" sz="3600" dirty="0"/>
              <a:t>?</a:t>
            </a:r>
          </a:p>
        </p:txBody>
      </p:sp>
      <p:sp>
        <p:nvSpPr>
          <p:cNvPr id="7" name="Altbilgi Yer Tutucusu 2"/>
          <p:cNvSpPr>
            <a:spLocks noGrp="1"/>
          </p:cNvSpPr>
          <p:nvPr>
            <p:ph type="ftr" sz="quarter" idx="11"/>
          </p:nvPr>
        </p:nvSpPr>
        <p:spPr>
          <a:xfrm>
            <a:off x="2339752" y="6404984"/>
            <a:ext cx="5983287" cy="447152"/>
          </a:xfrm>
        </p:spPr>
        <p:txBody>
          <a:bodyPr/>
          <a:lstStyle/>
          <a:p>
            <a:r>
              <a:rPr lang="en-US" dirty="0"/>
              <a:t>General Information About Composite Materials / Mehmet </a:t>
            </a:r>
            <a:r>
              <a:rPr lang="en-US" dirty="0" err="1"/>
              <a:t>Zor</a:t>
            </a:r>
            <a:endParaRPr lang="tr-TR" dirty="0"/>
          </a:p>
        </p:txBody>
      </p:sp>
      <p:sp>
        <p:nvSpPr>
          <p:cNvPr id="2" name="Slayt Numarası Yer Tutucusu 1"/>
          <p:cNvSpPr>
            <a:spLocks noGrp="1"/>
          </p:cNvSpPr>
          <p:nvPr>
            <p:ph type="sldNum" sz="quarter" idx="12"/>
          </p:nvPr>
        </p:nvSpPr>
        <p:spPr/>
        <p:txBody>
          <a:bodyPr/>
          <a:lstStyle/>
          <a:p>
            <a:fld id="{B7840E83-AC17-4BB5-BC43-751DE1ADA5B1}" type="slidenum">
              <a:rPr lang="tr-TR" smtClean="0"/>
              <a:t>30</a:t>
            </a:fld>
            <a:endParaRPr lang="tr-TR"/>
          </a:p>
        </p:txBody>
      </p:sp>
      <p:pic>
        <p:nvPicPr>
          <p:cNvPr id="2050" name="Picture 2" descr="http://www.photokayaker.com/Typography/questions/i-MsMbLzv/2/L/letterpress-question%20mark-1-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1102" y="2066403"/>
            <a:ext cx="1881543" cy="2978696"/>
          </a:xfrm>
          <a:prstGeom prst="rect">
            <a:avLst/>
          </a:prstGeom>
          <a:noFill/>
        </p:spPr>
      </p:pic>
      <p:sp>
        <p:nvSpPr>
          <p:cNvPr id="3" name="Veri Yer Tutucusu 2"/>
          <p:cNvSpPr>
            <a:spLocks noGrp="1"/>
          </p:cNvSpPr>
          <p:nvPr>
            <p:ph type="dt" sz="half" idx="10"/>
          </p:nvPr>
        </p:nvSpPr>
        <p:spPr/>
        <p:txBody>
          <a:bodyPr/>
          <a:lstStyle/>
          <a:p>
            <a:r>
              <a:rPr lang="tr-TR" dirty="0"/>
              <a:t>......</a:t>
            </a:r>
          </a:p>
        </p:txBody>
      </p:sp>
    </p:spTree>
    <p:extLst>
      <p:ext uri="{BB962C8B-B14F-4D97-AF65-F5344CB8AC3E}">
        <p14:creationId xmlns:p14="http://schemas.microsoft.com/office/powerpoint/2010/main" val="98344064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798"/>
                                        </p:tgtEl>
                                        <p:attrNameLst>
                                          <p:attrName>style.visibility</p:attrName>
                                        </p:attrNameLst>
                                      </p:cBhvr>
                                      <p:to>
                                        <p:strVal val="visible"/>
                                      </p:to>
                                    </p:set>
                                    <p:anim calcmode="lin" valueType="num">
                                      <p:cBhvr>
                                        <p:cTn id="12" dur="500" fill="hold"/>
                                        <p:tgtEl>
                                          <p:spTgt spid="33798"/>
                                        </p:tgtEl>
                                        <p:attrNameLst>
                                          <p:attrName>ppt_w</p:attrName>
                                        </p:attrNameLst>
                                      </p:cBhvr>
                                      <p:tavLst>
                                        <p:tav tm="0">
                                          <p:val>
                                            <p:fltVal val="0"/>
                                          </p:val>
                                        </p:tav>
                                        <p:tav tm="100000">
                                          <p:val>
                                            <p:strVal val="#ppt_w"/>
                                          </p:val>
                                        </p:tav>
                                      </p:tavLst>
                                    </p:anim>
                                    <p:anim calcmode="lin" valueType="num">
                                      <p:cBhvr>
                                        <p:cTn id="13" dur="500" fill="hold"/>
                                        <p:tgtEl>
                                          <p:spTgt spid="33798"/>
                                        </p:tgtEl>
                                        <p:attrNameLst>
                                          <p:attrName>ppt_h</p:attrName>
                                        </p:attrNameLst>
                                      </p:cBhvr>
                                      <p:tavLst>
                                        <p:tav tm="0">
                                          <p:val>
                                            <p:fltVal val="0"/>
                                          </p:val>
                                        </p:tav>
                                        <p:tav tm="100000">
                                          <p:val>
                                            <p:strVal val="#ppt_h"/>
                                          </p:val>
                                        </p:tav>
                                      </p:tavLst>
                                    </p:anim>
                                    <p:animEffect transition="in" filter="fade">
                                      <p:cBhvr>
                                        <p:cTn id="14" dur="500"/>
                                        <p:tgtEl>
                                          <p:spTgt spid="3379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3794">
                                            <p:txEl>
                                              <p:pRg st="0" end="0"/>
                                            </p:txEl>
                                          </p:spTgt>
                                        </p:tgtEl>
                                        <p:attrNameLst>
                                          <p:attrName>style.visibility</p:attrName>
                                        </p:attrNameLst>
                                      </p:cBhvr>
                                      <p:to>
                                        <p:strVal val="visible"/>
                                      </p:to>
                                    </p:set>
                                    <p:animEffect transition="in" filter="wipe(left)">
                                      <p:cBhvr>
                                        <p:cTn id="19" dur="500"/>
                                        <p:tgtEl>
                                          <p:spTgt spid="3379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3794">
                                            <p:txEl>
                                              <p:pRg st="1" end="1"/>
                                            </p:txEl>
                                          </p:spTgt>
                                        </p:tgtEl>
                                        <p:attrNameLst>
                                          <p:attrName>style.visibility</p:attrName>
                                        </p:attrNameLst>
                                      </p:cBhvr>
                                      <p:to>
                                        <p:strVal val="visible"/>
                                      </p:to>
                                    </p:set>
                                    <p:animEffect transition="in" filter="wipe(left)">
                                      <p:cBhvr>
                                        <p:cTn id="24" dur="500"/>
                                        <p:tgtEl>
                                          <p:spTgt spid="3379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build="p"/>
      <p:bldP spid="3379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bilgi Yer Tutucusu 2"/>
          <p:cNvSpPr>
            <a:spLocks noGrp="1"/>
          </p:cNvSpPr>
          <p:nvPr>
            <p:ph type="ftr" sz="quarter" idx="11"/>
          </p:nvPr>
        </p:nvSpPr>
        <p:spPr>
          <a:xfrm>
            <a:off x="2249919" y="6410848"/>
            <a:ext cx="5983287" cy="447152"/>
          </a:xfrm>
        </p:spPr>
        <p:txBody>
          <a:bodyPr/>
          <a:lstStyle/>
          <a:p>
            <a:r>
              <a:rPr lang="en-US" dirty="0"/>
              <a:t>General Information About Composite Materials / Mehmet </a:t>
            </a:r>
            <a:r>
              <a:rPr lang="en-US" dirty="0" err="1"/>
              <a:t>Zor</a:t>
            </a:r>
            <a:endParaRPr lang="tr-TR" dirty="0"/>
          </a:p>
        </p:txBody>
      </p:sp>
      <p:sp>
        <p:nvSpPr>
          <p:cNvPr id="8" name="Text Box 3"/>
          <p:cNvSpPr txBox="1">
            <a:spLocks noChangeArrowheads="1"/>
          </p:cNvSpPr>
          <p:nvPr/>
        </p:nvSpPr>
        <p:spPr bwMode="auto">
          <a:xfrm>
            <a:off x="642424" y="2881269"/>
            <a:ext cx="7746000" cy="2950359"/>
          </a:xfrm>
          <a:prstGeom prst="rect">
            <a:avLst/>
          </a:prstGeom>
          <a:noFill/>
          <a:ln w="12700" cap="sq">
            <a:noFill/>
            <a:miter lim="800000"/>
            <a:headEnd type="none" w="sm" len="sm"/>
            <a:tailEnd type="none" w="sm" len="sm"/>
          </a:ln>
          <a:effectLst/>
        </p:spPr>
        <p:txBody>
          <a:bodyPr wrap="square">
            <a:spAutoFit/>
          </a:bodyPr>
          <a:lstStyle/>
          <a:p>
            <a:pPr>
              <a:lnSpc>
                <a:spcPct val="150000"/>
              </a:lnSpc>
              <a:defRPr/>
            </a:pPr>
            <a:r>
              <a:rPr lang="tr-TR" b="1" dirty="0">
                <a:effectLst>
                  <a:outerShdw blurRad="38100" dist="38100" dir="2700000" algn="tl">
                    <a:srgbClr val="C0C0C0"/>
                  </a:outerShdw>
                </a:effectLst>
              </a:rPr>
              <a:t>-</a:t>
            </a:r>
            <a:r>
              <a:rPr lang="tr-TR" b="1" dirty="0" err="1">
                <a:effectLst>
                  <a:outerShdw blurRad="38100" dist="38100" dir="2700000" algn="tl">
                    <a:srgbClr val="C0C0C0"/>
                  </a:outerShdw>
                </a:effectLst>
              </a:rPr>
              <a:t>Strength</a:t>
            </a:r>
            <a:r>
              <a:rPr lang="tr-TR" b="1" dirty="0">
                <a:effectLst>
                  <a:outerShdw blurRad="38100" dist="38100" dir="2700000" algn="tl">
                    <a:srgbClr val="C0C0C0"/>
                  </a:outerShdw>
                </a:effectLst>
              </a:rPr>
              <a:t>			-</a:t>
            </a:r>
            <a:r>
              <a:rPr lang="tr-TR" b="1" dirty="0" err="1">
                <a:effectLst>
                  <a:outerShdw blurRad="38100" dist="38100" dir="2700000" algn="tl">
                    <a:srgbClr val="C0C0C0"/>
                  </a:outerShdw>
                </a:effectLst>
              </a:rPr>
              <a:t>Electrical</a:t>
            </a:r>
            <a:r>
              <a:rPr lang="tr-TR" b="1" dirty="0">
                <a:effectLst>
                  <a:outerShdw blurRad="38100" dist="38100" dir="2700000" algn="tl">
                    <a:srgbClr val="C0C0C0"/>
                  </a:outerShdw>
                </a:effectLst>
              </a:rPr>
              <a:t> </a:t>
            </a:r>
            <a:r>
              <a:rPr lang="tr-TR" b="1" dirty="0" err="1">
                <a:effectLst>
                  <a:outerShdw blurRad="38100" dist="38100" dir="2700000" algn="tl">
                    <a:srgbClr val="C0C0C0"/>
                  </a:outerShdw>
                </a:effectLst>
              </a:rPr>
              <a:t>conductivity</a:t>
            </a:r>
            <a:endParaRPr lang="tr-TR" b="1" dirty="0">
              <a:effectLst>
                <a:outerShdw blurRad="38100" dist="38100" dir="2700000" algn="tl">
                  <a:srgbClr val="C0C0C0"/>
                </a:outerShdw>
              </a:effectLst>
            </a:endParaRPr>
          </a:p>
          <a:p>
            <a:pPr>
              <a:lnSpc>
                <a:spcPct val="150000"/>
              </a:lnSpc>
              <a:defRPr/>
            </a:pPr>
            <a:r>
              <a:rPr lang="en-US" b="1" dirty="0">
                <a:effectLst>
                  <a:outerShdw blurRad="38100" dist="38100" dir="2700000" algn="tl">
                    <a:srgbClr val="C0C0C0"/>
                  </a:outerShdw>
                </a:effectLst>
              </a:rPr>
              <a:t>-Fatigue strength </a:t>
            </a:r>
            <a:r>
              <a:rPr lang="tr-TR" b="1" dirty="0">
                <a:effectLst>
                  <a:outerShdw blurRad="38100" dist="38100" dir="2700000" algn="tl">
                    <a:srgbClr val="C0C0C0"/>
                  </a:outerShdw>
                </a:effectLst>
              </a:rPr>
              <a:t>		</a:t>
            </a:r>
            <a:r>
              <a:rPr lang="en-US" b="1" dirty="0">
                <a:effectLst>
                  <a:outerShdw blurRad="38100" dist="38100" dir="2700000" algn="tl">
                    <a:srgbClr val="C0C0C0"/>
                  </a:outerShdw>
                </a:effectLst>
              </a:rPr>
              <a:t>-Acoustic conductivity</a:t>
            </a:r>
            <a:endParaRPr lang="tr-TR" b="1" dirty="0">
              <a:effectLst>
                <a:outerShdw blurRad="38100" dist="38100" dir="2700000" algn="tl">
                  <a:srgbClr val="C0C0C0"/>
                </a:outerShdw>
              </a:effectLst>
            </a:endParaRPr>
          </a:p>
          <a:p>
            <a:pPr>
              <a:lnSpc>
                <a:spcPct val="150000"/>
              </a:lnSpc>
              <a:defRPr/>
            </a:pPr>
            <a:r>
              <a:rPr lang="en-US" b="1" dirty="0">
                <a:effectLst>
                  <a:outerShdw blurRad="38100" dist="38100" dir="2700000" algn="tl">
                    <a:srgbClr val="C0C0C0"/>
                  </a:outerShdw>
                </a:effectLst>
              </a:rPr>
              <a:t>-Wear resistance </a:t>
            </a:r>
            <a:r>
              <a:rPr lang="tr-TR" b="1" dirty="0">
                <a:effectLst>
                  <a:outerShdw blurRad="38100" dist="38100" dir="2700000" algn="tl">
                    <a:srgbClr val="C0C0C0"/>
                  </a:outerShdw>
                </a:effectLst>
              </a:rPr>
              <a:t>		</a:t>
            </a:r>
            <a:r>
              <a:rPr lang="en-US" b="1" dirty="0">
                <a:effectLst>
                  <a:outerShdw blurRad="38100" dist="38100" dir="2700000" algn="tl">
                    <a:srgbClr val="C0C0C0"/>
                  </a:outerShdw>
                </a:effectLst>
              </a:rPr>
              <a:t>-Rigidity</a:t>
            </a:r>
            <a:r>
              <a:rPr lang="tr-TR" b="1" dirty="0">
                <a:effectLst>
                  <a:outerShdw blurRad="38100" dist="38100" dir="2700000" algn="tl">
                    <a:srgbClr val="C0C0C0"/>
                  </a:outerShdw>
                </a:effectLst>
              </a:rPr>
              <a:t>	</a:t>
            </a:r>
          </a:p>
          <a:p>
            <a:pPr>
              <a:lnSpc>
                <a:spcPct val="150000"/>
              </a:lnSpc>
              <a:defRPr/>
            </a:pPr>
            <a:r>
              <a:rPr lang="en-US" b="1" dirty="0">
                <a:effectLst>
                  <a:outerShdw blurRad="38100" dist="38100" dir="2700000" algn="tl">
                    <a:srgbClr val="C0C0C0"/>
                  </a:outerShdw>
                </a:effectLst>
              </a:rPr>
              <a:t>-Corrosion resistance </a:t>
            </a:r>
            <a:r>
              <a:rPr lang="tr-TR" b="1" dirty="0">
                <a:effectLst>
                  <a:outerShdw blurRad="38100" dist="38100" dir="2700000" algn="tl">
                    <a:srgbClr val="C0C0C0"/>
                  </a:outerShdw>
                </a:effectLst>
              </a:rPr>
              <a:t> 		</a:t>
            </a:r>
            <a:r>
              <a:rPr lang="en-US" b="1" dirty="0">
                <a:effectLst>
                  <a:outerShdw blurRad="38100" dist="38100" dir="2700000" algn="tl">
                    <a:srgbClr val="C0C0C0"/>
                  </a:outerShdw>
                </a:effectLst>
              </a:rPr>
              <a:t>–Lightness</a:t>
            </a:r>
            <a:r>
              <a:rPr lang="tr-TR" b="1" dirty="0">
                <a:effectLst>
                  <a:outerShdw blurRad="38100" dist="38100" dir="2700000" algn="tl">
                    <a:srgbClr val="C0C0C0"/>
                  </a:outerShdw>
                </a:effectLst>
              </a:rPr>
              <a:t> </a:t>
            </a:r>
          </a:p>
          <a:p>
            <a:pPr>
              <a:lnSpc>
                <a:spcPct val="150000"/>
              </a:lnSpc>
              <a:defRPr/>
            </a:pPr>
            <a:r>
              <a:rPr lang="en-US" b="1" dirty="0">
                <a:effectLst>
                  <a:outerShdw blurRad="38100" dist="38100" dir="2700000" algn="tl">
                    <a:srgbClr val="C0C0C0"/>
                  </a:outerShdw>
                </a:effectLst>
              </a:rPr>
              <a:t>-Fracture toughness </a:t>
            </a:r>
            <a:r>
              <a:rPr lang="tr-TR" b="1" dirty="0">
                <a:effectLst>
                  <a:outerShdw blurRad="38100" dist="38100" dir="2700000" algn="tl">
                    <a:srgbClr val="C0C0C0"/>
                  </a:outerShdw>
                </a:effectLst>
              </a:rPr>
              <a:t>		</a:t>
            </a:r>
            <a:r>
              <a:rPr lang="en-US" b="1" dirty="0">
                <a:effectLst>
                  <a:outerShdw blurRad="38100" dist="38100" dir="2700000" algn="tl">
                    <a:srgbClr val="C0C0C0"/>
                  </a:outerShdw>
                </a:effectLst>
              </a:rPr>
              <a:t>–Economy</a:t>
            </a:r>
            <a:endParaRPr lang="tr-TR" b="1" dirty="0">
              <a:effectLst>
                <a:outerShdw blurRad="38100" dist="38100" dir="2700000" algn="tl">
                  <a:srgbClr val="C0C0C0"/>
                </a:outerShdw>
              </a:effectLst>
            </a:endParaRPr>
          </a:p>
          <a:p>
            <a:pPr>
              <a:lnSpc>
                <a:spcPct val="150000"/>
              </a:lnSpc>
              <a:defRPr/>
            </a:pPr>
            <a:r>
              <a:rPr lang="en-US" b="1" dirty="0">
                <a:effectLst>
                  <a:outerShdw blurRad="38100" dist="38100" dir="2700000" algn="tl">
                    <a:srgbClr val="C0C0C0"/>
                  </a:outerShdw>
                </a:effectLst>
              </a:rPr>
              <a:t>-Thermal properties</a:t>
            </a:r>
            <a:r>
              <a:rPr lang="tr-TR" b="1" dirty="0">
                <a:effectLst>
                  <a:outerShdw blurRad="38100" dist="38100" dir="2700000" algn="tl">
                    <a:srgbClr val="C0C0C0"/>
                  </a:outerShdw>
                </a:effectLst>
              </a:rPr>
              <a:t>		</a:t>
            </a:r>
            <a:r>
              <a:rPr lang="en-US" b="1" dirty="0">
                <a:effectLst>
                  <a:outerShdw blurRad="38100" dist="38100" dir="2700000" algn="tl">
                    <a:srgbClr val="C0C0C0"/>
                  </a:outerShdw>
                </a:effectLst>
              </a:rPr>
              <a:t> -Aesthetics</a:t>
            </a:r>
            <a:endParaRPr lang="tr-TR" b="1" dirty="0">
              <a:effectLst>
                <a:outerShdw blurRad="38100" dist="38100" dir="2700000" algn="tl">
                  <a:srgbClr val="C0C0C0"/>
                </a:outerShdw>
              </a:effectLst>
            </a:endParaRPr>
          </a:p>
          <a:p>
            <a:pPr>
              <a:lnSpc>
                <a:spcPct val="150000"/>
              </a:lnSpc>
              <a:defRPr/>
            </a:pPr>
            <a:r>
              <a:rPr lang="en-US" b="1" dirty="0">
                <a:effectLst>
                  <a:outerShdw blurRad="38100" dist="38100" dir="2700000" algn="tl">
                    <a:srgbClr val="C0C0C0"/>
                  </a:outerShdw>
                </a:effectLst>
              </a:rPr>
              <a:t>-Thermal conductivity</a:t>
            </a:r>
          </a:p>
        </p:txBody>
      </p:sp>
      <p:sp>
        <p:nvSpPr>
          <p:cNvPr id="3" name="Slayt Numarası Yer Tutucusu 2"/>
          <p:cNvSpPr>
            <a:spLocks noGrp="1"/>
          </p:cNvSpPr>
          <p:nvPr>
            <p:ph type="sldNum" sz="quarter" idx="12"/>
          </p:nvPr>
        </p:nvSpPr>
        <p:spPr/>
        <p:txBody>
          <a:bodyPr/>
          <a:lstStyle/>
          <a:p>
            <a:fld id="{B7840E83-AC17-4BB5-BC43-751DE1ADA5B1}" type="slidenum">
              <a:rPr lang="tr-TR" smtClean="0"/>
              <a:t>31</a:t>
            </a:fld>
            <a:endParaRPr lang="tr-TR"/>
          </a:p>
        </p:txBody>
      </p:sp>
      <p:sp>
        <p:nvSpPr>
          <p:cNvPr id="4" name="Veri Yer Tutucusu 3"/>
          <p:cNvSpPr>
            <a:spLocks noGrp="1"/>
          </p:cNvSpPr>
          <p:nvPr>
            <p:ph type="dt" sz="half" idx="10"/>
          </p:nvPr>
        </p:nvSpPr>
        <p:spPr/>
        <p:txBody>
          <a:bodyPr/>
          <a:lstStyle/>
          <a:p>
            <a:r>
              <a:rPr lang="tr-TR" dirty="0"/>
              <a:t>......</a:t>
            </a:r>
          </a:p>
        </p:txBody>
      </p:sp>
      <p:sp>
        <p:nvSpPr>
          <p:cNvPr id="10" name="Rectangle 2">
            <a:extLst>
              <a:ext uri="{FF2B5EF4-FFF2-40B4-BE49-F238E27FC236}">
                <a16:creationId xmlns:a16="http://schemas.microsoft.com/office/drawing/2014/main" id="{7F07ED6D-9E70-4DAA-8D80-30C69B64CADA}"/>
              </a:ext>
            </a:extLst>
          </p:cNvPr>
          <p:cNvSpPr>
            <a:spLocks noGrp="1" noChangeArrowheads="1"/>
          </p:cNvSpPr>
          <p:nvPr>
            <p:ph type="title"/>
          </p:nvPr>
        </p:nvSpPr>
        <p:spPr>
          <a:xfrm>
            <a:off x="827584" y="322542"/>
            <a:ext cx="7772400" cy="573356"/>
          </a:xfrm>
          <a:noFill/>
        </p:spPr>
        <p:txBody>
          <a:bodyPr>
            <a:noAutofit/>
          </a:bodyPr>
          <a:lstStyle/>
          <a:p>
            <a:r>
              <a:rPr lang="tr-TR" sz="3600" dirty="0"/>
              <a:t>6- </a:t>
            </a:r>
            <a:r>
              <a:rPr lang="tr-TR" sz="3600" dirty="0" err="1"/>
              <a:t>Why</a:t>
            </a:r>
            <a:r>
              <a:rPr lang="tr-TR" sz="3600" dirty="0"/>
              <a:t> </a:t>
            </a:r>
            <a:r>
              <a:rPr lang="tr-TR" sz="3600" dirty="0" err="1"/>
              <a:t>Composite</a:t>
            </a:r>
            <a:r>
              <a:rPr lang="tr-TR" sz="3600" dirty="0"/>
              <a:t> </a:t>
            </a:r>
            <a:r>
              <a:rPr lang="tr-TR" sz="3600" dirty="0" err="1"/>
              <a:t>Material</a:t>
            </a:r>
            <a:r>
              <a:rPr lang="tr-TR" sz="3600" dirty="0"/>
              <a:t>?</a:t>
            </a:r>
          </a:p>
        </p:txBody>
      </p:sp>
      <p:sp>
        <p:nvSpPr>
          <p:cNvPr id="11" name="Dikdörtgen 10">
            <a:extLst>
              <a:ext uri="{FF2B5EF4-FFF2-40B4-BE49-F238E27FC236}">
                <a16:creationId xmlns:a16="http://schemas.microsoft.com/office/drawing/2014/main" id="{56B6BB18-BF32-4BD2-817D-A1E32EBA7444}"/>
              </a:ext>
            </a:extLst>
          </p:cNvPr>
          <p:cNvSpPr/>
          <p:nvPr/>
        </p:nvSpPr>
        <p:spPr>
          <a:xfrm>
            <a:off x="6837472" y="761080"/>
            <a:ext cx="1370888" cy="400110"/>
          </a:xfrm>
          <a:prstGeom prst="rect">
            <a:avLst/>
          </a:prstGeom>
        </p:spPr>
        <p:txBody>
          <a:bodyPr wrap="none">
            <a:spAutoFit/>
          </a:bodyPr>
          <a:lstStyle/>
          <a:p>
            <a:r>
              <a:rPr lang="tr-TR" sz="2000" dirty="0">
                <a:solidFill>
                  <a:schemeClr val="bg2">
                    <a:lumMod val="90000"/>
                  </a:schemeClr>
                </a:solidFill>
              </a:rPr>
              <a:t>(</a:t>
            </a:r>
            <a:r>
              <a:rPr lang="tr-TR" sz="2000" dirty="0" err="1">
                <a:solidFill>
                  <a:schemeClr val="bg2">
                    <a:lumMod val="90000"/>
                  </a:schemeClr>
                </a:solidFill>
              </a:rPr>
              <a:t>continue</a:t>
            </a:r>
            <a:r>
              <a:rPr lang="tr-TR" sz="2000" dirty="0">
                <a:solidFill>
                  <a:schemeClr val="bg2">
                    <a:lumMod val="90000"/>
                  </a:schemeClr>
                </a:solidFill>
              </a:rPr>
              <a:t>)</a:t>
            </a:r>
          </a:p>
        </p:txBody>
      </p:sp>
      <p:sp>
        <p:nvSpPr>
          <p:cNvPr id="9" name="Dikdörtgen 8">
            <a:extLst>
              <a:ext uri="{FF2B5EF4-FFF2-40B4-BE49-F238E27FC236}">
                <a16:creationId xmlns:a16="http://schemas.microsoft.com/office/drawing/2014/main" id="{33D8C3FF-1A03-4BE1-9D5D-992AD71509E7}"/>
              </a:ext>
            </a:extLst>
          </p:cNvPr>
          <p:cNvSpPr/>
          <p:nvPr/>
        </p:nvSpPr>
        <p:spPr>
          <a:xfrm>
            <a:off x="494428" y="1561656"/>
            <a:ext cx="7893996" cy="921342"/>
          </a:xfrm>
          <a:prstGeom prst="rect">
            <a:avLst/>
          </a:prstGeom>
        </p:spPr>
        <p:txBody>
          <a:bodyPr wrap="square">
            <a:spAutoFit/>
          </a:bodyPr>
          <a:lstStyle/>
          <a:p>
            <a:pPr>
              <a:lnSpc>
                <a:spcPct val="160000"/>
              </a:lnSpc>
            </a:pPr>
            <a:r>
              <a:rPr lang="en-US" dirty="0"/>
              <a:t>The production of composite materials aims to improve one or more of the following properties:</a:t>
            </a:r>
            <a:endParaRPr lang="tr-TR" dirty="0"/>
          </a:p>
        </p:txBody>
      </p:sp>
    </p:spTree>
    <p:extLst>
      <p:ext uri="{BB962C8B-B14F-4D97-AF65-F5344CB8AC3E}">
        <p14:creationId xmlns:p14="http://schemas.microsoft.com/office/powerpoint/2010/main" val="143297035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left)">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wipe(left)">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wipe(left)">
                                      <p:cBhvr>
                                        <p:cTn id="32" dur="500"/>
                                        <p:tgtEl>
                                          <p:spTgt spid="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wipe(left)">
                                      <p:cBhvr>
                                        <p:cTn id="37" dur="500"/>
                                        <p:tgtEl>
                                          <p:spTgt spid="8">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
                                            <p:txEl>
                                              <p:pRg st="6" end="6"/>
                                            </p:txEl>
                                          </p:spTgt>
                                        </p:tgtEl>
                                        <p:attrNameLst>
                                          <p:attrName>style.visibility</p:attrName>
                                        </p:attrNameLst>
                                      </p:cBhvr>
                                      <p:to>
                                        <p:strVal val="visible"/>
                                      </p:to>
                                    </p:set>
                                    <p:animEffect transition="in" filter="wipe(left)">
                                      <p:cBhvr>
                                        <p:cTn id="4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bilgi Yer Tutucusu 2"/>
          <p:cNvSpPr>
            <a:spLocks noGrp="1"/>
          </p:cNvSpPr>
          <p:nvPr>
            <p:ph type="ftr" sz="quarter" idx="11"/>
          </p:nvPr>
        </p:nvSpPr>
        <p:spPr>
          <a:xfrm>
            <a:off x="2274235" y="6404984"/>
            <a:ext cx="5983287" cy="447152"/>
          </a:xfrm>
        </p:spPr>
        <p:txBody>
          <a:bodyPr/>
          <a:lstStyle/>
          <a:p>
            <a:r>
              <a:rPr lang="en-US" dirty="0"/>
              <a:t>General Information About Composite Materials / Mehmet </a:t>
            </a:r>
            <a:r>
              <a:rPr lang="en-US" dirty="0" err="1"/>
              <a:t>Zor</a:t>
            </a:r>
            <a:endParaRPr lang="tr-TR" dirty="0"/>
          </a:p>
        </p:txBody>
      </p:sp>
      <p:graphicFrame>
        <p:nvGraphicFramePr>
          <p:cNvPr id="8" name="Group 106"/>
          <p:cNvGraphicFramePr>
            <a:graphicFrameLocks noGrp="1"/>
          </p:cNvGraphicFramePr>
          <p:nvPr>
            <p:extLst>
              <p:ext uri="{D42A27DB-BD31-4B8C-83A1-F6EECF244321}">
                <p14:modId xmlns:p14="http://schemas.microsoft.com/office/powerpoint/2010/main" val="525391318"/>
              </p:ext>
            </p:extLst>
          </p:nvPr>
        </p:nvGraphicFramePr>
        <p:xfrm>
          <a:off x="304799" y="2220832"/>
          <a:ext cx="8494712" cy="4096896"/>
        </p:xfrm>
        <a:graphic>
          <a:graphicData uri="http://schemas.openxmlformats.org/drawingml/2006/table">
            <a:tbl>
              <a:tblPr/>
              <a:tblGrid>
                <a:gridCol w="2068828">
                  <a:extLst>
                    <a:ext uri="{9D8B030D-6E8A-4147-A177-3AD203B41FA5}">
                      <a16:colId xmlns:a16="http://schemas.microsoft.com/office/drawing/2014/main" val="20000"/>
                    </a:ext>
                  </a:extLst>
                </a:gridCol>
                <a:gridCol w="1080120">
                  <a:extLst>
                    <a:ext uri="{9D8B030D-6E8A-4147-A177-3AD203B41FA5}">
                      <a16:colId xmlns:a16="http://schemas.microsoft.com/office/drawing/2014/main" val="20001"/>
                    </a:ext>
                  </a:extLst>
                </a:gridCol>
                <a:gridCol w="1224136">
                  <a:extLst>
                    <a:ext uri="{9D8B030D-6E8A-4147-A177-3AD203B41FA5}">
                      <a16:colId xmlns:a16="http://schemas.microsoft.com/office/drawing/2014/main" val="20002"/>
                    </a:ext>
                  </a:extLst>
                </a:gridCol>
                <a:gridCol w="1171532">
                  <a:extLst>
                    <a:ext uri="{9D8B030D-6E8A-4147-A177-3AD203B41FA5}">
                      <a16:colId xmlns:a16="http://schemas.microsoft.com/office/drawing/2014/main" val="20003"/>
                    </a:ext>
                  </a:extLst>
                </a:gridCol>
                <a:gridCol w="1440160">
                  <a:extLst>
                    <a:ext uri="{9D8B030D-6E8A-4147-A177-3AD203B41FA5}">
                      <a16:colId xmlns:a16="http://schemas.microsoft.com/office/drawing/2014/main" val="20004"/>
                    </a:ext>
                  </a:extLst>
                </a:gridCol>
                <a:gridCol w="1509936">
                  <a:extLst>
                    <a:ext uri="{9D8B030D-6E8A-4147-A177-3AD203B41FA5}">
                      <a16:colId xmlns:a16="http://schemas.microsoft.com/office/drawing/2014/main" val="20005"/>
                    </a:ext>
                  </a:extLst>
                </a:gridCol>
              </a:tblGrid>
              <a:tr h="72008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tr-TR" sz="1200" b="1" i="0" u="none" strike="noStrike" cap="none" normalizeH="0" baseline="0" dirty="0">
                        <a:ln>
                          <a:noFill/>
                        </a:ln>
                        <a:solidFill>
                          <a:srgbClr val="030305"/>
                        </a:solidFill>
                        <a:effectLst/>
                        <a:latin typeface="Verdana"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tr-TR" sz="1200" b="1" i="0" u="none" strike="noStrike" cap="none" normalizeH="0" baseline="0" dirty="0">
                        <a:ln>
                          <a:noFill/>
                        </a:ln>
                        <a:solidFill>
                          <a:srgbClr val="030305"/>
                        </a:solidFill>
                        <a:effectLst/>
                        <a:latin typeface="Verdana"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tr-TR" sz="1200" b="1" i="0" u="none" strike="noStrike" cap="none" normalizeH="0" baseline="0" dirty="0" err="1">
                          <a:ln>
                            <a:noFill/>
                          </a:ln>
                          <a:solidFill>
                            <a:srgbClr val="030305"/>
                          </a:solidFill>
                          <a:effectLst/>
                          <a:latin typeface="Verdana" pitchFamily="34" charset="0"/>
                          <a:cs typeface="Times New Roman" pitchFamily="18" charset="0"/>
                        </a:rPr>
                        <a:t>Materials</a:t>
                      </a:r>
                      <a:endParaRPr kumimoji="0" lang="en-US" sz="1200" b="0" i="0" u="none" strike="noStrike" cap="none" normalizeH="0" baseline="0" dirty="0">
                        <a:ln>
                          <a:noFill/>
                        </a:ln>
                        <a:solidFill>
                          <a:srgbClr val="030305"/>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sz="1200" b="1" i="0" u="none" strike="noStrike" cap="none" normalizeH="0" baseline="0" dirty="0" err="1">
                          <a:ln>
                            <a:noFill/>
                          </a:ln>
                          <a:solidFill>
                            <a:srgbClr val="030305"/>
                          </a:solidFill>
                          <a:effectLst/>
                          <a:latin typeface="Verdana" pitchFamily="34" charset="0"/>
                          <a:cs typeface="Times New Roman" pitchFamily="18" charset="0"/>
                        </a:rPr>
                        <a:t>Density</a:t>
                      </a:r>
                      <a:endParaRPr kumimoji="0" lang="tr-TR" sz="1200" b="1" i="0" u="none" strike="noStrike" cap="none" normalizeH="0" baseline="0" dirty="0">
                        <a:ln>
                          <a:noFill/>
                        </a:ln>
                        <a:solidFill>
                          <a:srgbClr val="030305"/>
                        </a:solidFill>
                        <a:effectLst/>
                        <a:latin typeface="Verdana"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1200" b="1" i="0" u="none" strike="noStrike" cap="none" normalizeH="0" baseline="0" dirty="0">
                          <a:ln>
                            <a:noFill/>
                          </a:ln>
                          <a:solidFill>
                            <a:srgbClr val="030305"/>
                          </a:solidFill>
                          <a:effectLst/>
                          <a:latin typeface="Verdana" pitchFamily="34" charset="0"/>
                          <a:cs typeface="Times New Roman" pitchFamily="18" charset="0"/>
                        </a:rPr>
                        <a:t>ρ</a:t>
                      </a:r>
                    </a:p>
                    <a:p>
                      <a:pPr marL="0" marR="0" lvl="0" indent="0" algn="ctr" defTabSz="914400" rtl="0" eaLnBrk="0" fontAlgn="base" latinLnBrk="0" hangingPunct="0">
                        <a:lnSpc>
                          <a:spcPct val="100000"/>
                        </a:lnSpc>
                        <a:spcBef>
                          <a:spcPct val="0"/>
                        </a:spcBef>
                        <a:spcAft>
                          <a:spcPct val="0"/>
                        </a:spcAft>
                        <a:buClrTx/>
                        <a:buSzTx/>
                        <a:buFontTx/>
                        <a:buNone/>
                        <a:tabLst/>
                      </a:pPr>
                      <a:r>
                        <a:rPr kumimoji="0" lang="tr-TR" sz="1200" b="1" i="0" u="none" strike="noStrike" cap="none" normalizeH="0" baseline="0" dirty="0">
                          <a:ln>
                            <a:noFill/>
                          </a:ln>
                          <a:solidFill>
                            <a:srgbClr val="030305"/>
                          </a:solidFill>
                          <a:effectLst/>
                          <a:latin typeface="Verdana" pitchFamily="34" charset="0"/>
                          <a:cs typeface="Times New Roman" pitchFamily="18" charset="0"/>
                        </a:rPr>
                        <a:t>(</a:t>
                      </a:r>
                      <a:r>
                        <a:rPr kumimoji="0" lang="en-US" sz="1200" b="1" i="0" u="none" strike="noStrike" cap="none" normalizeH="0" baseline="0" dirty="0">
                          <a:ln>
                            <a:noFill/>
                          </a:ln>
                          <a:solidFill>
                            <a:srgbClr val="030305"/>
                          </a:solidFill>
                          <a:effectLst/>
                          <a:latin typeface="Verdana" pitchFamily="34" charset="0"/>
                          <a:cs typeface="Times New Roman" pitchFamily="18" charset="0"/>
                        </a:rPr>
                        <a:t>gr/cm</a:t>
                      </a:r>
                      <a:r>
                        <a:rPr kumimoji="0" lang="en-US" sz="1200" b="1" i="0" u="none" strike="noStrike" cap="none" normalizeH="0" baseline="30000" dirty="0">
                          <a:ln>
                            <a:noFill/>
                          </a:ln>
                          <a:solidFill>
                            <a:srgbClr val="030305"/>
                          </a:solidFill>
                          <a:effectLst/>
                          <a:latin typeface="Verdana" pitchFamily="34" charset="0"/>
                          <a:cs typeface="Times New Roman" pitchFamily="18" charset="0"/>
                        </a:rPr>
                        <a:t>3</a:t>
                      </a:r>
                      <a:r>
                        <a:rPr kumimoji="0" lang="tr-TR" sz="1200" b="1" i="0" u="none" strike="noStrike" cap="none" normalizeH="0" baseline="0" dirty="0">
                          <a:ln>
                            <a:noFill/>
                          </a:ln>
                          <a:solidFill>
                            <a:srgbClr val="030305"/>
                          </a:solidFill>
                          <a:effectLst/>
                          <a:latin typeface="Verdana" pitchFamily="34" charset="0"/>
                          <a:cs typeface="Times New Roman" pitchFamily="18" charset="0"/>
                        </a:rPr>
                        <a:t>)</a:t>
                      </a:r>
                      <a:endParaRPr kumimoji="0" lang="en-US" sz="1200" b="0" i="0" u="none" strike="noStrike" cap="none" normalizeH="0" baseline="0" dirty="0">
                        <a:ln>
                          <a:noFill/>
                        </a:ln>
                        <a:solidFill>
                          <a:srgbClr val="030305"/>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sz="1200" b="1" i="0" u="none" strike="noStrike" cap="none" normalizeH="0" baseline="0" dirty="0">
                          <a:ln>
                            <a:noFill/>
                          </a:ln>
                          <a:solidFill>
                            <a:srgbClr val="030305"/>
                          </a:solidFill>
                          <a:effectLst/>
                          <a:latin typeface="Verdana" pitchFamily="34" charset="0"/>
                          <a:cs typeface="Times New Roman" pitchFamily="18" charset="0"/>
                        </a:rPr>
                        <a:t>Tensile </a:t>
                      </a:r>
                      <a:r>
                        <a:rPr kumimoji="0" lang="tr-TR" sz="1200" b="1" i="0" u="none" strike="noStrike" cap="none" normalizeH="0" baseline="0" dirty="0" err="1">
                          <a:ln>
                            <a:noFill/>
                          </a:ln>
                          <a:solidFill>
                            <a:srgbClr val="030305"/>
                          </a:solidFill>
                          <a:effectLst/>
                          <a:latin typeface="Verdana" pitchFamily="34" charset="0"/>
                          <a:cs typeface="Times New Roman" pitchFamily="18" charset="0"/>
                        </a:rPr>
                        <a:t>Strength</a:t>
                      </a:r>
                      <a:endParaRPr kumimoji="0" lang="tr-TR" sz="1200" b="1" i="0" u="none" strike="noStrike" cap="none" normalizeH="0" baseline="0" dirty="0">
                        <a:ln>
                          <a:noFill/>
                        </a:ln>
                        <a:solidFill>
                          <a:srgbClr val="030305"/>
                        </a:solidFill>
                        <a:effectLst/>
                        <a:latin typeface="Verdana"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1200" b="1" i="0" u="none" strike="noStrike" cap="none" normalizeH="0" baseline="0" dirty="0">
                          <a:ln>
                            <a:noFill/>
                          </a:ln>
                          <a:solidFill>
                            <a:srgbClr val="030305"/>
                          </a:solidFill>
                          <a:effectLst/>
                          <a:latin typeface="Verdana" pitchFamily="34" charset="0"/>
                          <a:cs typeface="Times New Roman" pitchFamily="18" charset="0"/>
                        </a:rPr>
                        <a:t>σ</a:t>
                      </a:r>
                      <a:r>
                        <a:rPr kumimoji="0" lang="tr-TR" sz="1200" b="1" i="0" u="none" strike="noStrike" cap="none" normalizeH="0" baseline="-25000" dirty="0">
                          <a:ln>
                            <a:noFill/>
                          </a:ln>
                          <a:solidFill>
                            <a:srgbClr val="030305"/>
                          </a:solidFill>
                          <a:effectLst/>
                          <a:latin typeface="Verdana" pitchFamily="34" charset="0"/>
                          <a:cs typeface="Times New Roman" pitchFamily="18" charset="0"/>
                        </a:rPr>
                        <a:t>ç  </a:t>
                      </a:r>
                      <a:r>
                        <a:rPr kumimoji="0" lang="tr-TR" sz="1200" b="1" i="0" u="none" strike="noStrike" cap="none" normalizeH="0" baseline="0" dirty="0">
                          <a:ln>
                            <a:noFill/>
                          </a:ln>
                          <a:solidFill>
                            <a:srgbClr val="030305"/>
                          </a:solidFill>
                          <a:effectLst/>
                          <a:latin typeface="Verdana" pitchFamily="34" charset="0"/>
                          <a:cs typeface="Times New Roman" pitchFamily="18" charset="0"/>
                        </a:rPr>
                        <a:t>(</a:t>
                      </a:r>
                      <a:r>
                        <a:rPr kumimoji="0" lang="en-US" sz="1200" b="1" i="0" u="none" strike="noStrike" cap="none" normalizeH="0" baseline="0" dirty="0">
                          <a:ln>
                            <a:noFill/>
                          </a:ln>
                          <a:solidFill>
                            <a:srgbClr val="030305"/>
                          </a:solidFill>
                          <a:effectLst/>
                          <a:latin typeface="Verdana" pitchFamily="34" charset="0"/>
                          <a:cs typeface="Times New Roman" pitchFamily="18" charset="0"/>
                        </a:rPr>
                        <a:t>M</a:t>
                      </a:r>
                      <a:r>
                        <a:rPr kumimoji="0" lang="tr-TR" sz="1200" b="1" i="0" u="none" strike="noStrike" cap="none" normalizeH="0" baseline="0" dirty="0">
                          <a:ln>
                            <a:noFill/>
                          </a:ln>
                          <a:solidFill>
                            <a:srgbClr val="030305"/>
                          </a:solidFill>
                          <a:effectLst/>
                          <a:latin typeface="Verdana" pitchFamily="34" charset="0"/>
                          <a:cs typeface="Times New Roman" pitchFamily="18" charset="0"/>
                        </a:rPr>
                        <a:t>P</a:t>
                      </a:r>
                      <a:r>
                        <a:rPr kumimoji="0" lang="en-US" sz="1200" b="1" i="0" u="none" strike="noStrike" cap="none" normalizeH="0" baseline="0" dirty="0">
                          <a:ln>
                            <a:noFill/>
                          </a:ln>
                          <a:solidFill>
                            <a:srgbClr val="030305"/>
                          </a:solidFill>
                          <a:effectLst/>
                          <a:latin typeface="Verdana" pitchFamily="34" charset="0"/>
                          <a:cs typeface="Times New Roman" pitchFamily="18" charset="0"/>
                        </a:rPr>
                        <a:t>a</a:t>
                      </a:r>
                      <a:r>
                        <a:rPr kumimoji="0" lang="tr-TR" sz="1200" b="1" i="0" u="none" strike="noStrike" cap="none" normalizeH="0" baseline="0" dirty="0">
                          <a:ln>
                            <a:noFill/>
                          </a:ln>
                          <a:solidFill>
                            <a:srgbClr val="030305"/>
                          </a:solidFill>
                          <a:effectLst/>
                          <a:latin typeface="Verdana" pitchFamily="34" charset="0"/>
                          <a:cs typeface="Times New Roman" pitchFamily="18" charset="0"/>
                        </a:rPr>
                        <a:t>)</a:t>
                      </a:r>
                      <a:endParaRPr kumimoji="0" lang="en-US" sz="1200" b="0" i="0" u="none" strike="noStrike" cap="none" normalizeH="0" baseline="0" dirty="0">
                        <a:ln>
                          <a:noFill/>
                        </a:ln>
                        <a:solidFill>
                          <a:srgbClr val="030305"/>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sz="1200" b="1" i="0" u="none" strike="noStrike" cap="none" normalizeH="0" baseline="0" dirty="0" err="1">
                          <a:ln>
                            <a:noFill/>
                          </a:ln>
                          <a:solidFill>
                            <a:srgbClr val="030305"/>
                          </a:solidFill>
                          <a:effectLst/>
                          <a:latin typeface="Verdana" pitchFamily="34" charset="0"/>
                          <a:cs typeface="Times New Roman" pitchFamily="18" charset="0"/>
                        </a:rPr>
                        <a:t>Modulus</a:t>
                      </a:r>
                      <a:r>
                        <a:rPr kumimoji="0" lang="tr-TR" sz="1200" b="1" i="0" u="none" strike="noStrike" cap="none" normalizeH="0" baseline="0" dirty="0">
                          <a:ln>
                            <a:noFill/>
                          </a:ln>
                          <a:solidFill>
                            <a:srgbClr val="030305"/>
                          </a:solidFill>
                          <a:effectLst/>
                          <a:latin typeface="Verdana" pitchFamily="34" charset="0"/>
                          <a:cs typeface="Times New Roman" pitchFamily="18" charset="0"/>
                        </a:rPr>
                        <a:t> of </a:t>
                      </a:r>
                      <a:r>
                        <a:rPr kumimoji="0" lang="tr-TR" sz="1200" b="1" i="0" u="none" strike="noStrike" cap="none" normalizeH="0" baseline="0" dirty="0" err="1">
                          <a:ln>
                            <a:noFill/>
                          </a:ln>
                          <a:solidFill>
                            <a:srgbClr val="030305"/>
                          </a:solidFill>
                          <a:effectLst/>
                          <a:latin typeface="Verdana" pitchFamily="34" charset="0"/>
                          <a:cs typeface="Times New Roman" pitchFamily="18" charset="0"/>
                        </a:rPr>
                        <a:t>Elasticiy</a:t>
                      </a:r>
                      <a:endParaRPr kumimoji="0" lang="en-US" sz="1200" b="0" i="0" u="none" strike="noStrike" cap="none" normalizeH="0" baseline="0" dirty="0">
                        <a:ln>
                          <a:noFill/>
                        </a:ln>
                        <a:solidFill>
                          <a:srgbClr val="030305"/>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err="1">
                          <a:ln>
                            <a:noFill/>
                          </a:ln>
                          <a:solidFill>
                            <a:srgbClr val="030305"/>
                          </a:solidFill>
                          <a:effectLst/>
                          <a:latin typeface="Verdana" pitchFamily="34" charset="0"/>
                          <a:cs typeface="Times New Roman" pitchFamily="18" charset="0"/>
                        </a:rPr>
                        <a:t>GPa</a:t>
                      </a:r>
                      <a:endParaRPr kumimoji="0" lang="en-US" sz="1200" b="0" i="0" u="none" strike="noStrike" cap="none" normalizeH="0" baseline="0" dirty="0">
                        <a:ln>
                          <a:noFill/>
                        </a:ln>
                        <a:solidFill>
                          <a:srgbClr val="030305"/>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200" b="1" i="0" u="none" strike="noStrike" cap="none" normalizeH="0" baseline="0" dirty="0" err="1">
                          <a:ln>
                            <a:noFill/>
                          </a:ln>
                          <a:solidFill>
                            <a:srgbClr val="030305"/>
                          </a:solidFill>
                          <a:effectLst/>
                          <a:latin typeface="Tahoma" pitchFamily="34" charset="0"/>
                        </a:rPr>
                        <a:t>Specific</a:t>
                      </a:r>
                      <a:r>
                        <a:rPr kumimoji="0" lang="tr-TR" sz="1200" b="1" i="0" u="none" strike="noStrike" cap="none" normalizeH="0" baseline="0" dirty="0">
                          <a:ln>
                            <a:noFill/>
                          </a:ln>
                          <a:solidFill>
                            <a:srgbClr val="030305"/>
                          </a:solidFill>
                          <a:effectLst/>
                          <a:latin typeface="Tahoma" pitchFamily="34" charset="0"/>
                        </a:rPr>
                        <a:t> Tensile </a:t>
                      </a:r>
                      <a:r>
                        <a:rPr kumimoji="0" lang="tr-TR" sz="1200" b="1" i="0" u="none" strike="noStrike" cap="none" normalizeH="0" baseline="0" dirty="0" err="1">
                          <a:ln>
                            <a:noFill/>
                          </a:ln>
                          <a:solidFill>
                            <a:srgbClr val="030305"/>
                          </a:solidFill>
                          <a:effectLst/>
                          <a:latin typeface="Tahoma" pitchFamily="34" charset="0"/>
                        </a:rPr>
                        <a:t>Strength</a:t>
                      </a:r>
                      <a:endParaRPr kumimoji="0" lang="tr-TR" sz="1200" b="1" i="0" u="none" strike="noStrike" cap="none" normalizeH="0" baseline="0" dirty="0">
                        <a:ln>
                          <a:noFill/>
                        </a:ln>
                        <a:solidFill>
                          <a:srgbClr val="030305"/>
                        </a:solidFill>
                        <a:effectLst/>
                        <a:latin typeface="Tahoma"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l-GR" sz="1200" b="1" i="0" u="none" strike="noStrike" cap="none" normalizeH="0" baseline="0" dirty="0">
                          <a:ln>
                            <a:noFill/>
                          </a:ln>
                          <a:solidFill>
                            <a:srgbClr val="030305"/>
                          </a:solidFill>
                          <a:effectLst/>
                          <a:latin typeface="Tahoma" pitchFamily="34" charset="0"/>
                        </a:rPr>
                        <a:t>σ</a:t>
                      </a:r>
                      <a:r>
                        <a:rPr kumimoji="0" lang="tr-TR" sz="1200" b="1" i="0" u="none" strike="noStrike" cap="none" normalizeH="0" baseline="-25000" dirty="0">
                          <a:ln>
                            <a:noFill/>
                          </a:ln>
                          <a:solidFill>
                            <a:srgbClr val="030305"/>
                          </a:solidFill>
                          <a:effectLst/>
                          <a:latin typeface="Tahoma" pitchFamily="34" charset="0"/>
                        </a:rPr>
                        <a:t>ç </a:t>
                      </a:r>
                      <a:r>
                        <a:rPr kumimoji="0" lang="tr-TR" sz="1200" b="1" i="0" u="none" strike="noStrike" cap="none" normalizeH="0" baseline="0" dirty="0">
                          <a:ln>
                            <a:noFill/>
                          </a:ln>
                          <a:solidFill>
                            <a:srgbClr val="030305"/>
                          </a:solidFill>
                          <a:effectLst/>
                          <a:latin typeface="Tahoma" pitchFamily="34" charset="0"/>
                        </a:rPr>
                        <a:t>/ </a:t>
                      </a:r>
                      <a:r>
                        <a:rPr kumimoji="0" lang="el-GR" sz="1200" b="1" i="0" u="none" strike="noStrike" cap="none" normalizeH="0" baseline="0" dirty="0">
                          <a:ln>
                            <a:noFill/>
                          </a:ln>
                          <a:solidFill>
                            <a:srgbClr val="030305"/>
                          </a:solidFill>
                          <a:effectLst/>
                          <a:latin typeface="Tahoma" pitchFamily="34" charset="0"/>
                        </a:rPr>
                        <a:t>ρ</a:t>
                      </a: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200" b="1" i="0" u="none" strike="noStrike" cap="none" normalizeH="0" baseline="0" dirty="0" err="1">
                          <a:ln>
                            <a:noFill/>
                          </a:ln>
                          <a:solidFill>
                            <a:srgbClr val="030305"/>
                          </a:solidFill>
                          <a:effectLst/>
                          <a:latin typeface="Tahoma" pitchFamily="34" charset="0"/>
                        </a:rPr>
                        <a:t>Specific</a:t>
                      </a:r>
                      <a:r>
                        <a:rPr kumimoji="0" lang="tr-TR" sz="1200" b="1" i="0" u="none" strike="noStrike" cap="none" normalizeH="0" baseline="0" dirty="0">
                          <a:ln>
                            <a:noFill/>
                          </a:ln>
                          <a:solidFill>
                            <a:srgbClr val="030305"/>
                          </a:solidFill>
                          <a:effectLst/>
                          <a:latin typeface="Tahoma" pitchFamily="34" charset="0"/>
                        </a:rPr>
                        <a:t> </a:t>
                      </a:r>
                      <a:r>
                        <a:rPr kumimoji="0" lang="tr-TR" sz="1200" b="1" i="0" u="none" strike="noStrike" cap="none" normalizeH="0" baseline="0" dirty="0" err="1">
                          <a:ln>
                            <a:noFill/>
                          </a:ln>
                          <a:solidFill>
                            <a:srgbClr val="030305"/>
                          </a:solidFill>
                          <a:effectLst/>
                          <a:latin typeface="Tahoma" pitchFamily="34" charset="0"/>
                        </a:rPr>
                        <a:t>Modulus</a:t>
                      </a:r>
                      <a:r>
                        <a:rPr kumimoji="0" lang="tr-TR" sz="1200" b="1" i="0" u="none" strike="noStrike" cap="none" normalizeH="0" baseline="0" dirty="0">
                          <a:ln>
                            <a:noFill/>
                          </a:ln>
                          <a:solidFill>
                            <a:srgbClr val="030305"/>
                          </a:solidFill>
                          <a:effectLst/>
                          <a:latin typeface="Tahoma" pitchFamily="34" charset="0"/>
                        </a:rPr>
                        <a:t> of </a:t>
                      </a:r>
                      <a:r>
                        <a:rPr kumimoji="0" lang="tr-TR" sz="1200" b="1" i="0" u="none" strike="noStrike" cap="none" normalizeH="0" baseline="0" dirty="0" err="1">
                          <a:ln>
                            <a:noFill/>
                          </a:ln>
                          <a:solidFill>
                            <a:srgbClr val="030305"/>
                          </a:solidFill>
                          <a:effectLst/>
                          <a:latin typeface="Tahoma" pitchFamily="34" charset="0"/>
                        </a:rPr>
                        <a:t>Elasticity</a:t>
                      </a:r>
                      <a:endParaRPr kumimoji="0" lang="tr-TR" sz="1200" b="1" i="0" u="none" strike="noStrike" cap="none" normalizeH="0" baseline="0" dirty="0">
                        <a:ln>
                          <a:noFill/>
                        </a:ln>
                        <a:solidFill>
                          <a:srgbClr val="030305"/>
                        </a:solidFill>
                        <a:effectLst/>
                        <a:latin typeface="Tahoma"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tr-TR" sz="1200" b="1" i="0" u="none" strike="noStrike" cap="none" normalizeH="0" baseline="0" dirty="0">
                          <a:ln>
                            <a:noFill/>
                          </a:ln>
                          <a:solidFill>
                            <a:srgbClr val="030305"/>
                          </a:solidFill>
                          <a:effectLst/>
                          <a:latin typeface="Tahoma" pitchFamily="34" charset="0"/>
                        </a:rPr>
                        <a:t>E/</a:t>
                      </a:r>
                      <a:r>
                        <a:rPr kumimoji="0" lang="el-GR" sz="1200" b="1" i="0" u="none" strike="noStrike" cap="none" normalizeH="0" baseline="0" dirty="0">
                          <a:ln>
                            <a:noFill/>
                          </a:ln>
                          <a:solidFill>
                            <a:srgbClr val="030305"/>
                          </a:solidFill>
                          <a:effectLst/>
                          <a:latin typeface="Tahoma" pitchFamily="34" charset="0"/>
                        </a:rPr>
                        <a:t>ρ</a:t>
                      </a: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0"/>
                  </a:ext>
                </a:extLst>
              </a:tr>
              <a:tr h="271596">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200" b="1" i="0" u="none" strike="noStrike" cap="none" normalizeH="0" baseline="0" dirty="0" err="1">
                          <a:ln>
                            <a:noFill/>
                          </a:ln>
                          <a:solidFill>
                            <a:srgbClr val="800000"/>
                          </a:solidFill>
                          <a:effectLst/>
                          <a:latin typeface="Tahoma" pitchFamily="34" charset="0"/>
                          <a:cs typeface="Times New Roman" pitchFamily="18" charset="0"/>
                        </a:rPr>
                        <a:t>Non</a:t>
                      </a:r>
                      <a:r>
                        <a:rPr kumimoji="0" lang="tr-TR" sz="1200" b="1" i="0" u="none" strike="noStrike" cap="none" normalizeH="0" baseline="0" dirty="0">
                          <a:ln>
                            <a:noFill/>
                          </a:ln>
                          <a:solidFill>
                            <a:srgbClr val="800000"/>
                          </a:solidFill>
                          <a:effectLst/>
                          <a:latin typeface="Tahoma" pitchFamily="34" charset="0"/>
                          <a:cs typeface="Times New Roman" pitchFamily="18" charset="0"/>
                        </a:rPr>
                        <a:t> – </a:t>
                      </a:r>
                      <a:r>
                        <a:rPr kumimoji="0" lang="tr-TR" sz="1200" b="1" i="0" u="none" strike="noStrike" cap="none" normalizeH="0" baseline="0" dirty="0" err="1">
                          <a:ln>
                            <a:noFill/>
                          </a:ln>
                          <a:solidFill>
                            <a:srgbClr val="800000"/>
                          </a:solidFill>
                          <a:effectLst/>
                          <a:latin typeface="Tahoma" pitchFamily="34" charset="0"/>
                          <a:cs typeface="Times New Roman" pitchFamily="18" charset="0"/>
                        </a:rPr>
                        <a:t>Alloy</a:t>
                      </a:r>
                      <a:r>
                        <a:rPr kumimoji="0" lang="tr-TR" sz="1200" b="1" i="0" u="none" strike="noStrike" cap="none" normalizeH="0" baseline="0" dirty="0">
                          <a:ln>
                            <a:noFill/>
                          </a:ln>
                          <a:solidFill>
                            <a:srgbClr val="800000"/>
                          </a:solidFill>
                          <a:effectLst/>
                          <a:latin typeface="Tahoma" pitchFamily="34" charset="0"/>
                          <a:cs typeface="Times New Roman" pitchFamily="18" charset="0"/>
                        </a:rPr>
                        <a:t> Steel</a:t>
                      </a:r>
                      <a:endParaRPr kumimoji="0" lang="tr-TR" sz="1200" b="1" i="0" u="none" strike="noStrike" cap="none" normalizeH="0" baseline="0" dirty="0">
                        <a:ln>
                          <a:noFill/>
                        </a:ln>
                        <a:solidFill>
                          <a:schemeClr val="tx1"/>
                        </a:solidFill>
                        <a:effectLst/>
                        <a:latin typeface="Tahoma"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800000"/>
                          </a:solidFill>
                          <a:effectLst/>
                          <a:latin typeface="Verdana" pitchFamily="34" charset="0"/>
                          <a:cs typeface="Times New Roman" pitchFamily="18" charset="0"/>
                        </a:rPr>
                        <a:t>7.9</a:t>
                      </a:r>
                      <a:endParaRPr kumimoji="0" lang="en-US" sz="1200" b="1"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800000"/>
                          </a:solidFill>
                          <a:effectLst/>
                          <a:latin typeface="Verdana" pitchFamily="34" charset="0"/>
                          <a:cs typeface="Times New Roman" pitchFamily="18" charset="0"/>
                        </a:rPr>
                        <a:t>459</a:t>
                      </a:r>
                      <a:endParaRPr kumimoji="0" lang="en-US" sz="1200" b="1"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800000"/>
                          </a:solidFill>
                          <a:effectLst/>
                          <a:latin typeface="Verdana" pitchFamily="34" charset="0"/>
                          <a:cs typeface="Times New Roman" pitchFamily="18" charset="0"/>
                        </a:rPr>
                        <a:t>203</a:t>
                      </a:r>
                      <a:endParaRPr kumimoji="0" lang="en-US" sz="1200" b="1"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800000"/>
                          </a:solidFill>
                          <a:effectLst/>
                          <a:latin typeface="Verdana" pitchFamily="34" charset="0"/>
                          <a:cs typeface="Times New Roman" pitchFamily="18" charset="0"/>
                        </a:rPr>
                        <a:t>58</a:t>
                      </a:r>
                      <a:endParaRPr kumimoji="0" lang="en-US" sz="1200" b="1"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800000"/>
                          </a:solidFill>
                          <a:effectLst/>
                          <a:latin typeface="Verdana" pitchFamily="34" charset="0"/>
                          <a:cs typeface="Times New Roman" pitchFamily="18" charset="0"/>
                        </a:rPr>
                        <a:t>26</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r h="271596">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200" b="1" i="0" u="none" strike="noStrike" cap="none" normalizeH="0" baseline="0" dirty="0" err="1">
                          <a:ln>
                            <a:noFill/>
                          </a:ln>
                          <a:solidFill>
                            <a:srgbClr val="800000"/>
                          </a:solidFill>
                          <a:effectLst/>
                          <a:latin typeface="Tahoma" pitchFamily="34" charset="0"/>
                          <a:cs typeface="Times New Roman" pitchFamily="18" charset="0"/>
                        </a:rPr>
                        <a:t>Alüminium</a:t>
                      </a:r>
                      <a:endParaRPr kumimoji="0" lang="tr-TR" sz="1200" b="1" i="0" u="none" strike="noStrike" cap="none" normalizeH="0" baseline="0" dirty="0">
                        <a:ln>
                          <a:noFill/>
                        </a:ln>
                        <a:solidFill>
                          <a:schemeClr val="tx1"/>
                        </a:solidFill>
                        <a:effectLst/>
                        <a:latin typeface="Tahoma"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800000"/>
                          </a:solidFill>
                          <a:effectLst/>
                          <a:latin typeface="Verdana" pitchFamily="34" charset="0"/>
                          <a:cs typeface="Times New Roman" pitchFamily="18" charset="0"/>
                        </a:rPr>
                        <a:t>2.8</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800000"/>
                          </a:solidFill>
                          <a:effectLst/>
                          <a:latin typeface="Verdana" pitchFamily="34" charset="0"/>
                          <a:cs typeface="Times New Roman" pitchFamily="18" charset="0"/>
                        </a:rPr>
                        <a:t>84</a:t>
                      </a:r>
                      <a:endParaRPr kumimoji="0" lang="en-US" sz="1200" b="1"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800000"/>
                          </a:solidFill>
                          <a:effectLst/>
                          <a:latin typeface="Verdana" pitchFamily="34" charset="0"/>
                          <a:cs typeface="Times New Roman" pitchFamily="18" charset="0"/>
                        </a:rPr>
                        <a:t>71</a:t>
                      </a:r>
                      <a:endParaRPr kumimoji="0" lang="en-US" sz="1200" b="1"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800000"/>
                          </a:solidFill>
                          <a:effectLst/>
                          <a:latin typeface="Verdana" pitchFamily="34" charset="0"/>
                          <a:cs typeface="Times New Roman" pitchFamily="18" charset="0"/>
                        </a:rPr>
                        <a:t>30</a:t>
                      </a:r>
                      <a:endParaRPr kumimoji="0" lang="en-US" sz="1200" b="1"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800000"/>
                          </a:solidFill>
                          <a:effectLst/>
                          <a:latin typeface="Verdana" pitchFamily="34" charset="0"/>
                          <a:cs typeface="Times New Roman" pitchFamily="18" charset="0"/>
                        </a:rPr>
                        <a:t>25</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2"/>
                  </a:ext>
                </a:extLst>
              </a:tr>
              <a:tr h="30946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200" b="1" i="0" u="none" strike="noStrike" cap="none" normalizeH="0" baseline="0" dirty="0" err="1">
                          <a:ln>
                            <a:noFill/>
                          </a:ln>
                          <a:solidFill>
                            <a:srgbClr val="800000"/>
                          </a:solidFill>
                          <a:effectLst/>
                          <a:latin typeface="Tahoma" pitchFamily="34" charset="0"/>
                          <a:cs typeface="Times New Roman" pitchFamily="18" charset="0"/>
                        </a:rPr>
                        <a:t>Aluminium</a:t>
                      </a:r>
                      <a:r>
                        <a:rPr kumimoji="0" lang="tr-TR" sz="1200" b="1" i="0" u="none" strike="noStrike" cap="none" normalizeH="0" baseline="0" dirty="0">
                          <a:ln>
                            <a:noFill/>
                          </a:ln>
                          <a:solidFill>
                            <a:srgbClr val="800000"/>
                          </a:solidFill>
                          <a:effectLst/>
                          <a:latin typeface="Tahoma" pitchFamily="34" charset="0"/>
                          <a:cs typeface="Times New Roman" pitchFamily="18" charset="0"/>
                        </a:rPr>
                        <a:t> </a:t>
                      </a:r>
                      <a:r>
                        <a:rPr kumimoji="0" lang="tr-TR" sz="1200" b="1" i="0" u="none" strike="noStrike" cap="none" normalizeH="0" baseline="0" dirty="0" err="1">
                          <a:ln>
                            <a:noFill/>
                          </a:ln>
                          <a:solidFill>
                            <a:srgbClr val="800000"/>
                          </a:solidFill>
                          <a:effectLst/>
                          <a:latin typeface="Tahoma" pitchFamily="34" charset="0"/>
                          <a:cs typeface="Times New Roman" pitchFamily="18" charset="0"/>
                        </a:rPr>
                        <a:t>Alloy</a:t>
                      </a:r>
                      <a:r>
                        <a:rPr kumimoji="0" lang="tr-TR" sz="1200" b="1" i="0" u="none" strike="noStrike" cap="none" normalizeH="0" baseline="0" dirty="0">
                          <a:ln>
                            <a:noFill/>
                          </a:ln>
                          <a:solidFill>
                            <a:srgbClr val="800000"/>
                          </a:solidFill>
                          <a:effectLst/>
                          <a:latin typeface="Tahoma" pitchFamily="34" charset="0"/>
                          <a:cs typeface="Times New Roman" pitchFamily="18" charset="0"/>
                        </a:rPr>
                        <a:t> -2024</a:t>
                      </a:r>
                      <a:endParaRPr kumimoji="0" lang="tr-TR" sz="1200" b="1" i="0" u="none" strike="noStrike" cap="none" normalizeH="0" baseline="0" dirty="0">
                        <a:ln>
                          <a:noFill/>
                        </a:ln>
                        <a:solidFill>
                          <a:schemeClr val="tx1"/>
                        </a:solidFill>
                        <a:effectLst/>
                        <a:latin typeface="Tahoma"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800000"/>
                          </a:solidFill>
                          <a:effectLst/>
                          <a:latin typeface="Verdana" pitchFamily="34" charset="0"/>
                          <a:cs typeface="Times New Roman" pitchFamily="18" charset="0"/>
                        </a:rPr>
                        <a:t>2.8</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800000"/>
                          </a:solidFill>
                          <a:effectLst/>
                          <a:latin typeface="Verdana" pitchFamily="34" charset="0"/>
                          <a:cs typeface="Times New Roman" pitchFamily="18" charset="0"/>
                        </a:rPr>
                        <a:t>247</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800000"/>
                          </a:solidFill>
                          <a:effectLst/>
                          <a:latin typeface="Verdana" pitchFamily="34" charset="0"/>
                          <a:cs typeface="Times New Roman" pitchFamily="18" charset="0"/>
                        </a:rPr>
                        <a:t>69</a:t>
                      </a:r>
                      <a:endParaRPr kumimoji="0" lang="en-US" sz="1200" b="1"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800000"/>
                          </a:solidFill>
                          <a:effectLst/>
                          <a:latin typeface="Verdana" pitchFamily="34" charset="0"/>
                          <a:cs typeface="Times New Roman" pitchFamily="18" charset="0"/>
                        </a:rPr>
                        <a:t>88</a:t>
                      </a:r>
                      <a:endParaRPr kumimoji="0" lang="en-US" sz="1200" b="1"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800000"/>
                          </a:solidFill>
                          <a:effectLst/>
                          <a:latin typeface="Verdana" pitchFamily="34" charset="0"/>
                          <a:cs typeface="Times New Roman" pitchFamily="18" charset="0"/>
                        </a:rPr>
                        <a:t>25</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3"/>
                  </a:ext>
                </a:extLst>
              </a:tr>
              <a:tr h="271596">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200" b="1" i="0" u="none" strike="noStrike" cap="none" normalizeH="0" baseline="0" dirty="0" err="1">
                          <a:ln>
                            <a:noFill/>
                          </a:ln>
                          <a:solidFill>
                            <a:srgbClr val="800000"/>
                          </a:solidFill>
                          <a:effectLst/>
                          <a:latin typeface="Tahoma" pitchFamily="34" charset="0"/>
                          <a:cs typeface="Times New Roman" pitchFamily="18" charset="0"/>
                        </a:rPr>
                        <a:t>Brass</a:t>
                      </a:r>
                      <a:endParaRPr kumimoji="0" lang="tr-TR" sz="1200" b="1" i="0" u="none" strike="noStrike" cap="none" normalizeH="0" baseline="0" dirty="0">
                        <a:ln>
                          <a:noFill/>
                        </a:ln>
                        <a:solidFill>
                          <a:schemeClr val="tx1"/>
                        </a:solidFill>
                        <a:effectLst/>
                        <a:latin typeface="Tahoma"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800000"/>
                          </a:solidFill>
                          <a:effectLst/>
                          <a:latin typeface="Verdana" pitchFamily="34" charset="0"/>
                          <a:cs typeface="Times New Roman" pitchFamily="18" charset="0"/>
                        </a:rPr>
                        <a:t>8.5</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800000"/>
                          </a:solidFill>
                          <a:effectLst/>
                          <a:latin typeface="Verdana" pitchFamily="34" charset="0"/>
                          <a:cs typeface="Times New Roman" pitchFamily="18" charset="0"/>
                        </a:rPr>
                        <a:t>320</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800000"/>
                          </a:solidFill>
                          <a:effectLst/>
                          <a:latin typeface="Verdana" pitchFamily="34" charset="0"/>
                          <a:cs typeface="Times New Roman" pitchFamily="18" charset="0"/>
                        </a:rPr>
                        <a:t>97</a:t>
                      </a:r>
                      <a:endParaRPr kumimoji="0" lang="en-US" sz="1200" b="1"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800000"/>
                          </a:solidFill>
                          <a:effectLst/>
                          <a:latin typeface="Verdana" pitchFamily="34" charset="0"/>
                          <a:cs typeface="Times New Roman" pitchFamily="18" charset="0"/>
                        </a:rPr>
                        <a:t>38</a:t>
                      </a:r>
                      <a:endParaRPr kumimoji="0" lang="en-US" sz="1200" b="1"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800000"/>
                          </a:solidFill>
                          <a:effectLst/>
                          <a:latin typeface="Verdana" pitchFamily="34" charset="0"/>
                          <a:cs typeface="Times New Roman" pitchFamily="18" charset="0"/>
                        </a:rPr>
                        <a:t>11</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4"/>
                  </a:ext>
                </a:extLst>
              </a:tr>
              <a:tr h="271596">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200" b="1" i="0" u="none" strike="noStrike" cap="none" normalizeH="0" baseline="0" dirty="0" err="1">
                          <a:ln>
                            <a:noFill/>
                          </a:ln>
                          <a:solidFill>
                            <a:srgbClr val="3E8E51"/>
                          </a:solidFill>
                          <a:effectLst/>
                          <a:latin typeface="Tahoma" pitchFamily="34" charset="0"/>
                          <a:cs typeface="Times New Roman" pitchFamily="18" charset="0"/>
                        </a:rPr>
                        <a:t>Wooden</a:t>
                      </a:r>
                      <a:r>
                        <a:rPr kumimoji="0" lang="tr-TR" sz="1200" b="1" i="0" u="none" strike="noStrike" cap="none" normalizeH="0" baseline="0" dirty="0">
                          <a:ln>
                            <a:noFill/>
                          </a:ln>
                          <a:solidFill>
                            <a:srgbClr val="3E8E51"/>
                          </a:solidFill>
                          <a:effectLst/>
                          <a:latin typeface="Tahoma" pitchFamily="34" charset="0"/>
                          <a:cs typeface="Times New Roman" pitchFamily="18" charset="0"/>
                        </a:rPr>
                        <a:t> (</a:t>
                      </a:r>
                      <a:r>
                        <a:rPr kumimoji="0" lang="tr-TR" sz="1200" b="1" i="0" u="none" strike="noStrike" cap="none" normalizeH="0" baseline="0" dirty="0" err="1">
                          <a:ln>
                            <a:noFill/>
                          </a:ln>
                          <a:solidFill>
                            <a:srgbClr val="3E8E51"/>
                          </a:solidFill>
                          <a:effectLst/>
                          <a:latin typeface="Tahoma" pitchFamily="34" charset="0"/>
                          <a:cs typeface="Times New Roman" pitchFamily="18" charset="0"/>
                        </a:rPr>
                        <a:t>Beech</a:t>
                      </a:r>
                      <a:r>
                        <a:rPr kumimoji="0" lang="tr-TR" sz="1200" b="1" i="0" u="none" strike="noStrike" cap="none" normalizeH="0" baseline="0" dirty="0">
                          <a:ln>
                            <a:noFill/>
                          </a:ln>
                          <a:solidFill>
                            <a:srgbClr val="3E8E51"/>
                          </a:solidFill>
                          <a:effectLst/>
                          <a:latin typeface="Tahoma" pitchFamily="34" charset="0"/>
                          <a:cs typeface="Times New Roman" pitchFamily="18" charset="0"/>
                        </a:rPr>
                        <a:t>)</a:t>
                      </a:r>
                      <a:endParaRPr kumimoji="0" lang="tr-TR" sz="1200" b="1" i="0" u="none" strike="noStrike" cap="none" normalizeH="0" baseline="0" dirty="0">
                        <a:ln>
                          <a:noFill/>
                        </a:ln>
                        <a:solidFill>
                          <a:srgbClr val="3E8E51"/>
                        </a:solidFill>
                        <a:effectLst/>
                        <a:latin typeface="Tahoma"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3E8E51"/>
                          </a:solidFill>
                          <a:effectLst/>
                          <a:latin typeface="Verdana" pitchFamily="34" charset="0"/>
                          <a:cs typeface="Times New Roman" pitchFamily="18" charset="0"/>
                        </a:rPr>
                        <a:t>0.7</a:t>
                      </a:r>
                      <a:endParaRPr kumimoji="0" lang="en-US" sz="1200" b="1" i="0" u="none" strike="noStrike" cap="none" normalizeH="0" baseline="0">
                        <a:ln>
                          <a:noFill/>
                        </a:ln>
                        <a:solidFill>
                          <a:srgbClr val="3E8E5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3E8E51"/>
                          </a:solidFill>
                          <a:effectLst/>
                          <a:latin typeface="Verdana" pitchFamily="34" charset="0"/>
                          <a:cs typeface="Times New Roman" pitchFamily="18" charset="0"/>
                        </a:rPr>
                        <a:t>110</a:t>
                      </a:r>
                      <a:endParaRPr kumimoji="0" lang="en-US" sz="1200" b="1" i="0" u="none" strike="noStrike" cap="none" normalizeH="0" baseline="0">
                        <a:ln>
                          <a:noFill/>
                        </a:ln>
                        <a:solidFill>
                          <a:srgbClr val="3E8E5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3E8E51"/>
                          </a:solidFill>
                          <a:effectLst/>
                          <a:latin typeface="Verdana" pitchFamily="34" charset="0"/>
                          <a:cs typeface="Times New Roman" pitchFamily="18" charset="0"/>
                        </a:rPr>
                        <a:t>13</a:t>
                      </a:r>
                      <a:endParaRPr kumimoji="0" lang="en-US" sz="1200" b="1" i="0" u="none" strike="noStrike" cap="none" normalizeH="0" baseline="0">
                        <a:ln>
                          <a:noFill/>
                        </a:ln>
                        <a:solidFill>
                          <a:srgbClr val="3E8E5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3E8E51"/>
                          </a:solidFill>
                          <a:effectLst/>
                          <a:latin typeface="Verdana" pitchFamily="34" charset="0"/>
                          <a:cs typeface="Times New Roman" pitchFamily="18" charset="0"/>
                        </a:rPr>
                        <a:t>157</a:t>
                      </a:r>
                      <a:endParaRPr kumimoji="0" lang="en-US" sz="1200" b="1" i="0" u="none" strike="noStrike" cap="none" normalizeH="0" baseline="0" dirty="0">
                        <a:ln>
                          <a:noFill/>
                        </a:ln>
                        <a:solidFill>
                          <a:srgbClr val="3E8E5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3E8E51"/>
                          </a:solidFill>
                          <a:effectLst/>
                          <a:latin typeface="Verdana" pitchFamily="34" charset="0"/>
                          <a:cs typeface="Times New Roman" pitchFamily="18" charset="0"/>
                        </a:rPr>
                        <a:t>19</a:t>
                      </a:r>
                      <a:endParaRPr kumimoji="0" lang="en-US" sz="1200" b="1" i="0" u="none" strike="noStrike" cap="none" normalizeH="0" baseline="0">
                        <a:ln>
                          <a:noFill/>
                        </a:ln>
                        <a:solidFill>
                          <a:srgbClr val="3E8E5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5"/>
                  </a:ext>
                </a:extLst>
              </a:tr>
              <a:tr h="271596">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200" b="1" i="0" u="none" strike="noStrike" cap="none" normalizeH="0" baseline="0" dirty="0">
                          <a:ln>
                            <a:noFill/>
                          </a:ln>
                          <a:solidFill>
                            <a:srgbClr val="3E8E51"/>
                          </a:solidFill>
                          <a:effectLst/>
                          <a:latin typeface="Tahoma" pitchFamily="34" charset="0"/>
                          <a:cs typeface="Times New Roman" pitchFamily="18" charset="0"/>
                        </a:rPr>
                        <a:t>Bone</a:t>
                      </a:r>
                      <a:endParaRPr kumimoji="0" lang="tr-TR" sz="1200" b="1" i="0" u="none" strike="noStrike" cap="none" normalizeH="0" baseline="0" dirty="0">
                        <a:ln>
                          <a:noFill/>
                        </a:ln>
                        <a:solidFill>
                          <a:srgbClr val="3E8E51"/>
                        </a:solidFill>
                        <a:effectLst/>
                        <a:latin typeface="Tahoma"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3E8E51"/>
                          </a:solidFill>
                          <a:effectLst/>
                          <a:latin typeface="Verdana" pitchFamily="34" charset="0"/>
                          <a:cs typeface="Times New Roman" pitchFamily="18" charset="0"/>
                        </a:rPr>
                        <a:t>1.8</a:t>
                      </a:r>
                      <a:endParaRPr kumimoji="0" lang="en-US" sz="1200" b="1" i="0" u="none" strike="noStrike" cap="none" normalizeH="0" baseline="0">
                        <a:ln>
                          <a:noFill/>
                        </a:ln>
                        <a:solidFill>
                          <a:srgbClr val="3E8E5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3E8E51"/>
                          </a:solidFill>
                          <a:effectLst/>
                          <a:latin typeface="Verdana" pitchFamily="34" charset="0"/>
                          <a:cs typeface="Times New Roman" pitchFamily="18" charset="0"/>
                        </a:rPr>
                        <a:t>138</a:t>
                      </a:r>
                      <a:endParaRPr kumimoji="0" lang="en-US" sz="1200" b="1" i="0" u="none" strike="noStrike" cap="none" normalizeH="0" baseline="0">
                        <a:ln>
                          <a:noFill/>
                        </a:ln>
                        <a:solidFill>
                          <a:srgbClr val="3E8E5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3E8E51"/>
                          </a:solidFill>
                          <a:effectLst/>
                          <a:latin typeface="Verdana" pitchFamily="34" charset="0"/>
                          <a:cs typeface="Times New Roman" pitchFamily="18" charset="0"/>
                        </a:rPr>
                        <a:t>26</a:t>
                      </a:r>
                      <a:endParaRPr kumimoji="0" lang="en-US" sz="1200" b="1" i="0" u="none" strike="noStrike" cap="none" normalizeH="0" baseline="0" dirty="0">
                        <a:ln>
                          <a:noFill/>
                        </a:ln>
                        <a:solidFill>
                          <a:srgbClr val="3E8E5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3E8E51"/>
                          </a:solidFill>
                          <a:effectLst/>
                          <a:latin typeface="Verdana" pitchFamily="34" charset="0"/>
                          <a:cs typeface="Times New Roman" pitchFamily="18" charset="0"/>
                        </a:rPr>
                        <a:t>75</a:t>
                      </a:r>
                      <a:endParaRPr kumimoji="0" lang="en-US" sz="1200" b="1" i="0" u="none" strike="noStrike" cap="none" normalizeH="0" baseline="0" dirty="0">
                        <a:ln>
                          <a:noFill/>
                        </a:ln>
                        <a:solidFill>
                          <a:srgbClr val="3E8E5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3E8E51"/>
                          </a:solidFill>
                          <a:effectLst/>
                          <a:latin typeface="Verdana" pitchFamily="34" charset="0"/>
                          <a:cs typeface="Times New Roman" pitchFamily="18" charset="0"/>
                        </a:rPr>
                        <a:t>14</a:t>
                      </a:r>
                      <a:endParaRPr kumimoji="0" lang="en-US" sz="1200" b="1" i="0" u="none" strike="noStrike" cap="none" normalizeH="0" baseline="0" dirty="0">
                        <a:ln>
                          <a:noFill/>
                        </a:ln>
                        <a:solidFill>
                          <a:srgbClr val="3E8E5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6"/>
                  </a:ext>
                </a:extLst>
              </a:tr>
              <a:tr h="271596">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200" b="1" i="0" u="none" strike="noStrike" cap="none" normalizeH="0" baseline="0" dirty="0" err="1">
                          <a:ln>
                            <a:noFill/>
                          </a:ln>
                          <a:solidFill>
                            <a:srgbClr val="000080"/>
                          </a:solidFill>
                          <a:effectLst/>
                          <a:latin typeface="Tahoma" pitchFamily="34" charset="0"/>
                          <a:cs typeface="Times New Roman" pitchFamily="18" charset="0"/>
                        </a:rPr>
                        <a:t>Boron</a:t>
                      </a:r>
                      <a:r>
                        <a:rPr kumimoji="0" lang="tr-TR" sz="1200" b="1" i="0" u="none" strike="noStrike" cap="none" normalizeH="0" baseline="0" dirty="0">
                          <a:ln>
                            <a:noFill/>
                          </a:ln>
                          <a:solidFill>
                            <a:srgbClr val="000080"/>
                          </a:solidFill>
                          <a:effectLst/>
                          <a:latin typeface="Tahoma" pitchFamily="34" charset="0"/>
                          <a:cs typeface="Times New Roman" pitchFamily="18" charset="0"/>
                        </a:rPr>
                        <a:t> </a:t>
                      </a:r>
                      <a:r>
                        <a:rPr kumimoji="0" lang="tr-TR" sz="1200" b="1" i="0" u="none" strike="noStrike" cap="none" normalizeH="0" baseline="0" dirty="0" err="1">
                          <a:ln>
                            <a:noFill/>
                          </a:ln>
                          <a:solidFill>
                            <a:srgbClr val="000080"/>
                          </a:solidFill>
                          <a:effectLst/>
                          <a:latin typeface="Tahoma" pitchFamily="34" charset="0"/>
                          <a:cs typeface="Times New Roman" pitchFamily="18" charset="0"/>
                        </a:rPr>
                        <a:t>epoxy</a:t>
                      </a:r>
                      <a:endParaRPr kumimoji="0" lang="tr-TR" sz="1200" b="1" i="0" u="none" strike="noStrike" cap="none" normalizeH="0" baseline="0" dirty="0">
                        <a:ln>
                          <a:noFill/>
                        </a:ln>
                        <a:solidFill>
                          <a:schemeClr val="tx1"/>
                        </a:solidFill>
                        <a:effectLst/>
                        <a:latin typeface="Tahoma"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000080"/>
                          </a:solidFill>
                          <a:effectLst/>
                          <a:latin typeface="Verdana" pitchFamily="34" charset="0"/>
                          <a:cs typeface="Times New Roman" pitchFamily="18" charset="0"/>
                        </a:rPr>
                        <a:t>1.8</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000080"/>
                          </a:solidFill>
                          <a:effectLst/>
                          <a:latin typeface="Verdana" pitchFamily="34" charset="0"/>
                          <a:cs typeface="Times New Roman" pitchFamily="18" charset="0"/>
                        </a:rPr>
                        <a:t>1600</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000080"/>
                          </a:solidFill>
                          <a:effectLst/>
                          <a:latin typeface="Verdana" pitchFamily="34" charset="0"/>
                          <a:cs typeface="Times New Roman" pitchFamily="18" charset="0"/>
                        </a:rPr>
                        <a:t>224</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80"/>
                          </a:solidFill>
                          <a:effectLst/>
                          <a:latin typeface="Verdana" pitchFamily="34" charset="0"/>
                          <a:cs typeface="Times New Roman" pitchFamily="18" charset="0"/>
                        </a:rPr>
                        <a:t>889</a:t>
                      </a:r>
                      <a:endParaRPr kumimoji="0" lang="en-US" sz="1200" b="1"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80"/>
                          </a:solidFill>
                          <a:effectLst/>
                          <a:latin typeface="Verdana" pitchFamily="34" charset="0"/>
                          <a:cs typeface="Times New Roman" pitchFamily="18" charset="0"/>
                        </a:rPr>
                        <a:t>124</a:t>
                      </a:r>
                      <a:endParaRPr kumimoji="0" lang="en-US" sz="1200" b="1"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7"/>
                  </a:ext>
                </a:extLst>
              </a:tr>
              <a:tr h="28176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200" b="1" i="0" u="none" strike="noStrike" cap="none" normalizeH="0" baseline="0" dirty="0">
                          <a:ln>
                            <a:noFill/>
                          </a:ln>
                          <a:solidFill>
                            <a:srgbClr val="000080"/>
                          </a:solidFill>
                          <a:effectLst/>
                          <a:latin typeface="Tahoma" pitchFamily="34" charset="0"/>
                          <a:cs typeface="Times New Roman" pitchFamily="18" charset="0"/>
                        </a:rPr>
                        <a:t>Carbon-Epoxy-1</a:t>
                      </a:r>
                      <a:endParaRPr kumimoji="0" lang="tr-TR" sz="1200" b="1" i="0" u="none" strike="noStrike" cap="none" normalizeH="0" baseline="0" dirty="0">
                        <a:ln>
                          <a:noFill/>
                        </a:ln>
                        <a:solidFill>
                          <a:schemeClr val="tx1"/>
                        </a:solidFill>
                        <a:effectLst/>
                        <a:latin typeface="Tahoma"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000080"/>
                          </a:solidFill>
                          <a:effectLst/>
                          <a:latin typeface="Verdana" pitchFamily="34" charset="0"/>
                          <a:cs typeface="Times New Roman" pitchFamily="18" charset="0"/>
                        </a:rPr>
                        <a:t>1.6</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000080"/>
                          </a:solidFill>
                          <a:effectLst/>
                          <a:latin typeface="Verdana" pitchFamily="34" charset="0"/>
                          <a:cs typeface="Times New Roman" pitchFamily="18" charset="0"/>
                        </a:rPr>
                        <a:t>1260</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000080"/>
                          </a:solidFill>
                          <a:effectLst/>
                          <a:latin typeface="Verdana" pitchFamily="34" charset="0"/>
                          <a:cs typeface="Times New Roman" pitchFamily="18" charset="0"/>
                        </a:rPr>
                        <a:t>218</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000080"/>
                          </a:solidFill>
                          <a:effectLst/>
                          <a:latin typeface="Verdana" pitchFamily="34" charset="0"/>
                          <a:cs typeface="Times New Roman" pitchFamily="18" charset="0"/>
                        </a:rPr>
                        <a:t>788</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80"/>
                          </a:solidFill>
                          <a:effectLst/>
                          <a:latin typeface="Verdana" pitchFamily="34" charset="0"/>
                          <a:cs typeface="Times New Roman" pitchFamily="18" charset="0"/>
                        </a:rPr>
                        <a:t>136</a:t>
                      </a:r>
                      <a:endParaRPr kumimoji="0" lang="en-US" sz="1200" b="1"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8"/>
                  </a:ext>
                </a:extLst>
              </a:tr>
              <a:tr h="31670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200" b="1" i="0" u="none" strike="noStrike" cap="none" normalizeH="0" baseline="0" dirty="0">
                          <a:ln>
                            <a:noFill/>
                          </a:ln>
                          <a:solidFill>
                            <a:srgbClr val="000080"/>
                          </a:solidFill>
                          <a:effectLst/>
                          <a:latin typeface="Tahoma" pitchFamily="34" charset="0"/>
                          <a:cs typeface="Times New Roman" pitchFamily="18" charset="0"/>
                        </a:rPr>
                        <a:t>Carbon-Epoxy-2</a:t>
                      </a:r>
                      <a:endParaRPr kumimoji="0" lang="tr-TR" sz="1200" b="1" i="0" u="none" strike="noStrike" cap="none" normalizeH="0" baseline="0" dirty="0">
                        <a:ln>
                          <a:noFill/>
                        </a:ln>
                        <a:solidFill>
                          <a:schemeClr val="tx1"/>
                        </a:solidFill>
                        <a:effectLst/>
                        <a:latin typeface="Tahoma"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000080"/>
                          </a:solidFill>
                          <a:effectLst/>
                          <a:latin typeface="Verdana" pitchFamily="34" charset="0"/>
                          <a:cs typeface="Times New Roman" pitchFamily="18" charset="0"/>
                        </a:rPr>
                        <a:t>1.5</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80"/>
                          </a:solidFill>
                          <a:effectLst/>
                          <a:latin typeface="Verdana" pitchFamily="34" charset="0"/>
                          <a:cs typeface="Times New Roman" pitchFamily="18" charset="0"/>
                        </a:rPr>
                        <a:t>1650</a:t>
                      </a:r>
                      <a:endParaRPr kumimoji="0" lang="en-US" sz="1200" b="1"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000080"/>
                          </a:solidFill>
                          <a:effectLst/>
                          <a:latin typeface="Verdana" pitchFamily="34" charset="0"/>
                          <a:cs typeface="Times New Roman" pitchFamily="18" charset="0"/>
                        </a:rPr>
                        <a:t>140</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000080"/>
                          </a:solidFill>
                          <a:effectLst/>
                          <a:latin typeface="Verdana" pitchFamily="34" charset="0"/>
                          <a:cs typeface="Times New Roman" pitchFamily="18" charset="0"/>
                        </a:rPr>
                        <a:t>1100</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80"/>
                          </a:solidFill>
                          <a:effectLst/>
                          <a:latin typeface="Verdana" pitchFamily="34" charset="0"/>
                          <a:cs typeface="Times New Roman" pitchFamily="18" charset="0"/>
                        </a:rPr>
                        <a:t>93</a:t>
                      </a:r>
                      <a:endParaRPr kumimoji="0" lang="en-US" sz="1200" b="1"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9"/>
                  </a:ext>
                </a:extLst>
              </a:tr>
              <a:tr h="271596">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200" b="1" i="0" u="none" strike="noStrike" cap="none" normalizeH="0" baseline="0" dirty="0" err="1">
                          <a:ln>
                            <a:noFill/>
                          </a:ln>
                          <a:solidFill>
                            <a:srgbClr val="000080"/>
                          </a:solidFill>
                          <a:effectLst/>
                          <a:latin typeface="Tahoma" pitchFamily="34" charset="0"/>
                          <a:cs typeface="Times New Roman" pitchFamily="18" charset="0"/>
                        </a:rPr>
                        <a:t>Kevlar-Epoxy</a:t>
                      </a:r>
                      <a:endParaRPr kumimoji="0" lang="tr-TR" sz="1200" b="1" i="0" u="none" strike="noStrike" cap="none" normalizeH="0" baseline="0" dirty="0">
                        <a:ln>
                          <a:noFill/>
                        </a:ln>
                        <a:solidFill>
                          <a:schemeClr val="tx1"/>
                        </a:solidFill>
                        <a:effectLst/>
                        <a:latin typeface="Tahoma"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000080"/>
                          </a:solidFill>
                          <a:effectLst/>
                          <a:latin typeface="Verdana" pitchFamily="34" charset="0"/>
                          <a:cs typeface="Times New Roman" pitchFamily="18" charset="0"/>
                        </a:rPr>
                        <a:t>1.4</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000080"/>
                          </a:solidFill>
                          <a:effectLst/>
                          <a:latin typeface="Verdana" pitchFamily="34" charset="0"/>
                          <a:cs typeface="Times New Roman" pitchFamily="18" charset="0"/>
                        </a:rPr>
                        <a:t>1400</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000080"/>
                          </a:solidFill>
                          <a:effectLst/>
                          <a:latin typeface="Verdana" pitchFamily="34" charset="0"/>
                          <a:cs typeface="Times New Roman" pitchFamily="18" charset="0"/>
                        </a:rPr>
                        <a:t>77</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000080"/>
                          </a:solidFill>
                          <a:effectLst/>
                          <a:latin typeface="Verdana" pitchFamily="34" charset="0"/>
                          <a:cs typeface="Times New Roman" pitchFamily="18" charset="0"/>
                        </a:rPr>
                        <a:t>1000</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80"/>
                          </a:solidFill>
                          <a:effectLst/>
                          <a:latin typeface="Verdana" pitchFamily="34" charset="0"/>
                          <a:cs typeface="Times New Roman" pitchFamily="18" charset="0"/>
                        </a:rPr>
                        <a:t>55</a:t>
                      </a:r>
                      <a:endParaRPr kumimoji="0" lang="en-US" sz="1200" b="1"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10"/>
                  </a:ext>
                </a:extLst>
              </a:tr>
              <a:tr h="25516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200" b="1" i="0" u="none" strike="noStrike" cap="none" normalizeH="0" baseline="0" dirty="0">
                          <a:ln>
                            <a:noFill/>
                          </a:ln>
                          <a:solidFill>
                            <a:srgbClr val="000080"/>
                          </a:solidFill>
                          <a:effectLst/>
                          <a:latin typeface="Tahoma" pitchFamily="34" charset="0"/>
                          <a:cs typeface="Times New Roman" pitchFamily="18" charset="0"/>
                        </a:rPr>
                        <a:t>S </a:t>
                      </a:r>
                      <a:r>
                        <a:rPr kumimoji="0" lang="tr-TR" sz="1200" b="1" i="0" u="none" strike="noStrike" cap="none" normalizeH="0" baseline="0" dirty="0" err="1">
                          <a:ln>
                            <a:noFill/>
                          </a:ln>
                          <a:solidFill>
                            <a:srgbClr val="000080"/>
                          </a:solidFill>
                          <a:effectLst/>
                          <a:latin typeface="Tahoma" pitchFamily="34" charset="0"/>
                          <a:cs typeface="Times New Roman" pitchFamily="18" charset="0"/>
                        </a:rPr>
                        <a:t>Glass-Epoxy</a:t>
                      </a:r>
                      <a:endParaRPr kumimoji="0" lang="tr-TR" sz="1200" b="1" i="0" u="none" strike="noStrike" cap="none" normalizeH="0" baseline="0" dirty="0">
                        <a:ln>
                          <a:noFill/>
                        </a:ln>
                        <a:solidFill>
                          <a:schemeClr val="tx1"/>
                        </a:solidFill>
                        <a:effectLst/>
                        <a:latin typeface="Tahoma"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000080"/>
                          </a:solidFill>
                          <a:effectLst/>
                          <a:latin typeface="Verdana" pitchFamily="34" charset="0"/>
                          <a:cs typeface="Times New Roman" pitchFamily="18" charset="0"/>
                        </a:rPr>
                        <a:t>1.8</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000080"/>
                          </a:solidFill>
                          <a:effectLst/>
                          <a:latin typeface="Verdana" pitchFamily="34" charset="0"/>
                          <a:cs typeface="Times New Roman" pitchFamily="18" charset="0"/>
                        </a:rPr>
                        <a:t>1400</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000080"/>
                          </a:solidFill>
                          <a:effectLst/>
                          <a:latin typeface="Verdana" pitchFamily="34" charset="0"/>
                          <a:cs typeface="Times New Roman" pitchFamily="18" charset="0"/>
                        </a:rPr>
                        <a:t>56</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000080"/>
                          </a:solidFill>
                          <a:effectLst/>
                          <a:latin typeface="Verdana" pitchFamily="34" charset="0"/>
                          <a:cs typeface="Times New Roman" pitchFamily="18" charset="0"/>
                        </a:rPr>
                        <a:t>824</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80"/>
                          </a:solidFill>
                          <a:effectLst/>
                          <a:latin typeface="Verdana" pitchFamily="34" charset="0"/>
                          <a:cs typeface="Times New Roman" pitchFamily="18" charset="0"/>
                        </a:rPr>
                        <a:t>33</a:t>
                      </a:r>
                      <a:endParaRPr kumimoji="0" lang="en-US" sz="1200" b="1"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11"/>
                  </a:ext>
                </a:extLst>
              </a:tr>
              <a:tr h="271596">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200" b="1" i="0" u="none" strike="noStrike" cap="none" normalizeH="0" baseline="0" dirty="0">
                          <a:ln>
                            <a:noFill/>
                          </a:ln>
                          <a:solidFill>
                            <a:srgbClr val="000080"/>
                          </a:solidFill>
                          <a:effectLst/>
                          <a:latin typeface="Tahoma" pitchFamily="34" charset="0"/>
                          <a:cs typeface="Times New Roman" pitchFamily="18" charset="0"/>
                        </a:rPr>
                        <a:t>E </a:t>
                      </a:r>
                      <a:r>
                        <a:rPr kumimoji="0" lang="tr-TR" sz="1200" b="1" i="0" u="none" strike="noStrike" cap="none" normalizeH="0" baseline="0" dirty="0" err="1">
                          <a:ln>
                            <a:noFill/>
                          </a:ln>
                          <a:solidFill>
                            <a:srgbClr val="000080"/>
                          </a:solidFill>
                          <a:effectLst/>
                          <a:latin typeface="Tahoma" pitchFamily="34" charset="0"/>
                          <a:cs typeface="Times New Roman" pitchFamily="18" charset="0"/>
                        </a:rPr>
                        <a:t>Glass-Epoxy</a:t>
                      </a:r>
                      <a:endParaRPr kumimoji="0" lang="tr-TR" sz="1200" b="1" i="0" u="none" strike="noStrike" cap="none" normalizeH="0" baseline="0" dirty="0">
                        <a:ln>
                          <a:noFill/>
                        </a:ln>
                        <a:solidFill>
                          <a:schemeClr val="tx1"/>
                        </a:solidFill>
                        <a:effectLst/>
                        <a:latin typeface="Tahoma"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000080"/>
                          </a:solidFill>
                          <a:effectLst/>
                          <a:latin typeface="Verdana" pitchFamily="34" charset="0"/>
                          <a:cs typeface="Times New Roman" pitchFamily="18" charset="0"/>
                        </a:rPr>
                        <a:t>1.8</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000080"/>
                          </a:solidFill>
                          <a:effectLst/>
                          <a:latin typeface="Verdana" pitchFamily="34" charset="0"/>
                          <a:cs typeface="Times New Roman" pitchFamily="18" charset="0"/>
                        </a:rPr>
                        <a:t>1150</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80"/>
                          </a:solidFill>
                          <a:effectLst/>
                          <a:latin typeface="Verdana" pitchFamily="34" charset="0"/>
                          <a:cs typeface="Times New Roman" pitchFamily="18" charset="0"/>
                        </a:rPr>
                        <a:t>42</a:t>
                      </a:r>
                      <a:endParaRPr kumimoji="0" lang="en-US" sz="1200" b="1"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000080"/>
                          </a:solidFill>
                          <a:effectLst/>
                          <a:latin typeface="Verdana" pitchFamily="34" charset="0"/>
                          <a:cs typeface="Times New Roman" pitchFamily="18" charset="0"/>
                        </a:rPr>
                        <a:t>639</a:t>
                      </a:r>
                      <a:endParaRPr kumimoji="0" lang="en-US" sz="12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80"/>
                          </a:solidFill>
                          <a:effectLst/>
                          <a:latin typeface="Verdana" pitchFamily="34" charset="0"/>
                          <a:cs typeface="Times New Roman" pitchFamily="18" charset="0"/>
                        </a:rPr>
                        <a:t>23</a:t>
                      </a:r>
                      <a:endParaRPr kumimoji="0" lang="en-US" sz="1200" b="1"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12"/>
                  </a:ext>
                </a:extLst>
              </a:tr>
            </a:tbl>
          </a:graphicData>
        </a:graphic>
      </p:graphicFrame>
      <p:sp>
        <p:nvSpPr>
          <p:cNvPr id="3" name="Slayt Numarası Yer Tutucusu 2"/>
          <p:cNvSpPr>
            <a:spLocks noGrp="1"/>
          </p:cNvSpPr>
          <p:nvPr>
            <p:ph type="sldNum" sz="quarter" idx="12"/>
          </p:nvPr>
        </p:nvSpPr>
        <p:spPr/>
        <p:txBody>
          <a:bodyPr/>
          <a:lstStyle/>
          <a:p>
            <a:fld id="{B7840E83-AC17-4BB5-BC43-751DE1ADA5B1}" type="slidenum">
              <a:rPr lang="tr-TR" smtClean="0"/>
              <a:t>32</a:t>
            </a:fld>
            <a:endParaRPr lang="tr-TR"/>
          </a:p>
        </p:txBody>
      </p:sp>
      <p:sp>
        <p:nvSpPr>
          <p:cNvPr id="2" name="Veri Yer Tutucusu 1"/>
          <p:cNvSpPr>
            <a:spLocks noGrp="1"/>
          </p:cNvSpPr>
          <p:nvPr>
            <p:ph type="dt" sz="half" idx="10"/>
          </p:nvPr>
        </p:nvSpPr>
        <p:spPr/>
        <p:txBody>
          <a:bodyPr/>
          <a:lstStyle/>
          <a:p>
            <a:r>
              <a:rPr lang="tr-TR" dirty="0"/>
              <a:t>......</a:t>
            </a:r>
          </a:p>
        </p:txBody>
      </p:sp>
      <p:sp>
        <p:nvSpPr>
          <p:cNvPr id="4" name="Dikdörtgen 3">
            <a:extLst>
              <a:ext uri="{FF2B5EF4-FFF2-40B4-BE49-F238E27FC236}">
                <a16:creationId xmlns:a16="http://schemas.microsoft.com/office/drawing/2014/main" id="{9CE38C89-02C5-45AB-8974-A7EA5764A6C0}"/>
              </a:ext>
            </a:extLst>
          </p:cNvPr>
          <p:cNvSpPr/>
          <p:nvPr/>
        </p:nvSpPr>
        <p:spPr>
          <a:xfrm>
            <a:off x="239354" y="1592934"/>
            <a:ext cx="8701867" cy="615553"/>
          </a:xfrm>
          <a:prstGeom prst="rect">
            <a:avLst/>
          </a:prstGeom>
        </p:spPr>
        <p:txBody>
          <a:bodyPr wrap="square">
            <a:spAutoFit/>
          </a:bodyPr>
          <a:lstStyle/>
          <a:p>
            <a:r>
              <a:rPr lang="en-US" sz="1700" dirty="0"/>
              <a:t>When the material properties in the table below are examined, it is seen that composite structures are both much lighter and much more durable than classical metals.</a:t>
            </a:r>
            <a:endParaRPr lang="tr-TR" sz="1700" dirty="0"/>
          </a:p>
        </p:txBody>
      </p:sp>
      <p:sp>
        <p:nvSpPr>
          <p:cNvPr id="10" name="Rectangle 2">
            <a:extLst>
              <a:ext uri="{FF2B5EF4-FFF2-40B4-BE49-F238E27FC236}">
                <a16:creationId xmlns:a16="http://schemas.microsoft.com/office/drawing/2014/main" id="{7227A26B-D8BF-4AD6-B2D7-1577C2E4371A}"/>
              </a:ext>
            </a:extLst>
          </p:cNvPr>
          <p:cNvSpPr>
            <a:spLocks noGrp="1" noChangeArrowheads="1"/>
          </p:cNvSpPr>
          <p:nvPr>
            <p:ph type="title"/>
          </p:nvPr>
        </p:nvSpPr>
        <p:spPr>
          <a:xfrm>
            <a:off x="827584" y="322542"/>
            <a:ext cx="7772400" cy="573356"/>
          </a:xfrm>
          <a:noFill/>
        </p:spPr>
        <p:txBody>
          <a:bodyPr>
            <a:noAutofit/>
          </a:bodyPr>
          <a:lstStyle/>
          <a:p>
            <a:r>
              <a:rPr lang="tr-TR" sz="3600" dirty="0"/>
              <a:t>6- </a:t>
            </a:r>
            <a:r>
              <a:rPr lang="tr-TR" sz="3600" dirty="0" err="1"/>
              <a:t>Why</a:t>
            </a:r>
            <a:r>
              <a:rPr lang="tr-TR" sz="3600" dirty="0"/>
              <a:t> </a:t>
            </a:r>
            <a:r>
              <a:rPr lang="tr-TR" sz="3600" dirty="0" err="1"/>
              <a:t>Composite</a:t>
            </a:r>
            <a:r>
              <a:rPr lang="tr-TR" sz="3600" dirty="0"/>
              <a:t> </a:t>
            </a:r>
            <a:r>
              <a:rPr lang="tr-TR" sz="3600" dirty="0" err="1"/>
              <a:t>Material</a:t>
            </a:r>
            <a:r>
              <a:rPr lang="tr-TR" sz="3600" dirty="0"/>
              <a:t>?</a:t>
            </a:r>
          </a:p>
        </p:txBody>
      </p:sp>
      <p:sp>
        <p:nvSpPr>
          <p:cNvPr id="11" name="Dikdörtgen 10">
            <a:extLst>
              <a:ext uri="{FF2B5EF4-FFF2-40B4-BE49-F238E27FC236}">
                <a16:creationId xmlns:a16="http://schemas.microsoft.com/office/drawing/2014/main" id="{BD2F7202-DB69-4C35-81E5-A6C6E465E81E}"/>
              </a:ext>
            </a:extLst>
          </p:cNvPr>
          <p:cNvSpPr/>
          <p:nvPr/>
        </p:nvSpPr>
        <p:spPr>
          <a:xfrm>
            <a:off x="6837472" y="761080"/>
            <a:ext cx="1370888" cy="400110"/>
          </a:xfrm>
          <a:prstGeom prst="rect">
            <a:avLst/>
          </a:prstGeom>
        </p:spPr>
        <p:txBody>
          <a:bodyPr wrap="none">
            <a:spAutoFit/>
          </a:bodyPr>
          <a:lstStyle/>
          <a:p>
            <a:r>
              <a:rPr lang="tr-TR" sz="2000" dirty="0">
                <a:solidFill>
                  <a:schemeClr val="bg2">
                    <a:lumMod val="90000"/>
                  </a:schemeClr>
                </a:solidFill>
              </a:rPr>
              <a:t>(</a:t>
            </a:r>
            <a:r>
              <a:rPr lang="tr-TR" sz="2000" dirty="0" err="1">
                <a:solidFill>
                  <a:schemeClr val="bg2">
                    <a:lumMod val="90000"/>
                  </a:schemeClr>
                </a:solidFill>
              </a:rPr>
              <a:t>continue</a:t>
            </a:r>
            <a:r>
              <a:rPr lang="tr-TR" sz="2000" dirty="0">
                <a:solidFill>
                  <a:schemeClr val="bg2">
                    <a:lumMod val="90000"/>
                  </a:schemeClr>
                </a:solidFill>
              </a:rPr>
              <a:t>)</a:t>
            </a:r>
          </a:p>
        </p:txBody>
      </p:sp>
    </p:spTree>
    <p:extLst>
      <p:ext uri="{BB962C8B-B14F-4D97-AF65-F5344CB8AC3E}">
        <p14:creationId xmlns:p14="http://schemas.microsoft.com/office/powerpoint/2010/main" val="375983394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bilgi Yer Tutucusu 2"/>
          <p:cNvSpPr>
            <a:spLocks noGrp="1"/>
          </p:cNvSpPr>
          <p:nvPr>
            <p:ph type="ftr" sz="quarter" idx="11"/>
          </p:nvPr>
        </p:nvSpPr>
        <p:spPr>
          <a:xfrm>
            <a:off x="2254571" y="6390236"/>
            <a:ext cx="5983287" cy="447152"/>
          </a:xfrm>
        </p:spPr>
        <p:txBody>
          <a:bodyPr/>
          <a:lstStyle/>
          <a:p>
            <a:r>
              <a:rPr lang="en-US" dirty="0"/>
              <a:t>General Information About Composite Materials / Mehmet </a:t>
            </a:r>
            <a:r>
              <a:rPr lang="en-US" dirty="0" err="1"/>
              <a:t>Zor</a:t>
            </a:r>
            <a:endParaRPr lang="tr-TR" dirty="0"/>
          </a:p>
        </p:txBody>
      </p:sp>
      <p:sp>
        <p:nvSpPr>
          <p:cNvPr id="9" name="Rectangle 3" descr="Rectangle: Click to edit Master text styles&#10;Second level&#10;Third level&#10;Fourth level&#10;Fifth level"/>
          <p:cNvSpPr>
            <a:spLocks noGrp="1" noChangeArrowheads="1"/>
          </p:cNvSpPr>
          <p:nvPr>
            <p:ph idx="1"/>
          </p:nvPr>
        </p:nvSpPr>
        <p:spPr>
          <a:xfrm>
            <a:off x="304799" y="1763215"/>
            <a:ext cx="5616624" cy="573356"/>
          </a:xfrm>
          <a:noFill/>
        </p:spPr>
        <p:txBody>
          <a:bodyPr>
            <a:normAutofit/>
          </a:bodyPr>
          <a:lstStyle/>
          <a:p>
            <a:pPr marL="0" indent="0">
              <a:lnSpc>
                <a:spcPct val="150000"/>
              </a:lnSpc>
              <a:buNone/>
            </a:pPr>
            <a:r>
              <a:rPr lang="tr-TR" sz="1800" dirty="0">
                <a:solidFill>
                  <a:srgbClr val="FF0000"/>
                </a:solidFill>
              </a:rPr>
              <a:t>6.1 </a:t>
            </a:r>
            <a:r>
              <a:rPr lang="en-US" sz="1800" dirty="0">
                <a:solidFill>
                  <a:srgbClr val="3E8E51"/>
                </a:solidFill>
              </a:rPr>
              <a:t>High Specific Strength (strength/density ratio)</a:t>
            </a:r>
            <a:endParaRPr lang="tr-TR" sz="1800" dirty="0"/>
          </a:p>
        </p:txBody>
      </p:sp>
      <p:sp>
        <p:nvSpPr>
          <p:cNvPr id="3" name="Slayt Numarası Yer Tutucusu 2"/>
          <p:cNvSpPr>
            <a:spLocks noGrp="1"/>
          </p:cNvSpPr>
          <p:nvPr>
            <p:ph type="sldNum" sz="quarter" idx="12"/>
          </p:nvPr>
        </p:nvSpPr>
        <p:spPr/>
        <p:txBody>
          <a:bodyPr/>
          <a:lstStyle/>
          <a:p>
            <a:fld id="{B7840E83-AC17-4BB5-BC43-751DE1ADA5B1}" type="slidenum">
              <a:rPr lang="tr-TR" smtClean="0"/>
              <a:t>33</a:t>
            </a:fld>
            <a:endParaRPr lang="tr-TR"/>
          </a:p>
        </p:txBody>
      </p:sp>
      <p:pic>
        <p:nvPicPr>
          <p:cNvPr id="4098" name="Picture 2" descr="http://timemanagementninja.com/wp-content/uploads/2011/01/weakne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625941" y="2667092"/>
            <a:ext cx="3579768" cy="2375282"/>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304799" y="2335014"/>
            <a:ext cx="5616624" cy="2534861"/>
          </a:xfrm>
          <a:prstGeom prst="rect">
            <a:avLst/>
          </a:prstGeom>
        </p:spPr>
        <p:txBody>
          <a:bodyPr wrap="square">
            <a:spAutoFit/>
          </a:bodyPr>
          <a:lstStyle/>
          <a:p>
            <a:pPr>
              <a:lnSpc>
                <a:spcPct val="150000"/>
              </a:lnSpc>
            </a:pPr>
            <a:r>
              <a:rPr lang="en-US" dirty="0"/>
              <a:t>Composites with much higher strength values than those of classical metallic materials can be produced. Since their density is lower, the specific strength of the composites will be higher. For example: Composite profiles with high mechanical properties can be produced and used in constructions.</a:t>
            </a:r>
            <a:endParaRPr lang="tr-TR" sz="1600" dirty="0"/>
          </a:p>
        </p:txBody>
      </p:sp>
      <p:sp>
        <p:nvSpPr>
          <p:cNvPr id="5" name="Veri Yer Tutucusu 4"/>
          <p:cNvSpPr>
            <a:spLocks noGrp="1"/>
          </p:cNvSpPr>
          <p:nvPr>
            <p:ph type="dt" sz="half" idx="10"/>
          </p:nvPr>
        </p:nvSpPr>
        <p:spPr/>
        <p:txBody>
          <a:bodyPr/>
          <a:lstStyle/>
          <a:p>
            <a:r>
              <a:rPr lang="tr-TR" dirty="0"/>
              <a:t>......</a:t>
            </a:r>
          </a:p>
        </p:txBody>
      </p:sp>
      <p:sp>
        <p:nvSpPr>
          <p:cNvPr id="13" name="Rectangle 2">
            <a:extLst>
              <a:ext uri="{FF2B5EF4-FFF2-40B4-BE49-F238E27FC236}">
                <a16:creationId xmlns:a16="http://schemas.microsoft.com/office/drawing/2014/main" id="{A4F27F51-E173-4323-9CE6-3190AE47300B}"/>
              </a:ext>
            </a:extLst>
          </p:cNvPr>
          <p:cNvSpPr>
            <a:spLocks noGrp="1" noChangeArrowheads="1"/>
          </p:cNvSpPr>
          <p:nvPr>
            <p:ph type="title"/>
          </p:nvPr>
        </p:nvSpPr>
        <p:spPr>
          <a:xfrm>
            <a:off x="827584" y="322542"/>
            <a:ext cx="7772400" cy="573356"/>
          </a:xfrm>
          <a:noFill/>
        </p:spPr>
        <p:txBody>
          <a:bodyPr>
            <a:noAutofit/>
          </a:bodyPr>
          <a:lstStyle/>
          <a:p>
            <a:r>
              <a:rPr lang="tr-TR" sz="3600" dirty="0"/>
              <a:t>6- </a:t>
            </a:r>
            <a:r>
              <a:rPr lang="tr-TR" sz="3600" dirty="0" err="1"/>
              <a:t>Why</a:t>
            </a:r>
            <a:r>
              <a:rPr lang="tr-TR" sz="3600" dirty="0"/>
              <a:t> </a:t>
            </a:r>
            <a:r>
              <a:rPr lang="tr-TR" sz="3600" dirty="0" err="1"/>
              <a:t>Composite</a:t>
            </a:r>
            <a:r>
              <a:rPr lang="tr-TR" sz="3600" dirty="0"/>
              <a:t> </a:t>
            </a:r>
            <a:r>
              <a:rPr lang="tr-TR" sz="3600" dirty="0" err="1"/>
              <a:t>Material</a:t>
            </a:r>
            <a:r>
              <a:rPr lang="tr-TR" sz="3600" dirty="0"/>
              <a:t>?</a:t>
            </a:r>
          </a:p>
        </p:txBody>
      </p:sp>
      <p:sp>
        <p:nvSpPr>
          <p:cNvPr id="14" name="Dikdörtgen 13">
            <a:extLst>
              <a:ext uri="{FF2B5EF4-FFF2-40B4-BE49-F238E27FC236}">
                <a16:creationId xmlns:a16="http://schemas.microsoft.com/office/drawing/2014/main" id="{30817024-B027-46E0-A183-ED511E7FB695}"/>
              </a:ext>
            </a:extLst>
          </p:cNvPr>
          <p:cNvSpPr/>
          <p:nvPr/>
        </p:nvSpPr>
        <p:spPr>
          <a:xfrm>
            <a:off x="6837472" y="761080"/>
            <a:ext cx="1370888" cy="400110"/>
          </a:xfrm>
          <a:prstGeom prst="rect">
            <a:avLst/>
          </a:prstGeom>
        </p:spPr>
        <p:txBody>
          <a:bodyPr wrap="none">
            <a:spAutoFit/>
          </a:bodyPr>
          <a:lstStyle/>
          <a:p>
            <a:r>
              <a:rPr lang="tr-TR" sz="2000" dirty="0">
                <a:solidFill>
                  <a:schemeClr val="bg2">
                    <a:lumMod val="90000"/>
                  </a:schemeClr>
                </a:solidFill>
              </a:rPr>
              <a:t>(</a:t>
            </a:r>
            <a:r>
              <a:rPr lang="tr-TR" sz="2000" dirty="0" err="1">
                <a:solidFill>
                  <a:schemeClr val="bg2">
                    <a:lumMod val="90000"/>
                  </a:schemeClr>
                </a:solidFill>
              </a:rPr>
              <a:t>continue</a:t>
            </a:r>
            <a:r>
              <a:rPr lang="tr-TR" sz="2000" dirty="0">
                <a:solidFill>
                  <a:schemeClr val="bg2">
                    <a:lumMod val="90000"/>
                  </a:schemeClr>
                </a:solidFill>
              </a:rPr>
              <a:t>)</a:t>
            </a:r>
          </a:p>
        </p:txBody>
      </p:sp>
    </p:spTree>
    <p:extLst>
      <p:ext uri="{BB962C8B-B14F-4D97-AF65-F5344CB8AC3E}">
        <p14:creationId xmlns:p14="http://schemas.microsoft.com/office/powerpoint/2010/main" val="127187998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cBhvr>
                                        <p:cTn id="12" dur="500" fill="hold"/>
                                        <p:tgtEl>
                                          <p:spTgt spid="4098"/>
                                        </p:tgtEl>
                                        <p:attrNameLst>
                                          <p:attrName>ppt_w</p:attrName>
                                        </p:attrNameLst>
                                      </p:cBhvr>
                                      <p:tavLst>
                                        <p:tav tm="0">
                                          <p:val>
                                            <p:fltVal val="0"/>
                                          </p:val>
                                        </p:tav>
                                        <p:tav tm="100000">
                                          <p:val>
                                            <p:strVal val="#ppt_w"/>
                                          </p:val>
                                        </p:tav>
                                      </p:tavLst>
                                    </p:anim>
                                    <p:anim calcmode="lin" valueType="num">
                                      <p:cBhvr>
                                        <p:cTn id="13" dur="500" fill="hold"/>
                                        <p:tgtEl>
                                          <p:spTgt spid="4098"/>
                                        </p:tgtEl>
                                        <p:attrNameLst>
                                          <p:attrName>ppt_h</p:attrName>
                                        </p:attrNameLst>
                                      </p:cBhvr>
                                      <p:tavLst>
                                        <p:tav tm="0">
                                          <p:val>
                                            <p:fltVal val="0"/>
                                          </p:val>
                                        </p:tav>
                                        <p:tav tm="100000">
                                          <p:val>
                                            <p:strVal val="#ppt_h"/>
                                          </p:val>
                                        </p:tav>
                                      </p:tavLst>
                                    </p:anim>
                                    <p:animEffect transition="in" filter="fade">
                                      <p:cBhvr>
                                        <p:cTn id="14" dur="500"/>
                                        <p:tgtEl>
                                          <p:spTgt spid="409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bilgi Yer Tutucusu 2"/>
          <p:cNvSpPr>
            <a:spLocks noGrp="1"/>
          </p:cNvSpPr>
          <p:nvPr>
            <p:ph type="ftr" sz="quarter" idx="11"/>
          </p:nvPr>
        </p:nvSpPr>
        <p:spPr>
          <a:xfrm>
            <a:off x="2236619" y="6404984"/>
            <a:ext cx="5983287" cy="447152"/>
          </a:xfrm>
        </p:spPr>
        <p:txBody>
          <a:bodyPr/>
          <a:lstStyle/>
          <a:p>
            <a:r>
              <a:rPr lang="en-US" dirty="0"/>
              <a:t>General Information About Composite Materials / Mehmet </a:t>
            </a:r>
            <a:r>
              <a:rPr lang="en-US" dirty="0" err="1"/>
              <a:t>Zor</a:t>
            </a:r>
            <a:endParaRPr lang="tr-TR" dirty="0"/>
          </a:p>
        </p:txBody>
      </p:sp>
      <p:sp>
        <p:nvSpPr>
          <p:cNvPr id="9" name="Rectangle 3" descr="Rectangle: Click to edit Master text styles&#10;Second level&#10;Third level&#10;Fourth level&#10;Fifth level"/>
          <p:cNvSpPr>
            <a:spLocks noGrp="1" noChangeArrowheads="1"/>
          </p:cNvSpPr>
          <p:nvPr>
            <p:ph idx="1"/>
          </p:nvPr>
        </p:nvSpPr>
        <p:spPr>
          <a:xfrm>
            <a:off x="581268" y="1960585"/>
            <a:ext cx="7560840" cy="573356"/>
          </a:xfrm>
          <a:noFill/>
        </p:spPr>
        <p:txBody>
          <a:bodyPr>
            <a:normAutofit/>
          </a:bodyPr>
          <a:lstStyle/>
          <a:p>
            <a:pPr marL="0" indent="0">
              <a:lnSpc>
                <a:spcPct val="150000"/>
              </a:lnSpc>
              <a:buNone/>
            </a:pPr>
            <a:r>
              <a:rPr lang="tr-TR" sz="1800" dirty="0">
                <a:solidFill>
                  <a:srgbClr val="FF0000"/>
                </a:solidFill>
              </a:rPr>
              <a:t>6.2</a:t>
            </a:r>
            <a:r>
              <a:rPr lang="tr-TR" sz="1800" dirty="0">
                <a:solidFill>
                  <a:srgbClr val="3E8E51"/>
                </a:solidFill>
              </a:rPr>
              <a:t> </a:t>
            </a:r>
            <a:r>
              <a:rPr lang="en-US" sz="1800" dirty="0">
                <a:solidFill>
                  <a:srgbClr val="3E8E51"/>
                </a:solidFill>
              </a:rPr>
              <a:t>High stiffness/density ratio (Specific Rigidity):</a:t>
            </a:r>
            <a:endParaRPr lang="tr-TR" sz="1800" dirty="0"/>
          </a:p>
        </p:txBody>
      </p:sp>
      <p:sp>
        <p:nvSpPr>
          <p:cNvPr id="3" name="Slayt Numarası Yer Tutucusu 2"/>
          <p:cNvSpPr>
            <a:spLocks noGrp="1"/>
          </p:cNvSpPr>
          <p:nvPr>
            <p:ph type="sldNum" sz="quarter" idx="12"/>
          </p:nvPr>
        </p:nvSpPr>
        <p:spPr/>
        <p:txBody>
          <a:bodyPr/>
          <a:lstStyle/>
          <a:p>
            <a:fld id="{B7840E83-AC17-4BB5-BC43-751DE1ADA5B1}" type="slidenum">
              <a:rPr lang="tr-TR" smtClean="0"/>
              <a:t>34</a:t>
            </a:fld>
            <a:endParaRPr lang="tr-TR"/>
          </a:p>
        </p:txBody>
      </p:sp>
      <p:pic>
        <p:nvPicPr>
          <p:cNvPr id="5122" name="Picture 2" descr="http://www.nyu.edu/pages/mathmol/textbook/density_box.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4057523"/>
            <a:ext cx="3514725" cy="1266826"/>
          </a:xfrm>
          <a:prstGeom prst="rect">
            <a:avLst/>
          </a:prstGeom>
          <a:noFill/>
          <a:extLst>
            <a:ext uri="{909E8E84-426E-40DD-AFC4-6F175D3DCCD1}">
              <a14:hiddenFill xmlns:a14="http://schemas.microsoft.com/office/drawing/2010/main">
                <a:solidFill>
                  <a:srgbClr val="FFFFFF"/>
                </a:solidFill>
              </a14:hiddenFill>
            </a:ext>
          </a:extLst>
        </p:spPr>
      </p:pic>
      <p:sp>
        <p:nvSpPr>
          <p:cNvPr id="2" name="Veri Yer Tutucusu 1"/>
          <p:cNvSpPr>
            <a:spLocks noGrp="1"/>
          </p:cNvSpPr>
          <p:nvPr>
            <p:ph type="dt" sz="half" idx="10"/>
          </p:nvPr>
        </p:nvSpPr>
        <p:spPr/>
        <p:txBody>
          <a:bodyPr/>
          <a:lstStyle/>
          <a:p>
            <a:r>
              <a:rPr lang="tr-TR" dirty="0"/>
              <a:t>......</a:t>
            </a:r>
          </a:p>
        </p:txBody>
      </p:sp>
      <p:sp>
        <p:nvSpPr>
          <p:cNvPr id="11" name="Rectangle 2">
            <a:extLst>
              <a:ext uri="{FF2B5EF4-FFF2-40B4-BE49-F238E27FC236}">
                <a16:creationId xmlns:a16="http://schemas.microsoft.com/office/drawing/2014/main" id="{A8EAB435-9C47-48B7-B064-7ABD2BC15A46}"/>
              </a:ext>
            </a:extLst>
          </p:cNvPr>
          <p:cNvSpPr>
            <a:spLocks noGrp="1" noChangeArrowheads="1"/>
          </p:cNvSpPr>
          <p:nvPr>
            <p:ph type="title"/>
          </p:nvPr>
        </p:nvSpPr>
        <p:spPr>
          <a:xfrm>
            <a:off x="827584" y="322542"/>
            <a:ext cx="7772400" cy="573356"/>
          </a:xfrm>
          <a:noFill/>
        </p:spPr>
        <p:txBody>
          <a:bodyPr>
            <a:noAutofit/>
          </a:bodyPr>
          <a:lstStyle/>
          <a:p>
            <a:r>
              <a:rPr lang="tr-TR" sz="3600" dirty="0"/>
              <a:t>6- </a:t>
            </a:r>
            <a:r>
              <a:rPr lang="tr-TR" sz="3600" dirty="0" err="1"/>
              <a:t>Why</a:t>
            </a:r>
            <a:r>
              <a:rPr lang="tr-TR" sz="3600" dirty="0"/>
              <a:t> </a:t>
            </a:r>
            <a:r>
              <a:rPr lang="tr-TR" sz="3600" dirty="0" err="1"/>
              <a:t>Composite</a:t>
            </a:r>
            <a:r>
              <a:rPr lang="tr-TR" sz="3600" dirty="0"/>
              <a:t> </a:t>
            </a:r>
            <a:r>
              <a:rPr lang="tr-TR" sz="3600" dirty="0" err="1"/>
              <a:t>Material</a:t>
            </a:r>
            <a:r>
              <a:rPr lang="tr-TR" sz="3600" dirty="0"/>
              <a:t>?</a:t>
            </a:r>
          </a:p>
        </p:txBody>
      </p:sp>
      <p:sp>
        <p:nvSpPr>
          <p:cNvPr id="12" name="Dikdörtgen 11">
            <a:extLst>
              <a:ext uri="{FF2B5EF4-FFF2-40B4-BE49-F238E27FC236}">
                <a16:creationId xmlns:a16="http://schemas.microsoft.com/office/drawing/2014/main" id="{16E7EAB6-8CFC-4CA6-84CB-746A07967F96}"/>
              </a:ext>
            </a:extLst>
          </p:cNvPr>
          <p:cNvSpPr/>
          <p:nvPr/>
        </p:nvSpPr>
        <p:spPr>
          <a:xfrm>
            <a:off x="6837472" y="761080"/>
            <a:ext cx="1370888" cy="400110"/>
          </a:xfrm>
          <a:prstGeom prst="rect">
            <a:avLst/>
          </a:prstGeom>
        </p:spPr>
        <p:txBody>
          <a:bodyPr wrap="none">
            <a:spAutoFit/>
          </a:bodyPr>
          <a:lstStyle/>
          <a:p>
            <a:r>
              <a:rPr lang="tr-TR" sz="2000" dirty="0">
                <a:solidFill>
                  <a:schemeClr val="bg2">
                    <a:lumMod val="90000"/>
                  </a:schemeClr>
                </a:solidFill>
              </a:rPr>
              <a:t>(</a:t>
            </a:r>
            <a:r>
              <a:rPr lang="tr-TR" sz="2000" dirty="0" err="1">
                <a:solidFill>
                  <a:schemeClr val="bg2">
                    <a:lumMod val="90000"/>
                  </a:schemeClr>
                </a:solidFill>
              </a:rPr>
              <a:t>continue</a:t>
            </a:r>
            <a:r>
              <a:rPr lang="tr-TR" sz="2000" dirty="0">
                <a:solidFill>
                  <a:schemeClr val="bg2">
                    <a:lumMod val="90000"/>
                  </a:schemeClr>
                </a:solidFill>
              </a:rPr>
              <a:t>)</a:t>
            </a:r>
          </a:p>
        </p:txBody>
      </p:sp>
      <p:sp>
        <p:nvSpPr>
          <p:cNvPr id="6" name="Dikdörtgen 5">
            <a:extLst>
              <a:ext uri="{FF2B5EF4-FFF2-40B4-BE49-F238E27FC236}">
                <a16:creationId xmlns:a16="http://schemas.microsoft.com/office/drawing/2014/main" id="{AD704C3F-ADD1-46BB-B59F-D9E30E60CB94}"/>
              </a:ext>
            </a:extLst>
          </p:cNvPr>
          <p:cNvSpPr/>
          <p:nvPr/>
        </p:nvSpPr>
        <p:spPr>
          <a:xfrm>
            <a:off x="616932" y="2623541"/>
            <a:ext cx="6696744" cy="872868"/>
          </a:xfrm>
          <a:prstGeom prst="rect">
            <a:avLst/>
          </a:prstGeom>
        </p:spPr>
        <p:txBody>
          <a:bodyPr wrap="square">
            <a:spAutoFit/>
          </a:bodyPr>
          <a:lstStyle/>
          <a:p>
            <a:pPr>
              <a:lnSpc>
                <a:spcPct val="150000"/>
              </a:lnSpc>
            </a:pPr>
            <a:r>
              <a:rPr lang="en-US" dirty="0"/>
              <a:t>Composites with high stiffness/density ratios can be produced, which provides a significant advantage over classical materials.</a:t>
            </a:r>
            <a:endParaRPr lang="tr-TR" dirty="0"/>
          </a:p>
        </p:txBody>
      </p:sp>
    </p:spTree>
    <p:extLst>
      <p:ext uri="{BB962C8B-B14F-4D97-AF65-F5344CB8AC3E}">
        <p14:creationId xmlns:p14="http://schemas.microsoft.com/office/powerpoint/2010/main" val="427239978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 calcmode="lin" valueType="num">
                                      <p:cBhvr>
                                        <p:cTn id="12" dur="500" fill="hold"/>
                                        <p:tgtEl>
                                          <p:spTgt spid="5122"/>
                                        </p:tgtEl>
                                        <p:attrNameLst>
                                          <p:attrName>ppt_w</p:attrName>
                                        </p:attrNameLst>
                                      </p:cBhvr>
                                      <p:tavLst>
                                        <p:tav tm="0">
                                          <p:val>
                                            <p:fltVal val="0"/>
                                          </p:val>
                                        </p:tav>
                                        <p:tav tm="100000">
                                          <p:val>
                                            <p:strVal val="#ppt_w"/>
                                          </p:val>
                                        </p:tav>
                                      </p:tavLst>
                                    </p:anim>
                                    <p:anim calcmode="lin" valueType="num">
                                      <p:cBhvr>
                                        <p:cTn id="13" dur="500" fill="hold"/>
                                        <p:tgtEl>
                                          <p:spTgt spid="5122"/>
                                        </p:tgtEl>
                                        <p:attrNameLst>
                                          <p:attrName>ppt_h</p:attrName>
                                        </p:attrNameLst>
                                      </p:cBhvr>
                                      <p:tavLst>
                                        <p:tav tm="0">
                                          <p:val>
                                            <p:fltVal val="0"/>
                                          </p:val>
                                        </p:tav>
                                        <p:tav tm="100000">
                                          <p:val>
                                            <p:strVal val="#ppt_h"/>
                                          </p:val>
                                        </p:tav>
                                      </p:tavLst>
                                    </p:anim>
                                    <p:animEffect transition="in" filter="fade">
                                      <p:cBhvr>
                                        <p:cTn id="14" dur="500"/>
                                        <p:tgtEl>
                                          <p:spTgt spid="512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bilgi Yer Tutucusu 2"/>
          <p:cNvSpPr>
            <a:spLocks noGrp="1"/>
          </p:cNvSpPr>
          <p:nvPr>
            <p:ph type="ftr" sz="quarter" idx="11"/>
          </p:nvPr>
        </p:nvSpPr>
        <p:spPr>
          <a:xfrm>
            <a:off x="2250735" y="6410848"/>
            <a:ext cx="5983287" cy="447152"/>
          </a:xfrm>
        </p:spPr>
        <p:txBody>
          <a:bodyPr/>
          <a:lstStyle/>
          <a:p>
            <a:r>
              <a:rPr lang="en-US" dirty="0"/>
              <a:t>General Information About Composite Materials / Mehmet </a:t>
            </a:r>
            <a:r>
              <a:rPr lang="en-US" dirty="0" err="1"/>
              <a:t>Zor</a:t>
            </a:r>
            <a:endParaRPr lang="tr-TR" dirty="0"/>
          </a:p>
        </p:txBody>
      </p:sp>
      <p:sp>
        <p:nvSpPr>
          <p:cNvPr id="9" name="Rectangle 3" descr="Rectangle: Click to edit Master text styles&#10;Second level&#10;Third level&#10;Fourth level&#10;Fifth level"/>
          <p:cNvSpPr>
            <a:spLocks noGrp="1" noChangeArrowheads="1"/>
          </p:cNvSpPr>
          <p:nvPr>
            <p:ph idx="1"/>
          </p:nvPr>
        </p:nvSpPr>
        <p:spPr>
          <a:xfrm>
            <a:off x="467544" y="2122951"/>
            <a:ext cx="5472608" cy="3258946"/>
          </a:xfrm>
          <a:noFill/>
        </p:spPr>
        <p:txBody>
          <a:bodyPr>
            <a:noAutofit/>
          </a:bodyPr>
          <a:lstStyle/>
          <a:p>
            <a:pPr marL="0" indent="0" algn="just">
              <a:lnSpc>
                <a:spcPct val="170000"/>
              </a:lnSpc>
              <a:buNone/>
            </a:pPr>
            <a:r>
              <a:rPr lang="tr-TR" sz="2000" dirty="0">
                <a:solidFill>
                  <a:srgbClr val="FF0000"/>
                </a:solidFill>
              </a:rPr>
              <a:t>6.3</a:t>
            </a:r>
            <a:r>
              <a:rPr lang="tr-TR" sz="2000" dirty="0">
                <a:solidFill>
                  <a:srgbClr val="3E8E51"/>
                </a:solidFill>
              </a:rPr>
              <a:t> </a:t>
            </a:r>
            <a:r>
              <a:rPr lang="en-US" sz="2000" dirty="0">
                <a:solidFill>
                  <a:srgbClr val="3E8E51"/>
                </a:solidFill>
              </a:rPr>
              <a:t>Lightness: </a:t>
            </a:r>
            <a:r>
              <a:rPr lang="en-US" sz="2000" dirty="0"/>
              <a:t>Plastic-based composites are both lighter and have higher strength values than traditional materials. A profile section produced from composite material weighs approximately 1/4 of an equivalent steel profile.</a:t>
            </a:r>
            <a:endParaRPr lang="tr-TR" sz="2000" dirty="0"/>
          </a:p>
        </p:txBody>
      </p:sp>
      <p:sp>
        <p:nvSpPr>
          <p:cNvPr id="2" name="Slayt Numarası Yer Tutucusu 1"/>
          <p:cNvSpPr>
            <a:spLocks noGrp="1"/>
          </p:cNvSpPr>
          <p:nvPr>
            <p:ph type="sldNum" sz="quarter" idx="12"/>
          </p:nvPr>
        </p:nvSpPr>
        <p:spPr/>
        <p:txBody>
          <a:bodyPr/>
          <a:lstStyle/>
          <a:p>
            <a:fld id="{B7840E83-AC17-4BB5-BC43-751DE1ADA5B1}" type="slidenum">
              <a:rPr lang="tr-TR" smtClean="0"/>
              <a:t>35</a:t>
            </a:fld>
            <a:endParaRPr lang="tr-TR"/>
          </a:p>
        </p:txBody>
      </p:sp>
      <p:pic>
        <p:nvPicPr>
          <p:cNvPr id="6146" name="Picture 2" descr="http://img.directindustry.com/images_di/photo-g/light-weight-composite-panel-66508-30618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4811" y="2344134"/>
            <a:ext cx="2640813" cy="2288705"/>
          </a:xfrm>
          <a:prstGeom prst="rect">
            <a:avLst/>
          </a:prstGeom>
          <a:noFill/>
          <a:extLst>
            <a:ext uri="{909E8E84-426E-40DD-AFC4-6F175D3DCCD1}">
              <a14:hiddenFill xmlns:a14="http://schemas.microsoft.com/office/drawing/2010/main">
                <a:solidFill>
                  <a:srgbClr val="FFFFFF"/>
                </a:solidFill>
              </a14:hiddenFill>
            </a:ext>
          </a:extLst>
        </p:spPr>
      </p:pic>
      <p:sp>
        <p:nvSpPr>
          <p:cNvPr id="3" name="Veri Yer Tutucusu 2"/>
          <p:cNvSpPr>
            <a:spLocks noGrp="1"/>
          </p:cNvSpPr>
          <p:nvPr>
            <p:ph type="dt" sz="half" idx="10"/>
          </p:nvPr>
        </p:nvSpPr>
        <p:spPr>
          <a:xfrm>
            <a:off x="5919670" y="6385374"/>
            <a:ext cx="3044952" cy="365760"/>
          </a:xfrm>
        </p:spPr>
        <p:txBody>
          <a:bodyPr/>
          <a:lstStyle/>
          <a:p>
            <a:r>
              <a:rPr lang="tr-TR" dirty="0"/>
              <a:t>......</a:t>
            </a:r>
          </a:p>
        </p:txBody>
      </p:sp>
      <p:sp>
        <p:nvSpPr>
          <p:cNvPr id="11" name="Rectangle 2">
            <a:extLst>
              <a:ext uri="{FF2B5EF4-FFF2-40B4-BE49-F238E27FC236}">
                <a16:creationId xmlns:a16="http://schemas.microsoft.com/office/drawing/2014/main" id="{DA1BD9AE-0C3B-481E-B782-9962863CBD74}"/>
              </a:ext>
            </a:extLst>
          </p:cNvPr>
          <p:cNvSpPr>
            <a:spLocks noGrp="1" noChangeArrowheads="1"/>
          </p:cNvSpPr>
          <p:nvPr>
            <p:ph type="title"/>
          </p:nvPr>
        </p:nvSpPr>
        <p:spPr>
          <a:xfrm>
            <a:off x="827584" y="322542"/>
            <a:ext cx="7772400" cy="573356"/>
          </a:xfrm>
          <a:noFill/>
        </p:spPr>
        <p:txBody>
          <a:bodyPr>
            <a:noAutofit/>
          </a:bodyPr>
          <a:lstStyle/>
          <a:p>
            <a:r>
              <a:rPr lang="tr-TR" sz="3600" dirty="0"/>
              <a:t>6- </a:t>
            </a:r>
            <a:r>
              <a:rPr lang="tr-TR" sz="3600" dirty="0" err="1"/>
              <a:t>Why</a:t>
            </a:r>
            <a:r>
              <a:rPr lang="tr-TR" sz="3600" dirty="0"/>
              <a:t> </a:t>
            </a:r>
            <a:r>
              <a:rPr lang="tr-TR" sz="3600" dirty="0" err="1"/>
              <a:t>Composite</a:t>
            </a:r>
            <a:r>
              <a:rPr lang="tr-TR" sz="3600" dirty="0"/>
              <a:t> </a:t>
            </a:r>
            <a:r>
              <a:rPr lang="tr-TR" sz="3600" dirty="0" err="1"/>
              <a:t>Material</a:t>
            </a:r>
            <a:r>
              <a:rPr lang="tr-TR" sz="3600" dirty="0"/>
              <a:t>?</a:t>
            </a:r>
          </a:p>
        </p:txBody>
      </p:sp>
      <p:sp>
        <p:nvSpPr>
          <p:cNvPr id="12" name="Dikdörtgen 11">
            <a:extLst>
              <a:ext uri="{FF2B5EF4-FFF2-40B4-BE49-F238E27FC236}">
                <a16:creationId xmlns:a16="http://schemas.microsoft.com/office/drawing/2014/main" id="{3D8D1706-2D13-4353-97CB-05B9641380AE}"/>
              </a:ext>
            </a:extLst>
          </p:cNvPr>
          <p:cNvSpPr/>
          <p:nvPr/>
        </p:nvSpPr>
        <p:spPr>
          <a:xfrm>
            <a:off x="6837472" y="761080"/>
            <a:ext cx="1370888" cy="400110"/>
          </a:xfrm>
          <a:prstGeom prst="rect">
            <a:avLst/>
          </a:prstGeom>
        </p:spPr>
        <p:txBody>
          <a:bodyPr wrap="none">
            <a:spAutoFit/>
          </a:bodyPr>
          <a:lstStyle/>
          <a:p>
            <a:r>
              <a:rPr lang="tr-TR" sz="2000" dirty="0">
                <a:solidFill>
                  <a:schemeClr val="bg2">
                    <a:lumMod val="90000"/>
                  </a:schemeClr>
                </a:solidFill>
              </a:rPr>
              <a:t>(</a:t>
            </a:r>
            <a:r>
              <a:rPr lang="tr-TR" sz="2000" dirty="0" err="1">
                <a:solidFill>
                  <a:schemeClr val="bg2">
                    <a:lumMod val="90000"/>
                  </a:schemeClr>
                </a:solidFill>
              </a:rPr>
              <a:t>continue</a:t>
            </a:r>
            <a:r>
              <a:rPr lang="tr-TR" sz="2000" dirty="0">
                <a:solidFill>
                  <a:schemeClr val="bg2">
                    <a:lumMod val="90000"/>
                  </a:schemeClr>
                </a:solidFill>
              </a:rPr>
              <a:t>)</a:t>
            </a:r>
          </a:p>
        </p:txBody>
      </p:sp>
    </p:spTree>
    <p:extLst>
      <p:ext uri="{BB962C8B-B14F-4D97-AF65-F5344CB8AC3E}">
        <p14:creationId xmlns:p14="http://schemas.microsoft.com/office/powerpoint/2010/main" val="66997950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bilgi Yer Tutucusu 2"/>
          <p:cNvSpPr>
            <a:spLocks noGrp="1"/>
          </p:cNvSpPr>
          <p:nvPr>
            <p:ph type="ftr" sz="quarter" idx="11"/>
          </p:nvPr>
        </p:nvSpPr>
        <p:spPr>
          <a:xfrm>
            <a:off x="2225073" y="6404984"/>
            <a:ext cx="5983287" cy="447152"/>
          </a:xfrm>
        </p:spPr>
        <p:txBody>
          <a:bodyPr/>
          <a:lstStyle/>
          <a:p>
            <a:r>
              <a:rPr lang="en-US" dirty="0"/>
              <a:t>General Information About Composite Materials / Mehmet </a:t>
            </a:r>
            <a:r>
              <a:rPr lang="en-US" dirty="0" err="1"/>
              <a:t>Zor</a:t>
            </a:r>
            <a:endParaRPr lang="tr-TR" dirty="0"/>
          </a:p>
        </p:txBody>
      </p:sp>
      <p:sp>
        <p:nvSpPr>
          <p:cNvPr id="9" name="Rectangle 3" descr="Rectangle: Click to edit Master text styles&#10;Second level&#10;Third level&#10;Fourth level&#10;Fifth level"/>
          <p:cNvSpPr>
            <a:spLocks noGrp="1" noChangeArrowheads="1"/>
          </p:cNvSpPr>
          <p:nvPr>
            <p:ph idx="1"/>
          </p:nvPr>
        </p:nvSpPr>
        <p:spPr>
          <a:xfrm>
            <a:off x="339139" y="2502255"/>
            <a:ext cx="5324128" cy="3014977"/>
          </a:xfrm>
          <a:noFill/>
        </p:spPr>
        <p:txBody>
          <a:bodyPr>
            <a:noAutofit/>
          </a:bodyPr>
          <a:lstStyle/>
          <a:p>
            <a:pPr marL="0" indent="0" algn="just">
              <a:lnSpc>
                <a:spcPct val="150000"/>
              </a:lnSpc>
              <a:buNone/>
            </a:pPr>
            <a:r>
              <a:rPr lang="en-US" sz="1800" dirty="0"/>
              <a:t>The high electrical insulation properties of composites make them preferred in the manufacturing of many machine </a:t>
            </a:r>
            <a:r>
              <a:rPr lang="en-US" sz="1800" dirty="0" err="1"/>
              <a:t>elements.They</a:t>
            </a:r>
            <a:r>
              <a:rPr lang="en-US" sz="1800" dirty="0"/>
              <a:t> are also widely used in the electrical and electronics </a:t>
            </a:r>
            <a:r>
              <a:rPr lang="en-US" sz="1800" dirty="0" err="1"/>
              <a:t>industry.Example</a:t>
            </a:r>
            <a:r>
              <a:rPr lang="en-US" sz="1800" dirty="0"/>
              <a:t>: They are widely used in the production of elements such as transformers, cables and plates.</a:t>
            </a:r>
            <a:endParaRPr lang="tr-TR" sz="1800" dirty="0"/>
          </a:p>
        </p:txBody>
      </p:sp>
      <p:sp>
        <p:nvSpPr>
          <p:cNvPr id="2" name="Slayt Numarası Yer Tutucusu 1"/>
          <p:cNvSpPr>
            <a:spLocks noGrp="1"/>
          </p:cNvSpPr>
          <p:nvPr>
            <p:ph type="sldNum" sz="quarter" idx="12"/>
          </p:nvPr>
        </p:nvSpPr>
        <p:spPr/>
        <p:txBody>
          <a:bodyPr/>
          <a:lstStyle/>
          <a:p>
            <a:fld id="{B7840E83-AC17-4BB5-BC43-751DE1ADA5B1}" type="slidenum">
              <a:rPr lang="tr-TR" smtClean="0"/>
              <a:t>36</a:t>
            </a:fld>
            <a:endParaRPr lang="tr-TR"/>
          </a:p>
        </p:txBody>
      </p:sp>
      <p:pic>
        <p:nvPicPr>
          <p:cNvPr id="7170" name="Picture 2" descr="http://img.directindustry.com/images_di/photo-g/composite-high-voltage-electrical-insulator-23367-28172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06389" y="2706169"/>
            <a:ext cx="2929763" cy="2293846"/>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467544" y="1817864"/>
            <a:ext cx="3324949" cy="457369"/>
          </a:xfrm>
          <a:prstGeom prst="rect">
            <a:avLst/>
          </a:prstGeom>
        </p:spPr>
        <p:txBody>
          <a:bodyPr wrap="none">
            <a:spAutoFit/>
          </a:bodyPr>
          <a:lstStyle/>
          <a:p>
            <a:pPr>
              <a:lnSpc>
                <a:spcPct val="150000"/>
              </a:lnSpc>
            </a:pPr>
            <a:r>
              <a:rPr lang="tr-TR" dirty="0">
                <a:solidFill>
                  <a:srgbClr val="FF0000"/>
                </a:solidFill>
              </a:rPr>
              <a:t>6.4</a:t>
            </a:r>
            <a:r>
              <a:rPr lang="tr-TR" dirty="0">
                <a:solidFill>
                  <a:srgbClr val="3E8E51"/>
                </a:solidFill>
              </a:rPr>
              <a:t> High </a:t>
            </a:r>
            <a:r>
              <a:rPr lang="tr-TR" dirty="0" err="1">
                <a:solidFill>
                  <a:srgbClr val="3E8E51"/>
                </a:solidFill>
              </a:rPr>
              <a:t>Dielectric</a:t>
            </a:r>
            <a:r>
              <a:rPr lang="tr-TR" dirty="0">
                <a:solidFill>
                  <a:srgbClr val="3E8E51"/>
                </a:solidFill>
              </a:rPr>
              <a:t> </a:t>
            </a:r>
            <a:r>
              <a:rPr lang="tr-TR" dirty="0" err="1">
                <a:solidFill>
                  <a:srgbClr val="3E8E51"/>
                </a:solidFill>
              </a:rPr>
              <a:t>Resistance</a:t>
            </a:r>
            <a:r>
              <a:rPr lang="tr-TR" dirty="0">
                <a:solidFill>
                  <a:srgbClr val="3E8E51"/>
                </a:solidFill>
              </a:rPr>
              <a:t>:</a:t>
            </a:r>
            <a:endParaRPr lang="tr-TR" dirty="0"/>
          </a:p>
        </p:txBody>
      </p:sp>
      <p:sp>
        <p:nvSpPr>
          <p:cNvPr id="4" name="Veri Yer Tutucusu 3"/>
          <p:cNvSpPr>
            <a:spLocks noGrp="1"/>
          </p:cNvSpPr>
          <p:nvPr>
            <p:ph type="dt" sz="half" idx="10"/>
          </p:nvPr>
        </p:nvSpPr>
        <p:spPr/>
        <p:txBody>
          <a:bodyPr/>
          <a:lstStyle/>
          <a:p>
            <a:r>
              <a:rPr lang="tr-TR" dirty="0"/>
              <a:t>......</a:t>
            </a:r>
          </a:p>
        </p:txBody>
      </p:sp>
      <p:sp>
        <p:nvSpPr>
          <p:cNvPr id="12" name="Rectangle 2">
            <a:extLst>
              <a:ext uri="{FF2B5EF4-FFF2-40B4-BE49-F238E27FC236}">
                <a16:creationId xmlns:a16="http://schemas.microsoft.com/office/drawing/2014/main" id="{AC8B305A-468C-4E00-8F7A-29478C1664FF}"/>
              </a:ext>
            </a:extLst>
          </p:cNvPr>
          <p:cNvSpPr>
            <a:spLocks noGrp="1" noChangeArrowheads="1"/>
          </p:cNvSpPr>
          <p:nvPr>
            <p:ph type="title"/>
          </p:nvPr>
        </p:nvSpPr>
        <p:spPr>
          <a:xfrm>
            <a:off x="827584" y="322542"/>
            <a:ext cx="7772400" cy="573356"/>
          </a:xfrm>
          <a:noFill/>
        </p:spPr>
        <p:txBody>
          <a:bodyPr>
            <a:noAutofit/>
          </a:bodyPr>
          <a:lstStyle/>
          <a:p>
            <a:r>
              <a:rPr lang="tr-TR" sz="3600" dirty="0"/>
              <a:t>6- </a:t>
            </a:r>
            <a:r>
              <a:rPr lang="tr-TR" sz="3600" dirty="0" err="1"/>
              <a:t>Why</a:t>
            </a:r>
            <a:r>
              <a:rPr lang="tr-TR" sz="3600" dirty="0"/>
              <a:t> </a:t>
            </a:r>
            <a:r>
              <a:rPr lang="tr-TR" sz="3600" dirty="0" err="1"/>
              <a:t>Composite</a:t>
            </a:r>
            <a:r>
              <a:rPr lang="tr-TR" sz="3600" dirty="0"/>
              <a:t> </a:t>
            </a:r>
            <a:r>
              <a:rPr lang="tr-TR" sz="3600" dirty="0" err="1"/>
              <a:t>Material</a:t>
            </a:r>
            <a:r>
              <a:rPr lang="tr-TR" sz="3600" dirty="0"/>
              <a:t>?</a:t>
            </a:r>
          </a:p>
        </p:txBody>
      </p:sp>
      <p:sp>
        <p:nvSpPr>
          <p:cNvPr id="13" name="Dikdörtgen 12">
            <a:extLst>
              <a:ext uri="{FF2B5EF4-FFF2-40B4-BE49-F238E27FC236}">
                <a16:creationId xmlns:a16="http://schemas.microsoft.com/office/drawing/2014/main" id="{5CDD8716-80C6-4472-A4CC-A34C5C0780D4}"/>
              </a:ext>
            </a:extLst>
          </p:cNvPr>
          <p:cNvSpPr/>
          <p:nvPr/>
        </p:nvSpPr>
        <p:spPr>
          <a:xfrm>
            <a:off x="6837472" y="761080"/>
            <a:ext cx="1370888" cy="400110"/>
          </a:xfrm>
          <a:prstGeom prst="rect">
            <a:avLst/>
          </a:prstGeom>
        </p:spPr>
        <p:txBody>
          <a:bodyPr wrap="none">
            <a:spAutoFit/>
          </a:bodyPr>
          <a:lstStyle/>
          <a:p>
            <a:r>
              <a:rPr lang="tr-TR" sz="2000" dirty="0">
                <a:solidFill>
                  <a:schemeClr val="bg2">
                    <a:lumMod val="90000"/>
                  </a:schemeClr>
                </a:solidFill>
              </a:rPr>
              <a:t>(</a:t>
            </a:r>
            <a:r>
              <a:rPr lang="tr-TR" sz="2000" dirty="0" err="1">
                <a:solidFill>
                  <a:schemeClr val="bg2">
                    <a:lumMod val="90000"/>
                  </a:schemeClr>
                </a:solidFill>
              </a:rPr>
              <a:t>continue</a:t>
            </a:r>
            <a:r>
              <a:rPr lang="tr-TR" sz="2000" dirty="0">
                <a:solidFill>
                  <a:schemeClr val="bg2">
                    <a:lumMod val="90000"/>
                  </a:schemeClr>
                </a:solidFill>
              </a:rPr>
              <a:t>)</a:t>
            </a:r>
          </a:p>
        </p:txBody>
      </p:sp>
    </p:spTree>
    <p:extLst>
      <p:ext uri="{BB962C8B-B14F-4D97-AF65-F5344CB8AC3E}">
        <p14:creationId xmlns:p14="http://schemas.microsoft.com/office/powerpoint/2010/main" val="373930540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wipe(up)">
                                      <p:cBhvr>
                                        <p:cTn id="1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bilgi Yer Tutucusu 2"/>
          <p:cNvSpPr>
            <a:spLocks noGrp="1"/>
          </p:cNvSpPr>
          <p:nvPr>
            <p:ph type="ftr" sz="quarter" idx="11"/>
          </p:nvPr>
        </p:nvSpPr>
        <p:spPr>
          <a:xfrm>
            <a:off x="2235762" y="6404984"/>
            <a:ext cx="5983287" cy="447152"/>
          </a:xfrm>
        </p:spPr>
        <p:txBody>
          <a:bodyPr/>
          <a:lstStyle/>
          <a:p>
            <a:r>
              <a:rPr lang="en-US" dirty="0"/>
              <a:t>General Information About Composite Materials / Mehmet </a:t>
            </a:r>
            <a:r>
              <a:rPr lang="en-US" dirty="0" err="1"/>
              <a:t>Zor</a:t>
            </a:r>
            <a:endParaRPr lang="tr-TR" dirty="0"/>
          </a:p>
        </p:txBody>
      </p:sp>
      <p:sp>
        <p:nvSpPr>
          <p:cNvPr id="9" name="Rectangle 3" descr="Rectangle: Click to edit Master text styles&#10;Second level&#10;Third level&#10;Fourth level&#10;Fifth level"/>
          <p:cNvSpPr>
            <a:spLocks noGrp="1" noChangeArrowheads="1"/>
          </p:cNvSpPr>
          <p:nvPr>
            <p:ph idx="1"/>
          </p:nvPr>
        </p:nvSpPr>
        <p:spPr>
          <a:xfrm>
            <a:off x="107504" y="3593306"/>
            <a:ext cx="8274637" cy="2224433"/>
          </a:xfrm>
          <a:noFill/>
        </p:spPr>
        <p:txBody>
          <a:bodyPr>
            <a:noAutofit/>
          </a:bodyPr>
          <a:lstStyle/>
          <a:p>
            <a:pPr>
              <a:lnSpc>
                <a:spcPct val="160000"/>
              </a:lnSpc>
            </a:pPr>
            <a:r>
              <a:rPr lang="en-US" sz="1800" dirty="0"/>
              <a:t>The anticorrosive properties of composites against environmental conditions are far superior to other materials.</a:t>
            </a:r>
            <a:endParaRPr lang="tr-TR" sz="1800" dirty="0"/>
          </a:p>
          <a:p>
            <a:pPr>
              <a:lnSpc>
                <a:spcPct val="160000"/>
              </a:lnSpc>
            </a:pPr>
            <a:r>
              <a:rPr lang="en-US" sz="1800" dirty="0"/>
              <a:t>Thanks to their high chemical resistance ability, composite materials are widely used in chemical plants and other areas at risk of chemical corrosion.</a:t>
            </a:r>
            <a:endParaRPr lang="tr-TR" sz="1800" dirty="0"/>
          </a:p>
          <a:p>
            <a:pPr>
              <a:lnSpc>
                <a:spcPct val="160000"/>
              </a:lnSpc>
            </a:pPr>
            <a:r>
              <a:rPr lang="en-US" sz="1800" dirty="0"/>
              <a:t>They are used in many areas, from chemical storage tanks to platforms and walkways.</a:t>
            </a:r>
            <a:endParaRPr lang="tr-TR" sz="1800" dirty="0"/>
          </a:p>
        </p:txBody>
      </p:sp>
      <p:sp>
        <p:nvSpPr>
          <p:cNvPr id="3" name="Slayt Numarası Yer Tutucusu 2"/>
          <p:cNvSpPr>
            <a:spLocks noGrp="1"/>
          </p:cNvSpPr>
          <p:nvPr>
            <p:ph type="sldNum" sz="quarter" idx="12"/>
          </p:nvPr>
        </p:nvSpPr>
        <p:spPr/>
        <p:txBody>
          <a:bodyPr/>
          <a:lstStyle/>
          <a:p>
            <a:fld id="{B7840E83-AC17-4BB5-BC43-751DE1ADA5B1}" type="slidenum">
              <a:rPr lang="tr-TR" smtClean="0"/>
              <a:t>37</a:t>
            </a:fld>
            <a:endParaRPr lang="tr-TR"/>
          </a:p>
        </p:txBody>
      </p:sp>
      <p:sp>
        <p:nvSpPr>
          <p:cNvPr id="2" name="Dikdörtgen 1"/>
          <p:cNvSpPr/>
          <p:nvPr/>
        </p:nvSpPr>
        <p:spPr>
          <a:xfrm>
            <a:off x="305162" y="2511214"/>
            <a:ext cx="2844048" cy="478144"/>
          </a:xfrm>
          <a:prstGeom prst="rect">
            <a:avLst/>
          </a:prstGeom>
        </p:spPr>
        <p:txBody>
          <a:bodyPr wrap="none">
            <a:spAutoFit/>
          </a:bodyPr>
          <a:lstStyle/>
          <a:p>
            <a:pPr>
              <a:lnSpc>
                <a:spcPct val="160000"/>
              </a:lnSpc>
            </a:pPr>
            <a:r>
              <a:rPr lang="tr-TR" dirty="0">
                <a:solidFill>
                  <a:srgbClr val="FF0000"/>
                </a:solidFill>
              </a:rPr>
              <a:t>6.5</a:t>
            </a:r>
            <a:r>
              <a:rPr lang="tr-TR" dirty="0">
                <a:solidFill>
                  <a:srgbClr val="3E8E51"/>
                </a:solidFill>
              </a:rPr>
              <a:t>  </a:t>
            </a:r>
            <a:r>
              <a:rPr lang="tr-TR" dirty="0" err="1">
                <a:solidFill>
                  <a:srgbClr val="3E8E51"/>
                </a:solidFill>
              </a:rPr>
              <a:t>Corrosion</a:t>
            </a:r>
            <a:r>
              <a:rPr lang="tr-TR" dirty="0">
                <a:solidFill>
                  <a:srgbClr val="3E8E51"/>
                </a:solidFill>
              </a:rPr>
              <a:t> </a:t>
            </a:r>
            <a:r>
              <a:rPr lang="tr-TR" dirty="0" err="1">
                <a:solidFill>
                  <a:srgbClr val="3E8E51"/>
                </a:solidFill>
              </a:rPr>
              <a:t>Resistance</a:t>
            </a:r>
            <a:r>
              <a:rPr lang="tr-TR" dirty="0">
                <a:solidFill>
                  <a:srgbClr val="3E8E51"/>
                </a:solidFill>
              </a:rPr>
              <a:t>:</a:t>
            </a:r>
            <a:endParaRPr lang="tr-TR" dirty="0"/>
          </a:p>
        </p:txBody>
      </p:sp>
      <p:pic>
        <p:nvPicPr>
          <p:cNvPr id="8194" name="Picture 2" descr="http://image.haber7.com/haber/haber7/photos/turkiye_korozyon_tehdidi_altinda13557760480_h96604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6442" y="1932327"/>
            <a:ext cx="3387508" cy="1635918"/>
          </a:xfrm>
          <a:prstGeom prst="rect">
            <a:avLst/>
          </a:prstGeom>
          <a:noFill/>
          <a:extLst>
            <a:ext uri="{909E8E84-426E-40DD-AFC4-6F175D3DCCD1}">
              <a14:hiddenFill xmlns:a14="http://schemas.microsoft.com/office/drawing/2010/main">
                <a:solidFill>
                  <a:srgbClr val="FFFFFF"/>
                </a:solidFill>
              </a14:hiddenFill>
            </a:ext>
          </a:extLst>
        </p:spPr>
      </p:pic>
      <p:sp>
        <p:nvSpPr>
          <p:cNvPr id="4" name="Veri Yer Tutucusu 3"/>
          <p:cNvSpPr>
            <a:spLocks noGrp="1"/>
          </p:cNvSpPr>
          <p:nvPr>
            <p:ph type="dt" sz="half" idx="10"/>
          </p:nvPr>
        </p:nvSpPr>
        <p:spPr/>
        <p:txBody>
          <a:bodyPr/>
          <a:lstStyle/>
          <a:p>
            <a:r>
              <a:rPr lang="tr-TR" dirty="0"/>
              <a:t>......</a:t>
            </a:r>
          </a:p>
        </p:txBody>
      </p:sp>
      <p:sp>
        <p:nvSpPr>
          <p:cNvPr id="12" name="Rectangle 2">
            <a:extLst>
              <a:ext uri="{FF2B5EF4-FFF2-40B4-BE49-F238E27FC236}">
                <a16:creationId xmlns:a16="http://schemas.microsoft.com/office/drawing/2014/main" id="{D91D4C23-B58C-494A-B409-66F665D4EA4B}"/>
              </a:ext>
            </a:extLst>
          </p:cNvPr>
          <p:cNvSpPr>
            <a:spLocks noGrp="1" noChangeArrowheads="1"/>
          </p:cNvSpPr>
          <p:nvPr>
            <p:ph type="title"/>
          </p:nvPr>
        </p:nvSpPr>
        <p:spPr>
          <a:xfrm>
            <a:off x="827584" y="322542"/>
            <a:ext cx="7772400" cy="573356"/>
          </a:xfrm>
          <a:noFill/>
        </p:spPr>
        <p:txBody>
          <a:bodyPr>
            <a:noAutofit/>
          </a:bodyPr>
          <a:lstStyle/>
          <a:p>
            <a:r>
              <a:rPr lang="tr-TR" sz="3600" dirty="0"/>
              <a:t>6- </a:t>
            </a:r>
            <a:r>
              <a:rPr lang="tr-TR" sz="3600" dirty="0" err="1"/>
              <a:t>Why</a:t>
            </a:r>
            <a:r>
              <a:rPr lang="tr-TR" sz="3600" dirty="0"/>
              <a:t> </a:t>
            </a:r>
            <a:r>
              <a:rPr lang="tr-TR" sz="3600" dirty="0" err="1"/>
              <a:t>Composite</a:t>
            </a:r>
            <a:r>
              <a:rPr lang="tr-TR" sz="3600" dirty="0"/>
              <a:t> </a:t>
            </a:r>
            <a:r>
              <a:rPr lang="tr-TR" sz="3600" dirty="0" err="1"/>
              <a:t>Material</a:t>
            </a:r>
            <a:r>
              <a:rPr lang="tr-TR" sz="3600" dirty="0"/>
              <a:t>?</a:t>
            </a:r>
          </a:p>
        </p:txBody>
      </p:sp>
      <p:sp>
        <p:nvSpPr>
          <p:cNvPr id="13" name="Dikdörtgen 12">
            <a:extLst>
              <a:ext uri="{FF2B5EF4-FFF2-40B4-BE49-F238E27FC236}">
                <a16:creationId xmlns:a16="http://schemas.microsoft.com/office/drawing/2014/main" id="{25B1A8C6-C0D3-4A29-8A30-8175841D6E04}"/>
              </a:ext>
            </a:extLst>
          </p:cNvPr>
          <p:cNvSpPr/>
          <p:nvPr/>
        </p:nvSpPr>
        <p:spPr>
          <a:xfrm>
            <a:off x="6837472" y="761080"/>
            <a:ext cx="1370888" cy="400110"/>
          </a:xfrm>
          <a:prstGeom prst="rect">
            <a:avLst/>
          </a:prstGeom>
        </p:spPr>
        <p:txBody>
          <a:bodyPr wrap="none">
            <a:spAutoFit/>
          </a:bodyPr>
          <a:lstStyle/>
          <a:p>
            <a:r>
              <a:rPr lang="tr-TR" sz="2000" dirty="0">
                <a:solidFill>
                  <a:schemeClr val="bg2">
                    <a:lumMod val="90000"/>
                  </a:schemeClr>
                </a:solidFill>
              </a:rPr>
              <a:t>(</a:t>
            </a:r>
            <a:r>
              <a:rPr lang="tr-TR" sz="2000" dirty="0" err="1">
                <a:solidFill>
                  <a:schemeClr val="bg2">
                    <a:lumMod val="90000"/>
                  </a:schemeClr>
                </a:solidFill>
              </a:rPr>
              <a:t>continue</a:t>
            </a:r>
            <a:r>
              <a:rPr lang="tr-TR" sz="2000" dirty="0">
                <a:solidFill>
                  <a:schemeClr val="bg2">
                    <a:lumMod val="90000"/>
                  </a:schemeClr>
                </a:solidFill>
              </a:rPr>
              <a:t>)</a:t>
            </a:r>
          </a:p>
        </p:txBody>
      </p:sp>
    </p:spTree>
    <p:extLst>
      <p:ext uri="{BB962C8B-B14F-4D97-AF65-F5344CB8AC3E}">
        <p14:creationId xmlns:p14="http://schemas.microsoft.com/office/powerpoint/2010/main" val="360223952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8194"/>
                                        </p:tgtEl>
                                        <p:attrNameLst>
                                          <p:attrName>style.visibility</p:attrName>
                                        </p:attrNameLst>
                                      </p:cBhvr>
                                      <p:to>
                                        <p:strVal val="visible"/>
                                      </p:to>
                                    </p:set>
                                    <p:anim calcmode="lin" valueType="num">
                                      <p:cBhvr>
                                        <p:cTn id="12" dur="500" fill="hold"/>
                                        <p:tgtEl>
                                          <p:spTgt spid="8194"/>
                                        </p:tgtEl>
                                        <p:attrNameLst>
                                          <p:attrName>ppt_w</p:attrName>
                                        </p:attrNameLst>
                                      </p:cBhvr>
                                      <p:tavLst>
                                        <p:tav tm="0">
                                          <p:val>
                                            <p:fltVal val="0"/>
                                          </p:val>
                                        </p:tav>
                                        <p:tav tm="100000">
                                          <p:val>
                                            <p:strVal val="#ppt_w"/>
                                          </p:val>
                                        </p:tav>
                                      </p:tavLst>
                                    </p:anim>
                                    <p:anim calcmode="lin" valueType="num">
                                      <p:cBhvr>
                                        <p:cTn id="13" dur="500" fill="hold"/>
                                        <p:tgtEl>
                                          <p:spTgt spid="8194"/>
                                        </p:tgtEl>
                                        <p:attrNameLst>
                                          <p:attrName>ppt_h</p:attrName>
                                        </p:attrNameLst>
                                      </p:cBhvr>
                                      <p:tavLst>
                                        <p:tav tm="0">
                                          <p:val>
                                            <p:fltVal val="0"/>
                                          </p:val>
                                        </p:tav>
                                        <p:tav tm="100000">
                                          <p:val>
                                            <p:strVal val="#ppt_h"/>
                                          </p:val>
                                        </p:tav>
                                      </p:tavLst>
                                    </p:anim>
                                    <p:animEffect transition="in" filter="fade">
                                      <p:cBhvr>
                                        <p:cTn id="14" dur="500"/>
                                        <p:tgtEl>
                                          <p:spTgt spid="819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ipe(up)">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wipe(up)">
                                      <p:cBhvr>
                                        <p:cTn id="24" dur="500"/>
                                        <p:tgtEl>
                                          <p:spTgt spid="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wipe(up)">
                                      <p:cBhvr>
                                        <p:cTn id="29"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bilgi Yer Tutucusu 2"/>
          <p:cNvSpPr>
            <a:spLocks noGrp="1"/>
          </p:cNvSpPr>
          <p:nvPr>
            <p:ph type="ftr" sz="quarter" idx="11"/>
          </p:nvPr>
        </p:nvSpPr>
        <p:spPr>
          <a:xfrm>
            <a:off x="2225073" y="6381704"/>
            <a:ext cx="5983287" cy="447152"/>
          </a:xfrm>
        </p:spPr>
        <p:txBody>
          <a:bodyPr/>
          <a:lstStyle/>
          <a:p>
            <a:r>
              <a:rPr lang="en-US" dirty="0"/>
              <a:t>General Information About Composite Materials / Mehmet </a:t>
            </a:r>
            <a:r>
              <a:rPr lang="en-US" dirty="0" err="1"/>
              <a:t>Zor</a:t>
            </a:r>
            <a:endParaRPr lang="tr-TR" dirty="0"/>
          </a:p>
        </p:txBody>
      </p:sp>
      <p:sp>
        <p:nvSpPr>
          <p:cNvPr id="9" name="Rectangle 3" descr="Rectangle: Click to edit Master text styles&#10;Second level&#10;Third level&#10;Fourth level&#10;Fifth level"/>
          <p:cNvSpPr>
            <a:spLocks noGrp="1" noChangeArrowheads="1"/>
          </p:cNvSpPr>
          <p:nvPr>
            <p:ph idx="1"/>
          </p:nvPr>
        </p:nvSpPr>
        <p:spPr>
          <a:xfrm>
            <a:off x="323774" y="2791709"/>
            <a:ext cx="4752282" cy="1842111"/>
          </a:xfrm>
          <a:noFill/>
        </p:spPr>
        <p:txBody>
          <a:bodyPr>
            <a:noAutofit/>
          </a:bodyPr>
          <a:lstStyle/>
          <a:p>
            <a:pPr marL="0" indent="0">
              <a:lnSpc>
                <a:spcPct val="150000"/>
              </a:lnSpc>
              <a:buNone/>
            </a:pPr>
            <a:r>
              <a:rPr lang="tr-TR" sz="1800" dirty="0">
                <a:solidFill>
                  <a:srgbClr val="FF0000"/>
                </a:solidFill>
              </a:rPr>
              <a:t>6.6 </a:t>
            </a:r>
            <a:r>
              <a:rPr lang="en-US" sz="1800" dirty="0">
                <a:solidFill>
                  <a:srgbClr val="3E8E51"/>
                </a:solidFill>
              </a:rPr>
              <a:t>Diversity: </a:t>
            </a:r>
            <a:r>
              <a:rPr lang="en-US" sz="1800" dirty="0"/>
              <a:t>Composite materials with different combinations with different mechanical properties can be manufactured.</a:t>
            </a:r>
            <a:endParaRPr lang="tr-TR" sz="1800" dirty="0"/>
          </a:p>
        </p:txBody>
      </p:sp>
      <p:sp>
        <p:nvSpPr>
          <p:cNvPr id="2" name="Slayt Numarası Yer Tutucusu 1"/>
          <p:cNvSpPr>
            <a:spLocks noGrp="1"/>
          </p:cNvSpPr>
          <p:nvPr>
            <p:ph type="sldNum" sz="quarter" idx="12"/>
          </p:nvPr>
        </p:nvSpPr>
        <p:spPr/>
        <p:txBody>
          <a:bodyPr/>
          <a:lstStyle/>
          <a:p>
            <a:fld id="{B7840E83-AC17-4BB5-BC43-751DE1ADA5B1}" type="slidenum">
              <a:rPr lang="tr-TR" smtClean="0"/>
              <a:t>38</a:t>
            </a:fld>
            <a:endParaRPr lang="tr-TR"/>
          </a:p>
        </p:txBody>
      </p:sp>
      <p:pic>
        <p:nvPicPr>
          <p:cNvPr id="9218" name="Picture 2" descr="http://www.phys.ksu.edu/machine-shop/images/mat-sal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350" y="2565940"/>
            <a:ext cx="3156139" cy="2367105"/>
          </a:xfrm>
          <a:prstGeom prst="rect">
            <a:avLst/>
          </a:prstGeom>
          <a:noFill/>
          <a:extLst>
            <a:ext uri="{909E8E84-426E-40DD-AFC4-6F175D3DCCD1}">
              <a14:hiddenFill xmlns:a14="http://schemas.microsoft.com/office/drawing/2010/main">
                <a:solidFill>
                  <a:srgbClr val="FFFFFF"/>
                </a:solidFill>
              </a14:hiddenFill>
            </a:ext>
          </a:extLst>
        </p:spPr>
      </p:pic>
      <p:sp>
        <p:nvSpPr>
          <p:cNvPr id="3" name="Veri Yer Tutucusu 2"/>
          <p:cNvSpPr>
            <a:spLocks noGrp="1"/>
          </p:cNvSpPr>
          <p:nvPr>
            <p:ph type="dt" sz="half" idx="10"/>
          </p:nvPr>
        </p:nvSpPr>
        <p:spPr/>
        <p:txBody>
          <a:bodyPr/>
          <a:lstStyle/>
          <a:p>
            <a:r>
              <a:rPr lang="tr-TR" dirty="0"/>
              <a:t>......</a:t>
            </a:r>
          </a:p>
        </p:txBody>
      </p:sp>
      <p:sp>
        <p:nvSpPr>
          <p:cNvPr id="11" name="Rectangle 2">
            <a:extLst>
              <a:ext uri="{FF2B5EF4-FFF2-40B4-BE49-F238E27FC236}">
                <a16:creationId xmlns:a16="http://schemas.microsoft.com/office/drawing/2014/main" id="{3E477DD5-2516-469E-8C4D-E661C848EEEF}"/>
              </a:ext>
            </a:extLst>
          </p:cNvPr>
          <p:cNvSpPr>
            <a:spLocks noGrp="1" noChangeArrowheads="1"/>
          </p:cNvSpPr>
          <p:nvPr>
            <p:ph type="title"/>
          </p:nvPr>
        </p:nvSpPr>
        <p:spPr>
          <a:xfrm>
            <a:off x="827584" y="322542"/>
            <a:ext cx="7772400" cy="573356"/>
          </a:xfrm>
          <a:noFill/>
        </p:spPr>
        <p:txBody>
          <a:bodyPr>
            <a:noAutofit/>
          </a:bodyPr>
          <a:lstStyle/>
          <a:p>
            <a:r>
              <a:rPr lang="tr-TR" sz="3600" dirty="0"/>
              <a:t>6- </a:t>
            </a:r>
            <a:r>
              <a:rPr lang="tr-TR" sz="3600" dirty="0" err="1"/>
              <a:t>Why</a:t>
            </a:r>
            <a:r>
              <a:rPr lang="tr-TR" sz="3600" dirty="0"/>
              <a:t> </a:t>
            </a:r>
            <a:r>
              <a:rPr lang="tr-TR" sz="3600" dirty="0" err="1"/>
              <a:t>Composite</a:t>
            </a:r>
            <a:r>
              <a:rPr lang="tr-TR" sz="3600" dirty="0"/>
              <a:t> </a:t>
            </a:r>
            <a:r>
              <a:rPr lang="tr-TR" sz="3600" dirty="0" err="1"/>
              <a:t>Material</a:t>
            </a:r>
            <a:r>
              <a:rPr lang="tr-TR" sz="3600" dirty="0"/>
              <a:t>?</a:t>
            </a:r>
          </a:p>
        </p:txBody>
      </p:sp>
      <p:sp>
        <p:nvSpPr>
          <p:cNvPr id="12" name="Dikdörtgen 11">
            <a:extLst>
              <a:ext uri="{FF2B5EF4-FFF2-40B4-BE49-F238E27FC236}">
                <a16:creationId xmlns:a16="http://schemas.microsoft.com/office/drawing/2014/main" id="{A0F5A8A9-1B93-4BD0-8FEB-BFB344384621}"/>
              </a:ext>
            </a:extLst>
          </p:cNvPr>
          <p:cNvSpPr/>
          <p:nvPr/>
        </p:nvSpPr>
        <p:spPr>
          <a:xfrm>
            <a:off x="6837472" y="761080"/>
            <a:ext cx="1370888" cy="400110"/>
          </a:xfrm>
          <a:prstGeom prst="rect">
            <a:avLst/>
          </a:prstGeom>
        </p:spPr>
        <p:txBody>
          <a:bodyPr wrap="none">
            <a:spAutoFit/>
          </a:bodyPr>
          <a:lstStyle/>
          <a:p>
            <a:r>
              <a:rPr lang="tr-TR" sz="2000" dirty="0">
                <a:solidFill>
                  <a:schemeClr val="bg2">
                    <a:lumMod val="90000"/>
                  </a:schemeClr>
                </a:solidFill>
              </a:rPr>
              <a:t>(</a:t>
            </a:r>
            <a:r>
              <a:rPr lang="tr-TR" sz="2000" dirty="0" err="1">
                <a:solidFill>
                  <a:schemeClr val="bg2">
                    <a:lumMod val="90000"/>
                  </a:schemeClr>
                </a:solidFill>
              </a:rPr>
              <a:t>continue</a:t>
            </a:r>
            <a:r>
              <a:rPr lang="tr-TR" sz="2000" dirty="0">
                <a:solidFill>
                  <a:schemeClr val="bg2">
                    <a:lumMod val="90000"/>
                  </a:schemeClr>
                </a:solidFill>
              </a:rPr>
              <a:t>)</a:t>
            </a:r>
          </a:p>
        </p:txBody>
      </p:sp>
    </p:spTree>
    <p:extLst>
      <p:ext uri="{BB962C8B-B14F-4D97-AF65-F5344CB8AC3E}">
        <p14:creationId xmlns:p14="http://schemas.microsoft.com/office/powerpoint/2010/main" val="359384710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9218"/>
                                        </p:tgtEl>
                                        <p:attrNameLst>
                                          <p:attrName>style.visibility</p:attrName>
                                        </p:attrNameLst>
                                      </p:cBhvr>
                                      <p:to>
                                        <p:strVal val="visible"/>
                                      </p:to>
                                    </p:set>
                                    <p:anim calcmode="lin" valueType="num">
                                      <p:cBhvr>
                                        <p:cTn id="12" dur="500" fill="hold"/>
                                        <p:tgtEl>
                                          <p:spTgt spid="9218"/>
                                        </p:tgtEl>
                                        <p:attrNameLst>
                                          <p:attrName>ppt_w</p:attrName>
                                        </p:attrNameLst>
                                      </p:cBhvr>
                                      <p:tavLst>
                                        <p:tav tm="0">
                                          <p:val>
                                            <p:fltVal val="0"/>
                                          </p:val>
                                        </p:tav>
                                        <p:tav tm="100000">
                                          <p:val>
                                            <p:strVal val="#ppt_w"/>
                                          </p:val>
                                        </p:tav>
                                      </p:tavLst>
                                    </p:anim>
                                    <p:anim calcmode="lin" valueType="num">
                                      <p:cBhvr>
                                        <p:cTn id="13" dur="500" fill="hold"/>
                                        <p:tgtEl>
                                          <p:spTgt spid="9218"/>
                                        </p:tgtEl>
                                        <p:attrNameLst>
                                          <p:attrName>ppt_h</p:attrName>
                                        </p:attrNameLst>
                                      </p:cBhvr>
                                      <p:tavLst>
                                        <p:tav tm="0">
                                          <p:val>
                                            <p:fltVal val="0"/>
                                          </p:val>
                                        </p:tav>
                                        <p:tav tm="100000">
                                          <p:val>
                                            <p:strVal val="#ppt_h"/>
                                          </p:val>
                                        </p:tav>
                                      </p:tavLst>
                                    </p:anim>
                                    <p:animEffect transition="in" filter="fade">
                                      <p:cBhvr>
                                        <p:cTn id="14"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bilgi Yer Tutucusu 2"/>
          <p:cNvSpPr>
            <a:spLocks noGrp="1"/>
          </p:cNvSpPr>
          <p:nvPr>
            <p:ph type="ftr" sz="quarter" idx="11"/>
          </p:nvPr>
        </p:nvSpPr>
        <p:spPr>
          <a:xfrm>
            <a:off x="2339752" y="6425596"/>
            <a:ext cx="5983287" cy="447152"/>
          </a:xfrm>
        </p:spPr>
        <p:txBody>
          <a:bodyPr/>
          <a:lstStyle/>
          <a:p>
            <a:r>
              <a:rPr lang="en-US" dirty="0"/>
              <a:t>General Information About Composite Materials / Mehmet </a:t>
            </a:r>
            <a:r>
              <a:rPr lang="en-US" dirty="0" err="1"/>
              <a:t>Zor</a:t>
            </a:r>
            <a:endParaRPr lang="tr-TR" dirty="0"/>
          </a:p>
        </p:txBody>
      </p:sp>
      <p:sp>
        <p:nvSpPr>
          <p:cNvPr id="9" name="Rectangle 3" descr="Rectangle: Click to edit Master text styles&#10;Second level&#10;Third level&#10;Fourth level&#10;Fifth level"/>
          <p:cNvSpPr>
            <a:spLocks noGrp="1" noChangeArrowheads="1"/>
          </p:cNvSpPr>
          <p:nvPr>
            <p:ph idx="1"/>
          </p:nvPr>
        </p:nvSpPr>
        <p:spPr>
          <a:xfrm>
            <a:off x="395535" y="2492896"/>
            <a:ext cx="5983287" cy="3448234"/>
          </a:xfrm>
          <a:noFill/>
        </p:spPr>
        <p:txBody>
          <a:bodyPr>
            <a:noAutofit/>
          </a:bodyPr>
          <a:lstStyle/>
          <a:p>
            <a:pPr>
              <a:lnSpc>
                <a:spcPct val="150000"/>
              </a:lnSpc>
            </a:pPr>
            <a:r>
              <a:rPr lang="en-US" sz="1800" dirty="0"/>
              <a:t>Complex machine elements consisting of multiple parts can be manufactured as a single piece using composites.</a:t>
            </a:r>
            <a:endParaRPr lang="tr-TR" sz="1800" dirty="0"/>
          </a:p>
          <a:p>
            <a:pPr>
              <a:lnSpc>
                <a:spcPct val="150000"/>
              </a:lnSpc>
            </a:pPr>
            <a:r>
              <a:rPr lang="en-US" sz="1800" dirty="0"/>
              <a:t>In this way, since the number of parts will decrease, the production time is shortened as the interconnecting details and parts decrease.</a:t>
            </a:r>
            <a:endParaRPr lang="tr-TR" sz="1800" dirty="0"/>
          </a:p>
          <a:p>
            <a:pPr>
              <a:lnSpc>
                <a:spcPct val="150000"/>
              </a:lnSpc>
            </a:pPr>
            <a:r>
              <a:rPr lang="en-US" sz="1800" dirty="0"/>
              <a:t>However, it is very difficult to achieve this situation in traditional materials such as aluminum and steel.</a:t>
            </a:r>
            <a:endParaRPr lang="tr-TR" sz="1800" dirty="0"/>
          </a:p>
        </p:txBody>
      </p:sp>
      <p:sp>
        <p:nvSpPr>
          <p:cNvPr id="2" name="Slayt Numarası Yer Tutucusu 1"/>
          <p:cNvSpPr>
            <a:spLocks noGrp="1"/>
          </p:cNvSpPr>
          <p:nvPr>
            <p:ph type="sldNum" sz="quarter" idx="12"/>
          </p:nvPr>
        </p:nvSpPr>
        <p:spPr/>
        <p:txBody>
          <a:bodyPr/>
          <a:lstStyle/>
          <a:p>
            <a:fld id="{B7840E83-AC17-4BB5-BC43-751DE1ADA5B1}" type="slidenum">
              <a:rPr lang="tr-TR" smtClean="0"/>
              <a:t>39</a:t>
            </a:fld>
            <a:endParaRPr lang="tr-TR"/>
          </a:p>
        </p:txBody>
      </p:sp>
      <p:pic>
        <p:nvPicPr>
          <p:cNvPr id="10242" name="Picture 2" descr="http://img132.imageshack.us/img132/9742/kalp8h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2200" y="2420888"/>
            <a:ext cx="2361903" cy="2385977"/>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409897" y="2087591"/>
            <a:ext cx="2358338" cy="369332"/>
          </a:xfrm>
          <a:prstGeom prst="rect">
            <a:avLst/>
          </a:prstGeom>
        </p:spPr>
        <p:txBody>
          <a:bodyPr wrap="none">
            <a:spAutoFit/>
          </a:bodyPr>
          <a:lstStyle/>
          <a:p>
            <a:r>
              <a:rPr lang="tr-TR" dirty="0">
                <a:solidFill>
                  <a:srgbClr val="FF0000"/>
                </a:solidFill>
              </a:rPr>
              <a:t>6.7</a:t>
            </a:r>
            <a:r>
              <a:rPr lang="tr-TR" dirty="0">
                <a:solidFill>
                  <a:srgbClr val="3E8E51"/>
                </a:solidFill>
              </a:rPr>
              <a:t>- </a:t>
            </a:r>
            <a:r>
              <a:rPr lang="tr-TR" dirty="0" err="1">
                <a:solidFill>
                  <a:srgbClr val="3E8E51"/>
                </a:solidFill>
              </a:rPr>
              <a:t>Ease</a:t>
            </a:r>
            <a:r>
              <a:rPr lang="tr-TR" dirty="0">
                <a:solidFill>
                  <a:srgbClr val="3E8E51"/>
                </a:solidFill>
              </a:rPr>
              <a:t> of </a:t>
            </a:r>
            <a:r>
              <a:rPr lang="tr-TR" dirty="0" err="1">
                <a:solidFill>
                  <a:srgbClr val="3E8E51"/>
                </a:solidFill>
              </a:rPr>
              <a:t>Molding</a:t>
            </a:r>
            <a:r>
              <a:rPr lang="tr-TR" dirty="0">
                <a:solidFill>
                  <a:srgbClr val="3E8E51"/>
                </a:solidFill>
              </a:rPr>
              <a:t>:</a:t>
            </a:r>
            <a:endParaRPr lang="tr-TR" dirty="0"/>
          </a:p>
        </p:txBody>
      </p:sp>
      <p:sp>
        <p:nvSpPr>
          <p:cNvPr id="4" name="Veri Yer Tutucusu 3"/>
          <p:cNvSpPr>
            <a:spLocks noGrp="1"/>
          </p:cNvSpPr>
          <p:nvPr>
            <p:ph type="dt" sz="half" idx="10"/>
          </p:nvPr>
        </p:nvSpPr>
        <p:spPr/>
        <p:txBody>
          <a:bodyPr/>
          <a:lstStyle/>
          <a:p>
            <a:r>
              <a:rPr lang="tr-TR" dirty="0"/>
              <a:t>......</a:t>
            </a:r>
          </a:p>
        </p:txBody>
      </p:sp>
      <p:sp>
        <p:nvSpPr>
          <p:cNvPr id="12" name="Rectangle 2">
            <a:extLst>
              <a:ext uri="{FF2B5EF4-FFF2-40B4-BE49-F238E27FC236}">
                <a16:creationId xmlns:a16="http://schemas.microsoft.com/office/drawing/2014/main" id="{C46C8C93-2B97-423D-A3FB-C88F5882B885}"/>
              </a:ext>
            </a:extLst>
          </p:cNvPr>
          <p:cNvSpPr>
            <a:spLocks noGrp="1" noChangeArrowheads="1"/>
          </p:cNvSpPr>
          <p:nvPr>
            <p:ph type="title"/>
          </p:nvPr>
        </p:nvSpPr>
        <p:spPr>
          <a:xfrm>
            <a:off x="827584" y="322542"/>
            <a:ext cx="7772400" cy="573356"/>
          </a:xfrm>
          <a:noFill/>
        </p:spPr>
        <p:txBody>
          <a:bodyPr>
            <a:noAutofit/>
          </a:bodyPr>
          <a:lstStyle/>
          <a:p>
            <a:r>
              <a:rPr lang="tr-TR" sz="3600" dirty="0"/>
              <a:t>6- </a:t>
            </a:r>
            <a:r>
              <a:rPr lang="tr-TR" sz="3600" dirty="0" err="1"/>
              <a:t>Why</a:t>
            </a:r>
            <a:r>
              <a:rPr lang="tr-TR" sz="3600" dirty="0"/>
              <a:t> </a:t>
            </a:r>
            <a:r>
              <a:rPr lang="tr-TR" sz="3600" dirty="0" err="1"/>
              <a:t>Composite</a:t>
            </a:r>
            <a:r>
              <a:rPr lang="tr-TR" sz="3600" dirty="0"/>
              <a:t> </a:t>
            </a:r>
            <a:r>
              <a:rPr lang="tr-TR" sz="3600" dirty="0" err="1"/>
              <a:t>Material</a:t>
            </a:r>
            <a:r>
              <a:rPr lang="tr-TR" sz="3600" dirty="0"/>
              <a:t>?</a:t>
            </a:r>
          </a:p>
        </p:txBody>
      </p:sp>
      <p:sp>
        <p:nvSpPr>
          <p:cNvPr id="13" name="Dikdörtgen 12">
            <a:extLst>
              <a:ext uri="{FF2B5EF4-FFF2-40B4-BE49-F238E27FC236}">
                <a16:creationId xmlns:a16="http://schemas.microsoft.com/office/drawing/2014/main" id="{D123D68F-ABD9-4C3E-84B4-2B2294DD99AF}"/>
              </a:ext>
            </a:extLst>
          </p:cNvPr>
          <p:cNvSpPr/>
          <p:nvPr/>
        </p:nvSpPr>
        <p:spPr>
          <a:xfrm>
            <a:off x="6837472" y="761080"/>
            <a:ext cx="1370888" cy="400110"/>
          </a:xfrm>
          <a:prstGeom prst="rect">
            <a:avLst/>
          </a:prstGeom>
        </p:spPr>
        <p:txBody>
          <a:bodyPr wrap="none">
            <a:spAutoFit/>
          </a:bodyPr>
          <a:lstStyle/>
          <a:p>
            <a:r>
              <a:rPr lang="tr-TR" sz="2000" dirty="0">
                <a:solidFill>
                  <a:schemeClr val="bg2">
                    <a:lumMod val="90000"/>
                  </a:schemeClr>
                </a:solidFill>
              </a:rPr>
              <a:t>(</a:t>
            </a:r>
            <a:r>
              <a:rPr lang="tr-TR" sz="2000" dirty="0" err="1">
                <a:solidFill>
                  <a:schemeClr val="bg2">
                    <a:lumMod val="90000"/>
                  </a:schemeClr>
                </a:solidFill>
              </a:rPr>
              <a:t>continue</a:t>
            </a:r>
            <a:r>
              <a:rPr lang="tr-TR" sz="2000" dirty="0">
                <a:solidFill>
                  <a:schemeClr val="bg2">
                    <a:lumMod val="90000"/>
                  </a:schemeClr>
                </a:solidFill>
              </a:rPr>
              <a:t>)</a:t>
            </a:r>
          </a:p>
        </p:txBody>
      </p:sp>
    </p:spTree>
    <p:extLst>
      <p:ext uri="{BB962C8B-B14F-4D97-AF65-F5344CB8AC3E}">
        <p14:creationId xmlns:p14="http://schemas.microsoft.com/office/powerpoint/2010/main" val="188847349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10242"/>
                                        </p:tgtEl>
                                        <p:attrNameLst>
                                          <p:attrName>style.visibility</p:attrName>
                                        </p:attrNameLst>
                                      </p:cBhvr>
                                      <p:to>
                                        <p:strVal val="visible"/>
                                      </p:to>
                                    </p:set>
                                    <p:anim calcmode="lin" valueType="num">
                                      <p:cBhvr>
                                        <p:cTn id="23" dur="500" fill="hold"/>
                                        <p:tgtEl>
                                          <p:spTgt spid="10242"/>
                                        </p:tgtEl>
                                        <p:attrNameLst>
                                          <p:attrName>ppt_w</p:attrName>
                                        </p:attrNameLst>
                                      </p:cBhvr>
                                      <p:tavLst>
                                        <p:tav tm="0">
                                          <p:val>
                                            <p:fltVal val="0"/>
                                          </p:val>
                                        </p:tav>
                                        <p:tav tm="100000">
                                          <p:val>
                                            <p:strVal val="#ppt_w"/>
                                          </p:val>
                                        </p:tav>
                                      </p:tavLst>
                                    </p:anim>
                                    <p:anim calcmode="lin" valueType="num">
                                      <p:cBhvr>
                                        <p:cTn id="24" dur="500" fill="hold"/>
                                        <p:tgtEl>
                                          <p:spTgt spid="10242"/>
                                        </p:tgtEl>
                                        <p:attrNameLst>
                                          <p:attrName>ppt_h</p:attrName>
                                        </p:attrNameLst>
                                      </p:cBhvr>
                                      <p:tavLst>
                                        <p:tav tm="0">
                                          <p:val>
                                            <p:fltVal val="0"/>
                                          </p:val>
                                        </p:tav>
                                        <p:tav tm="100000">
                                          <p:val>
                                            <p:strVal val="#ppt_h"/>
                                          </p:val>
                                        </p:tav>
                                      </p:tavLst>
                                    </p:anim>
                                    <p:animEffect transition="in" filter="fade">
                                      <p:cBhvr>
                                        <p:cTn id="25" dur="500"/>
                                        <p:tgtEl>
                                          <p:spTgt spid="1024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wipe(left)">
                                      <p:cBhvr>
                                        <p:cTn id="30" dur="500"/>
                                        <p:tgtEl>
                                          <p:spTgt spid="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animEffect transition="in" filter="wipe(left)">
                                      <p:cBhvr>
                                        <p:cTn id="35" dur="500"/>
                                        <p:tgtEl>
                                          <p:spTgt spid="9">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xEl>
                                              <p:pRg st="2" end="2"/>
                                            </p:txEl>
                                          </p:spTgt>
                                        </p:tgtEl>
                                        <p:attrNameLst>
                                          <p:attrName>style.visibility</p:attrName>
                                        </p:attrNameLst>
                                      </p:cBhvr>
                                      <p:to>
                                        <p:strVal val="visible"/>
                                      </p:to>
                                    </p:set>
                                    <p:animEffect transition="in" filter="wipe(left)">
                                      <p:cBhvr>
                                        <p:cTn id="40"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3"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69319" y="226317"/>
            <a:ext cx="8534400" cy="758952"/>
          </a:xfrm>
        </p:spPr>
        <p:txBody>
          <a:bodyPr>
            <a:normAutofit/>
          </a:bodyPr>
          <a:lstStyle/>
          <a:p>
            <a:r>
              <a:rPr lang="tr-TR" dirty="0"/>
              <a:t>2- </a:t>
            </a:r>
            <a:r>
              <a:rPr lang="en" dirty="0"/>
              <a:t>Basic Properties of Composite Materials</a:t>
            </a:r>
          </a:p>
        </p:txBody>
      </p:sp>
      <p:sp>
        <p:nvSpPr>
          <p:cNvPr id="3" name="Altbilgi Yer Tutucusu 2"/>
          <p:cNvSpPr>
            <a:spLocks noGrp="1"/>
          </p:cNvSpPr>
          <p:nvPr>
            <p:ph type="ftr" sz="quarter" idx="11"/>
          </p:nvPr>
        </p:nvSpPr>
        <p:spPr>
          <a:xfrm>
            <a:off x="2152422" y="6422604"/>
            <a:ext cx="4651826" cy="330520"/>
          </a:xfrm>
        </p:spPr>
        <p:txBody>
          <a:bodyPr/>
          <a:lstStyle/>
          <a:p>
            <a:r>
              <a:rPr lang="en-US" dirty="0"/>
              <a:t>General Information About Composite Materials / Mehmet </a:t>
            </a:r>
            <a:r>
              <a:rPr lang="en-US" dirty="0" err="1"/>
              <a:t>Zor</a:t>
            </a:r>
            <a:endParaRPr lang="tr-TR" dirty="0"/>
          </a:p>
        </p:txBody>
      </p:sp>
      <p:sp>
        <p:nvSpPr>
          <p:cNvPr id="5" name="İçerik Yer Tutucusu 4"/>
          <p:cNvSpPr>
            <a:spLocks noGrp="1"/>
          </p:cNvSpPr>
          <p:nvPr>
            <p:ph sz="quarter" idx="1"/>
          </p:nvPr>
        </p:nvSpPr>
        <p:spPr>
          <a:xfrm>
            <a:off x="135515" y="1593149"/>
            <a:ext cx="6547372" cy="4680520"/>
          </a:xfrm>
        </p:spPr>
        <p:txBody>
          <a:bodyPr>
            <a:noAutofit/>
          </a:bodyPr>
          <a:lstStyle/>
          <a:p>
            <a:pPr marL="342900" indent="-342900" algn="just">
              <a:lnSpc>
                <a:spcPct val="170000"/>
              </a:lnSpc>
              <a:buFont typeface="+mj-lt"/>
              <a:buAutoNum type="arabicPeriod"/>
            </a:pPr>
            <a:r>
              <a:rPr lang="en" sz="1800" dirty="0"/>
              <a:t>Although composite actually means mixture</a:t>
            </a:r>
            <a:r>
              <a:rPr lang="tr-TR" sz="1800" dirty="0"/>
              <a:t>,</a:t>
            </a:r>
            <a:r>
              <a:rPr lang="en" sz="1800" dirty="0"/>
              <a:t> it does not consist of soluble and dissolving components.</a:t>
            </a:r>
          </a:p>
          <a:p>
            <a:pPr marL="342900" indent="-342900" algn="just">
              <a:lnSpc>
                <a:spcPct val="170000"/>
              </a:lnSpc>
              <a:buFont typeface="+mj-lt"/>
              <a:buAutoNum type="arabicPeriod"/>
            </a:pPr>
            <a:r>
              <a:rPr lang="en" sz="1800" dirty="0"/>
              <a:t>There is no exchange of atoms between the components.</a:t>
            </a:r>
          </a:p>
          <a:p>
            <a:pPr marL="342900" indent="-342900" algn="just">
              <a:lnSpc>
                <a:spcPct val="170000"/>
              </a:lnSpc>
              <a:buFont typeface="+mj-lt"/>
              <a:buAutoNum type="arabicPeriod"/>
            </a:pPr>
            <a:r>
              <a:rPr lang="en" sz="1800" dirty="0" err="1"/>
              <a:t>Composite </a:t>
            </a:r>
            <a:r>
              <a:rPr lang="en" sz="1800" dirty="0"/>
              <a:t>components do not chemically affect each other.</a:t>
            </a:r>
          </a:p>
          <a:p>
            <a:pPr marL="342900" indent="-342900" algn="just">
              <a:lnSpc>
                <a:spcPct val="170000"/>
              </a:lnSpc>
              <a:buFont typeface="+mj-lt"/>
              <a:buAutoNum type="arabicPeriod"/>
            </a:pPr>
            <a:r>
              <a:rPr lang="en" sz="1800" dirty="0"/>
              <a:t>If the materials dissolve in each other and there is a mixture at the atomic level, such materials are not composites but alloys.</a:t>
            </a:r>
          </a:p>
          <a:p>
            <a:pPr marL="342900" indent="-342900" algn="just">
              <a:lnSpc>
                <a:spcPct val="170000"/>
              </a:lnSpc>
              <a:buFont typeface="+mj-lt"/>
              <a:buAutoNum type="arabicPeriod"/>
            </a:pPr>
            <a:r>
              <a:rPr lang="en-US" sz="1800" dirty="0"/>
              <a:t>If the mixture is at the level of nanometer particles, these types of composites are called </a:t>
            </a:r>
            <a:r>
              <a:rPr lang="en-US" sz="1800" dirty="0" err="1"/>
              <a:t>nano</a:t>
            </a:r>
            <a:r>
              <a:rPr lang="en-US" sz="1800" dirty="0"/>
              <a:t> composites.</a:t>
            </a:r>
            <a:endParaRPr lang="tr-TR" sz="1800" dirty="0"/>
          </a:p>
          <a:p>
            <a:pPr marL="0" indent="0" algn="just">
              <a:lnSpc>
                <a:spcPct val="170000"/>
              </a:lnSpc>
              <a:buNone/>
            </a:pPr>
            <a:endParaRPr lang="tr-TR" sz="1800" dirty="0"/>
          </a:p>
        </p:txBody>
      </p:sp>
      <p:pic>
        <p:nvPicPr>
          <p:cNvPr id="7" name="Picture 2" descr="https://encrypted-tbn1.gstatic.com/images?q=tbn:ANd9GcQXtmn_TNS40Jv-9rXvgWJLgncPUJUGpNL-_TVcBMQpbcGYS3N9B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2887" y="2106440"/>
            <a:ext cx="2235881" cy="3099744"/>
          </a:xfrm>
          <a:prstGeom prst="rect">
            <a:avLst/>
          </a:prstGeom>
          <a:noFill/>
          <a:extLst>
            <a:ext uri="{909E8E84-426E-40DD-AFC4-6F175D3DCCD1}">
              <a14:hiddenFill xmlns:a14="http://schemas.microsoft.com/office/drawing/2010/main">
                <a:solidFill>
                  <a:srgbClr val="FFFFFF"/>
                </a:solidFill>
              </a14:hiddenFill>
            </a:ext>
          </a:extLst>
        </p:spPr>
      </p:pic>
      <p:sp>
        <p:nvSpPr>
          <p:cNvPr id="6" name="Slayt Numarası Yer Tutucusu 5"/>
          <p:cNvSpPr>
            <a:spLocks noGrp="1"/>
          </p:cNvSpPr>
          <p:nvPr>
            <p:ph type="sldNum" sz="quarter" idx="12"/>
          </p:nvPr>
        </p:nvSpPr>
        <p:spPr/>
        <p:txBody>
          <a:bodyPr/>
          <a:lstStyle/>
          <a:p>
            <a:fld id="{B7840E83-AC17-4BB5-BC43-751DE1ADA5B1}" type="slidenum">
              <a:rPr lang="tr-TR" smtClean="0"/>
              <a:t>4</a:t>
            </a:fld>
            <a:endParaRPr lang="tr-TR"/>
          </a:p>
        </p:txBody>
      </p:sp>
      <p:sp>
        <p:nvSpPr>
          <p:cNvPr id="4" name="Veri Yer Tutucusu 3"/>
          <p:cNvSpPr>
            <a:spLocks noGrp="1"/>
          </p:cNvSpPr>
          <p:nvPr>
            <p:ph type="dt" sz="half" idx="10"/>
          </p:nvPr>
        </p:nvSpPr>
        <p:spPr/>
        <p:txBody>
          <a:bodyPr/>
          <a:lstStyle/>
          <a:p>
            <a:r>
              <a:rPr lang="tr-TR" dirty="0"/>
              <a:t>......</a:t>
            </a:r>
            <a:endParaRPr lang="en" dirty="0"/>
          </a:p>
        </p:txBody>
      </p:sp>
    </p:spTree>
    <p:extLst>
      <p:ext uri="{BB962C8B-B14F-4D97-AF65-F5344CB8AC3E}">
        <p14:creationId xmlns:p14="http://schemas.microsoft.com/office/powerpoint/2010/main" val="400482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bilgi Yer Tutucusu 2"/>
          <p:cNvSpPr>
            <a:spLocks noGrp="1"/>
          </p:cNvSpPr>
          <p:nvPr>
            <p:ph type="ftr" sz="quarter" idx="11"/>
          </p:nvPr>
        </p:nvSpPr>
        <p:spPr>
          <a:xfrm>
            <a:off x="2411760" y="6404984"/>
            <a:ext cx="5983287" cy="447152"/>
          </a:xfrm>
        </p:spPr>
        <p:txBody>
          <a:bodyPr/>
          <a:lstStyle/>
          <a:p>
            <a:r>
              <a:rPr lang="en-US" dirty="0"/>
              <a:t>General Information About Composite Materials / Mehmet </a:t>
            </a:r>
            <a:r>
              <a:rPr lang="en-US" dirty="0" err="1"/>
              <a:t>Zor</a:t>
            </a:r>
            <a:endParaRPr lang="tr-TR" dirty="0"/>
          </a:p>
        </p:txBody>
      </p:sp>
      <p:sp>
        <p:nvSpPr>
          <p:cNvPr id="9" name="Rectangle 3" descr="Rectangle: Click to edit Master text styles&#10;Second level&#10;Third level&#10;Fourth level&#10;Fifth level"/>
          <p:cNvSpPr>
            <a:spLocks noGrp="1" noChangeArrowheads="1"/>
          </p:cNvSpPr>
          <p:nvPr>
            <p:ph idx="1"/>
          </p:nvPr>
        </p:nvSpPr>
        <p:spPr>
          <a:xfrm>
            <a:off x="646798" y="2435651"/>
            <a:ext cx="3921968" cy="2294964"/>
          </a:xfrm>
          <a:noFill/>
        </p:spPr>
        <p:txBody>
          <a:bodyPr>
            <a:noAutofit/>
          </a:bodyPr>
          <a:lstStyle/>
          <a:p>
            <a:pPr marL="0" indent="0">
              <a:lnSpc>
                <a:spcPct val="150000"/>
              </a:lnSpc>
              <a:buNone/>
            </a:pPr>
            <a:r>
              <a:rPr lang="en-US" sz="2000" dirty="0"/>
              <a:t>The polyester resin used in composites can be colored with special pigment additives and produced as self-colored according to the purpose.</a:t>
            </a:r>
            <a:endParaRPr lang="tr-TR" sz="2000" dirty="0"/>
          </a:p>
        </p:txBody>
      </p:sp>
      <p:sp>
        <p:nvSpPr>
          <p:cNvPr id="2" name="Slayt Numarası Yer Tutucusu 1"/>
          <p:cNvSpPr>
            <a:spLocks noGrp="1"/>
          </p:cNvSpPr>
          <p:nvPr>
            <p:ph type="sldNum" sz="quarter" idx="12"/>
          </p:nvPr>
        </p:nvSpPr>
        <p:spPr/>
        <p:txBody>
          <a:bodyPr/>
          <a:lstStyle/>
          <a:p>
            <a:fld id="{B7840E83-AC17-4BB5-BC43-751DE1ADA5B1}" type="slidenum">
              <a:rPr lang="tr-TR" smtClean="0"/>
              <a:t>40</a:t>
            </a:fld>
            <a:endParaRPr lang="tr-TR"/>
          </a:p>
        </p:txBody>
      </p:sp>
      <p:pic>
        <p:nvPicPr>
          <p:cNvPr id="11266" name="Picture 2" descr="http://www.eskim.com.tr/asset/pigmentPas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2574196"/>
            <a:ext cx="3635716" cy="2107580"/>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467544" y="1833564"/>
            <a:ext cx="2215671" cy="400110"/>
          </a:xfrm>
          <a:prstGeom prst="rect">
            <a:avLst/>
          </a:prstGeom>
        </p:spPr>
        <p:txBody>
          <a:bodyPr wrap="none">
            <a:spAutoFit/>
          </a:bodyPr>
          <a:lstStyle/>
          <a:p>
            <a:r>
              <a:rPr lang="tr-TR" sz="2000" dirty="0">
                <a:solidFill>
                  <a:srgbClr val="FF0000"/>
                </a:solidFill>
              </a:rPr>
              <a:t>6.8</a:t>
            </a:r>
            <a:r>
              <a:rPr lang="tr-TR" sz="2000" dirty="0">
                <a:solidFill>
                  <a:srgbClr val="3E8E51"/>
                </a:solidFill>
              </a:rPr>
              <a:t>. </a:t>
            </a:r>
            <a:r>
              <a:rPr lang="tr-TR" sz="2000" dirty="0" err="1">
                <a:solidFill>
                  <a:srgbClr val="3E8E51"/>
                </a:solidFill>
              </a:rPr>
              <a:t>Color</a:t>
            </a:r>
            <a:r>
              <a:rPr lang="tr-TR" sz="2000" dirty="0">
                <a:solidFill>
                  <a:srgbClr val="3E8E51"/>
                </a:solidFill>
              </a:rPr>
              <a:t> </a:t>
            </a:r>
            <a:r>
              <a:rPr lang="tr-TR" sz="2000" dirty="0" err="1">
                <a:solidFill>
                  <a:srgbClr val="3E8E51"/>
                </a:solidFill>
              </a:rPr>
              <a:t>variety</a:t>
            </a:r>
            <a:r>
              <a:rPr lang="tr-TR" sz="2000" dirty="0">
                <a:solidFill>
                  <a:srgbClr val="3E8E51"/>
                </a:solidFill>
              </a:rPr>
              <a:t>:</a:t>
            </a:r>
            <a:endParaRPr lang="tr-TR" sz="2000" dirty="0"/>
          </a:p>
        </p:txBody>
      </p:sp>
      <p:sp>
        <p:nvSpPr>
          <p:cNvPr id="4" name="Veri Yer Tutucusu 3"/>
          <p:cNvSpPr>
            <a:spLocks noGrp="1"/>
          </p:cNvSpPr>
          <p:nvPr>
            <p:ph type="dt" sz="half" idx="10"/>
          </p:nvPr>
        </p:nvSpPr>
        <p:spPr/>
        <p:txBody>
          <a:bodyPr/>
          <a:lstStyle/>
          <a:p>
            <a:r>
              <a:rPr lang="tr-TR" dirty="0"/>
              <a:t>......</a:t>
            </a:r>
          </a:p>
        </p:txBody>
      </p:sp>
      <p:sp>
        <p:nvSpPr>
          <p:cNvPr id="12" name="Rectangle 2">
            <a:extLst>
              <a:ext uri="{FF2B5EF4-FFF2-40B4-BE49-F238E27FC236}">
                <a16:creationId xmlns:a16="http://schemas.microsoft.com/office/drawing/2014/main" id="{98A44E33-86AE-4B4F-86FE-CD310D3CB6CF}"/>
              </a:ext>
            </a:extLst>
          </p:cNvPr>
          <p:cNvSpPr>
            <a:spLocks noGrp="1" noChangeArrowheads="1"/>
          </p:cNvSpPr>
          <p:nvPr>
            <p:ph type="title"/>
          </p:nvPr>
        </p:nvSpPr>
        <p:spPr>
          <a:xfrm>
            <a:off x="827584" y="322542"/>
            <a:ext cx="7772400" cy="573356"/>
          </a:xfrm>
          <a:noFill/>
        </p:spPr>
        <p:txBody>
          <a:bodyPr>
            <a:noAutofit/>
          </a:bodyPr>
          <a:lstStyle/>
          <a:p>
            <a:r>
              <a:rPr lang="tr-TR" sz="3600" dirty="0"/>
              <a:t>6- </a:t>
            </a:r>
            <a:r>
              <a:rPr lang="tr-TR" sz="3600" dirty="0" err="1"/>
              <a:t>Why</a:t>
            </a:r>
            <a:r>
              <a:rPr lang="tr-TR" sz="3600" dirty="0"/>
              <a:t> </a:t>
            </a:r>
            <a:r>
              <a:rPr lang="tr-TR" sz="3600" dirty="0" err="1"/>
              <a:t>Composite</a:t>
            </a:r>
            <a:r>
              <a:rPr lang="tr-TR" sz="3600" dirty="0"/>
              <a:t> </a:t>
            </a:r>
            <a:r>
              <a:rPr lang="tr-TR" sz="3600" dirty="0" err="1"/>
              <a:t>Material</a:t>
            </a:r>
            <a:r>
              <a:rPr lang="tr-TR" sz="3600" dirty="0"/>
              <a:t>?</a:t>
            </a:r>
          </a:p>
        </p:txBody>
      </p:sp>
      <p:sp>
        <p:nvSpPr>
          <p:cNvPr id="13" name="Dikdörtgen 12">
            <a:extLst>
              <a:ext uri="{FF2B5EF4-FFF2-40B4-BE49-F238E27FC236}">
                <a16:creationId xmlns:a16="http://schemas.microsoft.com/office/drawing/2014/main" id="{90EFE567-8C59-4358-8684-B40D3E915896}"/>
              </a:ext>
            </a:extLst>
          </p:cNvPr>
          <p:cNvSpPr/>
          <p:nvPr/>
        </p:nvSpPr>
        <p:spPr>
          <a:xfrm>
            <a:off x="6837472" y="761080"/>
            <a:ext cx="1370888" cy="400110"/>
          </a:xfrm>
          <a:prstGeom prst="rect">
            <a:avLst/>
          </a:prstGeom>
        </p:spPr>
        <p:txBody>
          <a:bodyPr wrap="none">
            <a:spAutoFit/>
          </a:bodyPr>
          <a:lstStyle/>
          <a:p>
            <a:r>
              <a:rPr lang="tr-TR" sz="2000" dirty="0">
                <a:solidFill>
                  <a:schemeClr val="bg2">
                    <a:lumMod val="90000"/>
                  </a:schemeClr>
                </a:solidFill>
              </a:rPr>
              <a:t>(</a:t>
            </a:r>
            <a:r>
              <a:rPr lang="tr-TR" sz="2000" dirty="0" err="1">
                <a:solidFill>
                  <a:schemeClr val="bg2">
                    <a:lumMod val="90000"/>
                  </a:schemeClr>
                </a:solidFill>
              </a:rPr>
              <a:t>continue</a:t>
            </a:r>
            <a:r>
              <a:rPr lang="tr-TR" sz="2000" dirty="0">
                <a:solidFill>
                  <a:schemeClr val="bg2">
                    <a:lumMod val="90000"/>
                  </a:schemeClr>
                </a:solidFill>
              </a:rPr>
              <a:t>)</a:t>
            </a:r>
          </a:p>
        </p:txBody>
      </p:sp>
    </p:spTree>
    <p:extLst>
      <p:ext uri="{BB962C8B-B14F-4D97-AF65-F5344CB8AC3E}">
        <p14:creationId xmlns:p14="http://schemas.microsoft.com/office/powerpoint/2010/main" val="27675529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1266"/>
                                        </p:tgtEl>
                                        <p:attrNameLst>
                                          <p:attrName>style.visibility</p:attrName>
                                        </p:attrNameLst>
                                      </p:cBhvr>
                                      <p:to>
                                        <p:strVal val="visible"/>
                                      </p:to>
                                    </p:set>
                                    <p:anim calcmode="lin" valueType="num">
                                      <p:cBhvr>
                                        <p:cTn id="12" dur="500" fill="hold"/>
                                        <p:tgtEl>
                                          <p:spTgt spid="11266"/>
                                        </p:tgtEl>
                                        <p:attrNameLst>
                                          <p:attrName>ppt_w</p:attrName>
                                        </p:attrNameLst>
                                      </p:cBhvr>
                                      <p:tavLst>
                                        <p:tav tm="0">
                                          <p:val>
                                            <p:fltVal val="0"/>
                                          </p:val>
                                        </p:tav>
                                        <p:tav tm="100000">
                                          <p:val>
                                            <p:strVal val="#ppt_w"/>
                                          </p:val>
                                        </p:tav>
                                      </p:tavLst>
                                    </p:anim>
                                    <p:anim calcmode="lin" valueType="num">
                                      <p:cBhvr>
                                        <p:cTn id="13" dur="500" fill="hold"/>
                                        <p:tgtEl>
                                          <p:spTgt spid="11266"/>
                                        </p:tgtEl>
                                        <p:attrNameLst>
                                          <p:attrName>ppt_h</p:attrName>
                                        </p:attrNameLst>
                                      </p:cBhvr>
                                      <p:tavLst>
                                        <p:tav tm="0">
                                          <p:val>
                                            <p:fltVal val="0"/>
                                          </p:val>
                                        </p:tav>
                                        <p:tav tm="100000">
                                          <p:val>
                                            <p:strVal val="#ppt_h"/>
                                          </p:val>
                                        </p:tav>
                                      </p:tavLst>
                                    </p:anim>
                                    <p:animEffect transition="in" filter="fade">
                                      <p:cBhvr>
                                        <p:cTn id="14" dur="500"/>
                                        <p:tgtEl>
                                          <p:spTgt spid="1126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ipe(down)">
                                      <p:cBhvr>
                                        <p:cTn id="19"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bilgi Yer Tutucusu 2"/>
          <p:cNvSpPr>
            <a:spLocks noGrp="1"/>
          </p:cNvSpPr>
          <p:nvPr>
            <p:ph type="ftr" sz="quarter" idx="11"/>
          </p:nvPr>
        </p:nvSpPr>
        <p:spPr>
          <a:xfrm>
            <a:off x="2123728" y="6404984"/>
            <a:ext cx="5983287" cy="447152"/>
          </a:xfrm>
        </p:spPr>
        <p:txBody>
          <a:bodyPr/>
          <a:lstStyle/>
          <a:p>
            <a:r>
              <a:rPr lang="en-US" dirty="0"/>
              <a:t>General Information About Composite Materials / Mehmet </a:t>
            </a:r>
            <a:r>
              <a:rPr lang="en-US" dirty="0" err="1"/>
              <a:t>Zor</a:t>
            </a:r>
            <a:endParaRPr lang="tr-TR" dirty="0"/>
          </a:p>
        </p:txBody>
      </p:sp>
      <p:sp>
        <p:nvSpPr>
          <p:cNvPr id="9" name="Rectangle 3" descr="Rectangle: Click to edit Master text styles&#10;Second level&#10;Third level&#10;Fourth level&#10;Fifth level"/>
          <p:cNvSpPr>
            <a:spLocks noGrp="1" noChangeArrowheads="1"/>
          </p:cNvSpPr>
          <p:nvPr>
            <p:ph idx="1"/>
          </p:nvPr>
        </p:nvSpPr>
        <p:spPr>
          <a:xfrm>
            <a:off x="489739" y="2664341"/>
            <a:ext cx="3871949" cy="1872208"/>
          </a:xfrm>
          <a:noFill/>
        </p:spPr>
        <p:txBody>
          <a:bodyPr>
            <a:noAutofit/>
          </a:bodyPr>
          <a:lstStyle/>
          <a:p>
            <a:pPr marL="0" indent="0">
              <a:lnSpc>
                <a:spcPct val="200000"/>
              </a:lnSpc>
              <a:buNone/>
            </a:pPr>
            <a:r>
              <a:rPr lang="en-US" sz="2000" dirty="0"/>
              <a:t>Even complex machine elements can be easily designed with composite materials.</a:t>
            </a:r>
            <a:endParaRPr lang="tr-TR" sz="2000" dirty="0"/>
          </a:p>
        </p:txBody>
      </p:sp>
      <p:sp>
        <p:nvSpPr>
          <p:cNvPr id="2" name="Slayt Numarası Yer Tutucusu 1"/>
          <p:cNvSpPr>
            <a:spLocks noGrp="1"/>
          </p:cNvSpPr>
          <p:nvPr>
            <p:ph type="sldNum" sz="quarter" idx="12"/>
          </p:nvPr>
        </p:nvSpPr>
        <p:spPr/>
        <p:txBody>
          <a:bodyPr/>
          <a:lstStyle/>
          <a:p>
            <a:fld id="{B7840E83-AC17-4BB5-BC43-751DE1ADA5B1}" type="slidenum">
              <a:rPr lang="tr-TR" smtClean="0"/>
              <a:t>41</a:t>
            </a:fld>
            <a:endParaRPr lang="tr-TR"/>
          </a:p>
        </p:txBody>
      </p:sp>
      <p:pic>
        <p:nvPicPr>
          <p:cNvPr id="12290" name="Picture 2" descr="Composite Performance Technologies LLC, used rapid-molded parts to improve the intake manifold's design then went directly to production tooling. The manifold's three parts are made from a high-performance PP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8834" y="1710892"/>
            <a:ext cx="2405115" cy="233065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diabgroup.com/~/media/Images/Global%20Images/Landscape/Kit/kitscompetence_271x2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4149078"/>
            <a:ext cx="2359781" cy="1994059"/>
          </a:xfrm>
          <a:prstGeom prst="rect">
            <a:avLst/>
          </a:prstGeom>
          <a:noFill/>
          <a:extLst>
            <a:ext uri="{909E8E84-426E-40DD-AFC4-6F175D3DCCD1}">
              <a14:hiddenFill xmlns:a14="http://schemas.microsoft.com/office/drawing/2010/main">
                <a:solidFill>
                  <a:srgbClr val="FFFFFF"/>
                </a:solidFill>
              </a14:hiddenFill>
            </a:ext>
          </a:extLst>
        </p:spPr>
      </p:pic>
      <p:sp>
        <p:nvSpPr>
          <p:cNvPr id="3" name="Veri Yer Tutucusu 2"/>
          <p:cNvSpPr>
            <a:spLocks noGrp="1"/>
          </p:cNvSpPr>
          <p:nvPr>
            <p:ph type="dt" sz="half" idx="10"/>
          </p:nvPr>
        </p:nvSpPr>
        <p:spPr/>
        <p:txBody>
          <a:bodyPr/>
          <a:lstStyle/>
          <a:p>
            <a:r>
              <a:rPr lang="tr-TR" dirty="0"/>
              <a:t>......</a:t>
            </a:r>
          </a:p>
        </p:txBody>
      </p:sp>
      <p:sp>
        <p:nvSpPr>
          <p:cNvPr id="12" name="Rectangle 2">
            <a:extLst>
              <a:ext uri="{FF2B5EF4-FFF2-40B4-BE49-F238E27FC236}">
                <a16:creationId xmlns:a16="http://schemas.microsoft.com/office/drawing/2014/main" id="{9511A3EE-E6D4-4AFA-B040-424D08FC4DFB}"/>
              </a:ext>
            </a:extLst>
          </p:cNvPr>
          <p:cNvSpPr>
            <a:spLocks noGrp="1" noChangeArrowheads="1"/>
          </p:cNvSpPr>
          <p:nvPr>
            <p:ph type="title"/>
          </p:nvPr>
        </p:nvSpPr>
        <p:spPr>
          <a:xfrm>
            <a:off x="827584" y="322542"/>
            <a:ext cx="7772400" cy="573356"/>
          </a:xfrm>
          <a:noFill/>
        </p:spPr>
        <p:txBody>
          <a:bodyPr>
            <a:noAutofit/>
          </a:bodyPr>
          <a:lstStyle/>
          <a:p>
            <a:r>
              <a:rPr lang="tr-TR" sz="3600" dirty="0"/>
              <a:t>6- </a:t>
            </a:r>
            <a:r>
              <a:rPr lang="tr-TR" sz="3600" dirty="0" err="1"/>
              <a:t>Why</a:t>
            </a:r>
            <a:r>
              <a:rPr lang="tr-TR" sz="3600" dirty="0"/>
              <a:t> </a:t>
            </a:r>
            <a:r>
              <a:rPr lang="tr-TR" sz="3600" dirty="0" err="1"/>
              <a:t>Composite</a:t>
            </a:r>
            <a:r>
              <a:rPr lang="tr-TR" sz="3600" dirty="0"/>
              <a:t> </a:t>
            </a:r>
            <a:r>
              <a:rPr lang="tr-TR" sz="3600" dirty="0" err="1"/>
              <a:t>Material</a:t>
            </a:r>
            <a:r>
              <a:rPr lang="tr-TR" sz="3600" dirty="0"/>
              <a:t>?</a:t>
            </a:r>
          </a:p>
        </p:txBody>
      </p:sp>
      <p:sp>
        <p:nvSpPr>
          <p:cNvPr id="13" name="Dikdörtgen 12">
            <a:extLst>
              <a:ext uri="{FF2B5EF4-FFF2-40B4-BE49-F238E27FC236}">
                <a16:creationId xmlns:a16="http://schemas.microsoft.com/office/drawing/2014/main" id="{077DEA64-0A8A-4DF3-AA3D-0A8D3700EAB1}"/>
              </a:ext>
            </a:extLst>
          </p:cNvPr>
          <p:cNvSpPr/>
          <p:nvPr/>
        </p:nvSpPr>
        <p:spPr>
          <a:xfrm>
            <a:off x="6837472" y="761080"/>
            <a:ext cx="1370888" cy="400110"/>
          </a:xfrm>
          <a:prstGeom prst="rect">
            <a:avLst/>
          </a:prstGeom>
        </p:spPr>
        <p:txBody>
          <a:bodyPr wrap="none">
            <a:spAutoFit/>
          </a:bodyPr>
          <a:lstStyle/>
          <a:p>
            <a:r>
              <a:rPr lang="tr-TR" sz="2000" dirty="0">
                <a:solidFill>
                  <a:schemeClr val="bg2">
                    <a:lumMod val="90000"/>
                  </a:schemeClr>
                </a:solidFill>
              </a:rPr>
              <a:t>(</a:t>
            </a:r>
            <a:r>
              <a:rPr lang="tr-TR" sz="2000" dirty="0" err="1">
                <a:solidFill>
                  <a:schemeClr val="bg2">
                    <a:lumMod val="90000"/>
                  </a:schemeClr>
                </a:solidFill>
              </a:rPr>
              <a:t>continue</a:t>
            </a:r>
            <a:r>
              <a:rPr lang="tr-TR" sz="2000" dirty="0">
                <a:solidFill>
                  <a:schemeClr val="bg2">
                    <a:lumMod val="90000"/>
                  </a:schemeClr>
                </a:solidFill>
              </a:rPr>
              <a:t>)</a:t>
            </a:r>
          </a:p>
        </p:txBody>
      </p:sp>
      <p:sp>
        <p:nvSpPr>
          <p:cNvPr id="6" name="Dikdörtgen 5">
            <a:extLst>
              <a:ext uri="{FF2B5EF4-FFF2-40B4-BE49-F238E27FC236}">
                <a16:creationId xmlns:a16="http://schemas.microsoft.com/office/drawing/2014/main" id="{AAFAC137-BEE0-4CBF-89DA-E41B28FB4CBB}"/>
              </a:ext>
            </a:extLst>
          </p:cNvPr>
          <p:cNvSpPr/>
          <p:nvPr/>
        </p:nvSpPr>
        <p:spPr>
          <a:xfrm>
            <a:off x="489739" y="2153156"/>
            <a:ext cx="2367956" cy="400110"/>
          </a:xfrm>
          <a:prstGeom prst="rect">
            <a:avLst/>
          </a:prstGeom>
        </p:spPr>
        <p:txBody>
          <a:bodyPr wrap="none">
            <a:spAutoFit/>
          </a:bodyPr>
          <a:lstStyle/>
          <a:p>
            <a:r>
              <a:rPr lang="tr-TR" sz="2000" dirty="0">
                <a:solidFill>
                  <a:srgbClr val="FF0000"/>
                </a:solidFill>
              </a:rPr>
              <a:t>6.9</a:t>
            </a:r>
            <a:r>
              <a:rPr lang="tr-TR" sz="2000" dirty="0">
                <a:solidFill>
                  <a:srgbClr val="3E8E51"/>
                </a:solidFill>
              </a:rPr>
              <a:t> </a:t>
            </a:r>
            <a:r>
              <a:rPr lang="en-US" sz="2000" dirty="0">
                <a:solidFill>
                  <a:srgbClr val="3E8E51"/>
                </a:solidFill>
              </a:rPr>
              <a:t>Ease of design: </a:t>
            </a:r>
            <a:endParaRPr lang="tr-TR" sz="2000" dirty="0"/>
          </a:p>
        </p:txBody>
      </p:sp>
    </p:spTree>
    <p:extLst>
      <p:ext uri="{BB962C8B-B14F-4D97-AF65-F5344CB8AC3E}">
        <p14:creationId xmlns:p14="http://schemas.microsoft.com/office/powerpoint/2010/main" val="34667674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bilgi Yer Tutucusu 2"/>
          <p:cNvSpPr>
            <a:spLocks noGrp="1"/>
          </p:cNvSpPr>
          <p:nvPr>
            <p:ph type="ftr" sz="quarter" idx="11"/>
          </p:nvPr>
        </p:nvSpPr>
        <p:spPr>
          <a:xfrm>
            <a:off x="2225073" y="6410848"/>
            <a:ext cx="5983287" cy="447152"/>
          </a:xfrm>
        </p:spPr>
        <p:txBody>
          <a:bodyPr/>
          <a:lstStyle/>
          <a:p>
            <a:r>
              <a:rPr lang="en-US" dirty="0"/>
              <a:t>General Information About Composite Materials / Mehmet </a:t>
            </a:r>
            <a:r>
              <a:rPr lang="en-US" dirty="0" err="1"/>
              <a:t>Zor</a:t>
            </a:r>
            <a:endParaRPr lang="tr-TR" dirty="0"/>
          </a:p>
        </p:txBody>
      </p:sp>
      <p:sp>
        <p:nvSpPr>
          <p:cNvPr id="9" name="Rectangle 3" descr="Rectangle: Click to edit Master text styles&#10;Second level&#10;Third level&#10;Fourth level&#10;Fifth level"/>
          <p:cNvSpPr>
            <a:spLocks noGrp="1" noChangeArrowheads="1"/>
          </p:cNvSpPr>
          <p:nvPr>
            <p:ph idx="1"/>
          </p:nvPr>
        </p:nvSpPr>
        <p:spPr>
          <a:xfrm>
            <a:off x="252305" y="1981729"/>
            <a:ext cx="5427157" cy="1872208"/>
          </a:xfrm>
          <a:noFill/>
        </p:spPr>
        <p:txBody>
          <a:bodyPr>
            <a:noAutofit/>
          </a:bodyPr>
          <a:lstStyle/>
          <a:p>
            <a:pPr>
              <a:lnSpc>
                <a:spcPct val="200000"/>
              </a:lnSpc>
            </a:pPr>
            <a:r>
              <a:rPr lang="en-US" sz="1800" dirty="0"/>
              <a:t>Composites can be as light-permeable as glass.</a:t>
            </a:r>
            <a:endParaRPr lang="tr-TR" sz="1800" dirty="0"/>
          </a:p>
          <a:p>
            <a:pPr>
              <a:lnSpc>
                <a:spcPct val="200000"/>
              </a:lnSpc>
            </a:pPr>
            <a:r>
              <a:rPr lang="en-US" sz="1800" dirty="0"/>
              <a:t>Due to their transparency, they are used in greenhouses and solar collector manufacturing where light transmittance is important.</a:t>
            </a:r>
            <a:endParaRPr lang="tr-TR" sz="1800" dirty="0"/>
          </a:p>
        </p:txBody>
      </p:sp>
      <p:sp>
        <p:nvSpPr>
          <p:cNvPr id="2" name="Slayt Numarası Yer Tutucusu 1"/>
          <p:cNvSpPr>
            <a:spLocks noGrp="1"/>
          </p:cNvSpPr>
          <p:nvPr>
            <p:ph type="sldNum" sz="quarter" idx="12"/>
          </p:nvPr>
        </p:nvSpPr>
        <p:spPr/>
        <p:txBody>
          <a:bodyPr/>
          <a:lstStyle/>
          <a:p>
            <a:fld id="{B7840E83-AC17-4BB5-BC43-751DE1ADA5B1}" type="slidenum">
              <a:rPr lang="tr-TR" smtClean="0"/>
              <a:t>42</a:t>
            </a:fld>
            <a:endParaRPr lang="tr-TR"/>
          </a:p>
        </p:txBody>
      </p:sp>
      <p:pic>
        <p:nvPicPr>
          <p:cNvPr id="13314" name="Picture 2" descr="artrainbow J885j 57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6559" y="2196907"/>
            <a:ext cx="3375136" cy="2522148"/>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5228088" y="4900912"/>
            <a:ext cx="3720413" cy="830997"/>
          </a:xfrm>
          <a:prstGeom prst="rect">
            <a:avLst/>
          </a:prstGeom>
        </p:spPr>
        <p:txBody>
          <a:bodyPr wrap="square">
            <a:spAutoFit/>
          </a:bodyPr>
          <a:lstStyle/>
          <a:p>
            <a:pPr algn="ctr"/>
            <a:r>
              <a:rPr lang="en-US" sz="1600" dirty="0"/>
              <a:t>This multi-colored solar powered dome can be fitted with varied colored transparent composite material.</a:t>
            </a:r>
            <a:endParaRPr lang="tr-TR" sz="1600" dirty="0"/>
          </a:p>
        </p:txBody>
      </p:sp>
      <p:sp>
        <p:nvSpPr>
          <p:cNvPr id="4" name="Dikdörtgen 3"/>
          <p:cNvSpPr/>
          <p:nvPr/>
        </p:nvSpPr>
        <p:spPr>
          <a:xfrm>
            <a:off x="467544" y="1467697"/>
            <a:ext cx="2988319" cy="561244"/>
          </a:xfrm>
          <a:prstGeom prst="rect">
            <a:avLst/>
          </a:prstGeom>
        </p:spPr>
        <p:txBody>
          <a:bodyPr wrap="none">
            <a:spAutoFit/>
          </a:bodyPr>
          <a:lstStyle/>
          <a:p>
            <a:pPr>
              <a:lnSpc>
                <a:spcPct val="200000"/>
              </a:lnSpc>
            </a:pPr>
            <a:r>
              <a:rPr lang="tr-TR" dirty="0">
                <a:solidFill>
                  <a:srgbClr val="FF0000"/>
                </a:solidFill>
              </a:rPr>
              <a:t>6.10</a:t>
            </a:r>
            <a:r>
              <a:rPr lang="tr-TR" dirty="0">
                <a:solidFill>
                  <a:srgbClr val="3E8E51"/>
                </a:solidFill>
              </a:rPr>
              <a:t> </a:t>
            </a:r>
            <a:r>
              <a:rPr lang="tr-TR" dirty="0" err="1">
                <a:solidFill>
                  <a:srgbClr val="3E8E51"/>
                </a:solidFill>
              </a:rPr>
              <a:t>Transparency</a:t>
            </a:r>
            <a:r>
              <a:rPr lang="tr-TR" dirty="0">
                <a:solidFill>
                  <a:srgbClr val="3E8E51"/>
                </a:solidFill>
              </a:rPr>
              <a:t> </a:t>
            </a:r>
            <a:r>
              <a:rPr lang="tr-TR" dirty="0" err="1">
                <a:solidFill>
                  <a:srgbClr val="3E8E51"/>
                </a:solidFill>
              </a:rPr>
              <a:t>Feature</a:t>
            </a:r>
            <a:r>
              <a:rPr lang="tr-TR" dirty="0">
                <a:solidFill>
                  <a:srgbClr val="3E8E51"/>
                </a:solidFill>
              </a:rPr>
              <a:t>:</a:t>
            </a:r>
            <a:endParaRPr lang="tr-TR" dirty="0"/>
          </a:p>
        </p:txBody>
      </p:sp>
      <p:pic>
        <p:nvPicPr>
          <p:cNvPr id="13316" name="Picture 4" descr="http://www.netcomposites.com/images/Vetrotex_solarcapture_07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833" y="4461862"/>
            <a:ext cx="2136042" cy="1602032"/>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www.genesys-project.eu/wp-content/uploads/2012/09/Greenhous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9968" y="4450873"/>
            <a:ext cx="1602032" cy="1602032"/>
          </a:xfrm>
          <a:prstGeom prst="rect">
            <a:avLst/>
          </a:prstGeom>
          <a:noFill/>
          <a:extLst>
            <a:ext uri="{909E8E84-426E-40DD-AFC4-6F175D3DCCD1}">
              <a14:hiddenFill xmlns:a14="http://schemas.microsoft.com/office/drawing/2010/main">
                <a:solidFill>
                  <a:srgbClr val="FFFFFF"/>
                </a:solidFill>
              </a14:hiddenFill>
            </a:ext>
          </a:extLst>
        </p:spPr>
      </p:pic>
      <p:sp>
        <p:nvSpPr>
          <p:cNvPr id="5" name="Veri Yer Tutucusu 4"/>
          <p:cNvSpPr>
            <a:spLocks noGrp="1"/>
          </p:cNvSpPr>
          <p:nvPr>
            <p:ph type="dt" sz="half" idx="10"/>
          </p:nvPr>
        </p:nvSpPr>
        <p:spPr/>
        <p:txBody>
          <a:bodyPr/>
          <a:lstStyle/>
          <a:p>
            <a:r>
              <a:rPr lang="tr-TR" dirty="0"/>
              <a:t>......</a:t>
            </a:r>
          </a:p>
        </p:txBody>
      </p:sp>
      <p:sp>
        <p:nvSpPr>
          <p:cNvPr id="15" name="Rectangle 2">
            <a:extLst>
              <a:ext uri="{FF2B5EF4-FFF2-40B4-BE49-F238E27FC236}">
                <a16:creationId xmlns:a16="http://schemas.microsoft.com/office/drawing/2014/main" id="{4AFE90B3-8E11-406B-ACCE-619F1A2E4A49}"/>
              </a:ext>
            </a:extLst>
          </p:cNvPr>
          <p:cNvSpPr>
            <a:spLocks noGrp="1" noChangeArrowheads="1"/>
          </p:cNvSpPr>
          <p:nvPr>
            <p:ph type="title"/>
          </p:nvPr>
        </p:nvSpPr>
        <p:spPr>
          <a:xfrm>
            <a:off x="827584" y="322542"/>
            <a:ext cx="7772400" cy="573356"/>
          </a:xfrm>
          <a:noFill/>
        </p:spPr>
        <p:txBody>
          <a:bodyPr>
            <a:noAutofit/>
          </a:bodyPr>
          <a:lstStyle/>
          <a:p>
            <a:r>
              <a:rPr lang="tr-TR" sz="3600" dirty="0"/>
              <a:t>6- </a:t>
            </a:r>
            <a:r>
              <a:rPr lang="tr-TR" sz="3600" dirty="0" err="1"/>
              <a:t>Why</a:t>
            </a:r>
            <a:r>
              <a:rPr lang="tr-TR" sz="3600" dirty="0"/>
              <a:t> </a:t>
            </a:r>
            <a:r>
              <a:rPr lang="tr-TR" sz="3600" dirty="0" err="1"/>
              <a:t>Composite</a:t>
            </a:r>
            <a:r>
              <a:rPr lang="tr-TR" sz="3600" dirty="0"/>
              <a:t> </a:t>
            </a:r>
            <a:r>
              <a:rPr lang="tr-TR" sz="3600" dirty="0" err="1"/>
              <a:t>Material</a:t>
            </a:r>
            <a:r>
              <a:rPr lang="tr-TR" sz="3600" dirty="0"/>
              <a:t>?</a:t>
            </a:r>
          </a:p>
        </p:txBody>
      </p:sp>
      <p:sp>
        <p:nvSpPr>
          <p:cNvPr id="16" name="Dikdörtgen 15">
            <a:extLst>
              <a:ext uri="{FF2B5EF4-FFF2-40B4-BE49-F238E27FC236}">
                <a16:creationId xmlns:a16="http://schemas.microsoft.com/office/drawing/2014/main" id="{FF55A262-AB77-4046-8365-059D13692A2A}"/>
              </a:ext>
            </a:extLst>
          </p:cNvPr>
          <p:cNvSpPr/>
          <p:nvPr/>
        </p:nvSpPr>
        <p:spPr>
          <a:xfrm>
            <a:off x="6837472" y="761080"/>
            <a:ext cx="1370888" cy="400110"/>
          </a:xfrm>
          <a:prstGeom prst="rect">
            <a:avLst/>
          </a:prstGeom>
        </p:spPr>
        <p:txBody>
          <a:bodyPr wrap="none">
            <a:spAutoFit/>
          </a:bodyPr>
          <a:lstStyle/>
          <a:p>
            <a:r>
              <a:rPr lang="tr-TR" sz="2000" dirty="0">
                <a:solidFill>
                  <a:schemeClr val="bg2">
                    <a:lumMod val="90000"/>
                  </a:schemeClr>
                </a:solidFill>
              </a:rPr>
              <a:t>(</a:t>
            </a:r>
            <a:r>
              <a:rPr lang="tr-TR" sz="2000" dirty="0" err="1">
                <a:solidFill>
                  <a:schemeClr val="bg2">
                    <a:lumMod val="90000"/>
                  </a:schemeClr>
                </a:solidFill>
              </a:rPr>
              <a:t>continue</a:t>
            </a:r>
            <a:r>
              <a:rPr lang="tr-TR" sz="2000" dirty="0">
                <a:solidFill>
                  <a:schemeClr val="bg2">
                    <a:lumMod val="90000"/>
                  </a:schemeClr>
                </a:solidFill>
              </a:rPr>
              <a:t>)</a:t>
            </a:r>
          </a:p>
        </p:txBody>
      </p:sp>
    </p:spTree>
    <p:extLst>
      <p:ext uri="{BB962C8B-B14F-4D97-AF65-F5344CB8AC3E}">
        <p14:creationId xmlns:p14="http://schemas.microsoft.com/office/powerpoint/2010/main" val="129363322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500" fill="hold"/>
                                        <p:tgtEl>
                                          <p:spTgt spid="13314"/>
                                        </p:tgtEl>
                                        <p:attrNameLst>
                                          <p:attrName>ppt_w</p:attrName>
                                        </p:attrNameLst>
                                      </p:cBhvr>
                                      <p:tavLst>
                                        <p:tav tm="0">
                                          <p:val>
                                            <p:fltVal val="0"/>
                                          </p:val>
                                        </p:tav>
                                        <p:tav tm="100000">
                                          <p:val>
                                            <p:strVal val="#ppt_w"/>
                                          </p:val>
                                        </p:tav>
                                      </p:tavLst>
                                    </p:anim>
                                    <p:anim calcmode="lin" valueType="num">
                                      <p:cBhvr>
                                        <p:cTn id="8" dur="500" fill="hold"/>
                                        <p:tgtEl>
                                          <p:spTgt spid="13314"/>
                                        </p:tgtEl>
                                        <p:attrNameLst>
                                          <p:attrName>ppt_h</p:attrName>
                                        </p:attrNameLst>
                                      </p:cBhvr>
                                      <p:tavLst>
                                        <p:tav tm="0">
                                          <p:val>
                                            <p:fltVal val="0"/>
                                          </p:val>
                                        </p:tav>
                                        <p:tav tm="100000">
                                          <p:val>
                                            <p:strVal val="#ppt_h"/>
                                          </p:val>
                                        </p:tav>
                                      </p:tavLst>
                                    </p:anim>
                                    <p:animEffect transition="in" filter="fade">
                                      <p:cBhvr>
                                        <p:cTn id="9" dur="500"/>
                                        <p:tgtEl>
                                          <p:spTgt spid="133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wipe(left)">
                                      <p:cBhvr>
                                        <p:cTn id="14" dur="500"/>
                                        <p:tgtEl>
                                          <p:spTgt spid="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wipe(left)">
                                      <p:cBhvr>
                                        <p:cTn id="19" dur="500"/>
                                        <p:tgtEl>
                                          <p:spTgt spid="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bilgi Yer Tutucusu 2"/>
          <p:cNvSpPr>
            <a:spLocks noGrp="1"/>
          </p:cNvSpPr>
          <p:nvPr>
            <p:ph type="ftr" sz="quarter" idx="11"/>
          </p:nvPr>
        </p:nvSpPr>
        <p:spPr>
          <a:xfrm>
            <a:off x="2213487" y="6410848"/>
            <a:ext cx="5983287" cy="447152"/>
          </a:xfrm>
        </p:spPr>
        <p:txBody>
          <a:bodyPr/>
          <a:lstStyle/>
          <a:p>
            <a:r>
              <a:rPr lang="en-US" dirty="0"/>
              <a:t>General Information About Composite Materials / Mehmet </a:t>
            </a:r>
            <a:r>
              <a:rPr lang="en-US" dirty="0" err="1"/>
              <a:t>Zor</a:t>
            </a:r>
            <a:endParaRPr lang="tr-TR" dirty="0"/>
          </a:p>
        </p:txBody>
      </p:sp>
      <p:sp>
        <p:nvSpPr>
          <p:cNvPr id="9" name="Rectangle 3" descr="Rectangle: Click to edit Master text styles&#10;Second level&#10;Third level&#10;Fourth level&#10;Fifth level"/>
          <p:cNvSpPr>
            <a:spLocks noGrp="1" noChangeArrowheads="1"/>
          </p:cNvSpPr>
          <p:nvPr>
            <p:ph idx="1"/>
          </p:nvPr>
        </p:nvSpPr>
        <p:spPr>
          <a:xfrm>
            <a:off x="304799" y="2705093"/>
            <a:ext cx="5184576" cy="2566665"/>
          </a:xfrm>
          <a:noFill/>
        </p:spPr>
        <p:txBody>
          <a:bodyPr>
            <a:noAutofit/>
          </a:bodyPr>
          <a:lstStyle/>
          <a:p>
            <a:pPr marL="0" indent="0">
              <a:lnSpc>
                <a:spcPct val="200000"/>
              </a:lnSpc>
              <a:buNone/>
            </a:pPr>
            <a:r>
              <a:rPr lang="en-US" sz="2000" dirty="0"/>
              <a:t>Since concrete is porous, good adhesion is achieved due to the infiltration of polyester, one of the main components of the composite, into the pores of the concrete.</a:t>
            </a:r>
            <a:endParaRPr lang="tr-TR" sz="2000" dirty="0"/>
          </a:p>
        </p:txBody>
      </p:sp>
      <p:sp>
        <p:nvSpPr>
          <p:cNvPr id="2" name="Slayt Numarası Yer Tutucusu 1"/>
          <p:cNvSpPr>
            <a:spLocks noGrp="1"/>
          </p:cNvSpPr>
          <p:nvPr>
            <p:ph type="sldNum" sz="quarter" idx="12"/>
          </p:nvPr>
        </p:nvSpPr>
        <p:spPr/>
        <p:txBody>
          <a:bodyPr/>
          <a:lstStyle/>
          <a:p>
            <a:fld id="{B7840E83-AC17-4BB5-BC43-751DE1ADA5B1}" type="slidenum">
              <a:rPr lang="tr-TR" smtClean="0"/>
              <a:t>43</a:t>
            </a:fld>
            <a:endParaRPr lang="tr-TR"/>
          </a:p>
        </p:txBody>
      </p:sp>
      <p:pic>
        <p:nvPicPr>
          <p:cNvPr id="14338" name="Picture 2" descr="http://maviliste.com/oc-content/uploads/178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2701285"/>
            <a:ext cx="2927648" cy="2195736"/>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395536" y="2316947"/>
            <a:ext cx="4512774" cy="400110"/>
          </a:xfrm>
          <a:prstGeom prst="rect">
            <a:avLst/>
          </a:prstGeom>
        </p:spPr>
        <p:txBody>
          <a:bodyPr wrap="none">
            <a:spAutoFit/>
          </a:bodyPr>
          <a:lstStyle/>
          <a:p>
            <a:r>
              <a:rPr lang="tr-TR" sz="2000" dirty="0">
                <a:solidFill>
                  <a:srgbClr val="FF0000"/>
                </a:solidFill>
              </a:rPr>
              <a:t>6.11</a:t>
            </a:r>
            <a:r>
              <a:rPr lang="tr-TR" sz="2000" dirty="0">
                <a:solidFill>
                  <a:srgbClr val="3E8E51"/>
                </a:solidFill>
              </a:rPr>
              <a:t> </a:t>
            </a:r>
            <a:r>
              <a:rPr lang="tr-TR" sz="2000" dirty="0" err="1">
                <a:solidFill>
                  <a:srgbClr val="3E8E51"/>
                </a:solidFill>
              </a:rPr>
              <a:t>Applicability</a:t>
            </a:r>
            <a:r>
              <a:rPr lang="tr-TR" sz="2000" dirty="0">
                <a:solidFill>
                  <a:srgbClr val="3E8E51"/>
                </a:solidFill>
              </a:rPr>
              <a:t> </a:t>
            </a:r>
            <a:r>
              <a:rPr lang="tr-TR" sz="2000" dirty="0" err="1">
                <a:solidFill>
                  <a:srgbClr val="3E8E51"/>
                </a:solidFill>
              </a:rPr>
              <a:t>to</a:t>
            </a:r>
            <a:r>
              <a:rPr lang="tr-TR" sz="2000" dirty="0">
                <a:solidFill>
                  <a:srgbClr val="3E8E51"/>
                </a:solidFill>
              </a:rPr>
              <a:t> </a:t>
            </a:r>
            <a:r>
              <a:rPr lang="tr-TR" sz="2000" dirty="0" err="1">
                <a:solidFill>
                  <a:srgbClr val="3E8E51"/>
                </a:solidFill>
              </a:rPr>
              <a:t>concrete</a:t>
            </a:r>
            <a:r>
              <a:rPr lang="tr-TR" sz="2000" dirty="0">
                <a:solidFill>
                  <a:srgbClr val="3E8E51"/>
                </a:solidFill>
              </a:rPr>
              <a:t> </a:t>
            </a:r>
            <a:r>
              <a:rPr lang="tr-TR" sz="2000" dirty="0" err="1">
                <a:solidFill>
                  <a:srgbClr val="3E8E51"/>
                </a:solidFill>
              </a:rPr>
              <a:t>surfaces</a:t>
            </a:r>
            <a:r>
              <a:rPr lang="tr-TR" sz="2000" dirty="0">
                <a:solidFill>
                  <a:srgbClr val="3E8E51"/>
                </a:solidFill>
              </a:rPr>
              <a:t>:</a:t>
            </a:r>
            <a:endParaRPr lang="tr-TR" sz="2000" dirty="0"/>
          </a:p>
        </p:txBody>
      </p:sp>
      <p:sp>
        <p:nvSpPr>
          <p:cNvPr id="4" name="Metin kutusu 3"/>
          <p:cNvSpPr txBox="1"/>
          <p:nvPr/>
        </p:nvSpPr>
        <p:spPr>
          <a:xfrm>
            <a:off x="5940152" y="5013176"/>
            <a:ext cx="2855640" cy="338554"/>
          </a:xfrm>
          <a:prstGeom prst="rect">
            <a:avLst/>
          </a:prstGeom>
          <a:noFill/>
        </p:spPr>
        <p:txBody>
          <a:bodyPr wrap="square" rtlCol="0">
            <a:spAutoFit/>
          </a:bodyPr>
          <a:lstStyle/>
          <a:p>
            <a:r>
              <a:rPr lang="tr-TR" sz="1600" dirty="0"/>
              <a:t>GRP polyester </a:t>
            </a:r>
            <a:r>
              <a:rPr lang="tr-TR" sz="1600" dirty="0" err="1"/>
              <a:t>roof</a:t>
            </a:r>
            <a:r>
              <a:rPr lang="tr-TR" sz="1600" dirty="0"/>
              <a:t> </a:t>
            </a:r>
            <a:r>
              <a:rPr lang="tr-TR" sz="1600" dirty="0" err="1"/>
              <a:t>insulation</a:t>
            </a:r>
            <a:endParaRPr lang="tr-TR" sz="1600" dirty="0"/>
          </a:p>
        </p:txBody>
      </p:sp>
      <p:sp>
        <p:nvSpPr>
          <p:cNvPr id="5" name="Veri Yer Tutucusu 4"/>
          <p:cNvSpPr>
            <a:spLocks noGrp="1"/>
          </p:cNvSpPr>
          <p:nvPr>
            <p:ph type="dt" sz="half" idx="10"/>
          </p:nvPr>
        </p:nvSpPr>
        <p:spPr/>
        <p:txBody>
          <a:bodyPr/>
          <a:lstStyle/>
          <a:p>
            <a:r>
              <a:rPr lang="tr-TR" dirty="0"/>
              <a:t>......</a:t>
            </a:r>
          </a:p>
        </p:txBody>
      </p:sp>
      <p:sp>
        <p:nvSpPr>
          <p:cNvPr id="13" name="Rectangle 2">
            <a:extLst>
              <a:ext uri="{FF2B5EF4-FFF2-40B4-BE49-F238E27FC236}">
                <a16:creationId xmlns:a16="http://schemas.microsoft.com/office/drawing/2014/main" id="{9646A36A-1F32-47FB-9DD2-F71C1E7CEEA7}"/>
              </a:ext>
            </a:extLst>
          </p:cNvPr>
          <p:cNvSpPr>
            <a:spLocks noGrp="1" noChangeArrowheads="1"/>
          </p:cNvSpPr>
          <p:nvPr>
            <p:ph type="title"/>
          </p:nvPr>
        </p:nvSpPr>
        <p:spPr>
          <a:xfrm>
            <a:off x="827584" y="322542"/>
            <a:ext cx="7772400" cy="573356"/>
          </a:xfrm>
          <a:noFill/>
        </p:spPr>
        <p:txBody>
          <a:bodyPr>
            <a:noAutofit/>
          </a:bodyPr>
          <a:lstStyle/>
          <a:p>
            <a:r>
              <a:rPr lang="tr-TR" sz="3600" dirty="0"/>
              <a:t>6- </a:t>
            </a:r>
            <a:r>
              <a:rPr lang="tr-TR" sz="3600" dirty="0" err="1"/>
              <a:t>Why</a:t>
            </a:r>
            <a:r>
              <a:rPr lang="tr-TR" sz="3600" dirty="0"/>
              <a:t> </a:t>
            </a:r>
            <a:r>
              <a:rPr lang="tr-TR" sz="3600" dirty="0" err="1"/>
              <a:t>Composite</a:t>
            </a:r>
            <a:r>
              <a:rPr lang="tr-TR" sz="3600" dirty="0"/>
              <a:t> </a:t>
            </a:r>
            <a:r>
              <a:rPr lang="tr-TR" sz="3600" dirty="0" err="1"/>
              <a:t>Material</a:t>
            </a:r>
            <a:r>
              <a:rPr lang="tr-TR" sz="3600" dirty="0"/>
              <a:t>?</a:t>
            </a:r>
          </a:p>
        </p:txBody>
      </p:sp>
      <p:sp>
        <p:nvSpPr>
          <p:cNvPr id="14" name="Dikdörtgen 13">
            <a:extLst>
              <a:ext uri="{FF2B5EF4-FFF2-40B4-BE49-F238E27FC236}">
                <a16:creationId xmlns:a16="http://schemas.microsoft.com/office/drawing/2014/main" id="{D35775CE-267B-4D42-9B1C-697EA02FC2E1}"/>
              </a:ext>
            </a:extLst>
          </p:cNvPr>
          <p:cNvSpPr/>
          <p:nvPr/>
        </p:nvSpPr>
        <p:spPr>
          <a:xfrm>
            <a:off x="6837472" y="761080"/>
            <a:ext cx="1370888" cy="400110"/>
          </a:xfrm>
          <a:prstGeom prst="rect">
            <a:avLst/>
          </a:prstGeom>
        </p:spPr>
        <p:txBody>
          <a:bodyPr wrap="none">
            <a:spAutoFit/>
          </a:bodyPr>
          <a:lstStyle/>
          <a:p>
            <a:r>
              <a:rPr lang="tr-TR" sz="2000" dirty="0">
                <a:solidFill>
                  <a:schemeClr val="bg2">
                    <a:lumMod val="90000"/>
                  </a:schemeClr>
                </a:solidFill>
              </a:rPr>
              <a:t>(</a:t>
            </a:r>
            <a:r>
              <a:rPr lang="tr-TR" sz="2000" dirty="0" err="1">
                <a:solidFill>
                  <a:schemeClr val="bg2">
                    <a:lumMod val="90000"/>
                  </a:schemeClr>
                </a:solidFill>
              </a:rPr>
              <a:t>continue</a:t>
            </a:r>
            <a:r>
              <a:rPr lang="tr-TR" sz="2000" dirty="0">
                <a:solidFill>
                  <a:schemeClr val="bg2">
                    <a:lumMod val="90000"/>
                  </a:schemeClr>
                </a:solidFill>
              </a:rPr>
              <a:t>)</a:t>
            </a:r>
          </a:p>
        </p:txBody>
      </p:sp>
    </p:spTree>
    <p:extLst>
      <p:ext uri="{BB962C8B-B14F-4D97-AF65-F5344CB8AC3E}">
        <p14:creationId xmlns:p14="http://schemas.microsoft.com/office/powerpoint/2010/main" val="55547236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4338"/>
                                        </p:tgtEl>
                                        <p:attrNameLst>
                                          <p:attrName>style.visibility</p:attrName>
                                        </p:attrNameLst>
                                      </p:cBhvr>
                                      <p:to>
                                        <p:strVal val="visible"/>
                                      </p:to>
                                    </p:set>
                                    <p:anim calcmode="lin" valueType="num">
                                      <p:cBhvr>
                                        <p:cTn id="12" dur="500" fill="hold"/>
                                        <p:tgtEl>
                                          <p:spTgt spid="14338"/>
                                        </p:tgtEl>
                                        <p:attrNameLst>
                                          <p:attrName>ppt_w</p:attrName>
                                        </p:attrNameLst>
                                      </p:cBhvr>
                                      <p:tavLst>
                                        <p:tav tm="0">
                                          <p:val>
                                            <p:fltVal val="0"/>
                                          </p:val>
                                        </p:tav>
                                        <p:tav tm="100000">
                                          <p:val>
                                            <p:strVal val="#ppt_w"/>
                                          </p:val>
                                        </p:tav>
                                      </p:tavLst>
                                    </p:anim>
                                    <p:anim calcmode="lin" valueType="num">
                                      <p:cBhvr>
                                        <p:cTn id="13" dur="500" fill="hold"/>
                                        <p:tgtEl>
                                          <p:spTgt spid="14338"/>
                                        </p:tgtEl>
                                        <p:attrNameLst>
                                          <p:attrName>ppt_h</p:attrName>
                                        </p:attrNameLst>
                                      </p:cBhvr>
                                      <p:tavLst>
                                        <p:tav tm="0">
                                          <p:val>
                                            <p:fltVal val="0"/>
                                          </p:val>
                                        </p:tav>
                                        <p:tav tm="100000">
                                          <p:val>
                                            <p:strVal val="#ppt_h"/>
                                          </p:val>
                                        </p:tav>
                                      </p:tavLst>
                                    </p:anim>
                                    <p:animEffect transition="in" filter="fade">
                                      <p:cBhvr>
                                        <p:cTn id="14" dur="500"/>
                                        <p:tgtEl>
                                          <p:spTgt spid="1433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ipe(left)">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3" grpId="0"/>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bilgi Yer Tutucusu 2"/>
          <p:cNvSpPr>
            <a:spLocks noGrp="1"/>
          </p:cNvSpPr>
          <p:nvPr>
            <p:ph type="ftr" sz="quarter" idx="11"/>
          </p:nvPr>
        </p:nvSpPr>
        <p:spPr>
          <a:xfrm>
            <a:off x="2162548" y="6410848"/>
            <a:ext cx="5983287" cy="447152"/>
          </a:xfrm>
        </p:spPr>
        <p:txBody>
          <a:bodyPr/>
          <a:lstStyle/>
          <a:p>
            <a:r>
              <a:rPr lang="en-US" dirty="0"/>
              <a:t>General Information About Composite Materials / Mehmet </a:t>
            </a:r>
            <a:r>
              <a:rPr lang="en-US" dirty="0" err="1"/>
              <a:t>Zor</a:t>
            </a:r>
            <a:endParaRPr lang="tr-TR" dirty="0"/>
          </a:p>
        </p:txBody>
      </p:sp>
      <p:sp>
        <p:nvSpPr>
          <p:cNvPr id="9" name="Rectangle 3" descr="Rectangle: Click to edit Master text styles&#10;Second level&#10;Third level&#10;Fourth level&#10;Fifth level"/>
          <p:cNvSpPr>
            <a:spLocks noGrp="1" noChangeArrowheads="1"/>
          </p:cNvSpPr>
          <p:nvPr>
            <p:ph idx="1"/>
          </p:nvPr>
        </p:nvSpPr>
        <p:spPr>
          <a:xfrm>
            <a:off x="251520" y="2550554"/>
            <a:ext cx="4543601" cy="3182702"/>
          </a:xfrm>
          <a:noFill/>
        </p:spPr>
        <p:txBody>
          <a:bodyPr>
            <a:noAutofit/>
          </a:bodyPr>
          <a:lstStyle/>
          <a:p>
            <a:pPr marL="0" indent="0">
              <a:lnSpc>
                <a:spcPct val="200000"/>
              </a:lnSpc>
              <a:buNone/>
            </a:pPr>
            <a:r>
              <a:rPr lang="en-US" sz="2000" dirty="0"/>
              <a:t>Composites are used as protectors and coatings on wooden surfaces. However, if the wood is dry, good adhesion must be achieved by adding polyester resin.</a:t>
            </a:r>
            <a:endParaRPr lang="tr-TR" sz="2000" dirty="0"/>
          </a:p>
        </p:txBody>
      </p:sp>
      <p:sp>
        <p:nvSpPr>
          <p:cNvPr id="2" name="Slayt Numarası Yer Tutucusu 1"/>
          <p:cNvSpPr>
            <a:spLocks noGrp="1"/>
          </p:cNvSpPr>
          <p:nvPr>
            <p:ph type="sldNum" sz="quarter" idx="12"/>
          </p:nvPr>
        </p:nvSpPr>
        <p:spPr/>
        <p:txBody>
          <a:bodyPr/>
          <a:lstStyle/>
          <a:p>
            <a:fld id="{B7840E83-AC17-4BB5-BC43-751DE1ADA5B1}" type="slidenum">
              <a:rPr lang="tr-TR" smtClean="0"/>
              <a:t>44</a:t>
            </a:fld>
            <a:endParaRPr lang="tr-TR"/>
          </a:p>
        </p:txBody>
      </p:sp>
      <p:pic>
        <p:nvPicPr>
          <p:cNvPr id="15362" name="Picture 2" descr="http://www.kompozitpolyester.com/ctp_kaplama_izolasyon/ctp_kaplama_ornekler/ahsap_kaplamalar/ahsap_polyester_kaplama_ahsap_ctp_kaplama_ahsap_plymut_plywood_izolasyon_koruma_ve_kaplamasi_yalitimlari_fiberglass_izolasyon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4192" y="2314256"/>
            <a:ext cx="3379006" cy="2338273"/>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331137" y="2003279"/>
            <a:ext cx="4467890" cy="400110"/>
          </a:xfrm>
          <a:prstGeom prst="rect">
            <a:avLst/>
          </a:prstGeom>
        </p:spPr>
        <p:txBody>
          <a:bodyPr wrap="none">
            <a:spAutoFit/>
          </a:bodyPr>
          <a:lstStyle/>
          <a:p>
            <a:r>
              <a:rPr lang="tr-TR" sz="2000" dirty="0">
                <a:solidFill>
                  <a:srgbClr val="FF0000"/>
                </a:solidFill>
              </a:rPr>
              <a:t>6.12</a:t>
            </a:r>
            <a:r>
              <a:rPr lang="tr-TR" sz="2000" dirty="0">
                <a:solidFill>
                  <a:srgbClr val="3E8E51"/>
                </a:solidFill>
              </a:rPr>
              <a:t> </a:t>
            </a:r>
            <a:r>
              <a:rPr lang="tr-TR" sz="2000" dirty="0" err="1">
                <a:solidFill>
                  <a:srgbClr val="3E8E51"/>
                </a:solidFill>
              </a:rPr>
              <a:t>Applicability</a:t>
            </a:r>
            <a:r>
              <a:rPr lang="tr-TR" sz="2000" dirty="0">
                <a:solidFill>
                  <a:srgbClr val="3E8E51"/>
                </a:solidFill>
              </a:rPr>
              <a:t> </a:t>
            </a:r>
            <a:r>
              <a:rPr lang="tr-TR" sz="2000" dirty="0" err="1">
                <a:solidFill>
                  <a:srgbClr val="3E8E51"/>
                </a:solidFill>
              </a:rPr>
              <a:t>to</a:t>
            </a:r>
            <a:r>
              <a:rPr lang="tr-TR" sz="2000" dirty="0">
                <a:solidFill>
                  <a:srgbClr val="3E8E51"/>
                </a:solidFill>
              </a:rPr>
              <a:t> </a:t>
            </a:r>
            <a:r>
              <a:rPr lang="tr-TR" sz="2000" dirty="0" err="1">
                <a:solidFill>
                  <a:srgbClr val="3E8E51"/>
                </a:solidFill>
              </a:rPr>
              <a:t>wooden</a:t>
            </a:r>
            <a:r>
              <a:rPr lang="tr-TR" sz="2000" dirty="0">
                <a:solidFill>
                  <a:srgbClr val="3E8E51"/>
                </a:solidFill>
              </a:rPr>
              <a:t> </a:t>
            </a:r>
            <a:r>
              <a:rPr lang="tr-TR" sz="2000" dirty="0" err="1">
                <a:solidFill>
                  <a:srgbClr val="3E8E51"/>
                </a:solidFill>
              </a:rPr>
              <a:t>surfaces</a:t>
            </a:r>
            <a:r>
              <a:rPr lang="tr-TR" sz="2000" dirty="0">
                <a:solidFill>
                  <a:srgbClr val="3E8E51"/>
                </a:solidFill>
              </a:rPr>
              <a:t>:</a:t>
            </a:r>
            <a:endParaRPr lang="tr-TR" sz="2000" dirty="0"/>
          </a:p>
        </p:txBody>
      </p:sp>
      <p:sp>
        <p:nvSpPr>
          <p:cNvPr id="4" name="Veri Yer Tutucusu 3"/>
          <p:cNvSpPr>
            <a:spLocks noGrp="1"/>
          </p:cNvSpPr>
          <p:nvPr>
            <p:ph type="dt" sz="half" idx="10"/>
          </p:nvPr>
        </p:nvSpPr>
        <p:spPr/>
        <p:txBody>
          <a:bodyPr/>
          <a:lstStyle/>
          <a:p>
            <a:r>
              <a:rPr lang="tr-TR" dirty="0"/>
              <a:t>......</a:t>
            </a:r>
          </a:p>
        </p:txBody>
      </p:sp>
      <p:sp>
        <p:nvSpPr>
          <p:cNvPr id="12" name="Rectangle 2">
            <a:extLst>
              <a:ext uri="{FF2B5EF4-FFF2-40B4-BE49-F238E27FC236}">
                <a16:creationId xmlns:a16="http://schemas.microsoft.com/office/drawing/2014/main" id="{CBC867A6-86D4-46B6-A4FA-E18D5AA16931}"/>
              </a:ext>
            </a:extLst>
          </p:cNvPr>
          <p:cNvSpPr>
            <a:spLocks noGrp="1" noChangeArrowheads="1"/>
          </p:cNvSpPr>
          <p:nvPr>
            <p:ph type="title"/>
          </p:nvPr>
        </p:nvSpPr>
        <p:spPr>
          <a:xfrm>
            <a:off x="827584" y="322542"/>
            <a:ext cx="7772400" cy="573356"/>
          </a:xfrm>
          <a:noFill/>
        </p:spPr>
        <p:txBody>
          <a:bodyPr>
            <a:noAutofit/>
          </a:bodyPr>
          <a:lstStyle/>
          <a:p>
            <a:r>
              <a:rPr lang="tr-TR" sz="3600" dirty="0"/>
              <a:t>6- </a:t>
            </a:r>
            <a:r>
              <a:rPr lang="tr-TR" sz="3600" dirty="0" err="1"/>
              <a:t>Why</a:t>
            </a:r>
            <a:r>
              <a:rPr lang="tr-TR" sz="3600" dirty="0"/>
              <a:t> </a:t>
            </a:r>
            <a:r>
              <a:rPr lang="tr-TR" sz="3600" dirty="0" err="1"/>
              <a:t>Composite</a:t>
            </a:r>
            <a:r>
              <a:rPr lang="tr-TR" sz="3600" dirty="0"/>
              <a:t> </a:t>
            </a:r>
            <a:r>
              <a:rPr lang="tr-TR" sz="3600" dirty="0" err="1"/>
              <a:t>Material</a:t>
            </a:r>
            <a:r>
              <a:rPr lang="tr-TR" sz="3600" dirty="0"/>
              <a:t>?</a:t>
            </a:r>
          </a:p>
        </p:txBody>
      </p:sp>
      <p:sp>
        <p:nvSpPr>
          <p:cNvPr id="13" name="Dikdörtgen 12">
            <a:extLst>
              <a:ext uri="{FF2B5EF4-FFF2-40B4-BE49-F238E27FC236}">
                <a16:creationId xmlns:a16="http://schemas.microsoft.com/office/drawing/2014/main" id="{A81B779A-BF9F-4C63-B704-FAC0A0DA2916}"/>
              </a:ext>
            </a:extLst>
          </p:cNvPr>
          <p:cNvSpPr/>
          <p:nvPr/>
        </p:nvSpPr>
        <p:spPr>
          <a:xfrm>
            <a:off x="6837472" y="761080"/>
            <a:ext cx="1370888" cy="400110"/>
          </a:xfrm>
          <a:prstGeom prst="rect">
            <a:avLst/>
          </a:prstGeom>
        </p:spPr>
        <p:txBody>
          <a:bodyPr wrap="none">
            <a:spAutoFit/>
          </a:bodyPr>
          <a:lstStyle/>
          <a:p>
            <a:r>
              <a:rPr lang="tr-TR" sz="2000" dirty="0">
                <a:solidFill>
                  <a:schemeClr val="bg2">
                    <a:lumMod val="90000"/>
                  </a:schemeClr>
                </a:solidFill>
              </a:rPr>
              <a:t>(</a:t>
            </a:r>
            <a:r>
              <a:rPr lang="tr-TR" sz="2000" dirty="0" err="1">
                <a:solidFill>
                  <a:schemeClr val="bg2">
                    <a:lumMod val="90000"/>
                  </a:schemeClr>
                </a:solidFill>
              </a:rPr>
              <a:t>continue</a:t>
            </a:r>
            <a:r>
              <a:rPr lang="tr-TR" sz="2000" dirty="0">
                <a:solidFill>
                  <a:schemeClr val="bg2">
                    <a:lumMod val="90000"/>
                  </a:schemeClr>
                </a:solidFill>
              </a:rPr>
              <a:t>)</a:t>
            </a:r>
          </a:p>
        </p:txBody>
      </p:sp>
    </p:spTree>
    <p:extLst>
      <p:ext uri="{BB962C8B-B14F-4D97-AF65-F5344CB8AC3E}">
        <p14:creationId xmlns:p14="http://schemas.microsoft.com/office/powerpoint/2010/main" val="15188074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5362"/>
                                        </p:tgtEl>
                                        <p:attrNameLst>
                                          <p:attrName>style.visibility</p:attrName>
                                        </p:attrNameLst>
                                      </p:cBhvr>
                                      <p:to>
                                        <p:strVal val="visible"/>
                                      </p:to>
                                    </p:set>
                                    <p:anim calcmode="lin" valueType="num">
                                      <p:cBhvr>
                                        <p:cTn id="12" dur="500" fill="hold"/>
                                        <p:tgtEl>
                                          <p:spTgt spid="15362"/>
                                        </p:tgtEl>
                                        <p:attrNameLst>
                                          <p:attrName>ppt_w</p:attrName>
                                        </p:attrNameLst>
                                      </p:cBhvr>
                                      <p:tavLst>
                                        <p:tav tm="0">
                                          <p:val>
                                            <p:fltVal val="0"/>
                                          </p:val>
                                        </p:tav>
                                        <p:tav tm="100000">
                                          <p:val>
                                            <p:strVal val="#ppt_w"/>
                                          </p:val>
                                        </p:tav>
                                      </p:tavLst>
                                    </p:anim>
                                    <p:anim calcmode="lin" valueType="num">
                                      <p:cBhvr>
                                        <p:cTn id="13" dur="500" fill="hold"/>
                                        <p:tgtEl>
                                          <p:spTgt spid="15362"/>
                                        </p:tgtEl>
                                        <p:attrNameLst>
                                          <p:attrName>ppt_h</p:attrName>
                                        </p:attrNameLst>
                                      </p:cBhvr>
                                      <p:tavLst>
                                        <p:tav tm="0">
                                          <p:val>
                                            <p:fltVal val="0"/>
                                          </p:val>
                                        </p:tav>
                                        <p:tav tm="100000">
                                          <p:val>
                                            <p:strVal val="#ppt_h"/>
                                          </p:val>
                                        </p:tav>
                                      </p:tavLst>
                                    </p:anim>
                                    <p:animEffect transition="in" filter="fade">
                                      <p:cBhvr>
                                        <p:cTn id="14" dur="500"/>
                                        <p:tgtEl>
                                          <p:spTgt spid="1536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ipe(left)">
                                      <p:cBhvr>
                                        <p:cTn id="19"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bilgi Yer Tutucusu 2"/>
          <p:cNvSpPr>
            <a:spLocks noGrp="1"/>
          </p:cNvSpPr>
          <p:nvPr>
            <p:ph type="ftr" sz="quarter" idx="11"/>
          </p:nvPr>
        </p:nvSpPr>
        <p:spPr>
          <a:xfrm>
            <a:off x="2225073" y="6391470"/>
            <a:ext cx="5983287" cy="453016"/>
          </a:xfrm>
        </p:spPr>
        <p:txBody>
          <a:bodyPr/>
          <a:lstStyle/>
          <a:p>
            <a:r>
              <a:rPr lang="en-US" dirty="0"/>
              <a:t>General Information About Composite Materials / Mehmet </a:t>
            </a:r>
            <a:r>
              <a:rPr lang="en-US" dirty="0" err="1"/>
              <a:t>Zor</a:t>
            </a:r>
            <a:endParaRPr lang="tr-TR" dirty="0"/>
          </a:p>
        </p:txBody>
      </p:sp>
      <p:sp>
        <p:nvSpPr>
          <p:cNvPr id="9" name="Rectangle 3" descr="Rectangle: Click to edit Master text styles&#10;Second level&#10;Third level&#10;Fourth level&#10;Fifth level"/>
          <p:cNvSpPr>
            <a:spLocks noGrp="1" noChangeArrowheads="1"/>
          </p:cNvSpPr>
          <p:nvPr>
            <p:ph idx="1"/>
          </p:nvPr>
        </p:nvSpPr>
        <p:spPr>
          <a:xfrm>
            <a:off x="211850" y="2531944"/>
            <a:ext cx="5573680" cy="1872208"/>
          </a:xfrm>
          <a:noFill/>
        </p:spPr>
        <p:txBody>
          <a:bodyPr>
            <a:noAutofit/>
          </a:bodyPr>
          <a:lstStyle/>
          <a:p>
            <a:pPr>
              <a:lnSpc>
                <a:spcPct val="200000"/>
              </a:lnSpc>
            </a:pPr>
            <a:r>
              <a:rPr lang="en-US" sz="2000" dirty="0"/>
              <a:t>After cleaning the rust and oil residues on the metal surface, it can be coated with composites.</a:t>
            </a:r>
            <a:endParaRPr lang="tr-TR" sz="2000" dirty="0"/>
          </a:p>
          <a:p>
            <a:pPr>
              <a:lnSpc>
                <a:spcPct val="200000"/>
              </a:lnSpc>
            </a:pPr>
            <a:r>
              <a:rPr lang="en-US" sz="2000" dirty="0"/>
              <a:t>In this way, iron and steel surfaces can be protected from corrosion.</a:t>
            </a:r>
            <a:endParaRPr lang="tr-TR" sz="2000" dirty="0"/>
          </a:p>
        </p:txBody>
      </p:sp>
      <p:sp>
        <p:nvSpPr>
          <p:cNvPr id="2" name="Slayt Numarası Yer Tutucusu 1"/>
          <p:cNvSpPr>
            <a:spLocks noGrp="1"/>
          </p:cNvSpPr>
          <p:nvPr>
            <p:ph type="sldNum" sz="quarter" idx="12"/>
          </p:nvPr>
        </p:nvSpPr>
        <p:spPr/>
        <p:txBody>
          <a:bodyPr/>
          <a:lstStyle/>
          <a:p>
            <a:fld id="{B7840E83-AC17-4BB5-BC43-751DE1ADA5B1}" type="slidenum">
              <a:rPr lang="tr-TR" smtClean="0"/>
              <a:t>45</a:t>
            </a:fld>
            <a:endParaRPr lang="tr-TR"/>
          </a:p>
        </p:txBody>
      </p:sp>
      <p:sp>
        <p:nvSpPr>
          <p:cNvPr id="3" name="Dikdörtgen 2"/>
          <p:cNvSpPr/>
          <p:nvPr/>
        </p:nvSpPr>
        <p:spPr>
          <a:xfrm>
            <a:off x="304799" y="2009074"/>
            <a:ext cx="4139275" cy="400110"/>
          </a:xfrm>
          <a:prstGeom prst="rect">
            <a:avLst/>
          </a:prstGeom>
        </p:spPr>
        <p:txBody>
          <a:bodyPr wrap="none">
            <a:spAutoFit/>
          </a:bodyPr>
          <a:lstStyle/>
          <a:p>
            <a:r>
              <a:rPr lang="tr-TR" sz="2000" dirty="0">
                <a:solidFill>
                  <a:srgbClr val="FF0000"/>
                </a:solidFill>
              </a:rPr>
              <a:t>6.13</a:t>
            </a:r>
            <a:r>
              <a:rPr lang="tr-TR" sz="2000" dirty="0">
                <a:solidFill>
                  <a:srgbClr val="3E8E51"/>
                </a:solidFill>
              </a:rPr>
              <a:t> </a:t>
            </a:r>
            <a:r>
              <a:rPr lang="tr-TR" sz="2000" dirty="0" err="1">
                <a:solidFill>
                  <a:srgbClr val="3E8E51"/>
                </a:solidFill>
              </a:rPr>
              <a:t>Applicability</a:t>
            </a:r>
            <a:r>
              <a:rPr lang="tr-TR" sz="2000" dirty="0">
                <a:solidFill>
                  <a:srgbClr val="3E8E51"/>
                </a:solidFill>
              </a:rPr>
              <a:t> </a:t>
            </a:r>
            <a:r>
              <a:rPr lang="tr-TR" sz="2000" dirty="0" err="1">
                <a:solidFill>
                  <a:srgbClr val="3E8E51"/>
                </a:solidFill>
              </a:rPr>
              <a:t>to</a:t>
            </a:r>
            <a:r>
              <a:rPr lang="tr-TR" sz="2000" dirty="0">
                <a:solidFill>
                  <a:srgbClr val="3E8E51"/>
                </a:solidFill>
              </a:rPr>
              <a:t> metal </a:t>
            </a:r>
            <a:r>
              <a:rPr lang="tr-TR" sz="2000" dirty="0" err="1">
                <a:solidFill>
                  <a:srgbClr val="3E8E51"/>
                </a:solidFill>
              </a:rPr>
              <a:t>surfaces</a:t>
            </a:r>
            <a:endParaRPr lang="tr-TR" sz="2000" dirty="0"/>
          </a:p>
        </p:txBody>
      </p:sp>
      <p:pic>
        <p:nvPicPr>
          <p:cNvPr id="16386" name="Picture 2" descr="http://www.raf.com.tr/images/Image/product/2012/41/76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7080" y="2708920"/>
            <a:ext cx="2959072" cy="2310895"/>
          </a:xfrm>
          <a:prstGeom prst="rect">
            <a:avLst/>
          </a:prstGeom>
          <a:noFill/>
          <a:extLst>
            <a:ext uri="{909E8E84-426E-40DD-AFC4-6F175D3DCCD1}">
              <a14:hiddenFill xmlns:a14="http://schemas.microsoft.com/office/drawing/2010/main">
                <a:solidFill>
                  <a:srgbClr val="FFFFFF"/>
                </a:solidFill>
              </a14:hiddenFill>
            </a:ext>
          </a:extLst>
        </p:spPr>
      </p:pic>
      <p:sp>
        <p:nvSpPr>
          <p:cNvPr id="4" name="Veri Yer Tutucusu 3"/>
          <p:cNvSpPr>
            <a:spLocks noGrp="1"/>
          </p:cNvSpPr>
          <p:nvPr>
            <p:ph type="dt" sz="half" idx="10"/>
          </p:nvPr>
        </p:nvSpPr>
        <p:spPr/>
        <p:txBody>
          <a:bodyPr/>
          <a:lstStyle/>
          <a:p>
            <a:r>
              <a:rPr lang="tr-TR" dirty="0"/>
              <a:t>......</a:t>
            </a:r>
          </a:p>
        </p:txBody>
      </p:sp>
      <p:sp>
        <p:nvSpPr>
          <p:cNvPr id="12" name="Rectangle 2">
            <a:extLst>
              <a:ext uri="{FF2B5EF4-FFF2-40B4-BE49-F238E27FC236}">
                <a16:creationId xmlns:a16="http://schemas.microsoft.com/office/drawing/2014/main" id="{1D41D0EA-C6DD-4F27-8100-4E33FCB69EF7}"/>
              </a:ext>
            </a:extLst>
          </p:cNvPr>
          <p:cNvSpPr>
            <a:spLocks noGrp="1" noChangeArrowheads="1"/>
          </p:cNvSpPr>
          <p:nvPr>
            <p:ph type="title"/>
          </p:nvPr>
        </p:nvSpPr>
        <p:spPr>
          <a:xfrm>
            <a:off x="827584" y="322542"/>
            <a:ext cx="7772400" cy="573356"/>
          </a:xfrm>
          <a:noFill/>
        </p:spPr>
        <p:txBody>
          <a:bodyPr>
            <a:noAutofit/>
          </a:bodyPr>
          <a:lstStyle/>
          <a:p>
            <a:r>
              <a:rPr lang="tr-TR" sz="3600" dirty="0"/>
              <a:t>6- </a:t>
            </a:r>
            <a:r>
              <a:rPr lang="tr-TR" sz="3600" dirty="0" err="1"/>
              <a:t>Why</a:t>
            </a:r>
            <a:r>
              <a:rPr lang="tr-TR" sz="3600" dirty="0"/>
              <a:t> </a:t>
            </a:r>
            <a:r>
              <a:rPr lang="tr-TR" sz="3600" dirty="0" err="1"/>
              <a:t>Composite</a:t>
            </a:r>
            <a:r>
              <a:rPr lang="tr-TR" sz="3600" dirty="0"/>
              <a:t> </a:t>
            </a:r>
            <a:r>
              <a:rPr lang="tr-TR" sz="3600" dirty="0" err="1"/>
              <a:t>Material</a:t>
            </a:r>
            <a:r>
              <a:rPr lang="tr-TR" sz="3600" dirty="0"/>
              <a:t>?</a:t>
            </a:r>
          </a:p>
        </p:txBody>
      </p:sp>
      <p:sp>
        <p:nvSpPr>
          <p:cNvPr id="13" name="Dikdörtgen 12">
            <a:extLst>
              <a:ext uri="{FF2B5EF4-FFF2-40B4-BE49-F238E27FC236}">
                <a16:creationId xmlns:a16="http://schemas.microsoft.com/office/drawing/2014/main" id="{49AC36D8-397B-4551-B3A2-49F1115001A4}"/>
              </a:ext>
            </a:extLst>
          </p:cNvPr>
          <p:cNvSpPr/>
          <p:nvPr/>
        </p:nvSpPr>
        <p:spPr>
          <a:xfrm>
            <a:off x="6837472" y="761080"/>
            <a:ext cx="1370888" cy="400110"/>
          </a:xfrm>
          <a:prstGeom prst="rect">
            <a:avLst/>
          </a:prstGeom>
        </p:spPr>
        <p:txBody>
          <a:bodyPr wrap="none">
            <a:spAutoFit/>
          </a:bodyPr>
          <a:lstStyle/>
          <a:p>
            <a:r>
              <a:rPr lang="tr-TR" sz="2000" dirty="0">
                <a:solidFill>
                  <a:schemeClr val="bg2">
                    <a:lumMod val="90000"/>
                  </a:schemeClr>
                </a:solidFill>
              </a:rPr>
              <a:t>(</a:t>
            </a:r>
            <a:r>
              <a:rPr lang="tr-TR" sz="2000" dirty="0" err="1">
                <a:solidFill>
                  <a:schemeClr val="bg2">
                    <a:lumMod val="90000"/>
                  </a:schemeClr>
                </a:solidFill>
              </a:rPr>
              <a:t>continue</a:t>
            </a:r>
            <a:r>
              <a:rPr lang="tr-TR" sz="2000" dirty="0">
                <a:solidFill>
                  <a:schemeClr val="bg2">
                    <a:lumMod val="90000"/>
                  </a:schemeClr>
                </a:solidFill>
              </a:rPr>
              <a:t>)</a:t>
            </a:r>
          </a:p>
        </p:txBody>
      </p:sp>
    </p:spTree>
    <p:extLst>
      <p:ext uri="{BB962C8B-B14F-4D97-AF65-F5344CB8AC3E}">
        <p14:creationId xmlns:p14="http://schemas.microsoft.com/office/powerpoint/2010/main" val="251456964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6386"/>
                                        </p:tgtEl>
                                        <p:attrNameLst>
                                          <p:attrName>style.visibility</p:attrName>
                                        </p:attrNameLst>
                                      </p:cBhvr>
                                      <p:to>
                                        <p:strVal val="visible"/>
                                      </p:to>
                                    </p:set>
                                    <p:anim calcmode="lin" valueType="num">
                                      <p:cBhvr>
                                        <p:cTn id="12" dur="500" fill="hold"/>
                                        <p:tgtEl>
                                          <p:spTgt spid="16386"/>
                                        </p:tgtEl>
                                        <p:attrNameLst>
                                          <p:attrName>ppt_w</p:attrName>
                                        </p:attrNameLst>
                                      </p:cBhvr>
                                      <p:tavLst>
                                        <p:tav tm="0">
                                          <p:val>
                                            <p:fltVal val="0"/>
                                          </p:val>
                                        </p:tav>
                                        <p:tav tm="100000">
                                          <p:val>
                                            <p:strVal val="#ppt_w"/>
                                          </p:val>
                                        </p:tav>
                                      </p:tavLst>
                                    </p:anim>
                                    <p:anim calcmode="lin" valueType="num">
                                      <p:cBhvr>
                                        <p:cTn id="13" dur="500" fill="hold"/>
                                        <p:tgtEl>
                                          <p:spTgt spid="16386"/>
                                        </p:tgtEl>
                                        <p:attrNameLst>
                                          <p:attrName>ppt_h</p:attrName>
                                        </p:attrNameLst>
                                      </p:cBhvr>
                                      <p:tavLst>
                                        <p:tav tm="0">
                                          <p:val>
                                            <p:fltVal val="0"/>
                                          </p:val>
                                        </p:tav>
                                        <p:tav tm="100000">
                                          <p:val>
                                            <p:strVal val="#ppt_h"/>
                                          </p:val>
                                        </p:tav>
                                      </p:tavLst>
                                    </p:anim>
                                    <p:animEffect transition="in" filter="fade">
                                      <p:cBhvr>
                                        <p:cTn id="14" dur="500"/>
                                        <p:tgtEl>
                                          <p:spTgt spid="1638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ipe(up)">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wipe(up)">
                                      <p:cBhvr>
                                        <p:cTn id="24"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www.yanginmerdivenim.com/images1/yangin_merdiveni_z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8099" y="1535106"/>
            <a:ext cx="1886583" cy="3293475"/>
          </a:xfrm>
          <a:prstGeom prst="rect">
            <a:avLst/>
          </a:prstGeom>
          <a:noFill/>
          <a:extLst>
            <a:ext uri="{909E8E84-426E-40DD-AFC4-6F175D3DCCD1}">
              <a14:hiddenFill xmlns:a14="http://schemas.microsoft.com/office/drawing/2010/main">
                <a:solidFill>
                  <a:srgbClr val="FFFFFF"/>
                </a:solidFill>
              </a14:hiddenFill>
            </a:ext>
          </a:extLst>
        </p:spPr>
      </p:pic>
      <p:sp>
        <p:nvSpPr>
          <p:cNvPr id="7" name="Altbilgi Yer Tutucusu 2"/>
          <p:cNvSpPr>
            <a:spLocks noGrp="1"/>
          </p:cNvSpPr>
          <p:nvPr>
            <p:ph type="ftr" sz="quarter" idx="11"/>
          </p:nvPr>
        </p:nvSpPr>
        <p:spPr>
          <a:xfrm>
            <a:off x="2225073" y="6404984"/>
            <a:ext cx="5983287" cy="447152"/>
          </a:xfrm>
        </p:spPr>
        <p:txBody>
          <a:bodyPr/>
          <a:lstStyle/>
          <a:p>
            <a:r>
              <a:rPr lang="en-US" dirty="0"/>
              <a:t>General Information About Composite Materials / Mehmet </a:t>
            </a:r>
            <a:r>
              <a:rPr lang="en-US" dirty="0" err="1"/>
              <a:t>Zor</a:t>
            </a:r>
            <a:endParaRPr lang="tr-TR" dirty="0"/>
          </a:p>
        </p:txBody>
      </p:sp>
      <p:sp>
        <p:nvSpPr>
          <p:cNvPr id="9" name="Rectangle 3" descr="Rectangle: Click to edit Master text styles&#10;Second level&#10;Third level&#10;Fourth level&#10;Fifth level"/>
          <p:cNvSpPr>
            <a:spLocks noGrp="1" noChangeArrowheads="1"/>
          </p:cNvSpPr>
          <p:nvPr>
            <p:ph idx="1"/>
          </p:nvPr>
        </p:nvSpPr>
        <p:spPr>
          <a:xfrm>
            <a:off x="165138" y="1896446"/>
            <a:ext cx="6495094" cy="1582998"/>
          </a:xfrm>
          <a:noFill/>
        </p:spPr>
        <p:txBody>
          <a:bodyPr>
            <a:noAutofit/>
          </a:bodyPr>
          <a:lstStyle/>
          <a:p>
            <a:pPr>
              <a:lnSpc>
                <a:spcPct val="150000"/>
              </a:lnSpc>
            </a:pPr>
            <a:r>
              <a:rPr lang="en-US" sz="1800" dirty="0"/>
              <a:t>Flame resistance of composites depends on the properties of the polyester used.</a:t>
            </a:r>
            <a:r>
              <a:rPr lang="tr-TR" sz="1800" dirty="0"/>
              <a:t> </a:t>
            </a:r>
          </a:p>
          <a:p>
            <a:pPr>
              <a:lnSpc>
                <a:spcPct val="150000"/>
              </a:lnSpc>
            </a:pPr>
            <a:r>
              <a:rPr lang="en-US" sz="1800" dirty="0"/>
              <a:t>Depending on the properties of the composite components, their resistance to burning can be increased.</a:t>
            </a:r>
            <a:r>
              <a:rPr lang="tr-TR" sz="1800" dirty="0"/>
              <a:t> </a:t>
            </a:r>
          </a:p>
          <a:p>
            <a:pPr>
              <a:lnSpc>
                <a:spcPct val="150000"/>
              </a:lnSpc>
            </a:pPr>
            <a:r>
              <a:rPr lang="en-US" sz="1800" dirty="0"/>
              <a:t>Since their heat conduction is low, they are used as insulation materials.</a:t>
            </a:r>
            <a:endParaRPr lang="tr-TR" sz="1800" dirty="0"/>
          </a:p>
          <a:p>
            <a:pPr>
              <a:lnSpc>
                <a:spcPct val="150000"/>
              </a:lnSpc>
            </a:pPr>
            <a:r>
              <a:rPr lang="en-US" sz="1800" dirty="0"/>
              <a:t>Flame resistance can be improved with chemical additives. </a:t>
            </a:r>
            <a:endParaRPr lang="tr-TR" sz="1800" dirty="0"/>
          </a:p>
        </p:txBody>
      </p:sp>
      <p:sp>
        <p:nvSpPr>
          <p:cNvPr id="2" name="Slayt Numarası Yer Tutucusu 1"/>
          <p:cNvSpPr>
            <a:spLocks noGrp="1"/>
          </p:cNvSpPr>
          <p:nvPr>
            <p:ph type="sldNum" sz="quarter" idx="12"/>
          </p:nvPr>
        </p:nvSpPr>
        <p:spPr/>
        <p:txBody>
          <a:bodyPr/>
          <a:lstStyle/>
          <a:p>
            <a:fld id="{B7840E83-AC17-4BB5-BC43-751DE1ADA5B1}" type="slidenum">
              <a:rPr lang="tr-TR" smtClean="0"/>
              <a:t>46</a:t>
            </a:fld>
            <a:endParaRPr lang="tr-TR"/>
          </a:p>
        </p:txBody>
      </p:sp>
      <p:sp>
        <p:nvSpPr>
          <p:cNvPr id="3" name="Dikdörtgen 2"/>
          <p:cNvSpPr/>
          <p:nvPr/>
        </p:nvSpPr>
        <p:spPr>
          <a:xfrm>
            <a:off x="300275" y="1527114"/>
            <a:ext cx="2597186" cy="369332"/>
          </a:xfrm>
          <a:prstGeom prst="rect">
            <a:avLst/>
          </a:prstGeom>
        </p:spPr>
        <p:txBody>
          <a:bodyPr wrap="none">
            <a:spAutoFit/>
          </a:bodyPr>
          <a:lstStyle/>
          <a:p>
            <a:r>
              <a:rPr lang="tr-TR" dirty="0">
                <a:solidFill>
                  <a:srgbClr val="FF0000"/>
                </a:solidFill>
              </a:rPr>
              <a:t>6.14 </a:t>
            </a:r>
            <a:r>
              <a:rPr lang="tr-TR" dirty="0" err="1">
                <a:solidFill>
                  <a:srgbClr val="3E8E51"/>
                </a:solidFill>
              </a:rPr>
              <a:t>Fireproof</a:t>
            </a:r>
            <a:r>
              <a:rPr lang="tr-TR" dirty="0">
                <a:solidFill>
                  <a:srgbClr val="3E8E51"/>
                </a:solidFill>
              </a:rPr>
              <a:t> </a:t>
            </a:r>
            <a:r>
              <a:rPr lang="tr-TR" dirty="0" err="1">
                <a:solidFill>
                  <a:srgbClr val="3E8E51"/>
                </a:solidFill>
              </a:rPr>
              <a:t>Feature</a:t>
            </a:r>
            <a:r>
              <a:rPr lang="tr-TR" dirty="0">
                <a:solidFill>
                  <a:srgbClr val="3E8E51"/>
                </a:solidFill>
              </a:rPr>
              <a:t>:</a:t>
            </a:r>
            <a:r>
              <a:rPr lang="tr-TR" dirty="0"/>
              <a:t> </a:t>
            </a:r>
          </a:p>
        </p:txBody>
      </p:sp>
      <p:sp>
        <p:nvSpPr>
          <p:cNvPr id="4" name="Veri Yer Tutucusu 3"/>
          <p:cNvSpPr>
            <a:spLocks noGrp="1"/>
          </p:cNvSpPr>
          <p:nvPr>
            <p:ph type="dt" sz="half" idx="10"/>
          </p:nvPr>
        </p:nvSpPr>
        <p:spPr/>
        <p:txBody>
          <a:bodyPr/>
          <a:lstStyle/>
          <a:p>
            <a:r>
              <a:rPr lang="tr-TR" dirty="0"/>
              <a:t>......</a:t>
            </a:r>
          </a:p>
        </p:txBody>
      </p:sp>
      <p:sp>
        <p:nvSpPr>
          <p:cNvPr id="12" name="Rectangle 2">
            <a:extLst>
              <a:ext uri="{FF2B5EF4-FFF2-40B4-BE49-F238E27FC236}">
                <a16:creationId xmlns:a16="http://schemas.microsoft.com/office/drawing/2014/main" id="{5A37890E-76C9-4121-BF4B-626F6A9ED1A4}"/>
              </a:ext>
            </a:extLst>
          </p:cNvPr>
          <p:cNvSpPr>
            <a:spLocks noGrp="1" noChangeArrowheads="1"/>
          </p:cNvSpPr>
          <p:nvPr>
            <p:ph type="title"/>
          </p:nvPr>
        </p:nvSpPr>
        <p:spPr>
          <a:xfrm>
            <a:off x="827584" y="322542"/>
            <a:ext cx="7772400" cy="573356"/>
          </a:xfrm>
          <a:noFill/>
        </p:spPr>
        <p:txBody>
          <a:bodyPr>
            <a:noAutofit/>
          </a:bodyPr>
          <a:lstStyle/>
          <a:p>
            <a:r>
              <a:rPr lang="tr-TR" sz="3600" dirty="0"/>
              <a:t>6- </a:t>
            </a:r>
            <a:r>
              <a:rPr lang="tr-TR" sz="3600" dirty="0" err="1"/>
              <a:t>Why</a:t>
            </a:r>
            <a:r>
              <a:rPr lang="tr-TR" sz="3600" dirty="0"/>
              <a:t> </a:t>
            </a:r>
            <a:r>
              <a:rPr lang="tr-TR" sz="3600" dirty="0" err="1"/>
              <a:t>Composite</a:t>
            </a:r>
            <a:r>
              <a:rPr lang="tr-TR" sz="3600" dirty="0"/>
              <a:t> </a:t>
            </a:r>
            <a:r>
              <a:rPr lang="tr-TR" sz="3600" dirty="0" err="1"/>
              <a:t>Material</a:t>
            </a:r>
            <a:r>
              <a:rPr lang="tr-TR" sz="3600" dirty="0"/>
              <a:t>?</a:t>
            </a:r>
          </a:p>
        </p:txBody>
      </p:sp>
      <p:sp>
        <p:nvSpPr>
          <p:cNvPr id="13" name="Dikdörtgen 12">
            <a:extLst>
              <a:ext uri="{FF2B5EF4-FFF2-40B4-BE49-F238E27FC236}">
                <a16:creationId xmlns:a16="http://schemas.microsoft.com/office/drawing/2014/main" id="{9601F912-7578-443C-8F38-FCBE945ACD59}"/>
              </a:ext>
            </a:extLst>
          </p:cNvPr>
          <p:cNvSpPr/>
          <p:nvPr/>
        </p:nvSpPr>
        <p:spPr>
          <a:xfrm>
            <a:off x="6837472" y="761080"/>
            <a:ext cx="1370888" cy="400110"/>
          </a:xfrm>
          <a:prstGeom prst="rect">
            <a:avLst/>
          </a:prstGeom>
        </p:spPr>
        <p:txBody>
          <a:bodyPr wrap="none">
            <a:spAutoFit/>
          </a:bodyPr>
          <a:lstStyle/>
          <a:p>
            <a:r>
              <a:rPr lang="tr-TR" sz="2000" dirty="0">
                <a:solidFill>
                  <a:schemeClr val="bg2">
                    <a:lumMod val="90000"/>
                  </a:schemeClr>
                </a:solidFill>
              </a:rPr>
              <a:t>(</a:t>
            </a:r>
            <a:r>
              <a:rPr lang="tr-TR" sz="2000" dirty="0" err="1">
                <a:solidFill>
                  <a:schemeClr val="bg2">
                    <a:lumMod val="90000"/>
                  </a:schemeClr>
                </a:solidFill>
              </a:rPr>
              <a:t>continue</a:t>
            </a:r>
            <a:r>
              <a:rPr lang="tr-TR" sz="2000" dirty="0">
                <a:solidFill>
                  <a:schemeClr val="bg2">
                    <a:lumMod val="90000"/>
                  </a:schemeClr>
                </a:solidFill>
              </a:rPr>
              <a:t>)</a:t>
            </a:r>
          </a:p>
        </p:txBody>
      </p:sp>
      <p:sp>
        <p:nvSpPr>
          <p:cNvPr id="10" name="Dikdörtgen 9">
            <a:extLst>
              <a:ext uri="{FF2B5EF4-FFF2-40B4-BE49-F238E27FC236}">
                <a16:creationId xmlns:a16="http://schemas.microsoft.com/office/drawing/2014/main" id="{034226EA-3217-4283-814C-11BD8DCF60E2}"/>
              </a:ext>
            </a:extLst>
          </p:cNvPr>
          <p:cNvSpPr/>
          <p:nvPr/>
        </p:nvSpPr>
        <p:spPr>
          <a:xfrm>
            <a:off x="199328" y="5029362"/>
            <a:ext cx="8944672" cy="1288366"/>
          </a:xfrm>
          <a:prstGeom prst="rect">
            <a:avLst/>
          </a:prstGeom>
        </p:spPr>
        <p:txBody>
          <a:bodyPr wrap="square">
            <a:spAutoFit/>
          </a:bodyPr>
          <a:lstStyle/>
          <a:p>
            <a:pPr marL="285750" indent="-285750">
              <a:lnSpc>
                <a:spcPct val="150000"/>
              </a:lnSpc>
              <a:buFont typeface="Arial" panose="020B0604020202020204" pitchFamily="34" charset="0"/>
              <a:buChar char="•"/>
            </a:pPr>
            <a:r>
              <a:rPr lang="en-US" dirty="0"/>
              <a:t>Composite materials, which have flame retardant, non-spreading and self-extinguishing properties, have a minimum level of toxic gas released during a fire.</a:t>
            </a:r>
            <a:r>
              <a:rPr lang="tr-TR" dirty="0"/>
              <a:t> </a:t>
            </a:r>
          </a:p>
          <a:p>
            <a:pPr marL="285750" indent="-285750">
              <a:lnSpc>
                <a:spcPct val="150000"/>
              </a:lnSpc>
              <a:buFont typeface="Arial" panose="020B0604020202020204" pitchFamily="34" charset="0"/>
              <a:buChar char="•"/>
            </a:pPr>
            <a:r>
              <a:rPr lang="en-US" dirty="0"/>
              <a:t>With these features, they are used at critical safety points such as fire escapes.</a:t>
            </a:r>
            <a:endParaRPr lang="tr-TR" dirty="0"/>
          </a:p>
        </p:txBody>
      </p:sp>
    </p:spTree>
    <p:extLst>
      <p:ext uri="{BB962C8B-B14F-4D97-AF65-F5344CB8AC3E}">
        <p14:creationId xmlns:p14="http://schemas.microsoft.com/office/powerpoint/2010/main" val="33680135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7410"/>
                                        </p:tgtEl>
                                        <p:attrNameLst>
                                          <p:attrName>style.visibility</p:attrName>
                                        </p:attrNameLst>
                                      </p:cBhvr>
                                      <p:to>
                                        <p:strVal val="visible"/>
                                      </p:to>
                                    </p:set>
                                    <p:anim calcmode="lin" valueType="num">
                                      <p:cBhvr>
                                        <p:cTn id="12" dur="500" fill="hold"/>
                                        <p:tgtEl>
                                          <p:spTgt spid="17410"/>
                                        </p:tgtEl>
                                        <p:attrNameLst>
                                          <p:attrName>ppt_w</p:attrName>
                                        </p:attrNameLst>
                                      </p:cBhvr>
                                      <p:tavLst>
                                        <p:tav tm="0">
                                          <p:val>
                                            <p:fltVal val="0"/>
                                          </p:val>
                                        </p:tav>
                                        <p:tav tm="100000">
                                          <p:val>
                                            <p:strVal val="#ppt_w"/>
                                          </p:val>
                                        </p:tav>
                                      </p:tavLst>
                                    </p:anim>
                                    <p:anim calcmode="lin" valueType="num">
                                      <p:cBhvr>
                                        <p:cTn id="13" dur="500" fill="hold"/>
                                        <p:tgtEl>
                                          <p:spTgt spid="17410"/>
                                        </p:tgtEl>
                                        <p:attrNameLst>
                                          <p:attrName>ppt_h</p:attrName>
                                        </p:attrNameLst>
                                      </p:cBhvr>
                                      <p:tavLst>
                                        <p:tav tm="0">
                                          <p:val>
                                            <p:fltVal val="0"/>
                                          </p:val>
                                        </p:tav>
                                        <p:tav tm="100000">
                                          <p:val>
                                            <p:strVal val="#ppt_h"/>
                                          </p:val>
                                        </p:tav>
                                      </p:tavLst>
                                    </p:anim>
                                    <p:animEffect transition="in" filter="fade">
                                      <p:cBhvr>
                                        <p:cTn id="14" dur="500"/>
                                        <p:tgtEl>
                                          <p:spTgt spid="174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ipe(left)">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wipe(left)">
                                      <p:cBhvr>
                                        <p:cTn id="24" dur="500"/>
                                        <p:tgtEl>
                                          <p:spTgt spid="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wipe(left)">
                                      <p:cBhvr>
                                        <p:cTn id="29" dur="500"/>
                                        <p:tgtEl>
                                          <p:spTgt spid="9">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9">
                                            <p:txEl>
                                              <p:pRg st="3" end="3"/>
                                            </p:txEl>
                                          </p:spTgt>
                                        </p:tgtEl>
                                        <p:attrNameLst>
                                          <p:attrName>style.visibility</p:attrName>
                                        </p:attrNameLst>
                                      </p:cBhvr>
                                      <p:to>
                                        <p:strVal val="visible"/>
                                      </p:to>
                                    </p:set>
                                    <p:animEffect transition="in" filter="wipe(left)">
                                      <p:cBhvr>
                                        <p:cTn id="34" dur="500"/>
                                        <p:tgtEl>
                                          <p:spTgt spid="9">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fade">
                                      <p:cBhvr>
                                        <p:cTn id="39" dur="500"/>
                                        <p:tgtEl>
                                          <p:spTgt spid="10">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0">
                                            <p:txEl>
                                              <p:pRg st="1" end="1"/>
                                            </p:txEl>
                                          </p:spTgt>
                                        </p:tgtEl>
                                        <p:attrNameLst>
                                          <p:attrName>style.visibility</p:attrName>
                                        </p:attrNameLst>
                                      </p:cBhvr>
                                      <p:to>
                                        <p:strVal val="visible"/>
                                      </p:to>
                                    </p:set>
                                    <p:animEffect transition="in" filter="fade">
                                      <p:cBhvr>
                                        <p:cTn id="44"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3" grpId="0"/>
      <p:bldP spid="10"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dosyalar.akilx.com/dosyalar/2009022459500487/9581da20421ae7f0dcbd36c811ffc5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7531" y="2084645"/>
            <a:ext cx="1358633" cy="3787867"/>
          </a:xfrm>
          <a:prstGeom prst="rect">
            <a:avLst/>
          </a:prstGeom>
          <a:solidFill>
            <a:schemeClr val="accent1"/>
          </a:solidFill>
        </p:spPr>
      </p:pic>
      <p:sp>
        <p:nvSpPr>
          <p:cNvPr id="7" name="Altbilgi Yer Tutucusu 2"/>
          <p:cNvSpPr>
            <a:spLocks noGrp="1"/>
          </p:cNvSpPr>
          <p:nvPr>
            <p:ph type="ftr" sz="quarter" idx="11"/>
          </p:nvPr>
        </p:nvSpPr>
        <p:spPr>
          <a:xfrm>
            <a:off x="2225073" y="6386267"/>
            <a:ext cx="5983287" cy="447152"/>
          </a:xfrm>
        </p:spPr>
        <p:txBody>
          <a:bodyPr/>
          <a:lstStyle/>
          <a:p>
            <a:r>
              <a:rPr lang="en-US" dirty="0"/>
              <a:t>General Information About Composite Materials / Mehmet </a:t>
            </a:r>
            <a:r>
              <a:rPr lang="en-US" dirty="0" err="1"/>
              <a:t>Zor</a:t>
            </a:r>
            <a:endParaRPr lang="tr-TR" dirty="0"/>
          </a:p>
        </p:txBody>
      </p:sp>
      <p:sp>
        <p:nvSpPr>
          <p:cNvPr id="9" name="Rectangle 3" descr="Rectangle: Click to edit Master text styles&#10;Second level&#10;Third level&#10;Fourth level&#10;Fifth level"/>
          <p:cNvSpPr>
            <a:spLocks noGrp="1" noChangeArrowheads="1"/>
          </p:cNvSpPr>
          <p:nvPr>
            <p:ph idx="1"/>
          </p:nvPr>
        </p:nvSpPr>
        <p:spPr>
          <a:xfrm>
            <a:off x="279707" y="2292174"/>
            <a:ext cx="3602732" cy="2820829"/>
          </a:xfrm>
          <a:noFill/>
        </p:spPr>
        <p:txBody>
          <a:bodyPr>
            <a:noAutofit/>
          </a:bodyPr>
          <a:lstStyle/>
          <a:p>
            <a:pPr marL="0" indent="0">
              <a:lnSpc>
                <a:spcPct val="150000"/>
              </a:lnSpc>
              <a:buNone/>
            </a:pPr>
            <a:r>
              <a:rPr lang="en-US" sz="1800" dirty="0"/>
              <a:t>In particular, polyester resin-based composites from the thermoset plastic group do not change shape by softening. Thermal resistance depends on the type of polyester resin used.</a:t>
            </a:r>
            <a:endParaRPr lang="tr-TR" sz="1800" dirty="0"/>
          </a:p>
        </p:txBody>
      </p:sp>
      <p:sp>
        <p:nvSpPr>
          <p:cNvPr id="2" name="Slayt Numarası Yer Tutucusu 1"/>
          <p:cNvSpPr>
            <a:spLocks noGrp="1"/>
          </p:cNvSpPr>
          <p:nvPr>
            <p:ph type="sldNum" sz="quarter" idx="12"/>
          </p:nvPr>
        </p:nvSpPr>
        <p:spPr/>
        <p:txBody>
          <a:bodyPr/>
          <a:lstStyle/>
          <a:p>
            <a:fld id="{B7840E83-AC17-4BB5-BC43-751DE1ADA5B1}" type="slidenum">
              <a:rPr lang="tr-TR" smtClean="0"/>
              <a:t>47</a:t>
            </a:fld>
            <a:endParaRPr lang="tr-TR"/>
          </a:p>
        </p:txBody>
      </p:sp>
      <p:sp>
        <p:nvSpPr>
          <p:cNvPr id="3" name="Dikdörtgen 2"/>
          <p:cNvSpPr/>
          <p:nvPr/>
        </p:nvSpPr>
        <p:spPr>
          <a:xfrm>
            <a:off x="279707" y="1684535"/>
            <a:ext cx="3153427" cy="400110"/>
          </a:xfrm>
          <a:prstGeom prst="rect">
            <a:avLst/>
          </a:prstGeom>
        </p:spPr>
        <p:txBody>
          <a:bodyPr wrap="none">
            <a:spAutoFit/>
          </a:bodyPr>
          <a:lstStyle/>
          <a:p>
            <a:r>
              <a:rPr lang="tr-TR" sz="2000" dirty="0">
                <a:solidFill>
                  <a:srgbClr val="FF0000"/>
                </a:solidFill>
              </a:rPr>
              <a:t>6.15</a:t>
            </a:r>
            <a:r>
              <a:rPr lang="tr-TR" sz="2000" dirty="0">
                <a:solidFill>
                  <a:srgbClr val="3E8E51"/>
                </a:solidFill>
              </a:rPr>
              <a:t> </a:t>
            </a:r>
            <a:r>
              <a:rPr lang="tr-TR" sz="2000" dirty="0" err="1">
                <a:solidFill>
                  <a:srgbClr val="3E8E51"/>
                </a:solidFill>
              </a:rPr>
              <a:t>Thermal</a:t>
            </a:r>
            <a:r>
              <a:rPr lang="tr-TR" sz="2000" dirty="0">
                <a:solidFill>
                  <a:srgbClr val="3E8E51"/>
                </a:solidFill>
              </a:rPr>
              <a:t> </a:t>
            </a:r>
            <a:r>
              <a:rPr lang="tr-TR" sz="2000" dirty="0" err="1">
                <a:solidFill>
                  <a:srgbClr val="3E8E51"/>
                </a:solidFill>
              </a:rPr>
              <a:t>Resistance</a:t>
            </a:r>
            <a:r>
              <a:rPr lang="tr-TR" sz="2000" dirty="0">
                <a:solidFill>
                  <a:srgbClr val="3E8E51"/>
                </a:solidFill>
              </a:rPr>
              <a:t> :</a:t>
            </a:r>
            <a:r>
              <a:rPr lang="tr-TR" sz="2000" dirty="0"/>
              <a:t> </a:t>
            </a:r>
          </a:p>
        </p:txBody>
      </p:sp>
      <p:sp>
        <p:nvSpPr>
          <p:cNvPr id="4" name="Dikdörtgen 3"/>
          <p:cNvSpPr/>
          <p:nvPr/>
        </p:nvSpPr>
        <p:spPr>
          <a:xfrm>
            <a:off x="5449835" y="1900405"/>
            <a:ext cx="2790503" cy="584775"/>
          </a:xfrm>
          <a:prstGeom prst="rect">
            <a:avLst/>
          </a:prstGeom>
        </p:spPr>
        <p:txBody>
          <a:bodyPr wrap="square">
            <a:spAutoFit/>
          </a:bodyPr>
          <a:lstStyle/>
          <a:p>
            <a:r>
              <a:rPr lang="en-US" sz="1600" b="1" dirty="0">
                <a:latin typeface="Cambria" panose="02040503050406030204" pitchFamily="18" charset="0"/>
                <a:ea typeface="Cambria" panose="02040503050406030204" pitchFamily="18" charset="0"/>
              </a:rPr>
              <a:t>A</a:t>
            </a:r>
            <a:r>
              <a:rPr lang="tr-TR" sz="1600" b="1" dirty="0">
                <a:latin typeface="Cambria" panose="02040503050406030204" pitchFamily="18" charset="0"/>
                <a:ea typeface="Cambria" panose="02040503050406030204" pitchFamily="18" charset="0"/>
              </a:rPr>
              <a:t>LU</a:t>
            </a:r>
            <a:r>
              <a:rPr lang="en-US" sz="1600" b="1" dirty="0">
                <a:latin typeface="Cambria" panose="02040503050406030204" pitchFamily="18" charset="0"/>
                <a:ea typeface="Cambria" panose="02040503050406030204" pitchFamily="18" charset="0"/>
              </a:rPr>
              <a:t>MİNE FIRE APPROACH AND ENTRANCE DRESS</a:t>
            </a:r>
            <a:endParaRPr lang="tr-TR" sz="1600" b="1" dirty="0">
              <a:latin typeface="Cambria" panose="02040503050406030204" pitchFamily="18" charset="0"/>
              <a:ea typeface="Cambria" panose="02040503050406030204" pitchFamily="18" charset="0"/>
            </a:endParaRPr>
          </a:p>
        </p:txBody>
      </p:sp>
      <p:sp>
        <p:nvSpPr>
          <p:cNvPr id="5" name="Dikdörtgen 4"/>
          <p:cNvSpPr/>
          <p:nvPr/>
        </p:nvSpPr>
        <p:spPr>
          <a:xfrm>
            <a:off x="5364088" y="2485180"/>
            <a:ext cx="3206667" cy="3539430"/>
          </a:xfrm>
          <a:prstGeom prst="rect">
            <a:avLst/>
          </a:prstGeom>
        </p:spPr>
        <p:txBody>
          <a:bodyPr wrap="square">
            <a:spAutoFit/>
          </a:bodyPr>
          <a:lstStyle/>
          <a:p>
            <a:pPr algn="just"/>
            <a:r>
              <a:rPr lang="en-US" sz="1600" dirty="0">
                <a:ea typeface="Cambria" panose="02040503050406030204" pitchFamily="18" charset="0"/>
              </a:rPr>
              <a:t>Glass fiber, KEVLAR:</a:t>
            </a:r>
            <a:endParaRPr lang="tr-TR" sz="1600" dirty="0">
              <a:ea typeface="Cambria" panose="02040503050406030204" pitchFamily="18" charset="0"/>
            </a:endParaRPr>
          </a:p>
          <a:p>
            <a:pPr algn="just"/>
            <a:r>
              <a:rPr lang="en-US" sz="1600" dirty="0">
                <a:ea typeface="Cambria" panose="02040503050406030204" pitchFamily="18" charset="0"/>
              </a:rPr>
              <a:t>It is produced by coating a high temperature resistant aluminized polyester film on one side of the PBI / KEVLAR or </a:t>
            </a:r>
            <a:r>
              <a:rPr lang="en-US" sz="1600" dirty="0" err="1">
                <a:ea typeface="Cambria" panose="02040503050406030204" pitchFamily="18" charset="0"/>
              </a:rPr>
              <a:t>Preox</a:t>
            </a:r>
            <a:r>
              <a:rPr lang="en-US" sz="1600" dirty="0">
                <a:ea typeface="Cambria" panose="02040503050406030204" pitchFamily="18" charset="0"/>
              </a:rPr>
              <a:t> fabric under vacuum. Due to this special manufacturing technique, it does not crack or break, and is resistant to acid, base, salt and petroleum products. It protects firefighters by reflecting back 95% of the heat reflected from a 1000˚C heat source, depending on the type of fabric.</a:t>
            </a:r>
            <a:r>
              <a:rPr lang="tr-TR" sz="1600" dirty="0">
                <a:ea typeface="Cambria" panose="02040503050406030204" pitchFamily="18" charset="0"/>
              </a:rPr>
              <a:t>.</a:t>
            </a:r>
          </a:p>
        </p:txBody>
      </p:sp>
      <p:sp>
        <p:nvSpPr>
          <p:cNvPr id="6" name="Veri Yer Tutucusu 5"/>
          <p:cNvSpPr>
            <a:spLocks noGrp="1"/>
          </p:cNvSpPr>
          <p:nvPr>
            <p:ph type="dt" sz="half" idx="10"/>
          </p:nvPr>
        </p:nvSpPr>
        <p:spPr/>
        <p:txBody>
          <a:bodyPr/>
          <a:lstStyle/>
          <a:p>
            <a:r>
              <a:rPr lang="tr-TR" dirty="0"/>
              <a:t>......</a:t>
            </a:r>
          </a:p>
        </p:txBody>
      </p:sp>
      <p:sp>
        <p:nvSpPr>
          <p:cNvPr id="14" name="Rectangle 2">
            <a:extLst>
              <a:ext uri="{FF2B5EF4-FFF2-40B4-BE49-F238E27FC236}">
                <a16:creationId xmlns:a16="http://schemas.microsoft.com/office/drawing/2014/main" id="{073B86C5-4248-4F33-8624-8F01479FCA9C}"/>
              </a:ext>
            </a:extLst>
          </p:cNvPr>
          <p:cNvSpPr>
            <a:spLocks noGrp="1" noChangeArrowheads="1"/>
          </p:cNvSpPr>
          <p:nvPr>
            <p:ph type="title"/>
          </p:nvPr>
        </p:nvSpPr>
        <p:spPr>
          <a:xfrm>
            <a:off x="827584" y="322542"/>
            <a:ext cx="7772400" cy="573356"/>
          </a:xfrm>
          <a:noFill/>
        </p:spPr>
        <p:txBody>
          <a:bodyPr>
            <a:noAutofit/>
          </a:bodyPr>
          <a:lstStyle/>
          <a:p>
            <a:r>
              <a:rPr lang="tr-TR" sz="3600" dirty="0"/>
              <a:t>6- </a:t>
            </a:r>
            <a:r>
              <a:rPr lang="tr-TR" sz="3600" dirty="0" err="1"/>
              <a:t>Why</a:t>
            </a:r>
            <a:r>
              <a:rPr lang="tr-TR" sz="3600" dirty="0"/>
              <a:t> </a:t>
            </a:r>
            <a:r>
              <a:rPr lang="tr-TR" sz="3600" dirty="0" err="1"/>
              <a:t>Composite</a:t>
            </a:r>
            <a:r>
              <a:rPr lang="tr-TR" sz="3600" dirty="0"/>
              <a:t> </a:t>
            </a:r>
            <a:r>
              <a:rPr lang="tr-TR" sz="3600" dirty="0" err="1"/>
              <a:t>Material</a:t>
            </a:r>
            <a:r>
              <a:rPr lang="tr-TR" sz="3600" dirty="0"/>
              <a:t>?</a:t>
            </a:r>
          </a:p>
        </p:txBody>
      </p:sp>
      <p:sp>
        <p:nvSpPr>
          <p:cNvPr id="15" name="Dikdörtgen 14">
            <a:extLst>
              <a:ext uri="{FF2B5EF4-FFF2-40B4-BE49-F238E27FC236}">
                <a16:creationId xmlns:a16="http://schemas.microsoft.com/office/drawing/2014/main" id="{D1A1138C-5B93-4E21-A21B-7CD6A47DD8D9}"/>
              </a:ext>
            </a:extLst>
          </p:cNvPr>
          <p:cNvSpPr/>
          <p:nvPr/>
        </p:nvSpPr>
        <p:spPr>
          <a:xfrm>
            <a:off x="6837472" y="761080"/>
            <a:ext cx="1370888" cy="400110"/>
          </a:xfrm>
          <a:prstGeom prst="rect">
            <a:avLst/>
          </a:prstGeom>
        </p:spPr>
        <p:txBody>
          <a:bodyPr wrap="none">
            <a:spAutoFit/>
          </a:bodyPr>
          <a:lstStyle/>
          <a:p>
            <a:r>
              <a:rPr lang="tr-TR" sz="2000" dirty="0">
                <a:solidFill>
                  <a:schemeClr val="bg2">
                    <a:lumMod val="90000"/>
                  </a:schemeClr>
                </a:solidFill>
              </a:rPr>
              <a:t>(</a:t>
            </a:r>
            <a:r>
              <a:rPr lang="tr-TR" sz="2000" dirty="0" err="1">
                <a:solidFill>
                  <a:schemeClr val="bg2">
                    <a:lumMod val="90000"/>
                  </a:schemeClr>
                </a:solidFill>
              </a:rPr>
              <a:t>continue</a:t>
            </a:r>
            <a:r>
              <a:rPr lang="tr-TR" sz="2000" dirty="0">
                <a:solidFill>
                  <a:schemeClr val="bg2">
                    <a:lumMod val="90000"/>
                  </a:schemeClr>
                </a:solidFill>
              </a:rPr>
              <a:t>)</a:t>
            </a:r>
          </a:p>
        </p:txBody>
      </p:sp>
    </p:spTree>
    <p:extLst>
      <p:ext uri="{BB962C8B-B14F-4D97-AF65-F5344CB8AC3E}">
        <p14:creationId xmlns:p14="http://schemas.microsoft.com/office/powerpoint/2010/main" val="18741531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3" grpId="0"/>
      <p:bldP spid="4" grpId="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bilgi Yer Tutucusu 2"/>
          <p:cNvSpPr>
            <a:spLocks noGrp="1"/>
          </p:cNvSpPr>
          <p:nvPr>
            <p:ph type="ftr" sz="quarter" idx="11"/>
          </p:nvPr>
        </p:nvSpPr>
        <p:spPr>
          <a:xfrm>
            <a:off x="2295212" y="6429565"/>
            <a:ext cx="5983287" cy="447152"/>
          </a:xfrm>
        </p:spPr>
        <p:txBody>
          <a:bodyPr/>
          <a:lstStyle/>
          <a:p>
            <a:r>
              <a:rPr lang="en-US" dirty="0"/>
              <a:t>General Information About Composite Materials / Mehmet </a:t>
            </a:r>
            <a:r>
              <a:rPr lang="en-US" dirty="0" err="1"/>
              <a:t>Zor</a:t>
            </a:r>
            <a:endParaRPr lang="tr-TR" dirty="0"/>
          </a:p>
        </p:txBody>
      </p:sp>
      <p:sp>
        <p:nvSpPr>
          <p:cNvPr id="9" name="Rectangle 3" descr="Rectangle: Click to edit Master text styles&#10;Second level&#10;Third level&#10;Fourth level&#10;Fifth level"/>
          <p:cNvSpPr>
            <a:spLocks noGrp="1" noChangeArrowheads="1"/>
          </p:cNvSpPr>
          <p:nvPr>
            <p:ph idx="1"/>
          </p:nvPr>
        </p:nvSpPr>
        <p:spPr>
          <a:xfrm>
            <a:off x="468770" y="1789468"/>
            <a:ext cx="2755033" cy="573356"/>
          </a:xfrm>
          <a:noFill/>
        </p:spPr>
        <p:txBody>
          <a:bodyPr>
            <a:noAutofit/>
          </a:bodyPr>
          <a:lstStyle/>
          <a:p>
            <a:pPr marL="0" indent="0">
              <a:lnSpc>
                <a:spcPct val="200000"/>
              </a:lnSpc>
              <a:buNone/>
            </a:pPr>
            <a:r>
              <a:rPr lang="tr-TR" sz="2000" dirty="0">
                <a:solidFill>
                  <a:srgbClr val="FF0000"/>
                </a:solidFill>
              </a:rPr>
              <a:t>6.16</a:t>
            </a:r>
            <a:r>
              <a:rPr lang="tr-TR" sz="2000" dirty="0">
                <a:solidFill>
                  <a:srgbClr val="3E8E51"/>
                </a:solidFill>
              </a:rPr>
              <a:t> </a:t>
            </a:r>
            <a:r>
              <a:rPr lang="tr-TR" sz="2000" dirty="0" err="1">
                <a:solidFill>
                  <a:srgbClr val="3E8E51"/>
                </a:solidFill>
              </a:rPr>
              <a:t>Repairability</a:t>
            </a:r>
            <a:r>
              <a:rPr lang="tr-TR" sz="2000" dirty="0">
                <a:solidFill>
                  <a:srgbClr val="3E8E51"/>
                </a:solidFill>
              </a:rPr>
              <a:t>:</a:t>
            </a:r>
            <a:endParaRPr lang="tr-TR" sz="2000" dirty="0"/>
          </a:p>
        </p:txBody>
      </p:sp>
      <p:sp>
        <p:nvSpPr>
          <p:cNvPr id="2" name="Slayt Numarası Yer Tutucusu 1"/>
          <p:cNvSpPr>
            <a:spLocks noGrp="1"/>
          </p:cNvSpPr>
          <p:nvPr>
            <p:ph type="sldNum" sz="quarter" idx="12"/>
          </p:nvPr>
        </p:nvSpPr>
        <p:spPr/>
        <p:txBody>
          <a:bodyPr/>
          <a:lstStyle/>
          <a:p>
            <a:fld id="{B7840E83-AC17-4BB5-BC43-751DE1ADA5B1}" type="slidenum">
              <a:rPr lang="tr-TR" smtClean="0"/>
              <a:t>48</a:t>
            </a:fld>
            <a:endParaRPr lang="tr-TR"/>
          </a:p>
        </p:txBody>
      </p:sp>
      <p:sp>
        <p:nvSpPr>
          <p:cNvPr id="3" name="Dikdörtgen 2"/>
          <p:cNvSpPr/>
          <p:nvPr/>
        </p:nvSpPr>
        <p:spPr>
          <a:xfrm>
            <a:off x="468770" y="2448927"/>
            <a:ext cx="3894144" cy="2460032"/>
          </a:xfrm>
          <a:prstGeom prst="rect">
            <a:avLst/>
          </a:prstGeom>
        </p:spPr>
        <p:txBody>
          <a:bodyPr wrap="square">
            <a:spAutoFit/>
          </a:bodyPr>
          <a:lstStyle/>
          <a:p>
            <a:pPr>
              <a:lnSpc>
                <a:spcPct val="200000"/>
              </a:lnSpc>
            </a:pPr>
            <a:r>
              <a:rPr lang="en-US" sz="2000" dirty="0"/>
              <a:t>Composites can be repaired if damaged. A mold is used in the repair process. After the repair, sanding and painting are done.</a:t>
            </a:r>
            <a:endParaRPr lang="tr-TR" sz="2000" dirty="0"/>
          </a:p>
        </p:txBody>
      </p:sp>
      <p:pic>
        <p:nvPicPr>
          <p:cNvPr id="19458" name="Picture 2" descr="http://www.dsto.defence.gov.au/gallery/1651/20289-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8976" y="2006748"/>
            <a:ext cx="3351372" cy="3344391"/>
          </a:xfrm>
          <a:prstGeom prst="rect">
            <a:avLst/>
          </a:prstGeom>
          <a:noFill/>
          <a:extLst>
            <a:ext uri="{909E8E84-426E-40DD-AFC4-6F175D3DCCD1}">
              <a14:hiddenFill xmlns:a14="http://schemas.microsoft.com/office/drawing/2010/main">
                <a:solidFill>
                  <a:srgbClr val="FFFFFF"/>
                </a:solidFill>
              </a14:hiddenFill>
            </a:ext>
          </a:extLst>
        </p:spPr>
      </p:pic>
      <p:sp>
        <p:nvSpPr>
          <p:cNvPr id="4" name="Veri Yer Tutucusu 3"/>
          <p:cNvSpPr>
            <a:spLocks noGrp="1"/>
          </p:cNvSpPr>
          <p:nvPr>
            <p:ph type="dt" sz="half" idx="10"/>
          </p:nvPr>
        </p:nvSpPr>
        <p:spPr/>
        <p:txBody>
          <a:bodyPr/>
          <a:lstStyle/>
          <a:p>
            <a:r>
              <a:rPr lang="tr-TR" dirty="0"/>
              <a:t>......</a:t>
            </a:r>
          </a:p>
        </p:txBody>
      </p:sp>
      <p:sp>
        <p:nvSpPr>
          <p:cNvPr id="12" name="Rectangle 2">
            <a:extLst>
              <a:ext uri="{FF2B5EF4-FFF2-40B4-BE49-F238E27FC236}">
                <a16:creationId xmlns:a16="http://schemas.microsoft.com/office/drawing/2014/main" id="{24A1C705-DD62-4E49-BAE9-54ADDE5D67EC}"/>
              </a:ext>
            </a:extLst>
          </p:cNvPr>
          <p:cNvSpPr>
            <a:spLocks noGrp="1" noChangeArrowheads="1"/>
          </p:cNvSpPr>
          <p:nvPr>
            <p:ph type="title"/>
          </p:nvPr>
        </p:nvSpPr>
        <p:spPr>
          <a:xfrm>
            <a:off x="827584" y="322542"/>
            <a:ext cx="7772400" cy="573356"/>
          </a:xfrm>
          <a:noFill/>
        </p:spPr>
        <p:txBody>
          <a:bodyPr>
            <a:noAutofit/>
          </a:bodyPr>
          <a:lstStyle/>
          <a:p>
            <a:r>
              <a:rPr lang="tr-TR" sz="3600" dirty="0"/>
              <a:t>6- </a:t>
            </a:r>
            <a:r>
              <a:rPr lang="tr-TR" sz="3600" dirty="0" err="1"/>
              <a:t>Why</a:t>
            </a:r>
            <a:r>
              <a:rPr lang="tr-TR" sz="3600" dirty="0"/>
              <a:t> </a:t>
            </a:r>
            <a:r>
              <a:rPr lang="tr-TR" sz="3600" dirty="0" err="1"/>
              <a:t>Composite</a:t>
            </a:r>
            <a:r>
              <a:rPr lang="tr-TR" sz="3600" dirty="0"/>
              <a:t> </a:t>
            </a:r>
            <a:r>
              <a:rPr lang="tr-TR" sz="3600" dirty="0" err="1"/>
              <a:t>Material</a:t>
            </a:r>
            <a:r>
              <a:rPr lang="tr-TR" sz="3600" dirty="0"/>
              <a:t>?</a:t>
            </a:r>
          </a:p>
        </p:txBody>
      </p:sp>
      <p:sp>
        <p:nvSpPr>
          <p:cNvPr id="13" name="Dikdörtgen 12">
            <a:extLst>
              <a:ext uri="{FF2B5EF4-FFF2-40B4-BE49-F238E27FC236}">
                <a16:creationId xmlns:a16="http://schemas.microsoft.com/office/drawing/2014/main" id="{22309E26-93B0-4F89-AFB2-056A2652EE08}"/>
              </a:ext>
            </a:extLst>
          </p:cNvPr>
          <p:cNvSpPr/>
          <p:nvPr/>
        </p:nvSpPr>
        <p:spPr>
          <a:xfrm>
            <a:off x="6837472" y="761080"/>
            <a:ext cx="1370888" cy="400110"/>
          </a:xfrm>
          <a:prstGeom prst="rect">
            <a:avLst/>
          </a:prstGeom>
        </p:spPr>
        <p:txBody>
          <a:bodyPr wrap="none">
            <a:spAutoFit/>
          </a:bodyPr>
          <a:lstStyle/>
          <a:p>
            <a:r>
              <a:rPr lang="tr-TR" sz="2000" dirty="0">
                <a:solidFill>
                  <a:schemeClr val="bg2">
                    <a:lumMod val="90000"/>
                  </a:schemeClr>
                </a:solidFill>
              </a:rPr>
              <a:t>(</a:t>
            </a:r>
            <a:r>
              <a:rPr lang="tr-TR" sz="2000" dirty="0" err="1">
                <a:solidFill>
                  <a:schemeClr val="bg2">
                    <a:lumMod val="90000"/>
                  </a:schemeClr>
                </a:solidFill>
              </a:rPr>
              <a:t>continue</a:t>
            </a:r>
            <a:r>
              <a:rPr lang="tr-TR" sz="2000" dirty="0">
                <a:solidFill>
                  <a:schemeClr val="bg2">
                    <a:lumMod val="90000"/>
                  </a:schemeClr>
                </a:solidFill>
              </a:rPr>
              <a:t>)</a:t>
            </a:r>
          </a:p>
        </p:txBody>
      </p:sp>
    </p:spTree>
    <p:extLst>
      <p:ext uri="{BB962C8B-B14F-4D97-AF65-F5344CB8AC3E}">
        <p14:creationId xmlns:p14="http://schemas.microsoft.com/office/powerpoint/2010/main" val="53022064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bilgi Yer Tutucusu 2"/>
          <p:cNvSpPr>
            <a:spLocks noGrp="1"/>
          </p:cNvSpPr>
          <p:nvPr>
            <p:ph type="ftr" sz="quarter" idx="11"/>
          </p:nvPr>
        </p:nvSpPr>
        <p:spPr>
          <a:xfrm>
            <a:off x="2123728" y="6435429"/>
            <a:ext cx="5983287" cy="447152"/>
          </a:xfrm>
        </p:spPr>
        <p:txBody>
          <a:bodyPr/>
          <a:lstStyle/>
          <a:p>
            <a:r>
              <a:rPr lang="en-US" dirty="0"/>
              <a:t>General Information About Composite Materials / Mehmet </a:t>
            </a:r>
            <a:r>
              <a:rPr lang="en-US" dirty="0" err="1"/>
              <a:t>Zor</a:t>
            </a:r>
            <a:endParaRPr lang="tr-TR" dirty="0"/>
          </a:p>
        </p:txBody>
      </p:sp>
      <p:sp>
        <p:nvSpPr>
          <p:cNvPr id="9" name="Rectangle 3" descr="Rectangle: Click to edit Master text styles&#10;Second level&#10;Third level&#10;Fourth level&#10;Fifth level"/>
          <p:cNvSpPr>
            <a:spLocks noGrp="1" noChangeArrowheads="1"/>
          </p:cNvSpPr>
          <p:nvPr>
            <p:ph idx="1"/>
          </p:nvPr>
        </p:nvSpPr>
        <p:spPr>
          <a:xfrm>
            <a:off x="304799" y="1579265"/>
            <a:ext cx="2887417" cy="824741"/>
          </a:xfrm>
          <a:noFill/>
        </p:spPr>
        <p:txBody>
          <a:bodyPr>
            <a:noAutofit/>
          </a:bodyPr>
          <a:lstStyle/>
          <a:p>
            <a:pPr marL="0" indent="0">
              <a:lnSpc>
                <a:spcPct val="200000"/>
              </a:lnSpc>
              <a:buNone/>
            </a:pPr>
            <a:r>
              <a:rPr lang="tr-TR" sz="2000" dirty="0">
                <a:solidFill>
                  <a:srgbClr val="FF0000"/>
                </a:solidFill>
              </a:rPr>
              <a:t>6.17 </a:t>
            </a:r>
            <a:r>
              <a:rPr lang="tr-TR" sz="2000" dirty="0">
                <a:solidFill>
                  <a:srgbClr val="3E8E51"/>
                </a:solidFill>
              </a:rPr>
              <a:t> </a:t>
            </a:r>
            <a:r>
              <a:rPr lang="tr-TR" sz="2000" dirty="0" err="1">
                <a:solidFill>
                  <a:srgbClr val="3E8E51"/>
                </a:solidFill>
              </a:rPr>
              <a:t>Processability</a:t>
            </a:r>
            <a:r>
              <a:rPr lang="tr-TR" sz="2000" dirty="0">
                <a:solidFill>
                  <a:srgbClr val="3E8E51"/>
                </a:solidFill>
              </a:rPr>
              <a:t>:</a:t>
            </a:r>
            <a:endParaRPr lang="tr-TR" sz="2000" dirty="0"/>
          </a:p>
        </p:txBody>
      </p:sp>
      <p:sp>
        <p:nvSpPr>
          <p:cNvPr id="2" name="Slayt Numarası Yer Tutucusu 1"/>
          <p:cNvSpPr>
            <a:spLocks noGrp="1"/>
          </p:cNvSpPr>
          <p:nvPr>
            <p:ph type="sldNum" sz="quarter" idx="12"/>
          </p:nvPr>
        </p:nvSpPr>
        <p:spPr/>
        <p:txBody>
          <a:bodyPr/>
          <a:lstStyle/>
          <a:p>
            <a:fld id="{B7840E83-AC17-4BB5-BC43-751DE1ADA5B1}" type="slidenum">
              <a:rPr lang="tr-TR" smtClean="0"/>
              <a:t>49</a:t>
            </a:fld>
            <a:endParaRPr lang="tr-TR"/>
          </a:p>
        </p:txBody>
      </p:sp>
      <p:pic>
        <p:nvPicPr>
          <p:cNvPr id="20482" name="Picture 2" descr="http://d2n4wb9orp1vta.cloudfront.net/resources/images/cdn/cms/0113HPC_A400m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2567" y="1620411"/>
            <a:ext cx="2887417" cy="4325351"/>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467544" y="2571044"/>
            <a:ext cx="4464496" cy="1882951"/>
          </a:xfrm>
          <a:prstGeom prst="rect">
            <a:avLst/>
          </a:prstGeom>
        </p:spPr>
        <p:txBody>
          <a:bodyPr wrap="square">
            <a:spAutoFit/>
          </a:bodyPr>
          <a:lstStyle/>
          <a:p>
            <a:pPr algn="just">
              <a:lnSpc>
                <a:spcPct val="150000"/>
              </a:lnSpc>
            </a:pPr>
            <a:r>
              <a:rPr lang="en-US" sz="2000" dirty="0"/>
              <a:t>Composites are easily cut, drilled and sanded. Better results can be obtained if the tools used for this purpose are hard steel or diamond tipped.</a:t>
            </a:r>
            <a:endParaRPr lang="tr-TR" sz="2000" dirty="0"/>
          </a:p>
        </p:txBody>
      </p:sp>
      <p:sp>
        <p:nvSpPr>
          <p:cNvPr id="4" name="Veri Yer Tutucusu 3"/>
          <p:cNvSpPr>
            <a:spLocks noGrp="1"/>
          </p:cNvSpPr>
          <p:nvPr>
            <p:ph type="dt" sz="half" idx="10"/>
          </p:nvPr>
        </p:nvSpPr>
        <p:spPr/>
        <p:txBody>
          <a:bodyPr/>
          <a:lstStyle/>
          <a:p>
            <a:r>
              <a:rPr lang="tr-TR" dirty="0"/>
              <a:t>......</a:t>
            </a:r>
          </a:p>
        </p:txBody>
      </p:sp>
      <p:sp>
        <p:nvSpPr>
          <p:cNvPr id="12" name="Rectangle 2">
            <a:extLst>
              <a:ext uri="{FF2B5EF4-FFF2-40B4-BE49-F238E27FC236}">
                <a16:creationId xmlns:a16="http://schemas.microsoft.com/office/drawing/2014/main" id="{FF572DAA-368E-4E09-A0C8-0884DF17C07A}"/>
              </a:ext>
            </a:extLst>
          </p:cNvPr>
          <p:cNvSpPr>
            <a:spLocks noGrp="1" noChangeArrowheads="1"/>
          </p:cNvSpPr>
          <p:nvPr>
            <p:ph type="title"/>
          </p:nvPr>
        </p:nvSpPr>
        <p:spPr>
          <a:xfrm>
            <a:off x="839987" y="280945"/>
            <a:ext cx="7772400" cy="573356"/>
          </a:xfrm>
          <a:noFill/>
        </p:spPr>
        <p:txBody>
          <a:bodyPr>
            <a:noAutofit/>
          </a:bodyPr>
          <a:lstStyle/>
          <a:p>
            <a:r>
              <a:rPr lang="tr-TR" sz="3600" dirty="0"/>
              <a:t>6- </a:t>
            </a:r>
            <a:r>
              <a:rPr lang="tr-TR" sz="3600" dirty="0" err="1"/>
              <a:t>Why</a:t>
            </a:r>
            <a:r>
              <a:rPr lang="tr-TR" sz="3600" dirty="0"/>
              <a:t> </a:t>
            </a:r>
            <a:r>
              <a:rPr lang="tr-TR" sz="3600" dirty="0" err="1"/>
              <a:t>Composite</a:t>
            </a:r>
            <a:r>
              <a:rPr lang="tr-TR" sz="3600" dirty="0"/>
              <a:t> </a:t>
            </a:r>
            <a:r>
              <a:rPr lang="tr-TR" sz="3600" dirty="0" err="1"/>
              <a:t>Material</a:t>
            </a:r>
            <a:r>
              <a:rPr lang="tr-TR" sz="3600" dirty="0"/>
              <a:t>?</a:t>
            </a:r>
          </a:p>
        </p:txBody>
      </p:sp>
      <p:sp>
        <p:nvSpPr>
          <p:cNvPr id="13" name="Dikdörtgen 12">
            <a:extLst>
              <a:ext uri="{FF2B5EF4-FFF2-40B4-BE49-F238E27FC236}">
                <a16:creationId xmlns:a16="http://schemas.microsoft.com/office/drawing/2014/main" id="{5DD53E0B-2F55-411B-A1EA-EDA309188D24}"/>
              </a:ext>
            </a:extLst>
          </p:cNvPr>
          <p:cNvSpPr/>
          <p:nvPr/>
        </p:nvSpPr>
        <p:spPr>
          <a:xfrm>
            <a:off x="6837472" y="761080"/>
            <a:ext cx="1370888" cy="400110"/>
          </a:xfrm>
          <a:prstGeom prst="rect">
            <a:avLst/>
          </a:prstGeom>
        </p:spPr>
        <p:txBody>
          <a:bodyPr wrap="none">
            <a:spAutoFit/>
          </a:bodyPr>
          <a:lstStyle/>
          <a:p>
            <a:r>
              <a:rPr lang="tr-TR" sz="2000" dirty="0">
                <a:solidFill>
                  <a:schemeClr val="bg2">
                    <a:lumMod val="90000"/>
                  </a:schemeClr>
                </a:solidFill>
              </a:rPr>
              <a:t>(</a:t>
            </a:r>
            <a:r>
              <a:rPr lang="tr-TR" sz="2000" dirty="0" err="1">
                <a:solidFill>
                  <a:schemeClr val="bg2">
                    <a:lumMod val="90000"/>
                  </a:schemeClr>
                </a:solidFill>
              </a:rPr>
              <a:t>continue</a:t>
            </a:r>
            <a:r>
              <a:rPr lang="tr-TR" sz="2000" dirty="0">
                <a:solidFill>
                  <a:schemeClr val="bg2">
                    <a:lumMod val="90000"/>
                  </a:schemeClr>
                </a:solidFill>
              </a:rPr>
              <a:t>)</a:t>
            </a:r>
          </a:p>
        </p:txBody>
      </p:sp>
    </p:spTree>
    <p:extLst>
      <p:ext uri="{BB962C8B-B14F-4D97-AF65-F5344CB8AC3E}">
        <p14:creationId xmlns:p14="http://schemas.microsoft.com/office/powerpoint/2010/main" val="29030297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200" dirty="0"/>
              <a:t>2-</a:t>
            </a:r>
            <a:r>
              <a:rPr lang="en" sz="3200" dirty="0"/>
              <a:t>Basic Properties of Composite Materials</a:t>
            </a:r>
          </a:p>
        </p:txBody>
      </p:sp>
      <p:sp>
        <p:nvSpPr>
          <p:cNvPr id="3" name="Altbilgi Yer Tutucusu 2"/>
          <p:cNvSpPr>
            <a:spLocks noGrp="1"/>
          </p:cNvSpPr>
          <p:nvPr>
            <p:ph type="ftr" sz="quarter" idx="11"/>
          </p:nvPr>
        </p:nvSpPr>
        <p:spPr>
          <a:xfrm>
            <a:off x="1835696" y="6404984"/>
            <a:ext cx="6643464" cy="330520"/>
          </a:xfrm>
        </p:spPr>
        <p:txBody>
          <a:bodyPr/>
          <a:lstStyle/>
          <a:p>
            <a:r>
              <a:rPr lang="en-US" dirty="0"/>
              <a:t>General Information About Composite Materials / Mehmet </a:t>
            </a:r>
            <a:r>
              <a:rPr lang="en-US" dirty="0" err="1"/>
              <a:t>Zor</a:t>
            </a:r>
            <a:endParaRPr lang="tr-TR" dirty="0"/>
          </a:p>
        </p:txBody>
      </p:sp>
      <p:sp>
        <p:nvSpPr>
          <p:cNvPr id="5" name="İçerik Yer Tutucusu 4"/>
          <p:cNvSpPr>
            <a:spLocks noGrp="1"/>
          </p:cNvSpPr>
          <p:nvPr>
            <p:ph sz="quarter" idx="1"/>
          </p:nvPr>
        </p:nvSpPr>
        <p:spPr>
          <a:xfrm>
            <a:off x="287801" y="1540491"/>
            <a:ext cx="6048672" cy="4749124"/>
          </a:xfrm>
        </p:spPr>
        <p:txBody>
          <a:bodyPr>
            <a:noAutofit/>
          </a:bodyPr>
          <a:lstStyle/>
          <a:p>
            <a:pPr marL="342900" indent="-342900" algn="just">
              <a:lnSpc>
                <a:spcPct val="170000"/>
              </a:lnSpc>
              <a:buFont typeface="+mj-lt"/>
              <a:buAutoNum type="arabicPeriod" startAt="6"/>
            </a:pPr>
            <a:r>
              <a:rPr lang="en" sz="1800" dirty="0"/>
              <a:t>Composites are generally created from a main material called "matrix" and a more durable material called "reinforcement element (fibe</a:t>
            </a:r>
            <a:r>
              <a:rPr lang="tr-TR" sz="1800" dirty="0"/>
              <a:t>r</a:t>
            </a:r>
            <a:r>
              <a:rPr lang="en" sz="1800" dirty="0"/>
              <a:t>)".</a:t>
            </a:r>
          </a:p>
          <a:p>
            <a:pPr marL="342900" indent="-342900" algn="just">
              <a:lnSpc>
                <a:spcPct val="170000"/>
              </a:lnSpc>
              <a:buFont typeface="+mj-lt"/>
              <a:buAutoNum type="arabicPeriod" startAt="6"/>
            </a:pPr>
            <a:r>
              <a:rPr lang="en-US" sz="1800" dirty="0"/>
              <a:t>Of these two groups of materials, the reinforcement material increases the strength and load-bearing ability of the composite material. </a:t>
            </a:r>
            <a:endParaRPr lang="tr-TR" sz="1800" dirty="0"/>
          </a:p>
          <a:p>
            <a:pPr marL="342900" indent="-342900" algn="just">
              <a:lnSpc>
                <a:spcPct val="170000"/>
              </a:lnSpc>
              <a:buFont typeface="+mj-lt"/>
              <a:buAutoNum type="arabicPeriod" startAt="6"/>
            </a:pPr>
            <a:r>
              <a:rPr lang="en-US" sz="1800" dirty="0"/>
              <a:t>The matrix material plays a role in preventing crack propagation that may occur during the transition to plastic deformation and delays the rupture of the composite material.</a:t>
            </a:r>
            <a:endParaRPr lang="en" sz="1800" dirty="0"/>
          </a:p>
        </p:txBody>
      </p:sp>
      <p:sp>
        <p:nvSpPr>
          <p:cNvPr id="6" name="Slayt Numarası Yer Tutucusu 5"/>
          <p:cNvSpPr>
            <a:spLocks noGrp="1"/>
          </p:cNvSpPr>
          <p:nvPr>
            <p:ph type="sldNum" sz="quarter" idx="12"/>
          </p:nvPr>
        </p:nvSpPr>
        <p:spPr/>
        <p:txBody>
          <a:bodyPr/>
          <a:lstStyle/>
          <a:p>
            <a:fld id="{B7840E83-AC17-4BB5-BC43-751DE1ADA5B1}" type="slidenum">
              <a:rPr lang="tr-TR" smtClean="0"/>
              <a:t>5</a:t>
            </a:fld>
            <a:endParaRPr lang="tr-TR"/>
          </a:p>
        </p:txBody>
      </p:sp>
      <p:sp>
        <p:nvSpPr>
          <p:cNvPr id="4" name="Veri Yer Tutucusu 3"/>
          <p:cNvSpPr>
            <a:spLocks noGrp="1"/>
          </p:cNvSpPr>
          <p:nvPr>
            <p:ph type="dt" sz="half" idx="10"/>
          </p:nvPr>
        </p:nvSpPr>
        <p:spPr/>
        <p:txBody>
          <a:bodyPr/>
          <a:lstStyle/>
          <a:p>
            <a:r>
              <a:rPr lang="tr-TR" dirty="0"/>
              <a:t>......</a:t>
            </a:r>
            <a:endParaRPr lang="en" dirty="0"/>
          </a:p>
        </p:txBody>
      </p:sp>
      <p:pic>
        <p:nvPicPr>
          <p:cNvPr id="8" name="Resim 7">
            <a:extLst>
              <a:ext uri="{FF2B5EF4-FFF2-40B4-BE49-F238E27FC236}">
                <a16:creationId xmlns:a16="http://schemas.microsoft.com/office/drawing/2014/main" id="{EA128F77-2374-40FF-A886-13646CC34113}"/>
              </a:ext>
            </a:extLst>
          </p:cNvPr>
          <p:cNvPicPr>
            <a:picLocks noChangeAspect="1"/>
          </p:cNvPicPr>
          <p:nvPr/>
        </p:nvPicPr>
        <p:blipFill>
          <a:blip r:embed="rId2"/>
          <a:stretch>
            <a:fillRect/>
          </a:stretch>
        </p:blipFill>
        <p:spPr>
          <a:xfrm>
            <a:off x="6516098" y="1913007"/>
            <a:ext cx="2324100" cy="2228850"/>
          </a:xfrm>
          <a:prstGeom prst="rect">
            <a:avLst/>
          </a:prstGeom>
        </p:spPr>
      </p:pic>
      <p:sp>
        <p:nvSpPr>
          <p:cNvPr id="9" name="Dikdörtgen 8">
            <a:extLst>
              <a:ext uri="{FF2B5EF4-FFF2-40B4-BE49-F238E27FC236}">
                <a16:creationId xmlns:a16="http://schemas.microsoft.com/office/drawing/2014/main" id="{FAAFA938-7040-403E-8C2D-0D39899DBB05}"/>
              </a:ext>
            </a:extLst>
          </p:cNvPr>
          <p:cNvSpPr/>
          <p:nvPr/>
        </p:nvSpPr>
        <p:spPr>
          <a:xfrm>
            <a:off x="6408145" y="2137421"/>
            <a:ext cx="864339" cy="369332"/>
          </a:xfrm>
          <a:prstGeom prst="rect">
            <a:avLst/>
          </a:prstGeom>
        </p:spPr>
        <p:txBody>
          <a:bodyPr wrap="none">
            <a:spAutoFit/>
          </a:bodyPr>
          <a:lstStyle/>
          <a:p>
            <a:r>
              <a:rPr lang="en" dirty="0"/>
              <a:t>matrix</a:t>
            </a:r>
            <a:endParaRPr lang="tr-TR" dirty="0"/>
          </a:p>
        </p:txBody>
      </p:sp>
      <p:sp>
        <p:nvSpPr>
          <p:cNvPr id="10" name="Dikdörtgen 9">
            <a:extLst>
              <a:ext uri="{FF2B5EF4-FFF2-40B4-BE49-F238E27FC236}">
                <a16:creationId xmlns:a16="http://schemas.microsoft.com/office/drawing/2014/main" id="{4A5B6142-006D-4BFE-A8CD-03D5E3019026}"/>
              </a:ext>
            </a:extLst>
          </p:cNvPr>
          <p:cNvSpPr/>
          <p:nvPr/>
        </p:nvSpPr>
        <p:spPr>
          <a:xfrm>
            <a:off x="7380437" y="1953126"/>
            <a:ext cx="1937325" cy="584775"/>
          </a:xfrm>
          <a:prstGeom prst="rect">
            <a:avLst/>
          </a:prstGeom>
        </p:spPr>
        <p:txBody>
          <a:bodyPr wrap="square">
            <a:spAutoFit/>
          </a:bodyPr>
          <a:lstStyle/>
          <a:p>
            <a:r>
              <a:rPr lang="en" sz="1600" dirty="0"/>
              <a:t>reinforcement element (fibe</a:t>
            </a:r>
            <a:r>
              <a:rPr lang="tr-TR" sz="1600" dirty="0"/>
              <a:t>r</a:t>
            </a:r>
            <a:r>
              <a:rPr lang="en" sz="1600" dirty="0"/>
              <a:t>)</a:t>
            </a:r>
            <a:endParaRPr lang="tr-TR" sz="1600" dirty="0"/>
          </a:p>
        </p:txBody>
      </p:sp>
      <p:sp>
        <p:nvSpPr>
          <p:cNvPr id="11" name="Dikdörtgen 10">
            <a:extLst>
              <a:ext uri="{FF2B5EF4-FFF2-40B4-BE49-F238E27FC236}">
                <a16:creationId xmlns:a16="http://schemas.microsoft.com/office/drawing/2014/main" id="{5BFD590B-FEC1-4229-B073-A1B91264ED74}"/>
              </a:ext>
            </a:extLst>
          </p:cNvPr>
          <p:cNvSpPr/>
          <p:nvPr/>
        </p:nvSpPr>
        <p:spPr>
          <a:xfrm>
            <a:off x="7757010" y="877702"/>
            <a:ext cx="1252266" cy="369332"/>
          </a:xfrm>
          <a:prstGeom prst="rect">
            <a:avLst/>
          </a:prstGeom>
        </p:spPr>
        <p:txBody>
          <a:bodyPr wrap="none">
            <a:spAutoFit/>
          </a:bodyPr>
          <a:lstStyle/>
          <a:p>
            <a:r>
              <a:rPr lang="tr-TR" dirty="0">
                <a:solidFill>
                  <a:schemeClr val="bg2">
                    <a:lumMod val="90000"/>
                  </a:schemeClr>
                </a:solidFill>
              </a:rPr>
              <a:t>(</a:t>
            </a:r>
            <a:r>
              <a:rPr lang="tr-TR" dirty="0" err="1">
                <a:solidFill>
                  <a:schemeClr val="bg2">
                    <a:lumMod val="90000"/>
                  </a:schemeClr>
                </a:solidFill>
              </a:rPr>
              <a:t>continue</a:t>
            </a:r>
            <a:r>
              <a:rPr lang="tr-TR" dirty="0">
                <a:solidFill>
                  <a:schemeClr val="bg2">
                    <a:lumMod val="90000"/>
                  </a:schemeClr>
                </a:solidFill>
              </a:rPr>
              <a:t>)</a:t>
            </a:r>
          </a:p>
        </p:txBody>
      </p:sp>
    </p:spTree>
    <p:extLst>
      <p:ext uri="{BB962C8B-B14F-4D97-AF65-F5344CB8AC3E}">
        <p14:creationId xmlns:p14="http://schemas.microsoft.com/office/powerpoint/2010/main" val="386217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bilgi Yer Tutucusu 2"/>
          <p:cNvSpPr>
            <a:spLocks noGrp="1"/>
          </p:cNvSpPr>
          <p:nvPr>
            <p:ph type="ftr" sz="quarter" idx="11"/>
          </p:nvPr>
        </p:nvSpPr>
        <p:spPr>
          <a:xfrm>
            <a:off x="2156420" y="6415764"/>
            <a:ext cx="5983287" cy="447152"/>
          </a:xfrm>
        </p:spPr>
        <p:txBody>
          <a:bodyPr/>
          <a:lstStyle/>
          <a:p>
            <a:r>
              <a:rPr lang="en-US" dirty="0"/>
              <a:t>General Information About Composite Materials / Mehmet </a:t>
            </a:r>
            <a:r>
              <a:rPr lang="en-US" dirty="0" err="1"/>
              <a:t>Zor</a:t>
            </a:r>
            <a:endParaRPr lang="tr-TR" dirty="0"/>
          </a:p>
        </p:txBody>
      </p:sp>
      <p:sp>
        <p:nvSpPr>
          <p:cNvPr id="9" name="Rectangle 3" descr="Rectangle: Click to edit Master text styles&#10;Second level&#10;Third level&#10;Fourth level&#10;Fifth level"/>
          <p:cNvSpPr>
            <a:spLocks noGrp="1" noChangeArrowheads="1"/>
          </p:cNvSpPr>
          <p:nvPr>
            <p:ph idx="1"/>
          </p:nvPr>
        </p:nvSpPr>
        <p:spPr>
          <a:xfrm>
            <a:off x="534656" y="2216664"/>
            <a:ext cx="5184576" cy="1883701"/>
          </a:xfrm>
          <a:noFill/>
        </p:spPr>
        <p:txBody>
          <a:bodyPr>
            <a:noAutofit/>
          </a:bodyPr>
          <a:lstStyle/>
          <a:p>
            <a:pPr marL="0" indent="0">
              <a:lnSpc>
                <a:spcPct val="150000"/>
              </a:lnSpc>
              <a:buNone/>
            </a:pPr>
            <a:r>
              <a:rPr lang="tr-TR" sz="2000" dirty="0">
                <a:solidFill>
                  <a:srgbClr val="FF0000"/>
                </a:solidFill>
              </a:rPr>
              <a:t>6.18</a:t>
            </a:r>
            <a:r>
              <a:rPr lang="tr-TR" sz="2000" dirty="0"/>
              <a:t> </a:t>
            </a:r>
            <a:r>
              <a:rPr lang="en-US" sz="2000" dirty="0"/>
              <a:t>Wide color and pattern options, </a:t>
            </a:r>
            <a:endParaRPr lang="tr-TR" sz="2000" dirty="0"/>
          </a:p>
          <a:p>
            <a:pPr marL="0" indent="0">
              <a:lnSpc>
                <a:spcPct val="150000"/>
              </a:lnSpc>
              <a:buNone/>
            </a:pPr>
            <a:r>
              <a:rPr lang="tr-TR" sz="2000" dirty="0">
                <a:solidFill>
                  <a:srgbClr val="FF0000"/>
                </a:solidFill>
              </a:rPr>
              <a:t>6.19 </a:t>
            </a:r>
            <a:r>
              <a:rPr lang="en-US" sz="2000" dirty="0"/>
              <a:t>Flexibility,  </a:t>
            </a:r>
            <a:endParaRPr lang="tr-TR" sz="2000" dirty="0"/>
          </a:p>
          <a:p>
            <a:pPr marL="0" indent="0">
              <a:lnSpc>
                <a:spcPct val="150000"/>
              </a:lnSpc>
              <a:buNone/>
            </a:pPr>
            <a:r>
              <a:rPr lang="tr-TR" sz="2000" dirty="0">
                <a:solidFill>
                  <a:srgbClr val="FF0000"/>
                </a:solidFill>
              </a:rPr>
              <a:t>6.20</a:t>
            </a:r>
            <a:r>
              <a:rPr lang="tr-TR" sz="2000" dirty="0"/>
              <a:t> </a:t>
            </a:r>
            <a:r>
              <a:rPr lang="en-US" sz="2000" dirty="0"/>
              <a:t>Sealing (water insulation), </a:t>
            </a:r>
            <a:endParaRPr lang="tr-TR" sz="2000" dirty="0"/>
          </a:p>
          <a:p>
            <a:pPr marL="0" indent="0">
              <a:lnSpc>
                <a:spcPct val="150000"/>
              </a:lnSpc>
              <a:buNone/>
            </a:pPr>
            <a:r>
              <a:rPr lang="tr-TR" sz="2000" dirty="0">
                <a:solidFill>
                  <a:srgbClr val="FF0000"/>
                </a:solidFill>
              </a:rPr>
              <a:t>6.21</a:t>
            </a:r>
            <a:r>
              <a:rPr lang="tr-TR" sz="2000" dirty="0"/>
              <a:t> </a:t>
            </a:r>
            <a:r>
              <a:rPr lang="en-US" sz="2000" dirty="0"/>
              <a:t>U.V. resistance to rays,  </a:t>
            </a:r>
            <a:endParaRPr lang="tr-TR" sz="2000" dirty="0"/>
          </a:p>
          <a:p>
            <a:pPr marL="0" indent="0">
              <a:lnSpc>
                <a:spcPct val="150000"/>
              </a:lnSpc>
              <a:buNone/>
            </a:pPr>
            <a:r>
              <a:rPr lang="tr-TR" sz="2000" dirty="0">
                <a:solidFill>
                  <a:srgbClr val="FF0000"/>
                </a:solidFill>
              </a:rPr>
              <a:t>6.22</a:t>
            </a:r>
            <a:r>
              <a:rPr lang="tr-TR" sz="2000" dirty="0"/>
              <a:t> </a:t>
            </a:r>
            <a:r>
              <a:rPr lang="en-US" sz="2000" dirty="0"/>
              <a:t>Ease of assembly</a:t>
            </a:r>
            <a:endParaRPr lang="tr-TR" sz="2000" dirty="0"/>
          </a:p>
        </p:txBody>
      </p:sp>
      <p:sp>
        <p:nvSpPr>
          <p:cNvPr id="2" name="Slayt Numarası Yer Tutucusu 1"/>
          <p:cNvSpPr>
            <a:spLocks noGrp="1"/>
          </p:cNvSpPr>
          <p:nvPr>
            <p:ph type="sldNum" sz="quarter" idx="12"/>
          </p:nvPr>
        </p:nvSpPr>
        <p:spPr/>
        <p:txBody>
          <a:bodyPr/>
          <a:lstStyle/>
          <a:p>
            <a:fld id="{B7840E83-AC17-4BB5-BC43-751DE1ADA5B1}" type="slidenum">
              <a:rPr lang="tr-TR" smtClean="0"/>
              <a:t>50</a:t>
            </a:fld>
            <a:endParaRPr lang="tr-TR"/>
          </a:p>
        </p:txBody>
      </p:sp>
      <p:pic>
        <p:nvPicPr>
          <p:cNvPr id="21508" name="Picture 4" descr="http://retaildesignblog.net/wp-content/uploads/2013/05/Woodskin-by-MammaFotogramm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8064" y="2281817"/>
            <a:ext cx="3569569" cy="2379712"/>
          </a:xfrm>
          <a:prstGeom prst="rect">
            <a:avLst/>
          </a:prstGeom>
          <a:noFill/>
          <a:extLst>
            <a:ext uri="{909E8E84-426E-40DD-AFC4-6F175D3DCCD1}">
              <a14:hiddenFill xmlns:a14="http://schemas.microsoft.com/office/drawing/2010/main">
                <a:solidFill>
                  <a:srgbClr val="FFFFFF"/>
                </a:solidFill>
              </a14:hiddenFill>
            </a:ext>
          </a:extLst>
        </p:spPr>
      </p:pic>
      <p:sp>
        <p:nvSpPr>
          <p:cNvPr id="3" name="Veri Yer Tutucusu 2"/>
          <p:cNvSpPr>
            <a:spLocks noGrp="1"/>
          </p:cNvSpPr>
          <p:nvPr>
            <p:ph type="dt" sz="half" idx="10"/>
          </p:nvPr>
        </p:nvSpPr>
        <p:spPr/>
        <p:txBody>
          <a:bodyPr/>
          <a:lstStyle/>
          <a:p>
            <a:r>
              <a:rPr lang="tr-TR" dirty="0"/>
              <a:t>......</a:t>
            </a:r>
          </a:p>
        </p:txBody>
      </p:sp>
      <p:sp>
        <p:nvSpPr>
          <p:cNvPr id="11" name="Rectangle 2">
            <a:extLst>
              <a:ext uri="{FF2B5EF4-FFF2-40B4-BE49-F238E27FC236}">
                <a16:creationId xmlns:a16="http://schemas.microsoft.com/office/drawing/2014/main" id="{21F0225D-165C-4BBD-AE87-08A7051C43C7}"/>
              </a:ext>
            </a:extLst>
          </p:cNvPr>
          <p:cNvSpPr>
            <a:spLocks noGrp="1" noChangeArrowheads="1"/>
          </p:cNvSpPr>
          <p:nvPr>
            <p:ph type="title"/>
          </p:nvPr>
        </p:nvSpPr>
        <p:spPr>
          <a:xfrm>
            <a:off x="827584" y="322542"/>
            <a:ext cx="7772400" cy="573356"/>
          </a:xfrm>
          <a:noFill/>
        </p:spPr>
        <p:txBody>
          <a:bodyPr>
            <a:noAutofit/>
          </a:bodyPr>
          <a:lstStyle/>
          <a:p>
            <a:r>
              <a:rPr lang="tr-TR" sz="3600" dirty="0"/>
              <a:t>6- </a:t>
            </a:r>
            <a:r>
              <a:rPr lang="tr-TR" sz="3600" dirty="0" err="1"/>
              <a:t>Why</a:t>
            </a:r>
            <a:r>
              <a:rPr lang="tr-TR" sz="3600" dirty="0"/>
              <a:t> </a:t>
            </a:r>
            <a:r>
              <a:rPr lang="tr-TR" sz="3600" dirty="0" err="1"/>
              <a:t>Composite</a:t>
            </a:r>
            <a:r>
              <a:rPr lang="tr-TR" sz="3600" dirty="0"/>
              <a:t> </a:t>
            </a:r>
            <a:r>
              <a:rPr lang="tr-TR" sz="3600" dirty="0" err="1"/>
              <a:t>Material</a:t>
            </a:r>
            <a:r>
              <a:rPr lang="tr-TR" sz="3600" dirty="0"/>
              <a:t>?</a:t>
            </a:r>
          </a:p>
        </p:txBody>
      </p:sp>
      <p:sp>
        <p:nvSpPr>
          <p:cNvPr id="12" name="Dikdörtgen 11">
            <a:extLst>
              <a:ext uri="{FF2B5EF4-FFF2-40B4-BE49-F238E27FC236}">
                <a16:creationId xmlns:a16="http://schemas.microsoft.com/office/drawing/2014/main" id="{3A3ACC1B-4D6B-4585-99B0-66E4D8DF5EE8}"/>
              </a:ext>
            </a:extLst>
          </p:cNvPr>
          <p:cNvSpPr/>
          <p:nvPr/>
        </p:nvSpPr>
        <p:spPr>
          <a:xfrm>
            <a:off x="6837472" y="761080"/>
            <a:ext cx="1370888" cy="400110"/>
          </a:xfrm>
          <a:prstGeom prst="rect">
            <a:avLst/>
          </a:prstGeom>
        </p:spPr>
        <p:txBody>
          <a:bodyPr wrap="none">
            <a:spAutoFit/>
          </a:bodyPr>
          <a:lstStyle/>
          <a:p>
            <a:r>
              <a:rPr lang="tr-TR" sz="2000" dirty="0">
                <a:solidFill>
                  <a:schemeClr val="bg2">
                    <a:lumMod val="90000"/>
                  </a:schemeClr>
                </a:solidFill>
              </a:rPr>
              <a:t>(</a:t>
            </a:r>
            <a:r>
              <a:rPr lang="tr-TR" sz="2000" dirty="0" err="1">
                <a:solidFill>
                  <a:schemeClr val="bg2">
                    <a:lumMod val="90000"/>
                  </a:schemeClr>
                </a:solidFill>
              </a:rPr>
              <a:t>continue</a:t>
            </a:r>
            <a:r>
              <a:rPr lang="tr-TR" sz="2000" dirty="0">
                <a:solidFill>
                  <a:schemeClr val="bg2">
                    <a:lumMod val="90000"/>
                  </a:schemeClr>
                </a:solidFill>
              </a:rPr>
              <a:t>)</a:t>
            </a:r>
          </a:p>
        </p:txBody>
      </p:sp>
    </p:spTree>
    <p:extLst>
      <p:ext uri="{BB962C8B-B14F-4D97-AF65-F5344CB8AC3E}">
        <p14:creationId xmlns:p14="http://schemas.microsoft.com/office/powerpoint/2010/main" val="69260244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 calcmode="lin" valueType="num">
                                      <p:cBhvr>
                                        <p:cTn id="7" dur="500" fill="hold"/>
                                        <p:tgtEl>
                                          <p:spTgt spid="21508"/>
                                        </p:tgtEl>
                                        <p:attrNameLst>
                                          <p:attrName>ppt_w</p:attrName>
                                        </p:attrNameLst>
                                      </p:cBhvr>
                                      <p:tavLst>
                                        <p:tav tm="0">
                                          <p:val>
                                            <p:fltVal val="0"/>
                                          </p:val>
                                        </p:tav>
                                        <p:tav tm="100000">
                                          <p:val>
                                            <p:strVal val="#ppt_w"/>
                                          </p:val>
                                        </p:tav>
                                      </p:tavLst>
                                    </p:anim>
                                    <p:anim calcmode="lin" valueType="num">
                                      <p:cBhvr>
                                        <p:cTn id="8" dur="500" fill="hold"/>
                                        <p:tgtEl>
                                          <p:spTgt spid="21508"/>
                                        </p:tgtEl>
                                        <p:attrNameLst>
                                          <p:attrName>ppt_h</p:attrName>
                                        </p:attrNameLst>
                                      </p:cBhvr>
                                      <p:tavLst>
                                        <p:tav tm="0">
                                          <p:val>
                                            <p:fltVal val="0"/>
                                          </p:val>
                                        </p:tav>
                                        <p:tav tm="100000">
                                          <p:val>
                                            <p:strVal val="#ppt_h"/>
                                          </p:val>
                                        </p:tav>
                                      </p:tavLst>
                                    </p:anim>
                                    <p:animEffect transition="in" filter="fade">
                                      <p:cBhvr>
                                        <p:cTn id="9" dur="500"/>
                                        <p:tgtEl>
                                          <p:spTgt spid="2150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wipe(up)">
                                      <p:cBhvr>
                                        <p:cTn id="14" dur="500"/>
                                        <p:tgtEl>
                                          <p:spTgt spid="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wipe(up)">
                                      <p:cBhvr>
                                        <p:cTn id="19" dur="500"/>
                                        <p:tgtEl>
                                          <p:spTgt spid="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Effect transition="in" filter="wipe(up)">
                                      <p:cBhvr>
                                        <p:cTn id="24" dur="500"/>
                                        <p:tgtEl>
                                          <p:spTgt spid="9">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9">
                                            <p:txEl>
                                              <p:pRg st="3" end="3"/>
                                            </p:txEl>
                                          </p:spTgt>
                                        </p:tgtEl>
                                        <p:attrNameLst>
                                          <p:attrName>style.visibility</p:attrName>
                                        </p:attrNameLst>
                                      </p:cBhvr>
                                      <p:to>
                                        <p:strVal val="visible"/>
                                      </p:to>
                                    </p:set>
                                    <p:animEffect transition="in" filter="wipe(up)">
                                      <p:cBhvr>
                                        <p:cTn id="29" dur="500"/>
                                        <p:tgtEl>
                                          <p:spTgt spid="9">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9">
                                            <p:txEl>
                                              <p:pRg st="4" end="4"/>
                                            </p:txEl>
                                          </p:spTgt>
                                        </p:tgtEl>
                                        <p:attrNameLst>
                                          <p:attrName>style.visibility</p:attrName>
                                        </p:attrNameLst>
                                      </p:cBhvr>
                                      <p:to>
                                        <p:strVal val="visible"/>
                                      </p:to>
                                    </p:set>
                                    <p:animEffect transition="in" filter="wipe(up)">
                                      <p:cBhvr>
                                        <p:cTn id="34"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3088" y="208069"/>
            <a:ext cx="8534400" cy="758952"/>
          </a:xfrm>
        </p:spPr>
        <p:txBody>
          <a:bodyPr/>
          <a:lstStyle/>
          <a:p>
            <a:r>
              <a:rPr lang="tr-TR" dirty="0"/>
              <a:t>7- </a:t>
            </a:r>
            <a:r>
              <a:rPr lang="tr-TR" dirty="0" err="1"/>
              <a:t>History</a:t>
            </a:r>
            <a:r>
              <a:rPr lang="tr-TR" dirty="0"/>
              <a:t> of </a:t>
            </a:r>
            <a:r>
              <a:rPr lang="tr-TR" dirty="0" err="1"/>
              <a:t>Composite</a:t>
            </a:r>
            <a:r>
              <a:rPr lang="tr-TR" dirty="0"/>
              <a:t> </a:t>
            </a:r>
            <a:r>
              <a:rPr lang="tr-TR" dirty="0" err="1"/>
              <a:t>Materials</a:t>
            </a:r>
            <a:endParaRPr lang="tr-TR" dirty="0"/>
          </a:p>
        </p:txBody>
      </p:sp>
      <p:sp>
        <p:nvSpPr>
          <p:cNvPr id="3" name="Altbilgi Yer Tutucusu 2"/>
          <p:cNvSpPr>
            <a:spLocks noGrp="1"/>
          </p:cNvSpPr>
          <p:nvPr>
            <p:ph type="ftr" sz="quarter" idx="11"/>
          </p:nvPr>
        </p:nvSpPr>
        <p:spPr>
          <a:xfrm>
            <a:off x="2123728" y="6404984"/>
            <a:ext cx="5779368" cy="365760"/>
          </a:xfrm>
        </p:spPr>
        <p:txBody>
          <a:bodyPr/>
          <a:lstStyle/>
          <a:p>
            <a:r>
              <a:rPr lang="en-US" dirty="0"/>
              <a:t>General Information About Composite Materials / Mehmet </a:t>
            </a:r>
            <a:r>
              <a:rPr lang="en-US" dirty="0" err="1"/>
              <a:t>Zor</a:t>
            </a:r>
            <a:endParaRPr lang="tr-TR" dirty="0"/>
          </a:p>
        </p:txBody>
      </p:sp>
      <p:sp>
        <p:nvSpPr>
          <p:cNvPr id="5" name="İçerik Yer Tutucusu 4"/>
          <p:cNvSpPr>
            <a:spLocks noGrp="1"/>
          </p:cNvSpPr>
          <p:nvPr>
            <p:ph sz="quarter" idx="1"/>
          </p:nvPr>
        </p:nvSpPr>
        <p:spPr>
          <a:xfrm>
            <a:off x="350160" y="1650340"/>
            <a:ext cx="4630288" cy="4572000"/>
          </a:xfrm>
        </p:spPr>
        <p:txBody>
          <a:bodyPr>
            <a:noAutofit/>
          </a:bodyPr>
          <a:lstStyle/>
          <a:p>
            <a:pPr algn="just">
              <a:lnSpc>
                <a:spcPct val="170000"/>
              </a:lnSpc>
            </a:pPr>
            <a:r>
              <a:rPr lang="en-US" altLang="zh-CN" sz="1800" dirty="0">
                <a:cs typeface="华文楷体"/>
              </a:rPr>
              <a:t>Since ancient times, human beings have tried to eliminate the fragility of fragile materials by putting plant or animal fibers into them.</a:t>
            </a:r>
            <a:endParaRPr lang="tr-TR" altLang="zh-CN" sz="1800" dirty="0">
              <a:cs typeface="华文楷体"/>
            </a:endParaRPr>
          </a:p>
          <a:p>
            <a:pPr algn="just">
              <a:lnSpc>
                <a:spcPct val="170000"/>
              </a:lnSpc>
            </a:pPr>
            <a:r>
              <a:rPr lang="en-US" altLang="zh-CN" sz="1800" dirty="0">
                <a:cs typeface="华文楷体"/>
              </a:rPr>
              <a:t>The best example in this regard is adobe.</a:t>
            </a:r>
            <a:endParaRPr lang="tr-TR" altLang="zh-CN" sz="1800" dirty="0">
              <a:cs typeface="华文楷体"/>
            </a:endParaRPr>
          </a:p>
          <a:p>
            <a:pPr algn="just">
              <a:lnSpc>
                <a:spcPct val="170000"/>
              </a:lnSpc>
            </a:pPr>
            <a:r>
              <a:rPr lang="en-US" altLang="zh-CN" sz="1800" dirty="0">
                <a:cs typeface="华文楷体"/>
              </a:rPr>
              <a:t>Fibers such as handle, straw and ivy branches added to the clay mud in adobe production increase the strength of adobe.</a:t>
            </a:r>
            <a:endParaRPr lang="tr-TR" sz="1800" dirty="0"/>
          </a:p>
        </p:txBody>
      </p:sp>
      <p:pic>
        <p:nvPicPr>
          <p:cNvPr id="6" name="Picture 9" descr="http://upload.wikimedia.org/wikipedia/commons/thumb/2/2a/RomaniaDanubeDelta_MakingMaterialForCOnstructing0002jpg.JPG/240px-RomaniaDanubeDelta_MakingMaterialForCOnstructing0002jp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0429" y="1988840"/>
            <a:ext cx="3533411"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ayt Numarası Yer Tutucusu 6"/>
          <p:cNvSpPr>
            <a:spLocks noGrp="1"/>
          </p:cNvSpPr>
          <p:nvPr>
            <p:ph type="sldNum" sz="quarter" idx="12"/>
          </p:nvPr>
        </p:nvSpPr>
        <p:spPr/>
        <p:txBody>
          <a:bodyPr/>
          <a:lstStyle/>
          <a:p>
            <a:fld id="{B7840E83-AC17-4BB5-BC43-751DE1ADA5B1}" type="slidenum">
              <a:rPr lang="tr-TR" smtClean="0"/>
              <a:t>51</a:t>
            </a:fld>
            <a:endParaRPr lang="tr-TR"/>
          </a:p>
        </p:txBody>
      </p:sp>
      <p:sp>
        <p:nvSpPr>
          <p:cNvPr id="4" name="Veri Yer Tutucusu 3"/>
          <p:cNvSpPr>
            <a:spLocks noGrp="1"/>
          </p:cNvSpPr>
          <p:nvPr>
            <p:ph type="dt" sz="half" idx="10"/>
          </p:nvPr>
        </p:nvSpPr>
        <p:spPr/>
        <p:txBody>
          <a:bodyPr/>
          <a:lstStyle/>
          <a:p>
            <a:r>
              <a:rPr lang="tr-TR" dirty="0"/>
              <a:t>......</a:t>
            </a:r>
          </a:p>
        </p:txBody>
      </p:sp>
    </p:spTree>
    <p:extLst>
      <p:ext uri="{BB962C8B-B14F-4D97-AF65-F5344CB8AC3E}">
        <p14:creationId xmlns:p14="http://schemas.microsoft.com/office/powerpoint/2010/main" val="133174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fade">
                                      <p:cBhvr>
                                        <p:cTn id="26" dur="5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fade">
                                      <p:cBhvr>
                                        <p:cTn id="31"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184848" y="6402712"/>
            <a:ext cx="5923384" cy="365760"/>
          </a:xfrm>
        </p:spPr>
        <p:txBody>
          <a:bodyPr/>
          <a:lstStyle/>
          <a:p>
            <a:r>
              <a:rPr lang="en-US" dirty="0"/>
              <a:t>General Information About Composite Materials / Mehmet </a:t>
            </a:r>
            <a:r>
              <a:rPr lang="en-US" dirty="0" err="1"/>
              <a:t>Zor</a:t>
            </a:r>
            <a:endParaRPr lang="tr-TR" dirty="0"/>
          </a:p>
        </p:txBody>
      </p:sp>
      <p:sp>
        <p:nvSpPr>
          <p:cNvPr id="5" name="İçerik Yer Tutucusu 4"/>
          <p:cNvSpPr>
            <a:spLocks noGrp="1"/>
          </p:cNvSpPr>
          <p:nvPr>
            <p:ph sz="quarter" idx="1"/>
          </p:nvPr>
        </p:nvSpPr>
        <p:spPr>
          <a:xfrm>
            <a:off x="373760" y="1898278"/>
            <a:ext cx="3622176" cy="3240360"/>
          </a:xfrm>
        </p:spPr>
        <p:txBody>
          <a:bodyPr>
            <a:normAutofit/>
          </a:bodyPr>
          <a:lstStyle/>
          <a:p>
            <a:pPr algn="just">
              <a:lnSpc>
                <a:spcPct val="170000"/>
              </a:lnSpc>
            </a:pPr>
            <a:r>
              <a:rPr lang="en-US" sz="2000" dirty="0">
                <a:solidFill>
                  <a:srgbClr val="002060"/>
                </a:solidFill>
              </a:rPr>
              <a:t>Arrow bows made by stacking wooden boards with different properties and fiber directions on top of each other can be given as another example.</a:t>
            </a:r>
            <a:endParaRPr lang="tr-TR" sz="2000" dirty="0"/>
          </a:p>
        </p:txBody>
      </p:sp>
      <p:pic>
        <p:nvPicPr>
          <p:cNvPr id="7" name="Picture 11" descr="http://3.bp.blogspot.com/-PBRBijzFyNE/TWaH2B1aR6I/AAAAAAAAF-E/LFOaGHkVe84/s1600/y.metin%2Baksoy%2Byay%2B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8245" y="1900550"/>
            <a:ext cx="4321995"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ayt Numarası Yer Tutucusu 5"/>
          <p:cNvSpPr>
            <a:spLocks noGrp="1"/>
          </p:cNvSpPr>
          <p:nvPr>
            <p:ph type="sldNum" sz="quarter" idx="12"/>
          </p:nvPr>
        </p:nvSpPr>
        <p:spPr/>
        <p:txBody>
          <a:bodyPr/>
          <a:lstStyle/>
          <a:p>
            <a:fld id="{B7840E83-AC17-4BB5-BC43-751DE1ADA5B1}" type="slidenum">
              <a:rPr lang="tr-TR" smtClean="0"/>
              <a:t>52</a:t>
            </a:fld>
            <a:endParaRPr lang="tr-TR"/>
          </a:p>
        </p:txBody>
      </p:sp>
      <p:sp>
        <p:nvSpPr>
          <p:cNvPr id="4" name="Veri Yer Tutucusu 3"/>
          <p:cNvSpPr>
            <a:spLocks noGrp="1"/>
          </p:cNvSpPr>
          <p:nvPr>
            <p:ph type="dt" sz="half" idx="10"/>
          </p:nvPr>
        </p:nvSpPr>
        <p:spPr/>
        <p:txBody>
          <a:bodyPr/>
          <a:lstStyle/>
          <a:p>
            <a:r>
              <a:rPr lang="tr-TR" dirty="0"/>
              <a:t>......</a:t>
            </a:r>
          </a:p>
        </p:txBody>
      </p:sp>
      <p:sp>
        <p:nvSpPr>
          <p:cNvPr id="10" name="Başlık 1">
            <a:extLst>
              <a:ext uri="{FF2B5EF4-FFF2-40B4-BE49-F238E27FC236}">
                <a16:creationId xmlns:a16="http://schemas.microsoft.com/office/drawing/2014/main" id="{A1371DDE-6EAE-469F-B1AD-1EC6BC4F97C4}"/>
              </a:ext>
            </a:extLst>
          </p:cNvPr>
          <p:cNvSpPr>
            <a:spLocks noGrp="1"/>
          </p:cNvSpPr>
          <p:nvPr>
            <p:ph type="title"/>
          </p:nvPr>
        </p:nvSpPr>
        <p:spPr>
          <a:xfrm>
            <a:off x="399302" y="89381"/>
            <a:ext cx="8534400" cy="758952"/>
          </a:xfrm>
        </p:spPr>
        <p:txBody>
          <a:bodyPr/>
          <a:lstStyle/>
          <a:p>
            <a:r>
              <a:rPr lang="tr-TR" dirty="0"/>
              <a:t>7- </a:t>
            </a:r>
            <a:r>
              <a:rPr lang="tr-TR" dirty="0" err="1"/>
              <a:t>History</a:t>
            </a:r>
            <a:r>
              <a:rPr lang="tr-TR" dirty="0"/>
              <a:t> of </a:t>
            </a:r>
            <a:r>
              <a:rPr lang="tr-TR" dirty="0" err="1"/>
              <a:t>Composite</a:t>
            </a:r>
            <a:r>
              <a:rPr lang="tr-TR" dirty="0"/>
              <a:t> </a:t>
            </a:r>
            <a:r>
              <a:rPr lang="tr-TR" dirty="0" err="1"/>
              <a:t>Materials</a:t>
            </a:r>
            <a:endParaRPr lang="tr-TR" dirty="0"/>
          </a:p>
        </p:txBody>
      </p:sp>
      <p:sp>
        <p:nvSpPr>
          <p:cNvPr id="11" name="Dikdörtgen 10">
            <a:extLst>
              <a:ext uri="{FF2B5EF4-FFF2-40B4-BE49-F238E27FC236}">
                <a16:creationId xmlns:a16="http://schemas.microsoft.com/office/drawing/2014/main" id="{56F55D23-6188-419B-BAFC-CCDFADF948B3}"/>
              </a:ext>
            </a:extLst>
          </p:cNvPr>
          <p:cNvSpPr/>
          <p:nvPr/>
        </p:nvSpPr>
        <p:spPr>
          <a:xfrm>
            <a:off x="7185624" y="707200"/>
            <a:ext cx="1370888" cy="400110"/>
          </a:xfrm>
          <a:prstGeom prst="rect">
            <a:avLst/>
          </a:prstGeom>
        </p:spPr>
        <p:txBody>
          <a:bodyPr wrap="none">
            <a:spAutoFit/>
          </a:bodyPr>
          <a:lstStyle/>
          <a:p>
            <a:r>
              <a:rPr lang="tr-TR" sz="2000" dirty="0">
                <a:solidFill>
                  <a:schemeClr val="bg2">
                    <a:lumMod val="90000"/>
                  </a:schemeClr>
                </a:solidFill>
              </a:rPr>
              <a:t>(</a:t>
            </a:r>
            <a:r>
              <a:rPr lang="tr-TR" sz="2000" dirty="0" err="1">
                <a:solidFill>
                  <a:schemeClr val="bg2">
                    <a:lumMod val="90000"/>
                  </a:schemeClr>
                </a:solidFill>
              </a:rPr>
              <a:t>continue</a:t>
            </a:r>
            <a:r>
              <a:rPr lang="tr-TR" sz="2000" dirty="0">
                <a:solidFill>
                  <a:schemeClr val="bg2">
                    <a:lumMod val="90000"/>
                  </a:schemeClr>
                </a:solidFill>
              </a:rPr>
              <a:t>)</a:t>
            </a:r>
          </a:p>
        </p:txBody>
      </p:sp>
    </p:spTree>
    <p:extLst>
      <p:ext uri="{BB962C8B-B14F-4D97-AF65-F5344CB8AC3E}">
        <p14:creationId xmlns:p14="http://schemas.microsoft.com/office/powerpoint/2010/main" val="233270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123728" y="6407586"/>
            <a:ext cx="6427440" cy="365760"/>
          </a:xfrm>
        </p:spPr>
        <p:txBody>
          <a:bodyPr/>
          <a:lstStyle/>
          <a:p>
            <a:r>
              <a:rPr lang="en-US" dirty="0"/>
              <a:t>General Information About Composite Materials / Mehmet </a:t>
            </a:r>
            <a:r>
              <a:rPr lang="en-US" dirty="0" err="1"/>
              <a:t>Zor</a:t>
            </a:r>
            <a:endParaRPr lang="tr-TR" dirty="0"/>
          </a:p>
        </p:txBody>
      </p:sp>
      <p:sp>
        <p:nvSpPr>
          <p:cNvPr id="5" name="İçerik Yer Tutucusu 4"/>
          <p:cNvSpPr>
            <a:spLocks noGrp="1"/>
          </p:cNvSpPr>
          <p:nvPr>
            <p:ph sz="quarter" idx="1"/>
          </p:nvPr>
        </p:nvSpPr>
        <p:spPr>
          <a:xfrm>
            <a:off x="78609" y="1872172"/>
            <a:ext cx="5110463" cy="4134200"/>
          </a:xfrm>
        </p:spPr>
        <p:txBody>
          <a:bodyPr>
            <a:normAutofit/>
          </a:bodyPr>
          <a:lstStyle/>
          <a:p>
            <a:pPr algn="just">
              <a:lnSpc>
                <a:spcPct val="160000"/>
              </a:lnSpc>
              <a:defRPr/>
            </a:pPr>
            <a:r>
              <a:rPr lang="en-US" altLang="zh-CN" sz="2000" dirty="0">
                <a:cs typeface="华文楷体"/>
              </a:rPr>
              <a:t>There are patents taken in the early 19th century about the production method of artificial stone slabs using hydraulic binders and fiber materials.</a:t>
            </a:r>
            <a:endParaRPr lang="tr-TR" altLang="zh-CN" sz="2000" dirty="0">
              <a:cs typeface="华文楷体"/>
            </a:endParaRPr>
          </a:p>
          <a:p>
            <a:pPr algn="just">
              <a:lnSpc>
                <a:spcPct val="160000"/>
              </a:lnSpc>
              <a:defRPr/>
            </a:pPr>
            <a:r>
              <a:rPr lang="en-US" altLang="zh-CN" sz="2000" dirty="0">
                <a:cs typeface="华文楷体"/>
              </a:rPr>
              <a:t>Cement and asbestos composites, which were first used to make thin sheets, have been used for years and are still used today.</a:t>
            </a:r>
            <a:endParaRPr lang="tr-TR" altLang="zh-CN" sz="2000" dirty="0">
              <a:cs typeface="华文楷体"/>
            </a:endParaRPr>
          </a:p>
        </p:txBody>
      </p:sp>
      <p:pic>
        <p:nvPicPr>
          <p:cNvPr id="8" name="Picture 2" descr="http://img.alibaba.com/photo/633537766/Reinforced_Composite_Asbestos_Rubber_Sheet_reinforced_composite_sheet_composite_sheet_.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3393" y="1772816"/>
            <a:ext cx="3327727" cy="332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ayt Numarası Yer Tutucusu 5"/>
          <p:cNvSpPr>
            <a:spLocks noGrp="1"/>
          </p:cNvSpPr>
          <p:nvPr>
            <p:ph type="sldNum" sz="quarter" idx="12"/>
          </p:nvPr>
        </p:nvSpPr>
        <p:spPr/>
        <p:txBody>
          <a:bodyPr/>
          <a:lstStyle/>
          <a:p>
            <a:fld id="{B7840E83-AC17-4BB5-BC43-751DE1ADA5B1}" type="slidenum">
              <a:rPr lang="tr-TR" smtClean="0"/>
              <a:t>53</a:t>
            </a:fld>
            <a:endParaRPr lang="tr-TR"/>
          </a:p>
        </p:txBody>
      </p:sp>
      <p:sp>
        <p:nvSpPr>
          <p:cNvPr id="4" name="Veri Yer Tutucusu 3"/>
          <p:cNvSpPr>
            <a:spLocks noGrp="1"/>
          </p:cNvSpPr>
          <p:nvPr>
            <p:ph type="dt" sz="half" idx="10"/>
          </p:nvPr>
        </p:nvSpPr>
        <p:spPr/>
        <p:txBody>
          <a:bodyPr/>
          <a:lstStyle/>
          <a:p>
            <a:r>
              <a:rPr lang="tr-TR" dirty="0"/>
              <a:t>......</a:t>
            </a:r>
          </a:p>
        </p:txBody>
      </p:sp>
      <p:sp>
        <p:nvSpPr>
          <p:cNvPr id="10" name="Dikdörtgen 9">
            <a:extLst>
              <a:ext uri="{FF2B5EF4-FFF2-40B4-BE49-F238E27FC236}">
                <a16:creationId xmlns:a16="http://schemas.microsoft.com/office/drawing/2014/main" id="{C5B4235E-19FF-4FA3-A8CD-4B74D612FE72}"/>
              </a:ext>
            </a:extLst>
          </p:cNvPr>
          <p:cNvSpPr/>
          <p:nvPr/>
        </p:nvSpPr>
        <p:spPr>
          <a:xfrm>
            <a:off x="6837472" y="761080"/>
            <a:ext cx="1370888" cy="400110"/>
          </a:xfrm>
          <a:prstGeom prst="rect">
            <a:avLst/>
          </a:prstGeom>
        </p:spPr>
        <p:txBody>
          <a:bodyPr wrap="none">
            <a:spAutoFit/>
          </a:bodyPr>
          <a:lstStyle/>
          <a:p>
            <a:r>
              <a:rPr lang="tr-TR" sz="2000" dirty="0">
                <a:solidFill>
                  <a:schemeClr val="bg2">
                    <a:lumMod val="90000"/>
                  </a:schemeClr>
                </a:solidFill>
              </a:rPr>
              <a:t>(</a:t>
            </a:r>
            <a:r>
              <a:rPr lang="tr-TR" sz="2000" dirty="0" err="1">
                <a:solidFill>
                  <a:schemeClr val="bg2">
                    <a:lumMod val="90000"/>
                  </a:schemeClr>
                </a:solidFill>
              </a:rPr>
              <a:t>continue</a:t>
            </a:r>
            <a:r>
              <a:rPr lang="tr-TR" sz="2000" dirty="0">
                <a:solidFill>
                  <a:schemeClr val="bg2">
                    <a:lumMod val="90000"/>
                  </a:schemeClr>
                </a:solidFill>
              </a:rPr>
              <a:t>)</a:t>
            </a:r>
          </a:p>
        </p:txBody>
      </p:sp>
      <p:sp>
        <p:nvSpPr>
          <p:cNvPr id="11" name="Başlık 1">
            <a:extLst>
              <a:ext uri="{FF2B5EF4-FFF2-40B4-BE49-F238E27FC236}">
                <a16:creationId xmlns:a16="http://schemas.microsoft.com/office/drawing/2014/main" id="{76ADF911-FF50-4E71-87A1-8364EBC8AE64}"/>
              </a:ext>
            </a:extLst>
          </p:cNvPr>
          <p:cNvSpPr>
            <a:spLocks noGrp="1"/>
          </p:cNvSpPr>
          <p:nvPr>
            <p:ph type="title"/>
          </p:nvPr>
        </p:nvSpPr>
        <p:spPr>
          <a:xfrm>
            <a:off x="323088" y="100637"/>
            <a:ext cx="8534400" cy="758952"/>
          </a:xfrm>
        </p:spPr>
        <p:txBody>
          <a:bodyPr/>
          <a:lstStyle/>
          <a:p>
            <a:r>
              <a:rPr lang="tr-TR" dirty="0"/>
              <a:t>7- </a:t>
            </a:r>
            <a:r>
              <a:rPr lang="tr-TR" dirty="0" err="1"/>
              <a:t>History</a:t>
            </a:r>
            <a:r>
              <a:rPr lang="tr-TR" dirty="0"/>
              <a:t> of </a:t>
            </a:r>
            <a:r>
              <a:rPr lang="tr-TR" dirty="0" err="1"/>
              <a:t>Composite</a:t>
            </a:r>
            <a:r>
              <a:rPr lang="tr-TR" dirty="0"/>
              <a:t> </a:t>
            </a:r>
            <a:r>
              <a:rPr lang="tr-TR" dirty="0" err="1"/>
              <a:t>Materials</a:t>
            </a:r>
            <a:endParaRPr lang="tr-TR" dirty="0"/>
          </a:p>
        </p:txBody>
      </p:sp>
    </p:spTree>
    <p:extLst>
      <p:ext uri="{BB962C8B-B14F-4D97-AF65-F5344CB8AC3E}">
        <p14:creationId xmlns:p14="http://schemas.microsoft.com/office/powerpoint/2010/main" val="413273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170549" y="6395439"/>
            <a:ext cx="6715472" cy="365760"/>
          </a:xfrm>
        </p:spPr>
        <p:txBody>
          <a:bodyPr/>
          <a:lstStyle/>
          <a:p>
            <a:r>
              <a:rPr lang="en-US" dirty="0"/>
              <a:t>General Information About Composite Materials / Mehmet </a:t>
            </a:r>
            <a:r>
              <a:rPr lang="en-US" dirty="0" err="1"/>
              <a:t>Zor</a:t>
            </a:r>
            <a:endParaRPr lang="tr-TR" dirty="0"/>
          </a:p>
        </p:txBody>
      </p:sp>
      <p:sp>
        <p:nvSpPr>
          <p:cNvPr id="5" name="İçerik Yer Tutucusu 4"/>
          <p:cNvSpPr>
            <a:spLocks noGrp="1"/>
          </p:cNvSpPr>
          <p:nvPr>
            <p:ph sz="quarter" idx="1"/>
          </p:nvPr>
        </p:nvSpPr>
        <p:spPr>
          <a:xfrm>
            <a:off x="261387" y="1467697"/>
            <a:ext cx="4774304" cy="4769615"/>
          </a:xfrm>
        </p:spPr>
        <p:txBody>
          <a:bodyPr>
            <a:noAutofit/>
          </a:bodyPr>
          <a:lstStyle/>
          <a:p>
            <a:pPr algn="just">
              <a:lnSpc>
                <a:spcPct val="160000"/>
              </a:lnSpc>
            </a:pPr>
            <a:r>
              <a:rPr lang="en-US" altLang="zh-CN" sz="1800" dirty="0">
                <a:cs typeface="华文楷体"/>
              </a:rPr>
              <a:t>On the other hand, it is understood from research that the application of fibers, which are widely used in reinforcing composites today, is not very new. For example, the production of glass fibers dates back to ancient Egypt.</a:t>
            </a:r>
            <a:endParaRPr lang="tr-TR" altLang="zh-CN" sz="1800" dirty="0">
              <a:cs typeface="华文楷体"/>
            </a:endParaRPr>
          </a:p>
          <a:p>
            <a:pPr algn="just">
              <a:lnSpc>
                <a:spcPct val="160000"/>
              </a:lnSpc>
            </a:pPr>
            <a:r>
              <a:rPr lang="en-US" altLang="zh-CN" sz="1800" dirty="0">
                <a:cs typeface="华文楷体"/>
              </a:rPr>
              <a:t>Moreover, various items made of glass fibers of different colors from the XVIII Dynasty indicate that the manufacture of fine glass fibers was made in Ancient Egypt around 1600 BC.</a:t>
            </a:r>
            <a:endParaRPr lang="tr-TR" sz="1800" dirty="0"/>
          </a:p>
        </p:txBody>
      </p:sp>
      <p:pic>
        <p:nvPicPr>
          <p:cNvPr id="8" name="Picture 9" descr="http://img.blogcu.com/uploads/yemekhikayeleri_misir4.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1339" y="2028721"/>
            <a:ext cx="3724682" cy="3201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ayt Numarası Yer Tutucusu 5"/>
          <p:cNvSpPr>
            <a:spLocks noGrp="1"/>
          </p:cNvSpPr>
          <p:nvPr>
            <p:ph type="sldNum" sz="quarter" idx="12"/>
          </p:nvPr>
        </p:nvSpPr>
        <p:spPr/>
        <p:txBody>
          <a:bodyPr/>
          <a:lstStyle/>
          <a:p>
            <a:fld id="{B7840E83-AC17-4BB5-BC43-751DE1ADA5B1}" type="slidenum">
              <a:rPr lang="tr-TR" smtClean="0"/>
              <a:t>54</a:t>
            </a:fld>
            <a:endParaRPr lang="tr-TR"/>
          </a:p>
        </p:txBody>
      </p:sp>
      <p:sp>
        <p:nvSpPr>
          <p:cNvPr id="4" name="Veri Yer Tutucusu 3"/>
          <p:cNvSpPr>
            <a:spLocks noGrp="1"/>
          </p:cNvSpPr>
          <p:nvPr>
            <p:ph type="dt" sz="half" idx="10"/>
          </p:nvPr>
        </p:nvSpPr>
        <p:spPr/>
        <p:txBody>
          <a:bodyPr/>
          <a:lstStyle/>
          <a:p>
            <a:r>
              <a:rPr lang="tr-TR" dirty="0"/>
              <a:t>......</a:t>
            </a:r>
          </a:p>
        </p:txBody>
      </p:sp>
      <p:sp>
        <p:nvSpPr>
          <p:cNvPr id="10" name="Dikdörtgen 9">
            <a:extLst>
              <a:ext uri="{FF2B5EF4-FFF2-40B4-BE49-F238E27FC236}">
                <a16:creationId xmlns:a16="http://schemas.microsoft.com/office/drawing/2014/main" id="{2B231A34-C698-4C65-A46B-8F2E12EE2100}"/>
              </a:ext>
            </a:extLst>
          </p:cNvPr>
          <p:cNvSpPr/>
          <p:nvPr/>
        </p:nvSpPr>
        <p:spPr>
          <a:xfrm>
            <a:off x="6837472" y="761080"/>
            <a:ext cx="1370888" cy="400110"/>
          </a:xfrm>
          <a:prstGeom prst="rect">
            <a:avLst/>
          </a:prstGeom>
        </p:spPr>
        <p:txBody>
          <a:bodyPr wrap="none">
            <a:spAutoFit/>
          </a:bodyPr>
          <a:lstStyle/>
          <a:p>
            <a:r>
              <a:rPr lang="tr-TR" sz="2000" dirty="0">
                <a:solidFill>
                  <a:schemeClr val="bg2">
                    <a:lumMod val="90000"/>
                  </a:schemeClr>
                </a:solidFill>
              </a:rPr>
              <a:t>(</a:t>
            </a:r>
            <a:r>
              <a:rPr lang="tr-TR" sz="2000" dirty="0" err="1">
                <a:solidFill>
                  <a:schemeClr val="bg2">
                    <a:lumMod val="90000"/>
                  </a:schemeClr>
                </a:solidFill>
              </a:rPr>
              <a:t>continue</a:t>
            </a:r>
            <a:r>
              <a:rPr lang="tr-TR" sz="2000" dirty="0">
                <a:solidFill>
                  <a:schemeClr val="bg2">
                    <a:lumMod val="90000"/>
                  </a:schemeClr>
                </a:solidFill>
              </a:rPr>
              <a:t>)</a:t>
            </a:r>
          </a:p>
        </p:txBody>
      </p:sp>
      <p:sp>
        <p:nvSpPr>
          <p:cNvPr id="11" name="Başlık 1">
            <a:extLst>
              <a:ext uri="{FF2B5EF4-FFF2-40B4-BE49-F238E27FC236}">
                <a16:creationId xmlns:a16="http://schemas.microsoft.com/office/drawing/2014/main" id="{39B4626F-0054-4ECE-BE24-5C551E5429C7}"/>
              </a:ext>
            </a:extLst>
          </p:cNvPr>
          <p:cNvSpPr>
            <a:spLocks noGrp="1"/>
          </p:cNvSpPr>
          <p:nvPr>
            <p:ph type="title"/>
          </p:nvPr>
        </p:nvSpPr>
        <p:spPr>
          <a:xfrm>
            <a:off x="323088" y="100637"/>
            <a:ext cx="8534400" cy="758952"/>
          </a:xfrm>
        </p:spPr>
        <p:txBody>
          <a:bodyPr/>
          <a:lstStyle/>
          <a:p>
            <a:r>
              <a:rPr lang="tr-TR" dirty="0"/>
              <a:t>7- </a:t>
            </a:r>
            <a:r>
              <a:rPr lang="tr-TR" dirty="0" err="1"/>
              <a:t>History</a:t>
            </a:r>
            <a:r>
              <a:rPr lang="tr-TR" dirty="0"/>
              <a:t> of </a:t>
            </a:r>
            <a:r>
              <a:rPr lang="tr-TR" dirty="0" err="1"/>
              <a:t>Composite</a:t>
            </a:r>
            <a:r>
              <a:rPr lang="tr-TR" dirty="0"/>
              <a:t> </a:t>
            </a:r>
            <a:r>
              <a:rPr lang="tr-TR" dirty="0" err="1"/>
              <a:t>Materials</a:t>
            </a:r>
            <a:endParaRPr lang="tr-TR" dirty="0"/>
          </a:p>
        </p:txBody>
      </p:sp>
    </p:spTree>
    <p:extLst>
      <p:ext uri="{BB962C8B-B14F-4D97-AF65-F5344CB8AC3E}">
        <p14:creationId xmlns:p14="http://schemas.microsoft.com/office/powerpoint/2010/main" val="214167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142016" y="6404984"/>
            <a:ext cx="6715472" cy="365760"/>
          </a:xfrm>
        </p:spPr>
        <p:txBody>
          <a:bodyPr/>
          <a:lstStyle/>
          <a:p>
            <a:r>
              <a:rPr lang="en-US" dirty="0"/>
              <a:t>General Information About Composite Materials / Mehmet </a:t>
            </a:r>
            <a:r>
              <a:rPr lang="en-US" dirty="0" err="1"/>
              <a:t>Zor</a:t>
            </a:r>
            <a:endParaRPr lang="tr-TR" dirty="0"/>
          </a:p>
        </p:txBody>
      </p:sp>
      <p:sp>
        <p:nvSpPr>
          <p:cNvPr id="5" name="İçerik Yer Tutucusu 4"/>
          <p:cNvSpPr>
            <a:spLocks noGrp="1"/>
          </p:cNvSpPr>
          <p:nvPr>
            <p:ph sz="quarter" idx="1"/>
          </p:nvPr>
        </p:nvSpPr>
        <p:spPr>
          <a:xfrm>
            <a:off x="179512" y="1491663"/>
            <a:ext cx="4870628" cy="4572000"/>
          </a:xfrm>
        </p:spPr>
        <p:txBody>
          <a:bodyPr>
            <a:noAutofit/>
          </a:bodyPr>
          <a:lstStyle/>
          <a:p>
            <a:pPr algn="just">
              <a:lnSpc>
                <a:spcPct val="170000"/>
              </a:lnSpc>
              <a:defRPr/>
            </a:pPr>
            <a:r>
              <a:rPr lang="en-US" altLang="zh-CN" sz="2000" dirty="0">
                <a:cs typeface="华文楷体"/>
              </a:rPr>
              <a:t>The first record of the use of glass fibers in industry is dated 1877.</a:t>
            </a:r>
            <a:endParaRPr lang="tr-TR" altLang="zh-CN" sz="2000" dirty="0">
              <a:cs typeface="华文楷体"/>
            </a:endParaRPr>
          </a:p>
          <a:p>
            <a:pPr algn="just">
              <a:lnSpc>
                <a:spcPct val="170000"/>
              </a:lnSpc>
              <a:defRPr/>
            </a:pPr>
            <a:r>
              <a:rPr lang="en-US" altLang="zh-CN" sz="2000" dirty="0">
                <a:cs typeface="华文楷体"/>
              </a:rPr>
              <a:t>Synthetic resins reinforced with fibers have been used in industry since the 1950s.</a:t>
            </a:r>
            <a:endParaRPr lang="tr-TR" altLang="zh-CN" sz="2000" dirty="0">
              <a:cs typeface="华文楷体"/>
            </a:endParaRPr>
          </a:p>
          <a:p>
            <a:pPr algn="just">
              <a:lnSpc>
                <a:spcPct val="170000"/>
              </a:lnSpc>
              <a:defRPr/>
            </a:pPr>
            <a:r>
              <a:rPr lang="en-US" altLang="zh-CN" sz="2000" dirty="0">
                <a:cs typeface="华文楷体"/>
              </a:rPr>
              <a:t>The most well-known group of this material is "glass fiber reinforced polyester (GRP)".</a:t>
            </a:r>
          </a:p>
        </p:txBody>
      </p:sp>
      <p:pic>
        <p:nvPicPr>
          <p:cNvPr id="7" name="Picture 11" descr="http://www.ctpkaplama.org/ctp_kaplama/su_havuzu/havuz_polyester_kaplama_ctp_kaplama_ctp_izolasyon_yuzme_havuzu_kaplamalari_ctp_camelyaf_kaplama_fiberglass.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7528" y="2348880"/>
            <a:ext cx="3545487" cy="2348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ayt Numarası Yer Tutucusu 5"/>
          <p:cNvSpPr>
            <a:spLocks noGrp="1"/>
          </p:cNvSpPr>
          <p:nvPr>
            <p:ph type="sldNum" sz="quarter" idx="12"/>
          </p:nvPr>
        </p:nvSpPr>
        <p:spPr/>
        <p:txBody>
          <a:bodyPr/>
          <a:lstStyle/>
          <a:p>
            <a:fld id="{B7840E83-AC17-4BB5-BC43-751DE1ADA5B1}" type="slidenum">
              <a:rPr lang="tr-TR" smtClean="0"/>
              <a:t>55</a:t>
            </a:fld>
            <a:endParaRPr lang="tr-TR"/>
          </a:p>
        </p:txBody>
      </p:sp>
      <p:sp>
        <p:nvSpPr>
          <p:cNvPr id="4" name="Veri Yer Tutucusu 3"/>
          <p:cNvSpPr>
            <a:spLocks noGrp="1"/>
          </p:cNvSpPr>
          <p:nvPr>
            <p:ph type="dt" sz="half" idx="10"/>
          </p:nvPr>
        </p:nvSpPr>
        <p:spPr/>
        <p:txBody>
          <a:bodyPr/>
          <a:lstStyle/>
          <a:p>
            <a:r>
              <a:rPr lang="tr-TR" dirty="0"/>
              <a:t>......</a:t>
            </a:r>
          </a:p>
        </p:txBody>
      </p:sp>
      <p:sp>
        <p:nvSpPr>
          <p:cNvPr id="11" name="Dikdörtgen 10">
            <a:extLst>
              <a:ext uri="{FF2B5EF4-FFF2-40B4-BE49-F238E27FC236}">
                <a16:creationId xmlns:a16="http://schemas.microsoft.com/office/drawing/2014/main" id="{2DB0A27F-5EEF-4740-B10E-155BF6AF5B95}"/>
              </a:ext>
            </a:extLst>
          </p:cNvPr>
          <p:cNvSpPr/>
          <p:nvPr/>
        </p:nvSpPr>
        <p:spPr>
          <a:xfrm>
            <a:off x="6837472" y="761080"/>
            <a:ext cx="1370888" cy="400110"/>
          </a:xfrm>
          <a:prstGeom prst="rect">
            <a:avLst/>
          </a:prstGeom>
        </p:spPr>
        <p:txBody>
          <a:bodyPr wrap="none">
            <a:spAutoFit/>
          </a:bodyPr>
          <a:lstStyle/>
          <a:p>
            <a:r>
              <a:rPr lang="tr-TR" sz="2000" dirty="0">
                <a:solidFill>
                  <a:schemeClr val="bg2">
                    <a:lumMod val="90000"/>
                  </a:schemeClr>
                </a:solidFill>
              </a:rPr>
              <a:t>(</a:t>
            </a:r>
            <a:r>
              <a:rPr lang="tr-TR" sz="2000" dirty="0" err="1">
                <a:solidFill>
                  <a:schemeClr val="bg2">
                    <a:lumMod val="90000"/>
                  </a:schemeClr>
                </a:solidFill>
              </a:rPr>
              <a:t>continue</a:t>
            </a:r>
            <a:r>
              <a:rPr lang="tr-TR" sz="2000" dirty="0">
                <a:solidFill>
                  <a:schemeClr val="bg2">
                    <a:lumMod val="90000"/>
                  </a:schemeClr>
                </a:solidFill>
              </a:rPr>
              <a:t>)</a:t>
            </a:r>
          </a:p>
        </p:txBody>
      </p:sp>
      <p:sp>
        <p:nvSpPr>
          <p:cNvPr id="12" name="Başlık 1">
            <a:extLst>
              <a:ext uri="{FF2B5EF4-FFF2-40B4-BE49-F238E27FC236}">
                <a16:creationId xmlns:a16="http://schemas.microsoft.com/office/drawing/2014/main" id="{1617F413-AD53-4047-B73A-31CF19356E38}"/>
              </a:ext>
            </a:extLst>
          </p:cNvPr>
          <p:cNvSpPr>
            <a:spLocks noGrp="1"/>
          </p:cNvSpPr>
          <p:nvPr>
            <p:ph type="title"/>
          </p:nvPr>
        </p:nvSpPr>
        <p:spPr>
          <a:xfrm>
            <a:off x="323088" y="100637"/>
            <a:ext cx="8534400" cy="758952"/>
          </a:xfrm>
        </p:spPr>
        <p:txBody>
          <a:bodyPr/>
          <a:lstStyle/>
          <a:p>
            <a:r>
              <a:rPr lang="tr-TR" dirty="0"/>
              <a:t>7- </a:t>
            </a:r>
            <a:r>
              <a:rPr lang="tr-TR" dirty="0" err="1"/>
              <a:t>History</a:t>
            </a:r>
            <a:r>
              <a:rPr lang="tr-TR" dirty="0"/>
              <a:t> of </a:t>
            </a:r>
            <a:r>
              <a:rPr lang="tr-TR" dirty="0" err="1"/>
              <a:t>Composite</a:t>
            </a:r>
            <a:r>
              <a:rPr lang="tr-TR" dirty="0"/>
              <a:t> </a:t>
            </a:r>
            <a:r>
              <a:rPr lang="tr-TR" dirty="0" err="1"/>
              <a:t>Materials</a:t>
            </a:r>
            <a:endParaRPr lang="tr-TR" dirty="0"/>
          </a:p>
        </p:txBody>
      </p:sp>
    </p:spTree>
    <p:extLst>
      <p:ext uri="{BB962C8B-B14F-4D97-AF65-F5344CB8AC3E}">
        <p14:creationId xmlns:p14="http://schemas.microsoft.com/office/powerpoint/2010/main" val="95502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172655" y="6417418"/>
            <a:ext cx="6715472" cy="365760"/>
          </a:xfrm>
        </p:spPr>
        <p:txBody>
          <a:bodyPr/>
          <a:lstStyle/>
          <a:p>
            <a:r>
              <a:rPr lang="en-US" dirty="0"/>
              <a:t>General Information About Composite Materials / Mehmet </a:t>
            </a:r>
            <a:r>
              <a:rPr lang="en-US" dirty="0" err="1"/>
              <a:t>Zor</a:t>
            </a:r>
            <a:endParaRPr lang="tr-TR" dirty="0"/>
          </a:p>
        </p:txBody>
      </p:sp>
      <p:sp>
        <p:nvSpPr>
          <p:cNvPr id="5" name="İçerik Yer Tutucusu 4"/>
          <p:cNvSpPr>
            <a:spLocks noGrp="1"/>
          </p:cNvSpPr>
          <p:nvPr>
            <p:ph sz="quarter" idx="1"/>
          </p:nvPr>
        </p:nvSpPr>
        <p:spPr>
          <a:xfrm>
            <a:off x="107504" y="1634480"/>
            <a:ext cx="4942636" cy="4572000"/>
          </a:xfrm>
        </p:spPr>
        <p:txBody>
          <a:bodyPr>
            <a:noAutofit/>
          </a:bodyPr>
          <a:lstStyle/>
          <a:p>
            <a:pPr algn="just">
              <a:lnSpc>
                <a:spcPct val="170000"/>
              </a:lnSpc>
              <a:defRPr/>
            </a:pPr>
            <a:r>
              <a:rPr lang="en-US" altLang="zh-CN" sz="2000" dirty="0">
                <a:cs typeface="华文楷体"/>
              </a:rPr>
              <a:t>These materials, known as "fiber-glass" in</a:t>
            </a:r>
            <a:r>
              <a:rPr lang="tr-TR" altLang="zh-CN" sz="2000" dirty="0">
                <a:cs typeface="华文楷体"/>
              </a:rPr>
              <a:t> </a:t>
            </a:r>
            <a:r>
              <a:rPr lang="tr-TR" altLang="zh-CN" sz="2000" dirty="0" err="1">
                <a:cs typeface="华文楷体"/>
              </a:rPr>
              <a:t>our</a:t>
            </a:r>
            <a:r>
              <a:rPr lang="tr-TR" altLang="zh-CN" sz="2000" dirty="0">
                <a:cs typeface="华文楷体"/>
              </a:rPr>
              <a:t> </a:t>
            </a:r>
            <a:r>
              <a:rPr lang="tr-TR" altLang="zh-CN" sz="2000" dirty="0" err="1">
                <a:cs typeface="华文楷体"/>
              </a:rPr>
              <a:t>country</a:t>
            </a:r>
            <a:r>
              <a:rPr lang="en-US" altLang="zh-CN" sz="2000" dirty="0">
                <a:cs typeface="华文楷体"/>
              </a:rPr>
              <a:t> </a:t>
            </a:r>
            <a:r>
              <a:rPr lang="tr-TR" altLang="zh-CN" sz="2000" dirty="0">
                <a:cs typeface="华文楷体"/>
              </a:rPr>
              <a:t>(</a:t>
            </a:r>
            <a:r>
              <a:rPr lang="en-US" altLang="zh-CN" sz="2000" dirty="0">
                <a:cs typeface="华文楷体"/>
              </a:rPr>
              <a:t>Turk</a:t>
            </a:r>
            <a:r>
              <a:rPr lang="tr-TR" altLang="zh-CN" sz="2000" dirty="0">
                <a:cs typeface="华文楷体"/>
              </a:rPr>
              <a:t>iye)</a:t>
            </a:r>
            <a:r>
              <a:rPr lang="en-US" altLang="zh-CN" sz="2000" dirty="0">
                <a:cs typeface="华文楷体"/>
              </a:rPr>
              <a:t>, have been used in the manufacture of elements such as liquid tanks, roof sheets, and small-sized sea boats since the 1960s.</a:t>
            </a:r>
            <a:endParaRPr lang="tr-TR" altLang="zh-CN" sz="2000" dirty="0">
              <a:cs typeface="华文楷体"/>
            </a:endParaRPr>
          </a:p>
          <a:p>
            <a:pPr algn="just">
              <a:lnSpc>
                <a:spcPct val="170000"/>
              </a:lnSpc>
              <a:defRPr/>
            </a:pPr>
            <a:r>
              <a:rPr lang="en-US" altLang="zh-CN" sz="2000" dirty="0">
                <a:cs typeface="华文楷体"/>
              </a:rPr>
              <a:t>The bodywork of "</a:t>
            </a:r>
            <a:r>
              <a:rPr lang="en-US" altLang="zh-CN" sz="2000" dirty="0" err="1">
                <a:cs typeface="华文楷体"/>
              </a:rPr>
              <a:t>Anadol</a:t>
            </a:r>
            <a:r>
              <a:rPr lang="en-US" altLang="zh-CN" sz="2000" dirty="0">
                <a:cs typeface="华文楷体"/>
              </a:rPr>
              <a:t>", the first mass-produced domestic car in </a:t>
            </a:r>
            <a:r>
              <a:rPr lang="tr-TR" altLang="zh-CN" sz="2000" dirty="0" err="1">
                <a:cs typeface="华文楷体"/>
              </a:rPr>
              <a:t>Turkiye</a:t>
            </a:r>
            <a:r>
              <a:rPr lang="en-US" altLang="zh-CN" sz="2000" dirty="0">
                <a:cs typeface="华文楷体"/>
              </a:rPr>
              <a:t>, is also made of this material.</a:t>
            </a:r>
            <a:endParaRPr lang="tr-TR" sz="2000" dirty="0"/>
          </a:p>
        </p:txBody>
      </p:sp>
      <p:sp>
        <p:nvSpPr>
          <p:cNvPr id="6" name="Slayt Numarası Yer Tutucusu 5"/>
          <p:cNvSpPr>
            <a:spLocks noGrp="1"/>
          </p:cNvSpPr>
          <p:nvPr>
            <p:ph type="sldNum" sz="quarter" idx="12"/>
          </p:nvPr>
        </p:nvSpPr>
        <p:spPr/>
        <p:txBody>
          <a:bodyPr/>
          <a:lstStyle/>
          <a:p>
            <a:fld id="{B7840E83-AC17-4BB5-BC43-751DE1ADA5B1}" type="slidenum">
              <a:rPr lang="tr-TR" smtClean="0"/>
              <a:t>56</a:t>
            </a:fld>
            <a:endParaRPr lang="tr-TR"/>
          </a:p>
        </p:txBody>
      </p:sp>
      <p:pic>
        <p:nvPicPr>
          <p:cNvPr id="11266" name="Picture 2" descr="http://www.gazetenokta.com/images/haberler/seksenler_60_bolum_fragmani_izle_dizi_izle_h170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7605" y="2492896"/>
            <a:ext cx="3589883" cy="2065270"/>
          </a:xfrm>
          <a:prstGeom prst="rect">
            <a:avLst/>
          </a:prstGeom>
          <a:noFill/>
          <a:extLst>
            <a:ext uri="{909E8E84-426E-40DD-AFC4-6F175D3DCCD1}">
              <a14:hiddenFill xmlns:a14="http://schemas.microsoft.com/office/drawing/2010/main">
                <a:solidFill>
                  <a:srgbClr val="FFFFFF"/>
                </a:solidFill>
              </a14:hiddenFill>
            </a:ext>
          </a:extLst>
        </p:spPr>
      </p:pic>
      <p:sp>
        <p:nvSpPr>
          <p:cNvPr id="4" name="Veri Yer Tutucusu 3"/>
          <p:cNvSpPr>
            <a:spLocks noGrp="1"/>
          </p:cNvSpPr>
          <p:nvPr>
            <p:ph type="dt" sz="half" idx="10"/>
          </p:nvPr>
        </p:nvSpPr>
        <p:spPr/>
        <p:txBody>
          <a:bodyPr/>
          <a:lstStyle/>
          <a:p>
            <a:r>
              <a:rPr lang="tr-TR" dirty="0"/>
              <a:t>......</a:t>
            </a:r>
          </a:p>
        </p:txBody>
      </p:sp>
      <p:sp>
        <p:nvSpPr>
          <p:cNvPr id="11" name="Dikdörtgen 10">
            <a:extLst>
              <a:ext uri="{FF2B5EF4-FFF2-40B4-BE49-F238E27FC236}">
                <a16:creationId xmlns:a16="http://schemas.microsoft.com/office/drawing/2014/main" id="{2DB0A27F-5EEF-4740-B10E-155BF6AF5B95}"/>
              </a:ext>
            </a:extLst>
          </p:cNvPr>
          <p:cNvSpPr/>
          <p:nvPr/>
        </p:nvSpPr>
        <p:spPr>
          <a:xfrm>
            <a:off x="6837472" y="761080"/>
            <a:ext cx="1370888" cy="400110"/>
          </a:xfrm>
          <a:prstGeom prst="rect">
            <a:avLst/>
          </a:prstGeom>
        </p:spPr>
        <p:txBody>
          <a:bodyPr wrap="none">
            <a:spAutoFit/>
          </a:bodyPr>
          <a:lstStyle/>
          <a:p>
            <a:r>
              <a:rPr lang="tr-TR" sz="2000" dirty="0">
                <a:solidFill>
                  <a:schemeClr val="bg2">
                    <a:lumMod val="90000"/>
                  </a:schemeClr>
                </a:solidFill>
              </a:rPr>
              <a:t>(</a:t>
            </a:r>
            <a:r>
              <a:rPr lang="tr-TR" sz="2000" dirty="0" err="1">
                <a:solidFill>
                  <a:schemeClr val="bg2">
                    <a:lumMod val="90000"/>
                  </a:schemeClr>
                </a:solidFill>
              </a:rPr>
              <a:t>continue</a:t>
            </a:r>
            <a:r>
              <a:rPr lang="tr-TR" sz="2000" dirty="0">
                <a:solidFill>
                  <a:schemeClr val="bg2">
                    <a:lumMod val="90000"/>
                  </a:schemeClr>
                </a:solidFill>
              </a:rPr>
              <a:t>)</a:t>
            </a:r>
          </a:p>
        </p:txBody>
      </p:sp>
      <p:sp>
        <p:nvSpPr>
          <p:cNvPr id="12" name="Başlık 1">
            <a:extLst>
              <a:ext uri="{FF2B5EF4-FFF2-40B4-BE49-F238E27FC236}">
                <a16:creationId xmlns:a16="http://schemas.microsoft.com/office/drawing/2014/main" id="{1617F413-AD53-4047-B73A-31CF19356E38}"/>
              </a:ext>
            </a:extLst>
          </p:cNvPr>
          <p:cNvSpPr>
            <a:spLocks noGrp="1"/>
          </p:cNvSpPr>
          <p:nvPr>
            <p:ph type="title"/>
          </p:nvPr>
        </p:nvSpPr>
        <p:spPr>
          <a:xfrm>
            <a:off x="323088" y="100637"/>
            <a:ext cx="8534400" cy="758952"/>
          </a:xfrm>
        </p:spPr>
        <p:txBody>
          <a:bodyPr/>
          <a:lstStyle/>
          <a:p>
            <a:r>
              <a:rPr lang="tr-TR" dirty="0"/>
              <a:t>7- </a:t>
            </a:r>
            <a:r>
              <a:rPr lang="tr-TR" dirty="0" err="1"/>
              <a:t>History</a:t>
            </a:r>
            <a:r>
              <a:rPr lang="tr-TR" dirty="0"/>
              <a:t> of </a:t>
            </a:r>
            <a:r>
              <a:rPr lang="tr-TR" dirty="0" err="1"/>
              <a:t>Composite</a:t>
            </a:r>
            <a:r>
              <a:rPr lang="tr-TR" dirty="0"/>
              <a:t> </a:t>
            </a:r>
            <a:r>
              <a:rPr lang="tr-TR" dirty="0" err="1"/>
              <a:t>Materials</a:t>
            </a:r>
            <a:endParaRPr lang="tr-TR" dirty="0"/>
          </a:p>
        </p:txBody>
      </p:sp>
    </p:spTree>
    <p:extLst>
      <p:ext uri="{BB962C8B-B14F-4D97-AF65-F5344CB8AC3E}">
        <p14:creationId xmlns:p14="http://schemas.microsoft.com/office/powerpoint/2010/main" val="155307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266"/>
                                        </p:tgtEl>
                                        <p:attrNameLst>
                                          <p:attrName>style.visibility</p:attrName>
                                        </p:attrNameLst>
                                      </p:cBhvr>
                                      <p:to>
                                        <p:strVal val="visible"/>
                                      </p:to>
                                    </p:set>
                                    <p:anim calcmode="lin" valueType="num">
                                      <p:cBhvr>
                                        <p:cTn id="17" dur="500" fill="hold"/>
                                        <p:tgtEl>
                                          <p:spTgt spid="11266"/>
                                        </p:tgtEl>
                                        <p:attrNameLst>
                                          <p:attrName>ppt_w</p:attrName>
                                        </p:attrNameLst>
                                      </p:cBhvr>
                                      <p:tavLst>
                                        <p:tav tm="0">
                                          <p:val>
                                            <p:fltVal val="0"/>
                                          </p:val>
                                        </p:tav>
                                        <p:tav tm="100000">
                                          <p:val>
                                            <p:strVal val="#ppt_w"/>
                                          </p:val>
                                        </p:tav>
                                      </p:tavLst>
                                    </p:anim>
                                    <p:anim calcmode="lin" valueType="num">
                                      <p:cBhvr>
                                        <p:cTn id="18" dur="500" fill="hold"/>
                                        <p:tgtEl>
                                          <p:spTgt spid="11266"/>
                                        </p:tgtEl>
                                        <p:attrNameLst>
                                          <p:attrName>ppt_h</p:attrName>
                                        </p:attrNameLst>
                                      </p:cBhvr>
                                      <p:tavLst>
                                        <p:tav tm="0">
                                          <p:val>
                                            <p:fltVal val="0"/>
                                          </p:val>
                                        </p:tav>
                                        <p:tav tm="100000">
                                          <p:val>
                                            <p:strVal val="#ppt_h"/>
                                          </p:val>
                                        </p:tav>
                                      </p:tavLst>
                                    </p:anim>
                                    <p:animEffect transition="in" filter="fade">
                                      <p:cBhvr>
                                        <p:cTn id="19"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372483" y="6404984"/>
            <a:ext cx="6499448" cy="365760"/>
          </a:xfrm>
        </p:spPr>
        <p:txBody>
          <a:bodyPr/>
          <a:lstStyle/>
          <a:p>
            <a:r>
              <a:rPr lang="en-US" dirty="0"/>
              <a:t>General Information About Composite Materials / Mehmet </a:t>
            </a:r>
            <a:r>
              <a:rPr lang="en-US" dirty="0" err="1"/>
              <a:t>Zor</a:t>
            </a:r>
            <a:endParaRPr lang="tr-TR" dirty="0"/>
          </a:p>
        </p:txBody>
      </p:sp>
      <p:sp>
        <p:nvSpPr>
          <p:cNvPr id="5" name="İçerik Yer Tutucusu 4"/>
          <p:cNvSpPr>
            <a:spLocks noGrp="1"/>
          </p:cNvSpPr>
          <p:nvPr>
            <p:ph sz="quarter" idx="1"/>
          </p:nvPr>
        </p:nvSpPr>
        <p:spPr>
          <a:xfrm>
            <a:off x="301752" y="1527048"/>
            <a:ext cx="8208290" cy="1181872"/>
          </a:xfrm>
        </p:spPr>
        <p:txBody>
          <a:bodyPr>
            <a:normAutofit/>
          </a:bodyPr>
          <a:lstStyle/>
          <a:p>
            <a:pPr algn="just">
              <a:lnSpc>
                <a:spcPct val="160000"/>
              </a:lnSpc>
              <a:defRPr/>
            </a:pPr>
            <a:r>
              <a:rPr lang="en-US" altLang="zh-CN" sz="2000" dirty="0">
                <a:cs typeface="华文楷体"/>
              </a:rPr>
              <a:t>Today, many different composite materials and products have been developed in many sectors such as aviation, shipping and energy.</a:t>
            </a:r>
            <a:endParaRPr lang="tr-TR" altLang="zh-CN" sz="2000" dirty="0">
              <a:cs typeface="华文楷体"/>
            </a:endParaRPr>
          </a:p>
        </p:txBody>
      </p:sp>
      <p:pic>
        <p:nvPicPr>
          <p:cNvPr id="1026" name="Picture 2" descr="http://www.AzoM.com/images/Article_Images/ImageForArticle_798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2768271"/>
            <a:ext cx="6757970" cy="3301434"/>
          </a:xfrm>
          <a:prstGeom prst="rect">
            <a:avLst/>
          </a:prstGeom>
          <a:noFill/>
          <a:extLst>
            <a:ext uri="{909E8E84-426E-40DD-AFC4-6F175D3DCCD1}">
              <a14:hiddenFill xmlns:a14="http://schemas.microsoft.com/office/drawing/2010/main">
                <a:solidFill>
                  <a:srgbClr val="FFFFFF"/>
                </a:solidFill>
              </a14:hiddenFill>
            </a:ext>
          </a:extLst>
        </p:spPr>
      </p:pic>
      <p:sp>
        <p:nvSpPr>
          <p:cNvPr id="6" name="Slayt Numarası Yer Tutucusu 5"/>
          <p:cNvSpPr>
            <a:spLocks noGrp="1"/>
          </p:cNvSpPr>
          <p:nvPr>
            <p:ph type="sldNum" sz="quarter" idx="12"/>
          </p:nvPr>
        </p:nvSpPr>
        <p:spPr/>
        <p:txBody>
          <a:bodyPr/>
          <a:lstStyle/>
          <a:p>
            <a:fld id="{B7840E83-AC17-4BB5-BC43-751DE1ADA5B1}" type="slidenum">
              <a:rPr lang="tr-TR" smtClean="0"/>
              <a:t>57</a:t>
            </a:fld>
            <a:endParaRPr lang="tr-TR"/>
          </a:p>
        </p:txBody>
      </p:sp>
      <p:sp>
        <p:nvSpPr>
          <p:cNvPr id="4" name="Veri Yer Tutucusu 3"/>
          <p:cNvSpPr>
            <a:spLocks noGrp="1"/>
          </p:cNvSpPr>
          <p:nvPr>
            <p:ph type="dt" sz="half" idx="10"/>
          </p:nvPr>
        </p:nvSpPr>
        <p:spPr/>
        <p:txBody>
          <a:bodyPr/>
          <a:lstStyle/>
          <a:p>
            <a:r>
              <a:rPr lang="tr-TR" dirty="0"/>
              <a:t>......</a:t>
            </a:r>
          </a:p>
        </p:txBody>
      </p:sp>
      <p:sp>
        <p:nvSpPr>
          <p:cNvPr id="10" name="Dikdörtgen 9">
            <a:extLst>
              <a:ext uri="{FF2B5EF4-FFF2-40B4-BE49-F238E27FC236}">
                <a16:creationId xmlns:a16="http://schemas.microsoft.com/office/drawing/2014/main" id="{1B085526-82CE-405A-8925-79CF58D062DD}"/>
              </a:ext>
            </a:extLst>
          </p:cNvPr>
          <p:cNvSpPr/>
          <p:nvPr/>
        </p:nvSpPr>
        <p:spPr>
          <a:xfrm>
            <a:off x="6837472" y="761080"/>
            <a:ext cx="1370888" cy="400110"/>
          </a:xfrm>
          <a:prstGeom prst="rect">
            <a:avLst/>
          </a:prstGeom>
        </p:spPr>
        <p:txBody>
          <a:bodyPr wrap="none">
            <a:spAutoFit/>
          </a:bodyPr>
          <a:lstStyle/>
          <a:p>
            <a:r>
              <a:rPr lang="tr-TR" sz="2000" dirty="0">
                <a:solidFill>
                  <a:schemeClr val="bg2">
                    <a:lumMod val="90000"/>
                  </a:schemeClr>
                </a:solidFill>
              </a:rPr>
              <a:t>(</a:t>
            </a:r>
            <a:r>
              <a:rPr lang="tr-TR" sz="2000" dirty="0" err="1">
                <a:solidFill>
                  <a:schemeClr val="bg2">
                    <a:lumMod val="90000"/>
                  </a:schemeClr>
                </a:solidFill>
              </a:rPr>
              <a:t>continue</a:t>
            </a:r>
            <a:r>
              <a:rPr lang="tr-TR" sz="2000" dirty="0">
                <a:solidFill>
                  <a:schemeClr val="bg2">
                    <a:lumMod val="90000"/>
                  </a:schemeClr>
                </a:solidFill>
              </a:rPr>
              <a:t>)</a:t>
            </a:r>
          </a:p>
        </p:txBody>
      </p:sp>
      <p:sp>
        <p:nvSpPr>
          <p:cNvPr id="11" name="Başlık 1">
            <a:extLst>
              <a:ext uri="{FF2B5EF4-FFF2-40B4-BE49-F238E27FC236}">
                <a16:creationId xmlns:a16="http://schemas.microsoft.com/office/drawing/2014/main" id="{9EC41EA4-4C1C-4A4E-AED0-2793128B1EB0}"/>
              </a:ext>
            </a:extLst>
          </p:cNvPr>
          <p:cNvSpPr>
            <a:spLocks noGrp="1"/>
          </p:cNvSpPr>
          <p:nvPr>
            <p:ph type="title"/>
          </p:nvPr>
        </p:nvSpPr>
        <p:spPr>
          <a:xfrm>
            <a:off x="323088" y="100637"/>
            <a:ext cx="8534400" cy="758952"/>
          </a:xfrm>
        </p:spPr>
        <p:txBody>
          <a:bodyPr/>
          <a:lstStyle/>
          <a:p>
            <a:r>
              <a:rPr lang="tr-TR" dirty="0"/>
              <a:t>7- </a:t>
            </a:r>
            <a:r>
              <a:rPr lang="tr-TR" dirty="0" err="1"/>
              <a:t>History</a:t>
            </a:r>
            <a:r>
              <a:rPr lang="tr-TR" dirty="0"/>
              <a:t> of </a:t>
            </a:r>
            <a:r>
              <a:rPr lang="tr-TR" dirty="0" err="1"/>
              <a:t>Composite</a:t>
            </a:r>
            <a:r>
              <a:rPr lang="tr-TR" dirty="0"/>
              <a:t> </a:t>
            </a:r>
            <a:r>
              <a:rPr lang="tr-TR" dirty="0" err="1"/>
              <a:t>Materials</a:t>
            </a:r>
            <a:endParaRPr lang="tr-TR" dirty="0"/>
          </a:p>
        </p:txBody>
      </p:sp>
    </p:spTree>
    <p:extLst>
      <p:ext uri="{BB962C8B-B14F-4D97-AF65-F5344CB8AC3E}">
        <p14:creationId xmlns:p14="http://schemas.microsoft.com/office/powerpoint/2010/main" val="21423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195736" y="6371283"/>
            <a:ext cx="5923384" cy="258512"/>
          </a:xfrm>
        </p:spPr>
        <p:txBody>
          <a:bodyPr/>
          <a:lstStyle/>
          <a:p>
            <a:r>
              <a:rPr lang="en-US" dirty="0"/>
              <a:t>General Information About Composite Materials / Mehmet </a:t>
            </a:r>
            <a:r>
              <a:rPr lang="en-US" dirty="0" err="1"/>
              <a:t>Zor</a:t>
            </a:r>
            <a:endParaRPr lang="tr-TR" dirty="0"/>
          </a:p>
        </p:txBody>
      </p:sp>
      <p:sp>
        <p:nvSpPr>
          <p:cNvPr id="7" name="İçerik Yer Tutucusu 6"/>
          <p:cNvSpPr>
            <a:spLocks noGrp="1"/>
          </p:cNvSpPr>
          <p:nvPr>
            <p:ph sz="quarter" idx="1"/>
          </p:nvPr>
        </p:nvSpPr>
        <p:spPr>
          <a:xfrm>
            <a:off x="323088" y="1916832"/>
            <a:ext cx="8839200" cy="3519648"/>
          </a:xfrm>
        </p:spPr>
        <p:txBody>
          <a:bodyPr>
            <a:normAutofit/>
          </a:bodyPr>
          <a:lstStyle/>
          <a:p>
            <a:pPr marL="0" indent="0">
              <a:lnSpc>
                <a:spcPct val="250000"/>
              </a:lnSpc>
              <a:buNone/>
            </a:pPr>
            <a:r>
              <a:rPr lang="en-US" sz="2000" dirty="0"/>
              <a:t>Some promotional videos about composite materials:</a:t>
            </a:r>
            <a:endParaRPr lang="tr-TR" sz="2000" dirty="0"/>
          </a:p>
          <a:p>
            <a:pPr marL="457200" indent="-457200">
              <a:lnSpc>
                <a:spcPct val="250000"/>
              </a:lnSpc>
              <a:buFont typeface="+mj-lt"/>
              <a:buAutoNum type="arabicPeriod"/>
            </a:pPr>
            <a:r>
              <a:rPr lang="tr-TR" sz="2000" dirty="0">
                <a:hlinkClick r:id="rId2"/>
              </a:rPr>
              <a:t>http://wwwhttps://www.youtube.com/watch?v=0</a:t>
            </a:r>
          </a:p>
          <a:p>
            <a:pPr marL="457200" indent="-457200">
              <a:lnSpc>
                <a:spcPct val="250000"/>
              </a:lnSpc>
              <a:buFont typeface="+mj-lt"/>
              <a:buAutoNum type="arabicPeriod"/>
            </a:pPr>
            <a:r>
              <a:rPr lang="tr-TR" sz="2000" dirty="0">
                <a:hlinkClick r:id="rId3"/>
              </a:rPr>
              <a:t>https://www.youtube.com/watch?v=04K0bLwCDdM</a:t>
            </a:r>
            <a:endParaRPr lang="tr-TR" sz="2000" dirty="0"/>
          </a:p>
          <a:p>
            <a:pPr marL="457200" indent="-457200">
              <a:lnSpc>
                <a:spcPct val="250000"/>
              </a:lnSpc>
              <a:buFont typeface="+mj-lt"/>
              <a:buAutoNum type="arabicPeriod"/>
            </a:pPr>
            <a:r>
              <a:rPr lang="tr-TR" sz="2000" dirty="0">
                <a:hlinkClick r:id="rId4"/>
              </a:rPr>
              <a:t>https://www.youtube.com/watch?v=n3bWw8A2xwI</a:t>
            </a:r>
            <a:endParaRPr lang="tr-TR" sz="2000" dirty="0"/>
          </a:p>
          <a:p>
            <a:pPr>
              <a:lnSpc>
                <a:spcPct val="250000"/>
              </a:lnSpc>
            </a:pPr>
            <a:endParaRPr lang="tr-TR" sz="2000" dirty="0"/>
          </a:p>
          <a:p>
            <a:pPr>
              <a:lnSpc>
                <a:spcPct val="250000"/>
              </a:lnSpc>
            </a:pPr>
            <a:endParaRPr lang="tr-TR" sz="2000" dirty="0"/>
          </a:p>
        </p:txBody>
      </p:sp>
      <p:sp>
        <p:nvSpPr>
          <p:cNvPr id="5" name="Slayt Numarası Yer Tutucusu 4"/>
          <p:cNvSpPr>
            <a:spLocks noGrp="1"/>
          </p:cNvSpPr>
          <p:nvPr>
            <p:ph type="sldNum" sz="quarter" idx="12"/>
          </p:nvPr>
        </p:nvSpPr>
        <p:spPr/>
        <p:txBody>
          <a:bodyPr/>
          <a:lstStyle/>
          <a:p>
            <a:fld id="{B7840E83-AC17-4BB5-BC43-751DE1ADA5B1}" type="slidenum">
              <a:rPr lang="tr-TR" smtClean="0"/>
              <a:t>58</a:t>
            </a:fld>
            <a:endParaRPr lang="tr-TR"/>
          </a:p>
        </p:txBody>
      </p:sp>
      <p:sp>
        <p:nvSpPr>
          <p:cNvPr id="4" name="Veri Yer Tutucusu 3"/>
          <p:cNvSpPr>
            <a:spLocks noGrp="1"/>
          </p:cNvSpPr>
          <p:nvPr>
            <p:ph type="dt" sz="half" idx="10"/>
          </p:nvPr>
        </p:nvSpPr>
        <p:spPr/>
        <p:txBody>
          <a:bodyPr/>
          <a:lstStyle/>
          <a:p>
            <a:r>
              <a:rPr lang="tr-TR" dirty="0"/>
              <a:t>......</a:t>
            </a:r>
          </a:p>
        </p:txBody>
      </p:sp>
      <p:sp>
        <p:nvSpPr>
          <p:cNvPr id="9" name="Dikdörtgen 8">
            <a:extLst>
              <a:ext uri="{FF2B5EF4-FFF2-40B4-BE49-F238E27FC236}">
                <a16:creationId xmlns:a16="http://schemas.microsoft.com/office/drawing/2014/main" id="{911C5894-7592-4A7B-8E65-201281747B82}"/>
              </a:ext>
            </a:extLst>
          </p:cNvPr>
          <p:cNvSpPr/>
          <p:nvPr/>
        </p:nvSpPr>
        <p:spPr>
          <a:xfrm>
            <a:off x="6837472" y="761080"/>
            <a:ext cx="1370888" cy="400110"/>
          </a:xfrm>
          <a:prstGeom prst="rect">
            <a:avLst/>
          </a:prstGeom>
        </p:spPr>
        <p:txBody>
          <a:bodyPr wrap="none">
            <a:spAutoFit/>
          </a:bodyPr>
          <a:lstStyle/>
          <a:p>
            <a:r>
              <a:rPr lang="tr-TR" sz="2000" dirty="0">
                <a:solidFill>
                  <a:schemeClr val="bg2">
                    <a:lumMod val="90000"/>
                  </a:schemeClr>
                </a:solidFill>
              </a:rPr>
              <a:t>(</a:t>
            </a:r>
            <a:r>
              <a:rPr lang="tr-TR" sz="2000" dirty="0" err="1">
                <a:solidFill>
                  <a:schemeClr val="bg2">
                    <a:lumMod val="90000"/>
                  </a:schemeClr>
                </a:solidFill>
              </a:rPr>
              <a:t>continue</a:t>
            </a:r>
            <a:r>
              <a:rPr lang="tr-TR" sz="2000" dirty="0">
                <a:solidFill>
                  <a:schemeClr val="bg2">
                    <a:lumMod val="90000"/>
                  </a:schemeClr>
                </a:solidFill>
              </a:rPr>
              <a:t>)</a:t>
            </a:r>
          </a:p>
        </p:txBody>
      </p:sp>
      <p:sp>
        <p:nvSpPr>
          <p:cNvPr id="10" name="Başlık 1">
            <a:extLst>
              <a:ext uri="{FF2B5EF4-FFF2-40B4-BE49-F238E27FC236}">
                <a16:creationId xmlns:a16="http://schemas.microsoft.com/office/drawing/2014/main" id="{7A8CE934-7108-467B-BB2D-E8DE58E75407}"/>
              </a:ext>
            </a:extLst>
          </p:cNvPr>
          <p:cNvSpPr>
            <a:spLocks noGrp="1"/>
          </p:cNvSpPr>
          <p:nvPr>
            <p:ph type="title"/>
          </p:nvPr>
        </p:nvSpPr>
        <p:spPr>
          <a:xfrm>
            <a:off x="323088" y="100637"/>
            <a:ext cx="8534400" cy="758952"/>
          </a:xfrm>
        </p:spPr>
        <p:txBody>
          <a:bodyPr/>
          <a:lstStyle/>
          <a:p>
            <a:r>
              <a:rPr lang="tr-TR" dirty="0"/>
              <a:t>7- </a:t>
            </a:r>
            <a:r>
              <a:rPr lang="tr-TR" dirty="0" err="1"/>
              <a:t>History</a:t>
            </a:r>
            <a:r>
              <a:rPr lang="tr-TR" dirty="0"/>
              <a:t> of </a:t>
            </a:r>
            <a:r>
              <a:rPr lang="tr-TR" dirty="0" err="1"/>
              <a:t>Composite</a:t>
            </a:r>
            <a:r>
              <a:rPr lang="tr-TR" dirty="0"/>
              <a:t> </a:t>
            </a:r>
            <a:r>
              <a:rPr lang="tr-TR" dirty="0" err="1"/>
              <a:t>Materials</a:t>
            </a:r>
            <a:endParaRPr lang="tr-TR" dirty="0"/>
          </a:p>
        </p:txBody>
      </p:sp>
    </p:spTree>
    <p:extLst>
      <p:ext uri="{BB962C8B-B14F-4D97-AF65-F5344CB8AC3E}">
        <p14:creationId xmlns:p14="http://schemas.microsoft.com/office/powerpoint/2010/main" val="141479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529029" y="6404984"/>
            <a:ext cx="6643464" cy="365760"/>
          </a:xfrm>
        </p:spPr>
        <p:txBody>
          <a:bodyPr/>
          <a:lstStyle/>
          <a:p>
            <a:r>
              <a:rPr lang="en-US" dirty="0"/>
              <a:t>General Information About Composite Materials / Mehmet </a:t>
            </a:r>
            <a:r>
              <a:rPr lang="en-US" dirty="0" err="1"/>
              <a:t>Zor</a:t>
            </a:r>
            <a:endParaRPr lang="tr-TR" dirty="0"/>
          </a:p>
        </p:txBody>
      </p:sp>
      <p:sp>
        <p:nvSpPr>
          <p:cNvPr id="6" name="Başlık 1"/>
          <p:cNvSpPr txBox="1">
            <a:spLocks/>
          </p:cNvSpPr>
          <p:nvPr/>
        </p:nvSpPr>
        <p:spPr>
          <a:xfrm>
            <a:off x="295977" y="188640"/>
            <a:ext cx="8534400" cy="758952"/>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8- </a:t>
            </a:r>
            <a:r>
              <a:rPr lang="tr-TR" dirty="0" err="1"/>
              <a:t>Classification</a:t>
            </a:r>
            <a:r>
              <a:rPr lang="tr-TR" dirty="0"/>
              <a:t> of </a:t>
            </a:r>
            <a:r>
              <a:rPr lang="tr-TR" dirty="0" err="1"/>
              <a:t>Composite</a:t>
            </a:r>
            <a:r>
              <a:rPr lang="tr-TR" dirty="0"/>
              <a:t> </a:t>
            </a:r>
            <a:r>
              <a:rPr lang="tr-TR" dirty="0" err="1"/>
              <a:t>Materials</a:t>
            </a:r>
            <a:endParaRPr lang="tr-TR" dirty="0"/>
          </a:p>
        </p:txBody>
      </p:sp>
      <p:sp>
        <p:nvSpPr>
          <p:cNvPr id="2" name="İçerik Yer Tutucusu 1"/>
          <p:cNvSpPr>
            <a:spLocks noGrp="1"/>
          </p:cNvSpPr>
          <p:nvPr>
            <p:ph sz="quarter" idx="1"/>
          </p:nvPr>
        </p:nvSpPr>
        <p:spPr>
          <a:xfrm>
            <a:off x="395536" y="2174443"/>
            <a:ext cx="5140119" cy="2448272"/>
          </a:xfrm>
        </p:spPr>
        <p:txBody>
          <a:bodyPr>
            <a:normAutofit/>
          </a:bodyPr>
          <a:lstStyle/>
          <a:p>
            <a:pPr algn="just">
              <a:lnSpc>
                <a:spcPct val="150000"/>
              </a:lnSpc>
              <a:buNone/>
            </a:pPr>
            <a:r>
              <a:rPr lang="tr-TR" sz="2000" dirty="0"/>
              <a:t>    </a:t>
            </a:r>
            <a:r>
              <a:rPr lang="en-US" sz="2000" dirty="0"/>
              <a:t>The options for creating composite materials are almost endless. Therefore, they are very difficult to classify.</a:t>
            </a:r>
            <a:r>
              <a:rPr lang="tr-TR" sz="2000" dirty="0"/>
              <a:t> </a:t>
            </a:r>
            <a:r>
              <a:rPr lang="en-US" sz="2000" dirty="0"/>
              <a:t>However, common classifications will be emphasized here.</a:t>
            </a:r>
            <a:endParaRPr lang="tr-TR" sz="2000" dirty="0"/>
          </a:p>
          <a:p>
            <a:pPr algn="just">
              <a:lnSpc>
                <a:spcPct val="150000"/>
              </a:lnSpc>
            </a:pPr>
            <a:endParaRPr lang="tr-TR" sz="2400" dirty="0"/>
          </a:p>
        </p:txBody>
      </p:sp>
      <p:sp>
        <p:nvSpPr>
          <p:cNvPr id="5" name="Slayt Numarası Yer Tutucusu 4"/>
          <p:cNvSpPr>
            <a:spLocks noGrp="1"/>
          </p:cNvSpPr>
          <p:nvPr>
            <p:ph type="sldNum" sz="quarter" idx="12"/>
          </p:nvPr>
        </p:nvSpPr>
        <p:spPr/>
        <p:txBody>
          <a:bodyPr/>
          <a:lstStyle/>
          <a:p>
            <a:fld id="{B7840E83-AC17-4BB5-BC43-751DE1ADA5B1}" type="slidenum">
              <a:rPr lang="tr-TR" smtClean="0"/>
              <a:t>59</a:t>
            </a:fld>
            <a:endParaRPr lang="tr-TR"/>
          </a:p>
        </p:txBody>
      </p:sp>
      <p:pic>
        <p:nvPicPr>
          <p:cNvPr id="10242" name="Picture 2" descr="http://showcase.designnews.com/sites/showcase.designnews.com/files/IDI%20Safety%20helmet%20application%20for%20Structural%20Thermoset%20ST%2023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50761" y="2227748"/>
            <a:ext cx="2997262" cy="2352851"/>
          </a:xfrm>
          <a:prstGeom prst="rect">
            <a:avLst/>
          </a:prstGeom>
          <a:noFill/>
          <a:extLst>
            <a:ext uri="{909E8E84-426E-40DD-AFC4-6F175D3DCCD1}">
              <a14:hiddenFill xmlns:a14="http://schemas.microsoft.com/office/drawing/2010/main">
                <a:solidFill>
                  <a:srgbClr val="FFFFFF"/>
                </a:solidFill>
              </a14:hiddenFill>
            </a:ext>
          </a:extLst>
        </p:spPr>
      </p:pic>
      <p:sp>
        <p:nvSpPr>
          <p:cNvPr id="4" name="Veri Yer Tutucusu 3"/>
          <p:cNvSpPr>
            <a:spLocks noGrp="1"/>
          </p:cNvSpPr>
          <p:nvPr>
            <p:ph type="dt" sz="half" idx="10"/>
          </p:nvPr>
        </p:nvSpPr>
        <p:spPr/>
        <p:txBody>
          <a:bodyPr/>
          <a:lstStyle/>
          <a:p>
            <a:r>
              <a:rPr lang="tr-TR" dirty="0"/>
              <a:t>......</a:t>
            </a:r>
          </a:p>
        </p:txBody>
      </p:sp>
    </p:spTree>
    <p:extLst>
      <p:ext uri="{BB962C8B-B14F-4D97-AF65-F5344CB8AC3E}">
        <p14:creationId xmlns:p14="http://schemas.microsoft.com/office/powerpoint/2010/main" val="3785383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bilgi Yer Tutucusu 2"/>
          <p:cNvSpPr>
            <a:spLocks noGrp="1"/>
          </p:cNvSpPr>
          <p:nvPr>
            <p:ph type="ftr" sz="quarter" idx="11"/>
          </p:nvPr>
        </p:nvSpPr>
        <p:spPr>
          <a:xfrm>
            <a:off x="2123728" y="6405932"/>
            <a:ext cx="5983287" cy="447152"/>
          </a:xfrm>
        </p:spPr>
        <p:txBody>
          <a:bodyPr/>
          <a:lstStyle/>
          <a:p>
            <a:r>
              <a:rPr lang="en-US" dirty="0"/>
              <a:t>General Information About Composite Materials / Mehmet </a:t>
            </a:r>
            <a:r>
              <a:rPr lang="en-US" dirty="0" err="1"/>
              <a:t>Zor</a:t>
            </a:r>
            <a:endParaRPr lang="tr-TR" dirty="0"/>
          </a:p>
        </p:txBody>
      </p:sp>
      <p:pic>
        <p:nvPicPr>
          <p:cNvPr id="9218" name="Picture 2" descr="http://www.phenoxy.com/images/high-performance-composites.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916832"/>
            <a:ext cx="8049361" cy="4024682"/>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B7840E83-AC17-4BB5-BC43-751DE1ADA5B1}" type="slidenum">
              <a:rPr lang="tr-TR" smtClean="0"/>
              <a:t>6</a:t>
            </a:fld>
            <a:endParaRPr lang="tr-TR"/>
          </a:p>
        </p:txBody>
      </p:sp>
      <p:sp>
        <p:nvSpPr>
          <p:cNvPr id="2" name="Veri Yer Tutucusu 1"/>
          <p:cNvSpPr>
            <a:spLocks noGrp="1"/>
          </p:cNvSpPr>
          <p:nvPr>
            <p:ph type="dt" sz="half" idx="10"/>
          </p:nvPr>
        </p:nvSpPr>
        <p:spPr/>
        <p:txBody>
          <a:bodyPr/>
          <a:lstStyle/>
          <a:p>
            <a:r>
              <a:rPr lang="tr-TR" dirty="0"/>
              <a:t>......</a:t>
            </a:r>
            <a:endParaRPr lang="en" dirty="0"/>
          </a:p>
        </p:txBody>
      </p:sp>
      <p:sp>
        <p:nvSpPr>
          <p:cNvPr id="26" name="Rectangle 2">
            <a:extLst>
              <a:ext uri="{FF2B5EF4-FFF2-40B4-BE49-F238E27FC236}">
                <a16:creationId xmlns:a16="http://schemas.microsoft.com/office/drawing/2014/main" id="{78D3E85E-9097-49C7-99D4-9BA03364B5FE}"/>
              </a:ext>
            </a:extLst>
          </p:cNvPr>
          <p:cNvSpPr>
            <a:spLocks noGrp="1" noChangeArrowheads="1"/>
          </p:cNvSpPr>
          <p:nvPr>
            <p:ph type="title"/>
          </p:nvPr>
        </p:nvSpPr>
        <p:spPr>
          <a:xfrm>
            <a:off x="883397" y="267849"/>
            <a:ext cx="8224702" cy="618776"/>
          </a:xfrm>
          <a:noFill/>
        </p:spPr>
        <p:txBody>
          <a:bodyPr>
            <a:noAutofit/>
          </a:bodyPr>
          <a:lstStyle/>
          <a:p>
            <a:pPr eaLnBrk="1" hangingPunct="1"/>
            <a:r>
              <a:rPr lang="tr-TR" sz="3600" dirty="0"/>
              <a:t>3-</a:t>
            </a:r>
            <a:r>
              <a:rPr lang="en" sz="3600" dirty="0"/>
              <a:t>Application Areas of Composites</a:t>
            </a:r>
          </a:p>
        </p:txBody>
      </p:sp>
    </p:spTree>
    <p:extLst>
      <p:ext uri="{BB962C8B-B14F-4D97-AF65-F5344CB8AC3E}">
        <p14:creationId xmlns:p14="http://schemas.microsoft.com/office/powerpoint/2010/main" val="1112720659"/>
      </p:ext>
    </p:extLst>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254417" y="6404984"/>
            <a:ext cx="5707360" cy="258512"/>
          </a:xfrm>
        </p:spPr>
        <p:txBody>
          <a:bodyPr/>
          <a:lstStyle/>
          <a:p>
            <a:r>
              <a:rPr lang="en-US" dirty="0"/>
              <a:t>General Information About Composite Materials / Mehmet </a:t>
            </a:r>
            <a:r>
              <a:rPr lang="en-US" dirty="0" err="1"/>
              <a:t>Zor</a:t>
            </a:r>
            <a:endParaRPr lang="tr-TR" dirty="0"/>
          </a:p>
        </p:txBody>
      </p:sp>
      <p:sp>
        <p:nvSpPr>
          <p:cNvPr id="5" name="İçerik Yer Tutucusu 4"/>
          <p:cNvSpPr>
            <a:spLocks noGrp="1"/>
          </p:cNvSpPr>
          <p:nvPr>
            <p:ph sz="quarter" idx="1"/>
          </p:nvPr>
        </p:nvSpPr>
        <p:spPr>
          <a:xfrm>
            <a:off x="467544" y="1569081"/>
            <a:ext cx="8503920" cy="591273"/>
          </a:xfrm>
        </p:spPr>
        <p:txBody>
          <a:bodyPr>
            <a:normAutofit/>
          </a:bodyPr>
          <a:lstStyle/>
          <a:p>
            <a:pPr marL="0" indent="0">
              <a:buNone/>
            </a:pPr>
            <a:r>
              <a:rPr lang="tr-TR" sz="2000" dirty="0"/>
              <a:t>8.1 </a:t>
            </a:r>
            <a:r>
              <a:rPr lang="tr-TR" sz="2000" dirty="0" err="1"/>
              <a:t>According</a:t>
            </a:r>
            <a:r>
              <a:rPr lang="tr-TR" sz="2000" dirty="0"/>
              <a:t> </a:t>
            </a:r>
            <a:r>
              <a:rPr lang="tr-TR" sz="2000" dirty="0" err="1"/>
              <a:t>to</a:t>
            </a:r>
            <a:r>
              <a:rPr lang="tr-TR" sz="2000" dirty="0"/>
              <a:t> </a:t>
            </a:r>
            <a:r>
              <a:rPr lang="tr-TR" sz="2000" dirty="0" err="1"/>
              <a:t>Matrix</a:t>
            </a:r>
            <a:r>
              <a:rPr lang="tr-TR" sz="2000" dirty="0"/>
              <a:t> </a:t>
            </a:r>
            <a:r>
              <a:rPr lang="tr-TR" sz="2000" dirty="0" err="1"/>
              <a:t>Material</a:t>
            </a:r>
            <a:r>
              <a:rPr lang="tr-TR" sz="2000" dirty="0"/>
              <a:t> </a:t>
            </a:r>
            <a:r>
              <a:rPr lang="tr-TR" sz="2000" dirty="0" err="1"/>
              <a:t>Type</a:t>
            </a:r>
            <a:r>
              <a:rPr lang="tr-TR" sz="2000" dirty="0"/>
              <a:t>:</a:t>
            </a:r>
          </a:p>
        </p:txBody>
      </p:sp>
      <p:sp>
        <p:nvSpPr>
          <p:cNvPr id="6" name="Başlık 1"/>
          <p:cNvSpPr txBox="1">
            <a:spLocks/>
          </p:cNvSpPr>
          <p:nvPr/>
        </p:nvSpPr>
        <p:spPr>
          <a:xfrm>
            <a:off x="437064" y="381474"/>
            <a:ext cx="8534400" cy="591274"/>
          </a:xfrm>
          <a:prstGeom prst="rect">
            <a:avLst/>
          </a:prstGeom>
        </p:spPr>
        <p:txBody>
          <a:bodyPr vert="horz" anchor="b">
            <a:normAutofit lnSpcReduction="100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8- </a:t>
            </a:r>
            <a:r>
              <a:rPr lang="tr-TR" dirty="0" err="1"/>
              <a:t>Classification</a:t>
            </a:r>
            <a:r>
              <a:rPr lang="tr-TR" dirty="0"/>
              <a:t> of </a:t>
            </a:r>
            <a:r>
              <a:rPr lang="tr-TR" dirty="0" err="1"/>
              <a:t>Composite</a:t>
            </a:r>
            <a:r>
              <a:rPr lang="tr-TR" dirty="0"/>
              <a:t> </a:t>
            </a:r>
            <a:r>
              <a:rPr lang="tr-TR" dirty="0" err="1"/>
              <a:t>Materials</a:t>
            </a:r>
            <a:r>
              <a:rPr lang="tr-TR" dirty="0"/>
              <a:t> </a:t>
            </a: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206765" y="2012784"/>
            <a:ext cx="6724373" cy="4290816"/>
          </a:xfrm>
          <a:prstGeom prst="rect">
            <a:avLst/>
          </a:prstGeom>
          <a:noFill/>
        </p:spPr>
      </p:pic>
      <p:sp>
        <p:nvSpPr>
          <p:cNvPr id="2" name="Slayt Numarası Yer Tutucusu 1"/>
          <p:cNvSpPr>
            <a:spLocks noGrp="1"/>
          </p:cNvSpPr>
          <p:nvPr>
            <p:ph type="sldNum" sz="quarter" idx="12"/>
          </p:nvPr>
        </p:nvSpPr>
        <p:spPr/>
        <p:txBody>
          <a:bodyPr/>
          <a:lstStyle/>
          <a:p>
            <a:fld id="{B7840E83-AC17-4BB5-BC43-751DE1ADA5B1}" type="slidenum">
              <a:rPr lang="tr-TR" smtClean="0"/>
              <a:t>60</a:t>
            </a:fld>
            <a:endParaRPr lang="tr-TR"/>
          </a:p>
        </p:txBody>
      </p:sp>
      <p:sp>
        <p:nvSpPr>
          <p:cNvPr id="4" name="Veri Yer Tutucusu 3"/>
          <p:cNvSpPr>
            <a:spLocks noGrp="1"/>
          </p:cNvSpPr>
          <p:nvPr>
            <p:ph type="dt" sz="half" idx="10"/>
          </p:nvPr>
        </p:nvSpPr>
        <p:spPr/>
        <p:txBody>
          <a:bodyPr/>
          <a:lstStyle/>
          <a:p>
            <a:r>
              <a:rPr lang="tr-TR" dirty="0"/>
              <a:t>......</a:t>
            </a:r>
          </a:p>
        </p:txBody>
      </p:sp>
    </p:spTree>
    <p:extLst>
      <p:ext uri="{BB962C8B-B14F-4D97-AF65-F5344CB8AC3E}">
        <p14:creationId xmlns:p14="http://schemas.microsoft.com/office/powerpoint/2010/main" val="1139358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298669" y="6431867"/>
            <a:ext cx="5707360" cy="330520"/>
          </a:xfrm>
        </p:spPr>
        <p:txBody>
          <a:bodyPr/>
          <a:lstStyle/>
          <a:p>
            <a:r>
              <a:rPr lang="en-US" dirty="0"/>
              <a:t>General Information About Composite Materials / Mehmet </a:t>
            </a:r>
            <a:r>
              <a:rPr lang="en-US" dirty="0" err="1"/>
              <a:t>Zor</a:t>
            </a:r>
            <a:endParaRPr lang="tr-TR" dirty="0"/>
          </a:p>
        </p:txBody>
      </p:sp>
      <p:sp>
        <p:nvSpPr>
          <p:cNvPr id="5" name="İçerik Yer Tutucusu 4"/>
          <p:cNvSpPr>
            <a:spLocks noGrp="1"/>
          </p:cNvSpPr>
          <p:nvPr>
            <p:ph sz="quarter" idx="1"/>
          </p:nvPr>
        </p:nvSpPr>
        <p:spPr>
          <a:xfrm>
            <a:off x="2267744" y="665720"/>
            <a:ext cx="4824536" cy="365760"/>
          </a:xfrm>
        </p:spPr>
        <p:txBody>
          <a:bodyPr>
            <a:normAutofit lnSpcReduction="10000"/>
          </a:bodyPr>
          <a:lstStyle/>
          <a:p>
            <a:pPr marL="0" indent="0">
              <a:buNone/>
            </a:pPr>
            <a:r>
              <a:rPr lang="tr-TR" sz="2000" dirty="0">
                <a:solidFill>
                  <a:schemeClr val="bg2">
                    <a:lumMod val="75000"/>
                  </a:schemeClr>
                </a:solidFill>
              </a:rPr>
              <a:t>(8.1 </a:t>
            </a:r>
            <a:r>
              <a:rPr lang="tr-TR" sz="2000" dirty="0" err="1">
                <a:solidFill>
                  <a:schemeClr val="bg2">
                    <a:lumMod val="75000"/>
                  </a:schemeClr>
                </a:solidFill>
              </a:rPr>
              <a:t>According</a:t>
            </a:r>
            <a:r>
              <a:rPr lang="tr-TR" sz="2000" dirty="0">
                <a:solidFill>
                  <a:schemeClr val="bg2">
                    <a:lumMod val="75000"/>
                  </a:schemeClr>
                </a:solidFill>
              </a:rPr>
              <a:t> </a:t>
            </a:r>
            <a:r>
              <a:rPr lang="tr-TR" sz="2000" dirty="0" err="1">
                <a:solidFill>
                  <a:schemeClr val="bg2">
                    <a:lumMod val="75000"/>
                  </a:schemeClr>
                </a:solidFill>
              </a:rPr>
              <a:t>to</a:t>
            </a:r>
            <a:r>
              <a:rPr lang="tr-TR" sz="2000" dirty="0">
                <a:solidFill>
                  <a:schemeClr val="bg2">
                    <a:lumMod val="75000"/>
                  </a:schemeClr>
                </a:solidFill>
              </a:rPr>
              <a:t> </a:t>
            </a:r>
            <a:r>
              <a:rPr lang="tr-TR" sz="2000" dirty="0" err="1">
                <a:solidFill>
                  <a:schemeClr val="bg2">
                    <a:lumMod val="75000"/>
                  </a:schemeClr>
                </a:solidFill>
              </a:rPr>
              <a:t>Matrix</a:t>
            </a:r>
            <a:r>
              <a:rPr lang="tr-TR" sz="2000" dirty="0">
                <a:solidFill>
                  <a:schemeClr val="bg2">
                    <a:lumMod val="75000"/>
                  </a:schemeClr>
                </a:solidFill>
              </a:rPr>
              <a:t> </a:t>
            </a:r>
            <a:r>
              <a:rPr lang="tr-TR" sz="2000" dirty="0" err="1">
                <a:solidFill>
                  <a:schemeClr val="bg2">
                    <a:lumMod val="75000"/>
                  </a:schemeClr>
                </a:solidFill>
              </a:rPr>
              <a:t>Material</a:t>
            </a:r>
            <a:r>
              <a:rPr lang="tr-TR" sz="2000" dirty="0">
                <a:solidFill>
                  <a:schemeClr val="bg2">
                    <a:lumMod val="75000"/>
                  </a:schemeClr>
                </a:solidFill>
              </a:rPr>
              <a:t> </a:t>
            </a:r>
            <a:r>
              <a:rPr lang="tr-TR" sz="2000" dirty="0" err="1">
                <a:solidFill>
                  <a:schemeClr val="bg2">
                    <a:lumMod val="75000"/>
                  </a:schemeClr>
                </a:solidFill>
              </a:rPr>
              <a:t>Type</a:t>
            </a:r>
            <a:r>
              <a:rPr lang="tr-TR" sz="2000" dirty="0">
                <a:solidFill>
                  <a:schemeClr val="bg2">
                    <a:lumMod val="75000"/>
                  </a:schemeClr>
                </a:solidFill>
              </a:rPr>
              <a:t>)</a:t>
            </a:r>
          </a:p>
        </p:txBody>
      </p:sp>
      <p:sp>
        <p:nvSpPr>
          <p:cNvPr id="2" name="Metin kutusu 1"/>
          <p:cNvSpPr txBox="1"/>
          <p:nvPr/>
        </p:nvSpPr>
        <p:spPr>
          <a:xfrm>
            <a:off x="323088" y="1721378"/>
            <a:ext cx="5545056" cy="2950359"/>
          </a:xfrm>
          <a:prstGeom prst="rect">
            <a:avLst/>
          </a:prstGeom>
          <a:noFill/>
        </p:spPr>
        <p:txBody>
          <a:bodyPr wrap="square" rtlCol="0">
            <a:spAutoFit/>
          </a:bodyPr>
          <a:lstStyle/>
          <a:p>
            <a:pPr>
              <a:lnSpc>
                <a:spcPct val="150000"/>
              </a:lnSpc>
            </a:pPr>
            <a:r>
              <a:rPr lang="tr-TR" b="1" dirty="0"/>
              <a:t>8.1.1 Metal </a:t>
            </a:r>
            <a:r>
              <a:rPr lang="tr-TR" b="1" dirty="0" err="1"/>
              <a:t>Matrix</a:t>
            </a:r>
            <a:r>
              <a:rPr lang="tr-TR" b="1" dirty="0"/>
              <a:t> </a:t>
            </a:r>
            <a:r>
              <a:rPr lang="tr-TR" b="1" dirty="0" err="1"/>
              <a:t>Composites</a:t>
            </a:r>
            <a:r>
              <a:rPr lang="tr-TR" b="1" dirty="0"/>
              <a:t> (MMC)</a:t>
            </a:r>
            <a:r>
              <a:rPr lang="tr-TR" dirty="0"/>
              <a:t>: </a:t>
            </a:r>
          </a:p>
          <a:p>
            <a:pPr marL="285750" indent="-285750" algn="just">
              <a:lnSpc>
                <a:spcPct val="150000"/>
              </a:lnSpc>
              <a:buFont typeface="Arial" pitchFamily="34" charset="0"/>
              <a:buChar char="•"/>
            </a:pPr>
            <a:r>
              <a:rPr lang="en-US" dirty="0"/>
              <a:t>These materials are composites in which the main structure consists of matrix metal and a ceramic reinforcement phase is generally used as the reinforcement element.</a:t>
            </a:r>
            <a:endParaRPr lang="tr-TR" dirty="0"/>
          </a:p>
          <a:p>
            <a:pPr marL="285750" indent="-285750" algn="just">
              <a:lnSpc>
                <a:spcPct val="150000"/>
              </a:lnSpc>
              <a:buFont typeface="Arial" pitchFamily="34" charset="0"/>
              <a:buChar char="•"/>
            </a:pPr>
            <a:r>
              <a:rPr lang="en-US" dirty="0"/>
              <a:t>There are almost no limitations in the choice of these materials.</a:t>
            </a:r>
            <a:endParaRPr lang="tr-TR" dirty="0"/>
          </a:p>
        </p:txBody>
      </p:sp>
      <p:sp>
        <p:nvSpPr>
          <p:cNvPr id="7" name="Slayt Numarası Yer Tutucusu 6"/>
          <p:cNvSpPr>
            <a:spLocks noGrp="1"/>
          </p:cNvSpPr>
          <p:nvPr>
            <p:ph type="sldNum" sz="quarter" idx="12"/>
          </p:nvPr>
        </p:nvSpPr>
        <p:spPr/>
        <p:txBody>
          <a:bodyPr/>
          <a:lstStyle/>
          <a:p>
            <a:fld id="{B7840E83-AC17-4BB5-BC43-751DE1ADA5B1}" type="slidenum">
              <a:rPr lang="tr-TR" smtClean="0"/>
              <a:t>61</a:t>
            </a:fld>
            <a:endParaRPr lang="tr-TR"/>
          </a:p>
        </p:txBody>
      </p:sp>
      <p:pic>
        <p:nvPicPr>
          <p:cNvPr id="13314" name="Picture 2" descr="http://www.umms.sav.sk/data/files/4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4917" y="1988840"/>
            <a:ext cx="2785995" cy="2217975"/>
          </a:xfrm>
          <a:prstGeom prst="rect">
            <a:avLst/>
          </a:prstGeom>
          <a:noFill/>
          <a:extLst>
            <a:ext uri="{909E8E84-426E-40DD-AFC4-6F175D3DCCD1}">
              <a14:hiddenFill xmlns:a14="http://schemas.microsoft.com/office/drawing/2010/main">
                <a:solidFill>
                  <a:srgbClr val="FFFFFF"/>
                </a:solidFill>
              </a14:hiddenFill>
            </a:ext>
          </a:extLst>
        </p:spPr>
      </p:pic>
      <p:sp>
        <p:nvSpPr>
          <p:cNvPr id="4" name="Veri Yer Tutucusu 3"/>
          <p:cNvSpPr>
            <a:spLocks noGrp="1"/>
          </p:cNvSpPr>
          <p:nvPr>
            <p:ph type="dt" sz="half" idx="10"/>
          </p:nvPr>
        </p:nvSpPr>
        <p:spPr/>
        <p:txBody>
          <a:bodyPr/>
          <a:lstStyle/>
          <a:p>
            <a:r>
              <a:rPr lang="tr-TR" dirty="0"/>
              <a:t>......</a:t>
            </a:r>
          </a:p>
        </p:txBody>
      </p:sp>
      <p:sp>
        <p:nvSpPr>
          <p:cNvPr id="9" name="Başlık 1">
            <a:extLst>
              <a:ext uri="{FF2B5EF4-FFF2-40B4-BE49-F238E27FC236}">
                <a16:creationId xmlns:a16="http://schemas.microsoft.com/office/drawing/2014/main" id="{AC9E8609-5F68-4CC0-B92A-7BF44A56115B}"/>
              </a:ext>
            </a:extLst>
          </p:cNvPr>
          <p:cNvSpPr txBox="1">
            <a:spLocks/>
          </p:cNvSpPr>
          <p:nvPr/>
        </p:nvSpPr>
        <p:spPr>
          <a:xfrm>
            <a:off x="323088" y="147414"/>
            <a:ext cx="8534400" cy="579215"/>
          </a:xfrm>
          <a:prstGeom prst="rect">
            <a:avLst/>
          </a:prstGeom>
        </p:spPr>
        <p:txBody>
          <a:bodyPr vert="horz" anchor="b">
            <a:normAutofit lnSpcReduction="100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8- </a:t>
            </a:r>
            <a:r>
              <a:rPr lang="tr-TR" dirty="0" err="1"/>
              <a:t>Classification</a:t>
            </a:r>
            <a:r>
              <a:rPr lang="tr-TR" dirty="0"/>
              <a:t> of </a:t>
            </a:r>
            <a:r>
              <a:rPr lang="tr-TR" dirty="0" err="1"/>
              <a:t>Composite</a:t>
            </a:r>
            <a:r>
              <a:rPr lang="tr-TR" dirty="0"/>
              <a:t> </a:t>
            </a:r>
            <a:r>
              <a:rPr lang="tr-TR" dirty="0" err="1"/>
              <a:t>Materials</a:t>
            </a:r>
            <a:r>
              <a:rPr lang="tr-TR" dirty="0"/>
              <a:t> </a:t>
            </a:r>
          </a:p>
        </p:txBody>
      </p:sp>
      <p:sp>
        <p:nvSpPr>
          <p:cNvPr id="6" name="Dikdörtgen 5">
            <a:extLst>
              <a:ext uri="{FF2B5EF4-FFF2-40B4-BE49-F238E27FC236}">
                <a16:creationId xmlns:a16="http://schemas.microsoft.com/office/drawing/2014/main" id="{62FCCD99-FD3D-46EA-8DA2-59A6A304B755}"/>
              </a:ext>
            </a:extLst>
          </p:cNvPr>
          <p:cNvSpPr/>
          <p:nvPr/>
        </p:nvSpPr>
        <p:spPr>
          <a:xfrm>
            <a:off x="323088" y="4757788"/>
            <a:ext cx="8388424" cy="1288366"/>
          </a:xfrm>
          <a:prstGeom prst="rect">
            <a:avLst/>
          </a:prstGeom>
        </p:spPr>
        <p:txBody>
          <a:bodyPr wrap="square">
            <a:spAutoFit/>
          </a:bodyPr>
          <a:lstStyle/>
          <a:p>
            <a:pPr marL="285750" indent="-285750" algn="just">
              <a:lnSpc>
                <a:spcPct val="150000"/>
              </a:lnSpc>
              <a:buFont typeface="Arial" pitchFamily="34" charset="0"/>
              <a:buChar char="•"/>
            </a:pPr>
            <a:r>
              <a:rPr lang="en-US" dirty="0"/>
              <a:t>When looking at experimental studies, it is evident that many different species are </a:t>
            </a:r>
            <a:r>
              <a:rPr lang="en-US" dirty="0" err="1"/>
              <a:t>used.A</a:t>
            </a:r>
            <a:r>
              <a:rPr lang="en-US" dirty="0"/>
              <a:t> lot of research has been done on MM</a:t>
            </a:r>
            <a:r>
              <a:rPr lang="tr-TR" dirty="0"/>
              <a:t>C</a:t>
            </a:r>
            <a:r>
              <a:rPr lang="en-US" dirty="0"/>
              <a:t>s in the last 45-50 years and their properties have been mentioned positively in the literature.</a:t>
            </a:r>
            <a:r>
              <a:rPr lang="tr-TR" dirty="0"/>
              <a:t> </a:t>
            </a:r>
          </a:p>
        </p:txBody>
      </p:sp>
    </p:spTree>
    <p:extLst>
      <p:ext uri="{BB962C8B-B14F-4D97-AF65-F5344CB8AC3E}">
        <p14:creationId xmlns:p14="http://schemas.microsoft.com/office/powerpoint/2010/main" val="427189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500" fill="hold"/>
                                        <p:tgtEl>
                                          <p:spTgt spid="13314"/>
                                        </p:tgtEl>
                                        <p:attrNameLst>
                                          <p:attrName>ppt_w</p:attrName>
                                        </p:attrNameLst>
                                      </p:cBhvr>
                                      <p:tavLst>
                                        <p:tav tm="0">
                                          <p:val>
                                            <p:fltVal val="0"/>
                                          </p:val>
                                        </p:tav>
                                        <p:tav tm="100000">
                                          <p:val>
                                            <p:strVal val="#ppt_w"/>
                                          </p:val>
                                        </p:tav>
                                      </p:tavLst>
                                    </p:anim>
                                    <p:anim calcmode="lin" valueType="num">
                                      <p:cBhvr>
                                        <p:cTn id="8" dur="500" fill="hold"/>
                                        <p:tgtEl>
                                          <p:spTgt spid="13314"/>
                                        </p:tgtEl>
                                        <p:attrNameLst>
                                          <p:attrName>ppt_h</p:attrName>
                                        </p:attrNameLst>
                                      </p:cBhvr>
                                      <p:tavLst>
                                        <p:tav tm="0">
                                          <p:val>
                                            <p:fltVal val="0"/>
                                          </p:val>
                                        </p:tav>
                                        <p:tav tm="100000">
                                          <p:val>
                                            <p:strVal val="#ppt_h"/>
                                          </p:val>
                                        </p:tav>
                                      </p:tavLst>
                                    </p:anim>
                                    <p:animEffect transition="in" filter="fade">
                                      <p:cBhvr>
                                        <p:cTn id="9" dur="500"/>
                                        <p:tgtEl>
                                          <p:spTgt spid="1331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fade">
                                      <p:cBhvr>
                                        <p:cTn id="24" dur="500"/>
                                        <p:tgtEl>
                                          <p:spTgt spid="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249004" y="6438243"/>
            <a:ext cx="5707360" cy="330520"/>
          </a:xfrm>
        </p:spPr>
        <p:txBody>
          <a:bodyPr/>
          <a:lstStyle/>
          <a:p>
            <a:r>
              <a:rPr lang="en-US" dirty="0"/>
              <a:t>General Information About Composite Materials / Mehmet </a:t>
            </a:r>
            <a:r>
              <a:rPr lang="en-US" dirty="0" err="1"/>
              <a:t>Zor</a:t>
            </a:r>
            <a:endParaRPr lang="tr-TR" dirty="0"/>
          </a:p>
        </p:txBody>
      </p:sp>
      <p:sp>
        <p:nvSpPr>
          <p:cNvPr id="2" name="Metin kutusu 1"/>
          <p:cNvSpPr txBox="1"/>
          <p:nvPr/>
        </p:nvSpPr>
        <p:spPr>
          <a:xfrm>
            <a:off x="243816" y="2157369"/>
            <a:ext cx="5286527" cy="3781356"/>
          </a:xfrm>
          <a:prstGeom prst="rect">
            <a:avLst/>
          </a:prstGeom>
          <a:noFill/>
        </p:spPr>
        <p:txBody>
          <a:bodyPr wrap="square" rtlCol="0">
            <a:spAutoFit/>
          </a:bodyPr>
          <a:lstStyle/>
          <a:p>
            <a:pPr marL="285750" indent="-285750" algn="just">
              <a:lnSpc>
                <a:spcPct val="150000"/>
              </a:lnSpc>
              <a:buFont typeface="Arial" pitchFamily="34" charset="0"/>
              <a:buChar char="•"/>
            </a:pPr>
            <a:r>
              <a:rPr lang="en-US" dirty="0"/>
              <a:t>Metal matrix composites are the biggest alternative to traditional materials.</a:t>
            </a:r>
            <a:endParaRPr lang="tr-TR" dirty="0"/>
          </a:p>
          <a:p>
            <a:pPr marL="285750" indent="-285750" algn="just">
              <a:lnSpc>
                <a:spcPct val="150000"/>
              </a:lnSpc>
              <a:buFont typeface="Arial" pitchFamily="34" charset="0"/>
              <a:buChar char="•"/>
            </a:pPr>
            <a:r>
              <a:rPr lang="en-US" dirty="0"/>
              <a:t>By combining the high elastic modulus of ceramics with the plastic deformation properties of metals, materials that are resistant to wear, have high fracture toughness and compressive stress are obtained.</a:t>
            </a:r>
            <a:endParaRPr lang="tr-TR" dirty="0"/>
          </a:p>
          <a:p>
            <a:pPr marL="285750" indent="-285750" algn="just">
              <a:lnSpc>
                <a:spcPct val="150000"/>
              </a:lnSpc>
              <a:buFont typeface="Arial" pitchFamily="34" charset="0"/>
              <a:buChar char="•"/>
            </a:pPr>
            <a:r>
              <a:rPr lang="en-US" dirty="0"/>
              <a:t>These composites are widely used in the automotive, aerospace and defense industries.</a:t>
            </a:r>
            <a:endParaRPr lang="tr-TR" dirty="0"/>
          </a:p>
        </p:txBody>
      </p:sp>
      <p:sp>
        <p:nvSpPr>
          <p:cNvPr id="7" name="Slayt Numarası Yer Tutucusu 6"/>
          <p:cNvSpPr>
            <a:spLocks noGrp="1"/>
          </p:cNvSpPr>
          <p:nvPr>
            <p:ph type="sldNum" sz="quarter" idx="12"/>
          </p:nvPr>
        </p:nvSpPr>
        <p:spPr/>
        <p:txBody>
          <a:bodyPr/>
          <a:lstStyle/>
          <a:p>
            <a:fld id="{B7840E83-AC17-4BB5-BC43-751DE1ADA5B1}" type="slidenum">
              <a:rPr lang="tr-TR" smtClean="0"/>
              <a:t>62</a:t>
            </a:fld>
            <a:endParaRPr lang="tr-TR"/>
          </a:p>
        </p:txBody>
      </p:sp>
      <p:sp>
        <p:nvSpPr>
          <p:cNvPr id="4" name="Veri Yer Tutucusu 3"/>
          <p:cNvSpPr>
            <a:spLocks noGrp="1"/>
          </p:cNvSpPr>
          <p:nvPr>
            <p:ph type="dt" sz="half" idx="10"/>
          </p:nvPr>
        </p:nvSpPr>
        <p:spPr/>
        <p:txBody>
          <a:bodyPr/>
          <a:lstStyle/>
          <a:p>
            <a:r>
              <a:rPr lang="tr-TR" dirty="0"/>
              <a:t>......</a:t>
            </a:r>
          </a:p>
        </p:txBody>
      </p:sp>
      <p:sp>
        <p:nvSpPr>
          <p:cNvPr id="9" name="Başlık 1">
            <a:extLst>
              <a:ext uri="{FF2B5EF4-FFF2-40B4-BE49-F238E27FC236}">
                <a16:creationId xmlns:a16="http://schemas.microsoft.com/office/drawing/2014/main" id="{AC9E8609-5F68-4CC0-B92A-7BF44A56115B}"/>
              </a:ext>
            </a:extLst>
          </p:cNvPr>
          <p:cNvSpPr txBox="1">
            <a:spLocks/>
          </p:cNvSpPr>
          <p:nvPr/>
        </p:nvSpPr>
        <p:spPr>
          <a:xfrm>
            <a:off x="304800" y="142533"/>
            <a:ext cx="8534400" cy="580981"/>
          </a:xfrm>
          <a:prstGeom prst="rect">
            <a:avLst/>
          </a:prstGeom>
        </p:spPr>
        <p:txBody>
          <a:bodyPr vert="horz" anchor="b">
            <a:normAutofit lnSpcReduction="100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8- </a:t>
            </a:r>
            <a:r>
              <a:rPr lang="tr-TR" dirty="0" err="1"/>
              <a:t>Classification</a:t>
            </a:r>
            <a:r>
              <a:rPr lang="tr-TR" dirty="0"/>
              <a:t> of </a:t>
            </a:r>
            <a:r>
              <a:rPr lang="tr-TR" dirty="0" err="1"/>
              <a:t>Composite</a:t>
            </a:r>
            <a:r>
              <a:rPr lang="tr-TR" dirty="0"/>
              <a:t> </a:t>
            </a:r>
            <a:r>
              <a:rPr lang="tr-TR" dirty="0" err="1"/>
              <a:t>Materials</a:t>
            </a:r>
            <a:r>
              <a:rPr lang="tr-TR" dirty="0"/>
              <a:t> </a:t>
            </a:r>
          </a:p>
        </p:txBody>
      </p:sp>
      <p:sp>
        <p:nvSpPr>
          <p:cNvPr id="6" name="Dikdörtgen 5">
            <a:extLst>
              <a:ext uri="{FF2B5EF4-FFF2-40B4-BE49-F238E27FC236}">
                <a16:creationId xmlns:a16="http://schemas.microsoft.com/office/drawing/2014/main" id="{8A768F34-9D0D-441C-AA62-CC2498D4291F}"/>
              </a:ext>
            </a:extLst>
          </p:cNvPr>
          <p:cNvSpPr/>
          <p:nvPr/>
        </p:nvSpPr>
        <p:spPr>
          <a:xfrm>
            <a:off x="539552" y="1670624"/>
            <a:ext cx="5981025" cy="457369"/>
          </a:xfrm>
          <a:prstGeom prst="rect">
            <a:avLst/>
          </a:prstGeom>
        </p:spPr>
        <p:txBody>
          <a:bodyPr wrap="square">
            <a:spAutoFit/>
          </a:bodyPr>
          <a:lstStyle/>
          <a:p>
            <a:pPr algn="just">
              <a:lnSpc>
                <a:spcPct val="150000"/>
              </a:lnSpc>
            </a:pPr>
            <a:r>
              <a:rPr lang="tr-TR" dirty="0">
                <a:solidFill>
                  <a:schemeClr val="bg1">
                    <a:lumMod val="50000"/>
                  </a:schemeClr>
                </a:solidFill>
              </a:rPr>
              <a:t>8.1.1 Metal </a:t>
            </a:r>
            <a:r>
              <a:rPr lang="tr-TR" dirty="0" err="1">
                <a:solidFill>
                  <a:schemeClr val="bg1">
                    <a:lumMod val="50000"/>
                  </a:schemeClr>
                </a:solidFill>
              </a:rPr>
              <a:t>Matrix</a:t>
            </a:r>
            <a:r>
              <a:rPr lang="tr-TR" dirty="0">
                <a:solidFill>
                  <a:schemeClr val="bg1">
                    <a:lumMod val="50000"/>
                  </a:schemeClr>
                </a:solidFill>
              </a:rPr>
              <a:t> </a:t>
            </a:r>
            <a:r>
              <a:rPr lang="tr-TR" dirty="0" err="1">
                <a:solidFill>
                  <a:schemeClr val="bg1">
                    <a:lumMod val="50000"/>
                  </a:schemeClr>
                </a:solidFill>
              </a:rPr>
              <a:t>Composites</a:t>
            </a:r>
            <a:r>
              <a:rPr lang="tr-TR" dirty="0">
                <a:solidFill>
                  <a:schemeClr val="bg1">
                    <a:lumMod val="50000"/>
                  </a:schemeClr>
                </a:solidFill>
              </a:rPr>
              <a:t> (MMC): (</a:t>
            </a:r>
            <a:r>
              <a:rPr lang="tr-TR" dirty="0" err="1">
                <a:solidFill>
                  <a:schemeClr val="bg1">
                    <a:lumMod val="50000"/>
                  </a:schemeClr>
                </a:solidFill>
              </a:rPr>
              <a:t>continue</a:t>
            </a:r>
            <a:r>
              <a:rPr lang="tr-TR" dirty="0">
                <a:solidFill>
                  <a:schemeClr val="bg1">
                    <a:lumMod val="50000"/>
                  </a:schemeClr>
                </a:solidFill>
              </a:rPr>
              <a:t>)</a:t>
            </a:r>
          </a:p>
        </p:txBody>
      </p:sp>
      <p:pic>
        <p:nvPicPr>
          <p:cNvPr id="1026" name="Picture 2" descr="Metal Matrix Composite | Metallurgy for Dummies">
            <a:extLst>
              <a:ext uri="{FF2B5EF4-FFF2-40B4-BE49-F238E27FC236}">
                <a16:creationId xmlns:a16="http://schemas.microsoft.com/office/drawing/2014/main" id="{20B4AB7E-7E84-4B3B-A77A-B7A5C5CD11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0294" y="2627511"/>
            <a:ext cx="3381360" cy="2516361"/>
          </a:xfrm>
          <a:prstGeom prst="rect">
            <a:avLst/>
          </a:prstGeom>
          <a:noFill/>
          <a:extLst>
            <a:ext uri="{909E8E84-426E-40DD-AFC4-6F175D3DCCD1}">
              <a14:hiddenFill xmlns:a14="http://schemas.microsoft.com/office/drawing/2010/main">
                <a:solidFill>
                  <a:srgbClr val="FFFFFF"/>
                </a:solidFill>
              </a14:hiddenFill>
            </a:ext>
          </a:extLst>
        </p:spPr>
      </p:pic>
      <p:sp>
        <p:nvSpPr>
          <p:cNvPr id="11" name="İçerik Yer Tutucusu 4">
            <a:extLst>
              <a:ext uri="{FF2B5EF4-FFF2-40B4-BE49-F238E27FC236}">
                <a16:creationId xmlns:a16="http://schemas.microsoft.com/office/drawing/2014/main" id="{5A4B7B51-2CCC-4D93-9D96-A2A2D10AE418}"/>
              </a:ext>
            </a:extLst>
          </p:cNvPr>
          <p:cNvSpPr>
            <a:spLocks noGrp="1"/>
          </p:cNvSpPr>
          <p:nvPr>
            <p:ph sz="quarter" idx="1"/>
          </p:nvPr>
        </p:nvSpPr>
        <p:spPr>
          <a:xfrm>
            <a:off x="2627784" y="666874"/>
            <a:ext cx="4949801" cy="363255"/>
          </a:xfrm>
        </p:spPr>
        <p:txBody>
          <a:bodyPr>
            <a:normAutofit fontScale="92500" lnSpcReduction="10000"/>
          </a:bodyPr>
          <a:lstStyle/>
          <a:p>
            <a:pPr marL="0" indent="0">
              <a:buNone/>
            </a:pPr>
            <a:r>
              <a:rPr lang="tr-TR" sz="2000" dirty="0">
                <a:solidFill>
                  <a:schemeClr val="bg2">
                    <a:lumMod val="75000"/>
                  </a:schemeClr>
                </a:solidFill>
              </a:rPr>
              <a:t>(8.1 </a:t>
            </a:r>
            <a:r>
              <a:rPr lang="tr-TR" sz="2000" dirty="0" err="1">
                <a:solidFill>
                  <a:schemeClr val="bg2">
                    <a:lumMod val="75000"/>
                  </a:schemeClr>
                </a:solidFill>
              </a:rPr>
              <a:t>According</a:t>
            </a:r>
            <a:r>
              <a:rPr lang="tr-TR" sz="2000" dirty="0">
                <a:solidFill>
                  <a:schemeClr val="bg2">
                    <a:lumMod val="75000"/>
                  </a:schemeClr>
                </a:solidFill>
              </a:rPr>
              <a:t> </a:t>
            </a:r>
            <a:r>
              <a:rPr lang="tr-TR" sz="2000" dirty="0" err="1">
                <a:solidFill>
                  <a:schemeClr val="bg2">
                    <a:lumMod val="75000"/>
                  </a:schemeClr>
                </a:solidFill>
              </a:rPr>
              <a:t>to</a:t>
            </a:r>
            <a:r>
              <a:rPr lang="tr-TR" sz="2000" dirty="0">
                <a:solidFill>
                  <a:schemeClr val="bg2">
                    <a:lumMod val="75000"/>
                  </a:schemeClr>
                </a:solidFill>
              </a:rPr>
              <a:t> </a:t>
            </a:r>
            <a:r>
              <a:rPr lang="tr-TR" sz="2000" dirty="0" err="1">
                <a:solidFill>
                  <a:schemeClr val="bg2">
                    <a:lumMod val="75000"/>
                  </a:schemeClr>
                </a:solidFill>
              </a:rPr>
              <a:t>Matrix</a:t>
            </a:r>
            <a:r>
              <a:rPr lang="tr-TR" sz="2000" dirty="0">
                <a:solidFill>
                  <a:schemeClr val="bg2">
                    <a:lumMod val="75000"/>
                  </a:schemeClr>
                </a:solidFill>
              </a:rPr>
              <a:t> </a:t>
            </a:r>
            <a:r>
              <a:rPr lang="tr-TR" sz="2000" dirty="0" err="1">
                <a:solidFill>
                  <a:schemeClr val="bg2">
                    <a:lumMod val="75000"/>
                  </a:schemeClr>
                </a:solidFill>
              </a:rPr>
              <a:t>Material</a:t>
            </a:r>
            <a:r>
              <a:rPr lang="tr-TR" sz="2000" dirty="0">
                <a:solidFill>
                  <a:schemeClr val="bg2">
                    <a:lumMod val="75000"/>
                  </a:schemeClr>
                </a:solidFill>
              </a:rPr>
              <a:t> </a:t>
            </a:r>
            <a:r>
              <a:rPr lang="tr-TR" sz="2000" dirty="0" err="1">
                <a:solidFill>
                  <a:schemeClr val="bg2">
                    <a:lumMod val="75000"/>
                  </a:schemeClr>
                </a:solidFill>
              </a:rPr>
              <a:t>Type</a:t>
            </a:r>
            <a:r>
              <a:rPr lang="tr-TR" sz="2000" dirty="0">
                <a:solidFill>
                  <a:schemeClr val="bg2">
                    <a:lumMod val="75000"/>
                  </a:schemeClr>
                </a:solidFill>
              </a:rPr>
              <a:t>)</a:t>
            </a:r>
          </a:p>
        </p:txBody>
      </p:sp>
    </p:spTree>
    <p:extLst>
      <p:ext uri="{BB962C8B-B14F-4D97-AF65-F5344CB8AC3E}">
        <p14:creationId xmlns:p14="http://schemas.microsoft.com/office/powerpoint/2010/main" val="187291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176996" y="6404984"/>
            <a:ext cx="5851376" cy="330520"/>
          </a:xfrm>
        </p:spPr>
        <p:txBody>
          <a:bodyPr/>
          <a:lstStyle/>
          <a:p>
            <a:r>
              <a:rPr lang="en-US" dirty="0"/>
              <a:t>General Information About Composite Materials / Mehmet </a:t>
            </a:r>
            <a:r>
              <a:rPr lang="en-US" dirty="0" err="1"/>
              <a:t>Zor</a:t>
            </a:r>
            <a:endParaRPr lang="tr-TR" dirty="0"/>
          </a:p>
        </p:txBody>
      </p:sp>
      <p:sp>
        <p:nvSpPr>
          <p:cNvPr id="7" name="Metin kutusu 6"/>
          <p:cNvSpPr txBox="1"/>
          <p:nvPr/>
        </p:nvSpPr>
        <p:spPr>
          <a:xfrm>
            <a:off x="167731" y="1895382"/>
            <a:ext cx="5471276" cy="295035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t>Ceramic materials are very hard and brittle. </a:t>
            </a:r>
            <a:endParaRPr lang="tr-TR" dirty="0"/>
          </a:p>
          <a:p>
            <a:pPr marL="285750" indent="-285750" algn="just">
              <a:lnSpc>
                <a:spcPct val="150000"/>
              </a:lnSpc>
              <a:buFont typeface="Arial" pitchFamily="34" charset="0"/>
              <a:buChar char="•"/>
            </a:pPr>
            <a:r>
              <a:rPr lang="en-US" dirty="0"/>
              <a:t>They also have high temperature resistance and relatively low density properties.</a:t>
            </a:r>
            <a:endParaRPr lang="tr-TR" dirty="0"/>
          </a:p>
          <a:p>
            <a:pPr marL="285750" indent="-285750" algn="just">
              <a:lnSpc>
                <a:spcPct val="150000"/>
              </a:lnSpc>
              <a:buFont typeface="Arial" pitchFamily="34" charset="0"/>
              <a:buChar char="•"/>
            </a:pPr>
            <a:r>
              <a:rPr lang="en-US" dirty="0"/>
              <a:t>Ceramics are materials with low thermal shock resistance and toughness. As examples of these; Al2O3, </a:t>
            </a:r>
            <a:r>
              <a:rPr lang="en-US" dirty="0" err="1"/>
              <a:t>SiC</a:t>
            </a:r>
            <a:r>
              <a:rPr lang="en-US" dirty="0"/>
              <a:t>, Si3N4, B4C, </a:t>
            </a:r>
            <a:r>
              <a:rPr lang="en-US" dirty="0" err="1"/>
              <a:t>cBN</a:t>
            </a:r>
            <a:r>
              <a:rPr lang="en-US" dirty="0"/>
              <a:t>, </a:t>
            </a:r>
            <a:r>
              <a:rPr lang="en-US" dirty="0" err="1"/>
              <a:t>TiC</a:t>
            </a:r>
            <a:r>
              <a:rPr lang="en-US" dirty="0"/>
              <a:t>, </a:t>
            </a:r>
            <a:r>
              <a:rPr lang="en-US" dirty="0" err="1"/>
              <a:t>TiB</a:t>
            </a:r>
            <a:r>
              <a:rPr lang="en-US" dirty="0"/>
              <a:t>, </a:t>
            </a:r>
            <a:r>
              <a:rPr lang="en-US" dirty="0" err="1"/>
              <a:t>TiN</a:t>
            </a:r>
            <a:r>
              <a:rPr lang="en-US" dirty="0"/>
              <a:t> and AIN can be given.</a:t>
            </a:r>
            <a:endParaRPr lang="tr-TR" dirty="0"/>
          </a:p>
        </p:txBody>
      </p:sp>
      <p:sp>
        <p:nvSpPr>
          <p:cNvPr id="2" name="Slayt Numarası Yer Tutucusu 1"/>
          <p:cNvSpPr>
            <a:spLocks noGrp="1"/>
          </p:cNvSpPr>
          <p:nvPr>
            <p:ph type="sldNum" sz="quarter" idx="12"/>
          </p:nvPr>
        </p:nvSpPr>
        <p:spPr/>
        <p:txBody>
          <a:bodyPr/>
          <a:lstStyle/>
          <a:p>
            <a:fld id="{B7840E83-AC17-4BB5-BC43-751DE1ADA5B1}" type="slidenum">
              <a:rPr lang="tr-TR" smtClean="0"/>
              <a:t>63</a:t>
            </a:fld>
            <a:endParaRPr lang="tr-TR"/>
          </a:p>
        </p:txBody>
      </p:sp>
      <p:sp>
        <p:nvSpPr>
          <p:cNvPr id="4" name="Veri Yer Tutucusu 3"/>
          <p:cNvSpPr>
            <a:spLocks noGrp="1"/>
          </p:cNvSpPr>
          <p:nvPr>
            <p:ph type="dt" sz="half" idx="10"/>
          </p:nvPr>
        </p:nvSpPr>
        <p:spPr/>
        <p:txBody>
          <a:bodyPr/>
          <a:lstStyle/>
          <a:p>
            <a:r>
              <a:rPr lang="tr-TR" dirty="0"/>
              <a:t>......</a:t>
            </a:r>
          </a:p>
        </p:txBody>
      </p:sp>
      <p:sp>
        <p:nvSpPr>
          <p:cNvPr id="11" name="Dikdörtgen 10">
            <a:extLst>
              <a:ext uri="{FF2B5EF4-FFF2-40B4-BE49-F238E27FC236}">
                <a16:creationId xmlns:a16="http://schemas.microsoft.com/office/drawing/2014/main" id="{F2C213B1-1DD6-4962-9D3D-0E2874BD522B}"/>
              </a:ext>
            </a:extLst>
          </p:cNvPr>
          <p:cNvSpPr/>
          <p:nvPr/>
        </p:nvSpPr>
        <p:spPr>
          <a:xfrm>
            <a:off x="301752" y="1497263"/>
            <a:ext cx="5851376" cy="457369"/>
          </a:xfrm>
          <a:prstGeom prst="rect">
            <a:avLst/>
          </a:prstGeom>
        </p:spPr>
        <p:txBody>
          <a:bodyPr wrap="square">
            <a:spAutoFit/>
          </a:bodyPr>
          <a:lstStyle/>
          <a:p>
            <a:pPr>
              <a:lnSpc>
                <a:spcPct val="150000"/>
              </a:lnSpc>
            </a:pPr>
            <a:r>
              <a:rPr lang="tr-TR" b="1" dirty="0"/>
              <a:t>8.1.2 </a:t>
            </a:r>
            <a:r>
              <a:rPr lang="tr-TR" b="1" dirty="0" err="1"/>
              <a:t>Ceramic</a:t>
            </a:r>
            <a:r>
              <a:rPr lang="tr-TR" b="1" dirty="0"/>
              <a:t> </a:t>
            </a:r>
            <a:r>
              <a:rPr lang="tr-TR" b="1" dirty="0" err="1"/>
              <a:t>matrix</a:t>
            </a:r>
            <a:r>
              <a:rPr lang="tr-TR" b="1" dirty="0"/>
              <a:t> </a:t>
            </a:r>
            <a:r>
              <a:rPr lang="tr-TR" b="1" dirty="0" err="1"/>
              <a:t>composites</a:t>
            </a:r>
            <a:r>
              <a:rPr lang="tr-TR" b="1" dirty="0"/>
              <a:t> (CMC):</a:t>
            </a:r>
            <a:endParaRPr lang="tr-TR" dirty="0"/>
          </a:p>
        </p:txBody>
      </p:sp>
      <p:sp>
        <p:nvSpPr>
          <p:cNvPr id="12" name="Dikdörtgen 11">
            <a:extLst>
              <a:ext uri="{FF2B5EF4-FFF2-40B4-BE49-F238E27FC236}">
                <a16:creationId xmlns:a16="http://schemas.microsoft.com/office/drawing/2014/main" id="{B888CD75-E874-4E4A-9453-17C0864E196F}"/>
              </a:ext>
            </a:extLst>
          </p:cNvPr>
          <p:cNvSpPr/>
          <p:nvPr/>
        </p:nvSpPr>
        <p:spPr>
          <a:xfrm>
            <a:off x="167731" y="4701120"/>
            <a:ext cx="8534400" cy="1703864"/>
          </a:xfrm>
          <a:prstGeom prst="rect">
            <a:avLst/>
          </a:prstGeom>
        </p:spPr>
        <p:txBody>
          <a:bodyPr wrap="square">
            <a:spAutoFit/>
          </a:bodyPr>
          <a:lstStyle/>
          <a:p>
            <a:pPr marL="285750" indent="-285750" algn="just">
              <a:lnSpc>
                <a:spcPct val="150000"/>
              </a:lnSpc>
              <a:buFont typeface="Arial" pitchFamily="34" charset="0"/>
              <a:buChar char="•"/>
            </a:pPr>
            <a:r>
              <a:rPr lang="en-US" dirty="0"/>
              <a:t>These compounds have different structures and ceramic matrix composites are obtained by using one or more of them depending on the purpose. Sandwich armor, manufacturing of various military parts and spacecraft are the main uses of these products.</a:t>
            </a:r>
            <a:endParaRPr lang="tr-TR" dirty="0"/>
          </a:p>
        </p:txBody>
      </p:sp>
      <p:pic>
        <p:nvPicPr>
          <p:cNvPr id="14" name="Picture 6" descr="Ceramic Matrix Composites Offer Lighter, More Durable Engine Parts -  Mobility Engineering Technology">
            <a:extLst>
              <a:ext uri="{FF2B5EF4-FFF2-40B4-BE49-F238E27FC236}">
                <a16:creationId xmlns:a16="http://schemas.microsoft.com/office/drawing/2014/main" id="{7F43C093-6B81-478E-908D-1A0669767B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9007" y="2229407"/>
            <a:ext cx="3202529" cy="2137688"/>
          </a:xfrm>
          <a:prstGeom prst="rect">
            <a:avLst/>
          </a:prstGeom>
          <a:noFill/>
          <a:extLst>
            <a:ext uri="{909E8E84-426E-40DD-AFC4-6F175D3DCCD1}">
              <a14:hiddenFill xmlns:a14="http://schemas.microsoft.com/office/drawing/2010/main">
                <a:solidFill>
                  <a:srgbClr val="FFFFFF"/>
                </a:solidFill>
              </a14:hiddenFill>
            </a:ext>
          </a:extLst>
        </p:spPr>
      </p:pic>
      <p:sp>
        <p:nvSpPr>
          <p:cNvPr id="10" name="Başlık 1">
            <a:extLst>
              <a:ext uri="{FF2B5EF4-FFF2-40B4-BE49-F238E27FC236}">
                <a16:creationId xmlns:a16="http://schemas.microsoft.com/office/drawing/2014/main" id="{4A9D73A9-8E22-46FB-9BF1-934CAA8F7A0E}"/>
              </a:ext>
            </a:extLst>
          </p:cNvPr>
          <p:cNvSpPr txBox="1">
            <a:spLocks/>
          </p:cNvSpPr>
          <p:nvPr/>
        </p:nvSpPr>
        <p:spPr>
          <a:xfrm>
            <a:off x="304800" y="142533"/>
            <a:ext cx="8534400" cy="580981"/>
          </a:xfrm>
          <a:prstGeom prst="rect">
            <a:avLst/>
          </a:prstGeom>
        </p:spPr>
        <p:txBody>
          <a:bodyPr vert="horz" anchor="b">
            <a:normAutofit lnSpcReduction="100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8- </a:t>
            </a:r>
            <a:r>
              <a:rPr lang="tr-TR" dirty="0" err="1"/>
              <a:t>Classification</a:t>
            </a:r>
            <a:r>
              <a:rPr lang="tr-TR" dirty="0"/>
              <a:t> of </a:t>
            </a:r>
            <a:r>
              <a:rPr lang="tr-TR" dirty="0" err="1"/>
              <a:t>Composite</a:t>
            </a:r>
            <a:r>
              <a:rPr lang="tr-TR" dirty="0"/>
              <a:t> </a:t>
            </a:r>
            <a:r>
              <a:rPr lang="tr-TR" dirty="0" err="1"/>
              <a:t>Materials</a:t>
            </a:r>
            <a:r>
              <a:rPr lang="tr-TR" dirty="0"/>
              <a:t> </a:t>
            </a:r>
          </a:p>
        </p:txBody>
      </p:sp>
      <p:sp>
        <p:nvSpPr>
          <p:cNvPr id="13" name="İçerik Yer Tutucusu 4">
            <a:extLst>
              <a:ext uri="{FF2B5EF4-FFF2-40B4-BE49-F238E27FC236}">
                <a16:creationId xmlns:a16="http://schemas.microsoft.com/office/drawing/2014/main" id="{538A0893-60C9-4AC4-9A30-2AD82D5B543C}"/>
              </a:ext>
            </a:extLst>
          </p:cNvPr>
          <p:cNvSpPr>
            <a:spLocks noGrp="1"/>
          </p:cNvSpPr>
          <p:nvPr>
            <p:ph sz="quarter" idx="1"/>
          </p:nvPr>
        </p:nvSpPr>
        <p:spPr>
          <a:xfrm>
            <a:off x="2627784" y="666874"/>
            <a:ext cx="4949801" cy="363255"/>
          </a:xfrm>
        </p:spPr>
        <p:txBody>
          <a:bodyPr>
            <a:normAutofit fontScale="92500" lnSpcReduction="10000"/>
          </a:bodyPr>
          <a:lstStyle/>
          <a:p>
            <a:pPr marL="0" indent="0">
              <a:buNone/>
            </a:pPr>
            <a:r>
              <a:rPr lang="tr-TR" sz="2000" dirty="0">
                <a:solidFill>
                  <a:schemeClr val="bg2">
                    <a:lumMod val="75000"/>
                  </a:schemeClr>
                </a:solidFill>
              </a:rPr>
              <a:t>(8.1 </a:t>
            </a:r>
            <a:r>
              <a:rPr lang="tr-TR" sz="2000" dirty="0" err="1">
                <a:solidFill>
                  <a:schemeClr val="bg2">
                    <a:lumMod val="75000"/>
                  </a:schemeClr>
                </a:solidFill>
              </a:rPr>
              <a:t>According</a:t>
            </a:r>
            <a:r>
              <a:rPr lang="tr-TR" sz="2000" dirty="0">
                <a:solidFill>
                  <a:schemeClr val="bg2">
                    <a:lumMod val="75000"/>
                  </a:schemeClr>
                </a:solidFill>
              </a:rPr>
              <a:t> </a:t>
            </a:r>
            <a:r>
              <a:rPr lang="tr-TR" sz="2000" dirty="0" err="1">
                <a:solidFill>
                  <a:schemeClr val="bg2">
                    <a:lumMod val="75000"/>
                  </a:schemeClr>
                </a:solidFill>
              </a:rPr>
              <a:t>to</a:t>
            </a:r>
            <a:r>
              <a:rPr lang="tr-TR" sz="2000" dirty="0">
                <a:solidFill>
                  <a:schemeClr val="bg2">
                    <a:lumMod val="75000"/>
                  </a:schemeClr>
                </a:solidFill>
              </a:rPr>
              <a:t> </a:t>
            </a:r>
            <a:r>
              <a:rPr lang="tr-TR" sz="2000" dirty="0" err="1">
                <a:solidFill>
                  <a:schemeClr val="bg2">
                    <a:lumMod val="75000"/>
                  </a:schemeClr>
                </a:solidFill>
              </a:rPr>
              <a:t>Matrix</a:t>
            </a:r>
            <a:r>
              <a:rPr lang="tr-TR" sz="2000" dirty="0">
                <a:solidFill>
                  <a:schemeClr val="bg2">
                    <a:lumMod val="75000"/>
                  </a:schemeClr>
                </a:solidFill>
              </a:rPr>
              <a:t> </a:t>
            </a:r>
            <a:r>
              <a:rPr lang="tr-TR" sz="2000" dirty="0" err="1">
                <a:solidFill>
                  <a:schemeClr val="bg2">
                    <a:lumMod val="75000"/>
                  </a:schemeClr>
                </a:solidFill>
              </a:rPr>
              <a:t>Material</a:t>
            </a:r>
            <a:r>
              <a:rPr lang="tr-TR" sz="2000" dirty="0">
                <a:solidFill>
                  <a:schemeClr val="bg2">
                    <a:lumMod val="75000"/>
                  </a:schemeClr>
                </a:solidFill>
              </a:rPr>
              <a:t> </a:t>
            </a:r>
            <a:r>
              <a:rPr lang="tr-TR" sz="2000" dirty="0" err="1">
                <a:solidFill>
                  <a:schemeClr val="bg2">
                    <a:lumMod val="75000"/>
                  </a:schemeClr>
                </a:solidFill>
              </a:rPr>
              <a:t>Type</a:t>
            </a:r>
            <a:r>
              <a:rPr lang="tr-TR" sz="2000" dirty="0">
                <a:solidFill>
                  <a:schemeClr val="bg2">
                    <a:lumMod val="75000"/>
                  </a:schemeClr>
                </a:solidFill>
              </a:rPr>
              <a:t>)</a:t>
            </a:r>
          </a:p>
        </p:txBody>
      </p:sp>
    </p:spTree>
    <p:extLst>
      <p:ext uri="{BB962C8B-B14F-4D97-AF65-F5344CB8AC3E}">
        <p14:creationId xmlns:p14="http://schemas.microsoft.com/office/powerpoint/2010/main" val="248112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1" grpId="0"/>
      <p:bldP spid="1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339752" y="6404984"/>
            <a:ext cx="5851376" cy="330520"/>
          </a:xfrm>
        </p:spPr>
        <p:txBody>
          <a:bodyPr/>
          <a:lstStyle/>
          <a:p>
            <a:r>
              <a:rPr lang="en-US" dirty="0"/>
              <a:t>General Information About Composite Materials / Mehmet </a:t>
            </a:r>
            <a:r>
              <a:rPr lang="en-US" dirty="0" err="1"/>
              <a:t>Zor</a:t>
            </a:r>
            <a:endParaRPr lang="tr-TR" dirty="0"/>
          </a:p>
        </p:txBody>
      </p:sp>
      <p:sp>
        <p:nvSpPr>
          <p:cNvPr id="7" name="Metin kutusu 6"/>
          <p:cNvSpPr txBox="1"/>
          <p:nvPr/>
        </p:nvSpPr>
        <p:spPr>
          <a:xfrm>
            <a:off x="276826" y="2276872"/>
            <a:ext cx="6544709" cy="378135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t>Carbon, ceramic and glass fibers added to the ceramic matrix are developed especially for special conditions such as high temperature applications.</a:t>
            </a:r>
            <a:endParaRPr lang="tr-TR" dirty="0"/>
          </a:p>
          <a:p>
            <a:pPr marL="285750" indent="-285750" algn="just">
              <a:lnSpc>
                <a:spcPct val="150000"/>
              </a:lnSpc>
              <a:buFont typeface="Arial" pitchFamily="34" charset="0"/>
              <a:buChar char="•"/>
            </a:pPr>
            <a:r>
              <a:rPr lang="en-US" dirty="0"/>
              <a:t>If ceramic materials are reinforced with ceramic fibers, composites with higher strength and toughness values are obtained.</a:t>
            </a:r>
            <a:endParaRPr lang="tr-TR" dirty="0"/>
          </a:p>
          <a:p>
            <a:pPr marL="285750" indent="-285750" algn="just">
              <a:lnSpc>
                <a:spcPct val="150000"/>
              </a:lnSpc>
              <a:buFont typeface="Arial" pitchFamily="34" charset="0"/>
              <a:buChar char="•"/>
            </a:pPr>
            <a:r>
              <a:rPr lang="en-US" dirty="0"/>
              <a:t>Recent studies on alumina and zirconia-based ceramic composites have led to the use of these materials as biomaterials in the human body.</a:t>
            </a:r>
            <a:endParaRPr lang="tr-TR" dirty="0"/>
          </a:p>
        </p:txBody>
      </p:sp>
      <p:sp>
        <p:nvSpPr>
          <p:cNvPr id="2" name="Slayt Numarası Yer Tutucusu 1"/>
          <p:cNvSpPr>
            <a:spLocks noGrp="1"/>
          </p:cNvSpPr>
          <p:nvPr>
            <p:ph type="sldNum" sz="quarter" idx="12"/>
          </p:nvPr>
        </p:nvSpPr>
        <p:spPr/>
        <p:txBody>
          <a:bodyPr/>
          <a:lstStyle/>
          <a:p>
            <a:fld id="{B7840E83-AC17-4BB5-BC43-751DE1ADA5B1}" type="slidenum">
              <a:rPr lang="tr-TR" smtClean="0"/>
              <a:t>64</a:t>
            </a:fld>
            <a:endParaRPr lang="tr-TR"/>
          </a:p>
        </p:txBody>
      </p:sp>
      <p:pic>
        <p:nvPicPr>
          <p:cNvPr id="14338" name="Picture 2" descr="http://www.ultramet.com/images/ceramic_matrix_composites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6430701" y="2794437"/>
            <a:ext cx="3187348" cy="1864187"/>
          </a:xfrm>
          <a:prstGeom prst="rect">
            <a:avLst/>
          </a:prstGeom>
          <a:noFill/>
          <a:extLst>
            <a:ext uri="{909E8E84-426E-40DD-AFC4-6F175D3DCCD1}">
              <a14:hiddenFill xmlns:a14="http://schemas.microsoft.com/office/drawing/2010/main">
                <a:solidFill>
                  <a:srgbClr val="FFFFFF"/>
                </a:solidFill>
              </a14:hiddenFill>
            </a:ext>
          </a:extLst>
        </p:spPr>
      </p:pic>
      <p:sp>
        <p:nvSpPr>
          <p:cNvPr id="4" name="Veri Yer Tutucusu 3"/>
          <p:cNvSpPr>
            <a:spLocks noGrp="1"/>
          </p:cNvSpPr>
          <p:nvPr>
            <p:ph type="dt" sz="half" idx="10"/>
          </p:nvPr>
        </p:nvSpPr>
        <p:spPr/>
        <p:txBody>
          <a:bodyPr/>
          <a:lstStyle/>
          <a:p>
            <a:r>
              <a:rPr lang="tr-TR" dirty="0"/>
              <a:t>......</a:t>
            </a:r>
          </a:p>
        </p:txBody>
      </p:sp>
      <p:sp>
        <p:nvSpPr>
          <p:cNvPr id="12" name="Dikdörtgen 11">
            <a:extLst>
              <a:ext uri="{FF2B5EF4-FFF2-40B4-BE49-F238E27FC236}">
                <a16:creationId xmlns:a16="http://schemas.microsoft.com/office/drawing/2014/main" id="{1B3D61E1-5368-4289-B185-BF69A2E9A081}"/>
              </a:ext>
            </a:extLst>
          </p:cNvPr>
          <p:cNvSpPr/>
          <p:nvPr/>
        </p:nvSpPr>
        <p:spPr>
          <a:xfrm>
            <a:off x="301752" y="1683183"/>
            <a:ext cx="6713140" cy="457369"/>
          </a:xfrm>
          <a:prstGeom prst="rect">
            <a:avLst/>
          </a:prstGeom>
        </p:spPr>
        <p:txBody>
          <a:bodyPr wrap="square">
            <a:spAutoFit/>
          </a:bodyPr>
          <a:lstStyle/>
          <a:p>
            <a:pPr>
              <a:lnSpc>
                <a:spcPct val="150000"/>
              </a:lnSpc>
            </a:pPr>
            <a:r>
              <a:rPr lang="tr-TR" dirty="0">
                <a:solidFill>
                  <a:schemeClr val="bg1">
                    <a:lumMod val="50000"/>
                  </a:schemeClr>
                </a:solidFill>
              </a:rPr>
              <a:t>8.1.2 </a:t>
            </a:r>
            <a:r>
              <a:rPr lang="tr-TR" dirty="0" err="1">
                <a:solidFill>
                  <a:schemeClr val="bg1">
                    <a:lumMod val="50000"/>
                  </a:schemeClr>
                </a:solidFill>
              </a:rPr>
              <a:t>Ceramic</a:t>
            </a:r>
            <a:r>
              <a:rPr lang="tr-TR" dirty="0">
                <a:solidFill>
                  <a:schemeClr val="bg1">
                    <a:lumMod val="50000"/>
                  </a:schemeClr>
                </a:solidFill>
              </a:rPr>
              <a:t> </a:t>
            </a:r>
            <a:r>
              <a:rPr lang="tr-TR" dirty="0" err="1">
                <a:solidFill>
                  <a:schemeClr val="bg1">
                    <a:lumMod val="50000"/>
                  </a:schemeClr>
                </a:solidFill>
              </a:rPr>
              <a:t>matrix</a:t>
            </a:r>
            <a:r>
              <a:rPr lang="tr-TR" dirty="0">
                <a:solidFill>
                  <a:schemeClr val="bg1">
                    <a:lumMod val="50000"/>
                  </a:schemeClr>
                </a:solidFill>
              </a:rPr>
              <a:t> </a:t>
            </a:r>
            <a:r>
              <a:rPr lang="tr-TR" dirty="0" err="1">
                <a:solidFill>
                  <a:schemeClr val="bg1">
                    <a:lumMod val="50000"/>
                  </a:schemeClr>
                </a:solidFill>
              </a:rPr>
              <a:t>composites</a:t>
            </a:r>
            <a:r>
              <a:rPr lang="tr-TR" dirty="0">
                <a:solidFill>
                  <a:schemeClr val="bg1">
                    <a:lumMod val="50000"/>
                  </a:schemeClr>
                </a:solidFill>
              </a:rPr>
              <a:t> (CMC) -</a:t>
            </a:r>
            <a:r>
              <a:rPr lang="tr-TR" dirty="0" err="1">
                <a:solidFill>
                  <a:schemeClr val="bg1">
                    <a:lumMod val="50000"/>
                  </a:schemeClr>
                </a:solidFill>
              </a:rPr>
              <a:t>continue</a:t>
            </a:r>
            <a:r>
              <a:rPr lang="tr-TR" dirty="0">
                <a:solidFill>
                  <a:schemeClr val="bg1">
                    <a:lumMod val="50000"/>
                  </a:schemeClr>
                </a:solidFill>
              </a:rPr>
              <a:t>:</a:t>
            </a:r>
          </a:p>
        </p:txBody>
      </p:sp>
      <p:sp>
        <p:nvSpPr>
          <p:cNvPr id="10" name="Başlık 1">
            <a:extLst>
              <a:ext uri="{FF2B5EF4-FFF2-40B4-BE49-F238E27FC236}">
                <a16:creationId xmlns:a16="http://schemas.microsoft.com/office/drawing/2014/main" id="{448251FE-F715-492D-B4ED-23911F79FA02}"/>
              </a:ext>
            </a:extLst>
          </p:cNvPr>
          <p:cNvSpPr txBox="1">
            <a:spLocks/>
          </p:cNvSpPr>
          <p:nvPr/>
        </p:nvSpPr>
        <p:spPr>
          <a:xfrm>
            <a:off x="422069" y="151969"/>
            <a:ext cx="8534400" cy="580981"/>
          </a:xfrm>
          <a:prstGeom prst="rect">
            <a:avLst/>
          </a:prstGeom>
        </p:spPr>
        <p:txBody>
          <a:bodyPr vert="horz" anchor="b">
            <a:normAutofit lnSpcReduction="100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8- </a:t>
            </a:r>
            <a:r>
              <a:rPr lang="tr-TR" dirty="0" err="1"/>
              <a:t>Classification</a:t>
            </a:r>
            <a:r>
              <a:rPr lang="tr-TR" dirty="0"/>
              <a:t> of </a:t>
            </a:r>
            <a:r>
              <a:rPr lang="tr-TR" dirty="0" err="1"/>
              <a:t>Composite</a:t>
            </a:r>
            <a:r>
              <a:rPr lang="tr-TR" dirty="0"/>
              <a:t> </a:t>
            </a:r>
            <a:r>
              <a:rPr lang="tr-TR" dirty="0" err="1"/>
              <a:t>Materials</a:t>
            </a:r>
            <a:r>
              <a:rPr lang="tr-TR" dirty="0"/>
              <a:t> </a:t>
            </a:r>
          </a:p>
        </p:txBody>
      </p:sp>
      <p:sp>
        <p:nvSpPr>
          <p:cNvPr id="11" name="İçerik Yer Tutucusu 4">
            <a:extLst>
              <a:ext uri="{FF2B5EF4-FFF2-40B4-BE49-F238E27FC236}">
                <a16:creationId xmlns:a16="http://schemas.microsoft.com/office/drawing/2014/main" id="{CD99D2C3-55C2-4DAC-B183-4BBFAADAC57B}"/>
              </a:ext>
            </a:extLst>
          </p:cNvPr>
          <p:cNvSpPr>
            <a:spLocks noGrp="1"/>
          </p:cNvSpPr>
          <p:nvPr>
            <p:ph sz="quarter" idx="1"/>
          </p:nvPr>
        </p:nvSpPr>
        <p:spPr>
          <a:xfrm>
            <a:off x="2627784" y="692769"/>
            <a:ext cx="4949801" cy="363255"/>
          </a:xfrm>
        </p:spPr>
        <p:txBody>
          <a:bodyPr>
            <a:normAutofit fontScale="92500" lnSpcReduction="10000"/>
          </a:bodyPr>
          <a:lstStyle/>
          <a:p>
            <a:pPr marL="0" indent="0">
              <a:buNone/>
            </a:pPr>
            <a:r>
              <a:rPr lang="tr-TR" sz="2000" dirty="0">
                <a:solidFill>
                  <a:schemeClr val="bg2">
                    <a:lumMod val="75000"/>
                  </a:schemeClr>
                </a:solidFill>
              </a:rPr>
              <a:t>(8.1 </a:t>
            </a:r>
            <a:r>
              <a:rPr lang="tr-TR" sz="2000" dirty="0" err="1">
                <a:solidFill>
                  <a:schemeClr val="bg2">
                    <a:lumMod val="75000"/>
                  </a:schemeClr>
                </a:solidFill>
              </a:rPr>
              <a:t>According</a:t>
            </a:r>
            <a:r>
              <a:rPr lang="tr-TR" sz="2000" dirty="0">
                <a:solidFill>
                  <a:schemeClr val="bg2">
                    <a:lumMod val="75000"/>
                  </a:schemeClr>
                </a:solidFill>
              </a:rPr>
              <a:t> </a:t>
            </a:r>
            <a:r>
              <a:rPr lang="tr-TR" sz="2000" dirty="0" err="1">
                <a:solidFill>
                  <a:schemeClr val="bg2">
                    <a:lumMod val="75000"/>
                  </a:schemeClr>
                </a:solidFill>
              </a:rPr>
              <a:t>to</a:t>
            </a:r>
            <a:r>
              <a:rPr lang="tr-TR" sz="2000" dirty="0">
                <a:solidFill>
                  <a:schemeClr val="bg2">
                    <a:lumMod val="75000"/>
                  </a:schemeClr>
                </a:solidFill>
              </a:rPr>
              <a:t> </a:t>
            </a:r>
            <a:r>
              <a:rPr lang="tr-TR" sz="2000" dirty="0" err="1">
                <a:solidFill>
                  <a:schemeClr val="bg2">
                    <a:lumMod val="75000"/>
                  </a:schemeClr>
                </a:solidFill>
              </a:rPr>
              <a:t>Matrix</a:t>
            </a:r>
            <a:r>
              <a:rPr lang="tr-TR" sz="2000" dirty="0">
                <a:solidFill>
                  <a:schemeClr val="bg2">
                    <a:lumMod val="75000"/>
                  </a:schemeClr>
                </a:solidFill>
              </a:rPr>
              <a:t> </a:t>
            </a:r>
            <a:r>
              <a:rPr lang="tr-TR" sz="2000" dirty="0" err="1">
                <a:solidFill>
                  <a:schemeClr val="bg2">
                    <a:lumMod val="75000"/>
                  </a:schemeClr>
                </a:solidFill>
              </a:rPr>
              <a:t>Material</a:t>
            </a:r>
            <a:r>
              <a:rPr lang="tr-TR" sz="2000" dirty="0">
                <a:solidFill>
                  <a:schemeClr val="bg2">
                    <a:lumMod val="75000"/>
                  </a:schemeClr>
                </a:solidFill>
              </a:rPr>
              <a:t> </a:t>
            </a:r>
            <a:r>
              <a:rPr lang="tr-TR" sz="2000" dirty="0" err="1">
                <a:solidFill>
                  <a:schemeClr val="bg2">
                    <a:lumMod val="75000"/>
                  </a:schemeClr>
                </a:solidFill>
              </a:rPr>
              <a:t>Type</a:t>
            </a:r>
            <a:r>
              <a:rPr lang="tr-TR" sz="2000" dirty="0">
                <a:solidFill>
                  <a:schemeClr val="bg2">
                    <a:lumMod val="75000"/>
                  </a:schemeClr>
                </a:solidFill>
              </a:rPr>
              <a:t>)</a:t>
            </a:r>
          </a:p>
        </p:txBody>
      </p:sp>
    </p:spTree>
    <p:extLst>
      <p:ext uri="{BB962C8B-B14F-4D97-AF65-F5344CB8AC3E}">
        <p14:creationId xmlns:p14="http://schemas.microsoft.com/office/powerpoint/2010/main" val="199151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195736" y="6404984"/>
            <a:ext cx="5707360" cy="258512"/>
          </a:xfrm>
        </p:spPr>
        <p:txBody>
          <a:bodyPr/>
          <a:lstStyle/>
          <a:p>
            <a:r>
              <a:rPr lang="en-US" dirty="0"/>
              <a:t>General Information About Composite Materials / Mehmet </a:t>
            </a:r>
            <a:r>
              <a:rPr lang="en-US" dirty="0" err="1"/>
              <a:t>Zor</a:t>
            </a:r>
            <a:endParaRPr lang="tr-TR" dirty="0"/>
          </a:p>
        </p:txBody>
      </p:sp>
      <p:sp>
        <p:nvSpPr>
          <p:cNvPr id="7" name="Metin kutusu 6"/>
          <p:cNvSpPr txBox="1"/>
          <p:nvPr/>
        </p:nvSpPr>
        <p:spPr>
          <a:xfrm>
            <a:off x="301752" y="3353241"/>
            <a:ext cx="8534400" cy="2950359"/>
          </a:xfrm>
          <a:prstGeom prst="rect">
            <a:avLst/>
          </a:prstGeom>
          <a:noFill/>
        </p:spPr>
        <p:txBody>
          <a:bodyPr wrap="square" rtlCol="0">
            <a:spAutoFit/>
          </a:bodyPr>
          <a:lstStyle/>
          <a:p>
            <a:pPr marL="285750" indent="-285750" algn="just">
              <a:lnSpc>
                <a:spcPct val="150000"/>
              </a:lnSpc>
              <a:buFont typeface="Arial" pitchFamily="34" charset="0"/>
              <a:buChar char="•"/>
            </a:pPr>
            <a:r>
              <a:rPr lang="en-US" dirty="0"/>
              <a:t>The most commonly used methods in the production of PM</a:t>
            </a:r>
            <a:r>
              <a:rPr lang="tr-TR" dirty="0"/>
              <a:t>C</a:t>
            </a:r>
            <a:r>
              <a:rPr lang="en-US" dirty="0"/>
              <a:t>s are hand </a:t>
            </a:r>
            <a:r>
              <a:rPr lang="tr-TR" dirty="0" err="1"/>
              <a:t>lay-up</a:t>
            </a:r>
            <a:r>
              <a:rPr lang="en-US" dirty="0"/>
              <a:t>, </a:t>
            </a:r>
            <a:r>
              <a:rPr lang="tr-TR" dirty="0" err="1"/>
              <a:t>wet</a:t>
            </a:r>
            <a:r>
              <a:rPr lang="tr-TR" dirty="0"/>
              <a:t> </a:t>
            </a:r>
            <a:r>
              <a:rPr lang="tr-TR" dirty="0" err="1"/>
              <a:t>filament</a:t>
            </a:r>
            <a:r>
              <a:rPr lang="en-US" dirty="0"/>
              <a:t> w</a:t>
            </a:r>
            <a:r>
              <a:rPr lang="tr-TR" dirty="0" err="1"/>
              <a:t>ind</a:t>
            </a:r>
            <a:r>
              <a:rPr lang="en-US" dirty="0" err="1"/>
              <a:t>ing</a:t>
            </a:r>
            <a:r>
              <a:rPr lang="en-US" dirty="0"/>
              <a:t>, </a:t>
            </a:r>
            <a:r>
              <a:rPr lang="en-US" dirty="0" err="1"/>
              <a:t>mo</a:t>
            </a:r>
            <a:r>
              <a:rPr lang="tr-TR" dirty="0"/>
              <a:t>u</a:t>
            </a:r>
            <a:r>
              <a:rPr lang="en-US" dirty="0" err="1"/>
              <a:t>lding</a:t>
            </a:r>
            <a:r>
              <a:rPr lang="en-US" dirty="0"/>
              <a:t>, pultrusion method, injection molding, extrusion methods.</a:t>
            </a:r>
            <a:r>
              <a:rPr lang="tr-TR" dirty="0"/>
              <a:t> </a:t>
            </a:r>
          </a:p>
          <a:p>
            <a:pPr marL="285750" indent="-285750" algn="just">
              <a:lnSpc>
                <a:spcPct val="150000"/>
              </a:lnSpc>
              <a:buFont typeface="Arial" pitchFamily="34" charset="0"/>
              <a:buChar char="•"/>
            </a:pPr>
            <a:r>
              <a:rPr lang="en-US" dirty="0"/>
              <a:t>PM</a:t>
            </a:r>
            <a:r>
              <a:rPr lang="tr-TR" dirty="0"/>
              <a:t>C</a:t>
            </a:r>
            <a:r>
              <a:rPr lang="en-US" dirty="0"/>
              <a:t>s are widely used in marine applications due to their corrosion resistance, in the automotive industry, other transportation industries and sports equipment manufacturing due to their lightness, and in automotive interior decorations due to their fireproof properties.</a:t>
            </a:r>
            <a:endParaRPr lang="tr-TR" dirty="0"/>
          </a:p>
        </p:txBody>
      </p:sp>
      <p:sp>
        <p:nvSpPr>
          <p:cNvPr id="2" name="Slayt Numarası Yer Tutucusu 1"/>
          <p:cNvSpPr>
            <a:spLocks noGrp="1"/>
          </p:cNvSpPr>
          <p:nvPr>
            <p:ph type="sldNum" sz="quarter" idx="12"/>
          </p:nvPr>
        </p:nvSpPr>
        <p:spPr/>
        <p:txBody>
          <a:bodyPr/>
          <a:lstStyle/>
          <a:p>
            <a:fld id="{B7840E83-AC17-4BB5-BC43-751DE1ADA5B1}" type="slidenum">
              <a:rPr lang="tr-TR" smtClean="0"/>
              <a:t>65</a:t>
            </a:fld>
            <a:endParaRPr lang="tr-TR"/>
          </a:p>
        </p:txBody>
      </p:sp>
      <p:pic>
        <p:nvPicPr>
          <p:cNvPr id="15362" name="Picture 2" descr="http://www.lowvelocityimpact.com/iQbase/PMCba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173" y="1970093"/>
            <a:ext cx="5603429" cy="1421159"/>
          </a:xfrm>
          <a:prstGeom prst="rect">
            <a:avLst/>
          </a:prstGeom>
          <a:noFill/>
          <a:extLst>
            <a:ext uri="{909E8E84-426E-40DD-AFC4-6F175D3DCCD1}">
              <a14:hiddenFill xmlns:a14="http://schemas.microsoft.com/office/drawing/2010/main">
                <a:solidFill>
                  <a:srgbClr val="FFFFFF"/>
                </a:solidFill>
              </a14:hiddenFill>
            </a:ext>
          </a:extLst>
        </p:spPr>
      </p:pic>
      <p:sp>
        <p:nvSpPr>
          <p:cNvPr id="4" name="Veri Yer Tutucusu 3"/>
          <p:cNvSpPr>
            <a:spLocks noGrp="1"/>
          </p:cNvSpPr>
          <p:nvPr>
            <p:ph type="dt" sz="half" idx="10"/>
          </p:nvPr>
        </p:nvSpPr>
        <p:spPr/>
        <p:txBody>
          <a:bodyPr/>
          <a:lstStyle/>
          <a:p>
            <a:r>
              <a:rPr lang="tr-TR" dirty="0"/>
              <a:t>......</a:t>
            </a:r>
          </a:p>
        </p:txBody>
      </p:sp>
      <p:sp>
        <p:nvSpPr>
          <p:cNvPr id="13" name="Dikdörtgen 12">
            <a:extLst>
              <a:ext uri="{FF2B5EF4-FFF2-40B4-BE49-F238E27FC236}">
                <a16:creationId xmlns:a16="http://schemas.microsoft.com/office/drawing/2014/main" id="{22CDD1D4-D87A-4E5B-A313-C726B5B36F4A}"/>
              </a:ext>
            </a:extLst>
          </p:cNvPr>
          <p:cNvSpPr/>
          <p:nvPr/>
        </p:nvSpPr>
        <p:spPr>
          <a:xfrm>
            <a:off x="284652" y="1512724"/>
            <a:ext cx="4943982" cy="457369"/>
          </a:xfrm>
          <a:prstGeom prst="rect">
            <a:avLst/>
          </a:prstGeom>
        </p:spPr>
        <p:txBody>
          <a:bodyPr wrap="none">
            <a:spAutoFit/>
          </a:bodyPr>
          <a:lstStyle/>
          <a:p>
            <a:pPr algn="just">
              <a:lnSpc>
                <a:spcPct val="150000"/>
              </a:lnSpc>
            </a:pPr>
            <a:r>
              <a:rPr lang="tr-TR" b="1" dirty="0"/>
              <a:t>8.1.3 Polimer </a:t>
            </a:r>
            <a:r>
              <a:rPr lang="tr-TR" b="1" dirty="0" err="1"/>
              <a:t>matrix</a:t>
            </a:r>
            <a:r>
              <a:rPr lang="tr-TR" b="1" dirty="0"/>
              <a:t> </a:t>
            </a:r>
            <a:r>
              <a:rPr lang="tr-TR" b="1" dirty="0" err="1"/>
              <a:t>composites</a:t>
            </a:r>
            <a:r>
              <a:rPr lang="tr-TR" b="1" dirty="0"/>
              <a:t> (PMC):</a:t>
            </a:r>
            <a:endParaRPr lang="tr-TR" dirty="0"/>
          </a:p>
        </p:txBody>
      </p:sp>
      <p:sp>
        <p:nvSpPr>
          <p:cNvPr id="10" name="Başlık 1">
            <a:extLst>
              <a:ext uri="{FF2B5EF4-FFF2-40B4-BE49-F238E27FC236}">
                <a16:creationId xmlns:a16="http://schemas.microsoft.com/office/drawing/2014/main" id="{67C9D959-706D-4EE5-AFF7-08534C53DF29}"/>
              </a:ext>
            </a:extLst>
          </p:cNvPr>
          <p:cNvSpPr txBox="1">
            <a:spLocks/>
          </p:cNvSpPr>
          <p:nvPr/>
        </p:nvSpPr>
        <p:spPr>
          <a:xfrm>
            <a:off x="304800" y="142533"/>
            <a:ext cx="8534400" cy="580981"/>
          </a:xfrm>
          <a:prstGeom prst="rect">
            <a:avLst/>
          </a:prstGeom>
        </p:spPr>
        <p:txBody>
          <a:bodyPr vert="horz" anchor="b">
            <a:normAutofit lnSpcReduction="100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8- </a:t>
            </a:r>
            <a:r>
              <a:rPr lang="tr-TR" dirty="0" err="1"/>
              <a:t>Classification</a:t>
            </a:r>
            <a:r>
              <a:rPr lang="tr-TR" dirty="0"/>
              <a:t> of </a:t>
            </a:r>
            <a:r>
              <a:rPr lang="tr-TR" dirty="0" err="1"/>
              <a:t>Composite</a:t>
            </a:r>
            <a:r>
              <a:rPr lang="tr-TR" dirty="0"/>
              <a:t> </a:t>
            </a:r>
            <a:r>
              <a:rPr lang="tr-TR" dirty="0" err="1"/>
              <a:t>Materials</a:t>
            </a:r>
            <a:r>
              <a:rPr lang="tr-TR" dirty="0"/>
              <a:t> </a:t>
            </a:r>
          </a:p>
        </p:txBody>
      </p:sp>
      <p:sp>
        <p:nvSpPr>
          <p:cNvPr id="11" name="İçerik Yer Tutucusu 4">
            <a:extLst>
              <a:ext uri="{FF2B5EF4-FFF2-40B4-BE49-F238E27FC236}">
                <a16:creationId xmlns:a16="http://schemas.microsoft.com/office/drawing/2014/main" id="{BE24BA0E-578C-449F-8A0E-19B15BF5B35B}"/>
              </a:ext>
            </a:extLst>
          </p:cNvPr>
          <p:cNvSpPr>
            <a:spLocks noGrp="1"/>
          </p:cNvSpPr>
          <p:nvPr>
            <p:ph sz="quarter" idx="1"/>
          </p:nvPr>
        </p:nvSpPr>
        <p:spPr>
          <a:xfrm>
            <a:off x="2627784" y="666874"/>
            <a:ext cx="4949801" cy="363255"/>
          </a:xfrm>
        </p:spPr>
        <p:txBody>
          <a:bodyPr>
            <a:normAutofit fontScale="92500" lnSpcReduction="10000"/>
          </a:bodyPr>
          <a:lstStyle/>
          <a:p>
            <a:pPr marL="0" indent="0">
              <a:buNone/>
            </a:pPr>
            <a:r>
              <a:rPr lang="tr-TR" sz="2000" dirty="0">
                <a:solidFill>
                  <a:schemeClr val="bg2">
                    <a:lumMod val="75000"/>
                  </a:schemeClr>
                </a:solidFill>
              </a:rPr>
              <a:t>(8.1 </a:t>
            </a:r>
            <a:r>
              <a:rPr lang="tr-TR" sz="2000" dirty="0" err="1">
                <a:solidFill>
                  <a:schemeClr val="bg2">
                    <a:lumMod val="75000"/>
                  </a:schemeClr>
                </a:solidFill>
              </a:rPr>
              <a:t>According</a:t>
            </a:r>
            <a:r>
              <a:rPr lang="tr-TR" sz="2000" dirty="0">
                <a:solidFill>
                  <a:schemeClr val="bg2">
                    <a:lumMod val="75000"/>
                  </a:schemeClr>
                </a:solidFill>
              </a:rPr>
              <a:t> </a:t>
            </a:r>
            <a:r>
              <a:rPr lang="tr-TR" sz="2000" dirty="0" err="1">
                <a:solidFill>
                  <a:schemeClr val="bg2">
                    <a:lumMod val="75000"/>
                  </a:schemeClr>
                </a:solidFill>
              </a:rPr>
              <a:t>to</a:t>
            </a:r>
            <a:r>
              <a:rPr lang="tr-TR" sz="2000" dirty="0">
                <a:solidFill>
                  <a:schemeClr val="bg2">
                    <a:lumMod val="75000"/>
                  </a:schemeClr>
                </a:solidFill>
              </a:rPr>
              <a:t> </a:t>
            </a:r>
            <a:r>
              <a:rPr lang="tr-TR" sz="2000" dirty="0" err="1">
                <a:solidFill>
                  <a:schemeClr val="bg2">
                    <a:lumMod val="75000"/>
                  </a:schemeClr>
                </a:solidFill>
              </a:rPr>
              <a:t>Matrix</a:t>
            </a:r>
            <a:r>
              <a:rPr lang="tr-TR" sz="2000" dirty="0">
                <a:solidFill>
                  <a:schemeClr val="bg2">
                    <a:lumMod val="75000"/>
                  </a:schemeClr>
                </a:solidFill>
              </a:rPr>
              <a:t> </a:t>
            </a:r>
            <a:r>
              <a:rPr lang="tr-TR" sz="2000" dirty="0" err="1">
                <a:solidFill>
                  <a:schemeClr val="bg2">
                    <a:lumMod val="75000"/>
                  </a:schemeClr>
                </a:solidFill>
              </a:rPr>
              <a:t>Material</a:t>
            </a:r>
            <a:r>
              <a:rPr lang="tr-TR" sz="2000" dirty="0">
                <a:solidFill>
                  <a:schemeClr val="bg2">
                    <a:lumMod val="75000"/>
                  </a:schemeClr>
                </a:solidFill>
              </a:rPr>
              <a:t> </a:t>
            </a:r>
            <a:r>
              <a:rPr lang="tr-TR" sz="2000" dirty="0" err="1">
                <a:solidFill>
                  <a:schemeClr val="bg2">
                    <a:lumMod val="75000"/>
                  </a:schemeClr>
                </a:solidFill>
              </a:rPr>
              <a:t>Type</a:t>
            </a:r>
            <a:r>
              <a:rPr lang="tr-TR" sz="2000" dirty="0">
                <a:solidFill>
                  <a:schemeClr val="bg2">
                    <a:lumMod val="75000"/>
                  </a:schemeClr>
                </a:solidFill>
              </a:rPr>
              <a:t>)</a:t>
            </a:r>
          </a:p>
        </p:txBody>
      </p:sp>
    </p:spTree>
    <p:extLst>
      <p:ext uri="{BB962C8B-B14F-4D97-AF65-F5344CB8AC3E}">
        <p14:creationId xmlns:p14="http://schemas.microsoft.com/office/powerpoint/2010/main" val="359407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5362"/>
                                        </p:tgtEl>
                                        <p:attrNameLst>
                                          <p:attrName>style.visibility</p:attrName>
                                        </p:attrNameLst>
                                      </p:cBhvr>
                                      <p:to>
                                        <p:strVal val="visible"/>
                                      </p:to>
                                    </p:set>
                                    <p:anim calcmode="lin" valueType="num">
                                      <p:cBhvr>
                                        <p:cTn id="12" dur="500" fill="hold"/>
                                        <p:tgtEl>
                                          <p:spTgt spid="15362"/>
                                        </p:tgtEl>
                                        <p:attrNameLst>
                                          <p:attrName>ppt_w</p:attrName>
                                        </p:attrNameLst>
                                      </p:cBhvr>
                                      <p:tavLst>
                                        <p:tav tm="0">
                                          <p:val>
                                            <p:fltVal val="0"/>
                                          </p:val>
                                        </p:tav>
                                        <p:tav tm="100000">
                                          <p:val>
                                            <p:strVal val="#ppt_w"/>
                                          </p:val>
                                        </p:tav>
                                      </p:tavLst>
                                    </p:anim>
                                    <p:anim calcmode="lin" valueType="num">
                                      <p:cBhvr>
                                        <p:cTn id="13" dur="500" fill="hold"/>
                                        <p:tgtEl>
                                          <p:spTgt spid="15362"/>
                                        </p:tgtEl>
                                        <p:attrNameLst>
                                          <p:attrName>ppt_h</p:attrName>
                                        </p:attrNameLst>
                                      </p:cBhvr>
                                      <p:tavLst>
                                        <p:tav tm="0">
                                          <p:val>
                                            <p:fltVal val="0"/>
                                          </p:val>
                                        </p:tav>
                                        <p:tav tm="100000">
                                          <p:val>
                                            <p:strVal val="#ppt_h"/>
                                          </p:val>
                                        </p:tav>
                                      </p:tavLst>
                                    </p:anim>
                                    <p:animEffect transition="in" filter="fade">
                                      <p:cBhvr>
                                        <p:cTn id="14" dur="500"/>
                                        <p:tgtEl>
                                          <p:spTgt spid="1536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fade">
                                      <p:cBhvr>
                                        <p:cTn id="2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176996" y="6443273"/>
            <a:ext cx="5707360" cy="258512"/>
          </a:xfrm>
        </p:spPr>
        <p:txBody>
          <a:bodyPr/>
          <a:lstStyle/>
          <a:p>
            <a:r>
              <a:rPr lang="en-US" dirty="0"/>
              <a:t>General Information About Composite Materials / Mehmet </a:t>
            </a:r>
            <a:r>
              <a:rPr lang="en-US" dirty="0" err="1"/>
              <a:t>Zor</a:t>
            </a:r>
            <a:endParaRPr lang="tr-TR" dirty="0"/>
          </a:p>
        </p:txBody>
      </p:sp>
      <p:sp>
        <p:nvSpPr>
          <p:cNvPr id="7" name="Metin kutusu 6"/>
          <p:cNvSpPr txBox="1"/>
          <p:nvPr/>
        </p:nvSpPr>
        <p:spPr>
          <a:xfrm>
            <a:off x="201370" y="4282893"/>
            <a:ext cx="8534400" cy="1703864"/>
          </a:xfrm>
          <a:prstGeom prst="rect">
            <a:avLst/>
          </a:prstGeom>
          <a:noFill/>
        </p:spPr>
        <p:txBody>
          <a:bodyPr wrap="square" rtlCol="0">
            <a:spAutoFit/>
          </a:bodyPr>
          <a:lstStyle/>
          <a:p>
            <a:pPr marL="285750" indent="-285750" algn="just">
              <a:lnSpc>
                <a:spcPct val="150000"/>
              </a:lnSpc>
              <a:buFont typeface="Arial" pitchFamily="34" charset="0"/>
              <a:buChar char="•"/>
            </a:pPr>
            <a:r>
              <a:rPr lang="en-US" dirty="0"/>
              <a:t>PM</a:t>
            </a:r>
            <a:r>
              <a:rPr lang="tr-TR" dirty="0"/>
              <a:t>C</a:t>
            </a:r>
            <a:r>
              <a:rPr lang="en-US" dirty="0"/>
              <a:t>s are widely used in marine applications due to their corrosion resistance, in the automotive industry, other transportation industries and sports equipment manufacturing due to their lightness, and in automotive interior decorations due to their fireproof properties.</a:t>
            </a:r>
            <a:endParaRPr lang="tr-TR" dirty="0"/>
          </a:p>
        </p:txBody>
      </p:sp>
      <p:sp>
        <p:nvSpPr>
          <p:cNvPr id="2" name="Slayt Numarası Yer Tutucusu 1"/>
          <p:cNvSpPr>
            <a:spLocks noGrp="1"/>
          </p:cNvSpPr>
          <p:nvPr>
            <p:ph type="sldNum" sz="quarter" idx="12"/>
          </p:nvPr>
        </p:nvSpPr>
        <p:spPr/>
        <p:txBody>
          <a:bodyPr/>
          <a:lstStyle/>
          <a:p>
            <a:fld id="{B7840E83-AC17-4BB5-BC43-751DE1ADA5B1}" type="slidenum">
              <a:rPr lang="tr-TR" smtClean="0"/>
              <a:t>66</a:t>
            </a:fld>
            <a:endParaRPr lang="tr-TR"/>
          </a:p>
        </p:txBody>
      </p:sp>
      <p:sp>
        <p:nvSpPr>
          <p:cNvPr id="4" name="Veri Yer Tutucusu 3"/>
          <p:cNvSpPr>
            <a:spLocks noGrp="1"/>
          </p:cNvSpPr>
          <p:nvPr>
            <p:ph type="dt" sz="half" idx="10"/>
          </p:nvPr>
        </p:nvSpPr>
        <p:spPr/>
        <p:txBody>
          <a:bodyPr/>
          <a:lstStyle/>
          <a:p>
            <a:r>
              <a:rPr lang="tr-TR" dirty="0"/>
              <a:t>......</a:t>
            </a:r>
          </a:p>
        </p:txBody>
      </p:sp>
      <p:sp>
        <p:nvSpPr>
          <p:cNvPr id="9" name="Başlık 1">
            <a:extLst>
              <a:ext uri="{FF2B5EF4-FFF2-40B4-BE49-F238E27FC236}">
                <a16:creationId xmlns:a16="http://schemas.microsoft.com/office/drawing/2014/main" id="{DC29C0A8-70D3-4431-AAA7-187FE9A5A933}"/>
              </a:ext>
            </a:extLst>
          </p:cNvPr>
          <p:cNvSpPr txBox="1">
            <a:spLocks/>
          </p:cNvSpPr>
          <p:nvPr/>
        </p:nvSpPr>
        <p:spPr>
          <a:xfrm>
            <a:off x="356622" y="111383"/>
            <a:ext cx="8534400" cy="587406"/>
          </a:xfrm>
          <a:prstGeom prst="rect">
            <a:avLst/>
          </a:prstGeom>
        </p:spPr>
        <p:txBody>
          <a:bodyPr vert="horz" anchor="b">
            <a:normAutofit lnSpcReduction="100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8- </a:t>
            </a:r>
            <a:r>
              <a:rPr lang="tr-TR" dirty="0" err="1"/>
              <a:t>Classification</a:t>
            </a:r>
            <a:r>
              <a:rPr lang="tr-TR" dirty="0"/>
              <a:t> of </a:t>
            </a:r>
            <a:r>
              <a:rPr lang="tr-TR" dirty="0" err="1"/>
              <a:t>Composite</a:t>
            </a:r>
            <a:r>
              <a:rPr lang="tr-TR" dirty="0"/>
              <a:t> </a:t>
            </a:r>
            <a:r>
              <a:rPr lang="tr-TR" dirty="0" err="1"/>
              <a:t>Materials</a:t>
            </a:r>
            <a:r>
              <a:rPr lang="tr-TR" dirty="0"/>
              <a:t> </a:t>
            </a:r>
          </a:p>
        </p:txBody>
      </p:sp>
      <p:sp>
        <p:nvSpPr>
          <p:cNvPr id="11" name="Dikdörtgen 10">
            <a:extLst>
              <a:ext uri="{FF2B5EF4-FFF2-40B4-BE49-F238E27FC236}">
                <a16:creationId xmlns:a16="http://schemas.microsoft.com/office/drawing/2014/main" id="{9DA40051-7598-4E3A-A7B6-4091BFF9FBA3}"/>
              </a:ext>
            </a:extLst>
          </p:cNvPr>
          <p:cNvSpPr/>
          <p:nvPr/>
        </p:nvSpPr>
        <p:spPr>
          <a:xfrm>
            <a:off x="314584" y="1588925"/>
            <a:ext cx="5376793" cy="457369"/>
          </a:xfrm>
          <a:prstGeom prst="rect">
            <a:avLst/>
          </a:prstGeom>
        </p:spPr>
        <p:txBody>
          <a:bodyPr wrap="none">
            <a:spAutoFit/>
          </a:bodyPr>
          <a:lstStyle/>
          <a:p>
            <a:pPr algn="just">
              <a:lnSpc>
                <a:spcPct val="150000"/>
              </a:lnSpc>
            </a:pPr>
            <a:r>
              <a:rPr lang="tr-TR" dirty="0">
                <a:solidFill>
                  <a:schemeClr val="bg1">
                    <a:lumMod val="50000"/>
                  </a:schemeClr>
                </a:solidFill>
              </a:rPr>
              <a:t>8.1.3 Polimer </a:t>
            </a:r>
            <a:r>
              <a:rPr lang="tr-TR" dirty="0" err="1">
                <a:solidFill>
                  <a:schemeClr val="bg1">
                    <a:lumMod val="50000"/>
                  </a:schemeClr>
                </a:solidFill>
              </a:rPr>
              <a:t>matrix</a:t>
            </a:r>
            <a:r>
              <a:rPr lang="tr-TR" dirty="0">
                <a:solidFill>
                  <a:schemeClr val="bg1">
                    <a:lumMod val="50000"/>
                  </a:schemeClr>
                </a:solidFill>
              </a:rPr>
              <a:t> </a:t>
            </a:r>
            <a:r>
              <a:rPr lang="tr-TR" dirty="0" err="1">
                <a:solidFill>
                  <a:schemeClr val="bg1">
                    <a:lumMod val="50000"/>
                  </a:schemeClr>
                </a:solidFill>
              </a:rPr>
              <a:t>composites</a:t>
            </a:r>
            <a:r>
              <a:rPr lang="tr-TR" dirty="0">
                <a:solidFill>
                  <a:schemeClr val="bg1">
                    <a:lumMod val="50000"/>
                  </a:schemeClr>
                </a:solidFill>
              </a:rPr>
              <a:t> (PMC) -</a:t>
            </a:r>
            <a:r>
              <a:rPr lang="tr-TR" dirty="0" err="1">
                <a:solidFill>
                  <a:schemeClr val="bg1">
                    <a:lumMod val="50000"/>
                  </a:schemeClr>
                </a:solidFill>
              </a:rPr>
              <a:t>continue</a:t>
            </a:r>
            <a:r>
              <a:rPr lang="tr-TR" dirty="0">
                <a:solidFill>
                  <a:schemeClr val="bg1">
                    <a:lumMod val="50000"/>
                  </a:schemeClr>
                </a:solidFill>
              </a:rPr>
              <a:t>: </a:t>
            </a:r>
          </a:p>
        </p:txBody>
      </p:sp>
      <p:pic>
        <p:nvPicPr>
          <p:cNvPr id="5" name="Resim 4">
            <a:extLst>
              <a:ext uri="{FF2B5EF4-FFF2-40B4-BE49-F238E27FC236}">
                <a16:creationId xmlns:a16="http://schemas.microsoft.com/office/drawing/2014/main" id="{10B0EE06-B85A-4CBC-936F-11EF64B7D2B7}"/>
              </a:ext>
            </a:extLst>
          </p:cNvPr>
          <p:cNvPicPr>
            <a:picLocks noChangeAspect="1"/>
          </p:cNvPicPr>
          <p:nvPr/>
        </p:nvPicPr>
        <p:blipFill>
          <a:blip r:embed="rId2"/>
          <a:stretch>
            <a:fillRect/>
          </a:stretch>
        </p:blipFill>
        <p:spPr>
          <a:xfrm>
            <a:off x="4623822" y="2277910"/>
            <a:ext cx="4160746" cy="1792937"/>
          </a:xfrm>
          <a:prstGeom prst="rect">
            <a:avLst/>
          </a:prstGeom>
        </p:spPr>
      </p:pic>
      <p:sp>
        <p:nvSpPr>
          <p:cNvPr id="6" name="Dikdörtgen 5">
            <a:extLst>
              <a:ext uri="{FF2B5EF4-FFF2-40B4-BE49-F238E27FC236}">
                <a16:creationId xmlns:a16="http://schemas.microsoft.com/office/drawing/2014/main" id="{5B74BD98-76FC-4ADA-9B19-8A7F07F2AEA3}"/>
              </a:ext>
            </a:extLst>
          </p:cNvPr>
          <p:cNvSpPr/>
          <p:nvPr/>
        </p:nvSpPr>
        <p:spPr>
          <a:xfrm>
            <a:off x="201370" y="2169638"/>
            <a:ext cx="4342256" cy="2119363"/>
          </a:xfrm>
          <a:prstGeom prst="rect">
            <a:avLst/>
          </a:prstGeom>
        </p:spPr>
        <p:txBody>
          <a:bodyPr wrap="square">
            <a:spAutoFit/>
          </a:bodyPr>
          <a:lstStyle/>
          <a:p>
            <a:pPr marL="285750" indent="-285750" algn="just">
              <a:lnSpc>
                <a:spcPct val="150000"/>
              </a:lnSpc>
              <a:buFont typeface="Arial" pitchFamily="34" charset="0"/>
              <a:buChar char="•"/>
            </a:pPr>
            <a:r>
              <a:rPr lang="en-US" dirty="0"/>
              <a:t>The most commonly used methods in the production of PM</a:t>
            </a:r>
            <a:r>
              <a:rPr lang="tr-TR" dirty="0"/>
              <a:t>C </a:t>
            </a:r>
            <a:r>
              <a:rPr lang="en-US" dirty="0"/>
              <a:t>s are hand </a:t>
            </a:r>
            <a:r>
              <a:rPr lang="tr-TR" dirty="0" err="1"/>
              <a:t>lay-up</a:t>
            </a:r>
            <a:r>
              <a:rPr lang="en-US" dirty="0"/>
              <a:t>, </a:t>
            </a:r>
            <a:r>
              <a:rPr lang="tr-TR" dirty="0" err="1"/>
              <a:t>wet</a:t>
            </a:r>
            <a:r>
              <a:rPr lang="tr-TR" dirty="0"/>
              <a:t> </a:t>
            </a:r>
            <a:r>
              <a:rPr lang="tr-TR" dirty="0" err="1"/>
              <a:t>filament</a:t>
            </a:r>
            <a:r>
              <a:rPr lang="en-US" dirty="0"/>
              <a:t> w</a:t>
            </a:r>
            <a:r>
              <a:rPr lang="tr-TR" dirty="0" err="1"/>
              <a:t>ind</a:t>
            </a:r>
            <a:r>
              <a:rPr lang="en-US" dirty="0" err="1"/>
              <a:t>ing</a:t>
            </a:r>
            <a:r>
              <a:rPr lang="en-US" dirty="0"/>
              <a:t>, </a:t>
            </a:r>
            <a:r>
              <a:rPr lang="en-US" dirty="0" err="1"/>
              <a:t>mo</a:t>
            </a:r>
            <a:r>
              <a:rPr lang="tr-TR" dirty="0"/>
              <a:t>u</a:t>
            </a:r>
            <a:r>
              <a:rPr lang="en-US" dirty="0" err="1"/>
              <a:t>lding</a:t>
            </a:r>
            <a:r>
              <a:rPr lang="en-US" dirty="0"/>
              <a:t>, pultrusion method, injection molding, extrusion methods.</a:t>
            </a:r>
            <a:r>
              <a:rPr lang="tr-TR" dirty="0"/>
              <a:t> </a:t>
            </a:r>
          </a:p>
        </p:txBody>
      </p:sp>
      <p:sp>
        <p:nvSpPr>
          <p:cNvPr id="10" name="İçerik Yer Tutucusu 4">
            <a:extLst>
              <a:ext uri="{FF2B5EF4-FFF2-40B4-BE49-F238E27FC236}">
                <a16:creationId xmlns:a16="http://schemas.microsoft.com/office/drawing/2014/main" id="{7BAA0A74-D3AC-4BE3-B2B4-A0893B046717}"/>
              </a:ext>
            </a:extLst>
          </p:cNvPr>
          <p:cNvSpPr>
            <a:spLocks noGrp="1"/>
          </p:cNvSpPr>
          <p:nvPr>
            <p:ph sz="quarter" idx="1"/>
          </p:nvPr>
        </p:nvSpPr>
        <p:spPr>
          <a:xfrm>
            <a:off x="2555776" y="646188"/>
            <a:ext cx="4949801" cy="363255"/>
          </a:xfrm>
        </p:spPr>
        <p:txBody>
          <a:bodyPr>
            <a:normAutofit fontScale="92500" lnSpcReduction="10000"/>
          </a:bodyPr>
          <a:lstStyle/>
          <a:p>
            <a:pPr marL="0" indent="0">
              <a:buNone/>
            </a:pPr>
            <a:r>
              <a:rPr lang="tr-TR" sz="2000" dirty="0">
                <a:solidFill>
                  <a:schemeClr val="bg2">
                    <a:lumMod val="75000"/>
                  </a:schemeClr>
                </a:solidFill>
              </a:rPr>
              <a:t>(8.1 </a:t>
            </a:r>
            <a:r>
              <a:rPr lang="tr-TR" sz="2000" dirty="0" err="1">
                <a:solidFill>
                  <a:schemeClr val="bg2">
                    <a:lumMod val="75000"/>
                  </a:schemeClr>
                </a:solidFill>
              </a:rPr>
              <a:t>According</a:t>
            </a:r>
            <a:r>
              <a:rPr lang="tr-TR" sz="2000" dirty="0">
                <a:solidFill>
                  <a:schemeClr val="bg2">
                    <a:lumMod val="75000"/>
                  </a:schemeClr>
                </a:solidFill>
              </a:rPr>
              <a:t> </a:t>
            </a:r>
            <a:r>
              <a:rPr lang="tr-TR" sz="2000" dirty="0" err="1">
                <a:solidFill>
                  <a:schemeClr val="bg2">
                    <a:lumMod val="75000"/>
                  </a:schemeClr>
                </a:solidFill>
              </a:rPr>
              <a:t>to</a:t>
            </a:r>
            <a:r>
              <a:rPr lang="tr-TR" sz="2000" dirty="0">
                <a:solidFill>
                  <a:schemeClr val="bg2">
                    <a:lumMod val="75000"/>
                  </a:schemeClr>
                </a:solidFill>
              </a:rPr>
              <a:t> </a:t>
            </a:r>
            <a:r>
              <a:rPr lang="tr-TR" sz="2000" dirty="0" err="1">
                <a:solidFill>
                  <a:schemeClr val="bg2">
                    <a:lumMod val="75000"/>
                  </a:schemeClr>
                </a:solidFill>
              </a:rPr>
              <a:t>Matrix</a:t>
            </a:r>
            <a:r>
              <a:rPr lang="tr-TR" sz="2000" dirty="0">
                <a:solidFill>
                  <a:schemeClr val="bg2">
                    <a:lumMod val="75000"/>
                  </a:schemeClr>
                </a:solidFill>
              </a:rPr>
              <a:t> </a:t>
            </a:r>
            <a:r>
              <a:rPr lang="tr-TR" sz="2000" dirty="0" err="1">
                <a:solidFill>
                  <a:schemeClr val="bg2">
                    <a:lumMod val="75000"/>
                  </a:schemeClr>
                </a:solidFill>
              </a:rPr>
              <a:t>Material</a:t>
            </a:r>
            <a:r>
              <a:rPr lang="tr-TR" sz="2000" dirty="0">
                <a:solidFill>
                  <a:schemeClr val="bg2">
                    <a:lumMod val="75000"/>
                  </a:schemeClr>
                </a:solidFill>
              </a:rPr>
              <a:t> </a:t>
            </a:r>
            <a:r>
              <a:rPr lang="tr-TR" sz="2000" dirty="0" err="1">
                <a:solidFill>
                  <a:schemeClr val="bg2">
                    <a:lumMod val="75000"/>
                  </a:schemeClr>
                </a:solidFill>
              </a:rPr>
              <a:t>Type</a:t>
            </a:r>
            <a:r>
              <a:rPr lang="tr-TR" sz="2000" dirty="0">
                <a:solidFill>
                  <a:schemeClr val="bg2">
                    <a:lumMod val="75000"/>
                  </a:schemeClr>
                </a:solidFill>
              </a:rPr>
              <a:t>)</a:t>
            </a:r>
          </a:p>
        </p:txBody>
      </p:sp>
    </p:spTree>
    <p:extLst>
      <p:ext uri="{BB962C8B-B14F-4D97-AF65-F5344CB8AC3E}">
        <p14:creationId xmlns:p14="http://schemas.microsoft.com/office/powerpoint/2010/main" val="49518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267744" y="6401307"/>
            <a:ext cx="5419328" cy="330520"/>
          </a:xfrm>
        </p:spPr>
        <p:txBody>
          <a:bodyPr/>
          <a:lstStyle/>
          <a:p>
            <a:r>
              <a:rPr lang="en-US" dirty="0"/>
              <a:t>General Information About Composite Materials / Mehmet </a:t>
            </a:r>
            <a:r>
              <a:rPr lang="en-US" dirty="0" err="1"/>
              <a:t>Zor</a:t>
            </a:r>
            <a:endParaRPr lang="tr-TR" dirty="0"/>
          </a:p>
        </p:txBody>
      </p:sp>
      <p:sp>
        <p:nvSpPr>
          <p:cNvPr id="5" name="İçerik Yer Tutucusu 4"/>
          <p:cNvSpPr>
            <a:spLocks noGrp="1"/>
          </p:cNvSpPr>
          <p:nvPr>
            <p:ph sz="quarter" idx="1"/>
          </p:nvPr>
        </p:nvSpPr>
        <p:spPr>
          <a:xfrm>
            <a:off x="301752" y="1580867"/>
            <a:ext cx="8842248" cy="347680"/>
          </a:xfrm>
        </p:spPr>
        <p:txBody>
          <a:bodyPr>
            <a:noAutofit/>
          </a:bodyPr>
          <a:lstStyle/>
          <a:p>
            <a:pPr marL="0" indent="0">
              <a:buNone/>
            </a:pPr>
            <a:r>
              <a:rPr lang="tr-TR" sz="1800" b="1" dirty="0">
                <a:solidFill>
                  <a:srgbClr val="000000"/>
                </a:solidFill>
              </a:rPr>
              <a:t>8.2 </a:t>
            </a:r>
            <a:r>
              <a:rPr lang="tr-TR" sz="1800" b="1" dirty="0" err="1">
                <a:solidFill>
                  <a:srgbClr val="000000"/>
                </a:solidFill>
              </a:rPr>
              <a:t>Classification</a:t>
            </a:r>
            <a:r>
              <a:rPr lang="tr-TR" sz="1800" b="1" dirty="0">
                <a:solidFill>
                  <a:srgbClr val="000000"/>
                </a:solidFill>
              </a:rPr>
              <a:t> </a:t>
            </a:r>
            <a:r>
              <a:rPr lang="tr-TR" sz="1800" b="1" dirty="0" err="1">
                <a:solidFill>
                  <a:srgbClr val="000000"/>
                </a:solidFill>
              </a:rPr>
              <a:t>According</a:t>
            </a:r>
            <a:r>
              <a:rPr lang="tr-TR" sz="1800" b="1" dirty="0">
                <a:solidFill>
                  <a:srgbClr val="000000"/>
                </a:solidFill>
              </a:rPr>
              <a:t> </a:t>
            </a:r>
            <a:r>
              <a:rPr lang="tr-TR" sz="1800" b="1" dirty="0" err="1">
                <a:solidFill>
                  <a:srgbClr val="000000"/>
                </a:solidFill>
              </a:rPr>
              <a:t>to</a:t>
            </a:r>
            <a:r>
              <a:rPr lang="tr-TR" sz="1800" b="1" dirty="0">
                <a:solidFill>
                  <a:srgbClr val="000000"/>
                </a:solidFill>
              </a:rPr>
              <a:t> Components </a:t>
            </a:r>
            <a:r>
              <a:rPr lang="tr-TR" sz="1800" b="1" dirty="0" err="1">
                <a:solidFill>
                  <a:srgbClr val="000000"/>
                </a:solidFill>
              </a:rPr>
              <a:t>Pair</a:t>
            </a:r>
            <a:r>
              <a:rPr lang="tr-TR" sz="1800" b="1" dirty="0">
                <a:solidFill>
                  <a:srgbClr val="000000"/>
                </a:solidFill>
              </a:rPr>
              <a:t> </a:t>
            </a:r>
            <a:r>
              <a:rPr lang="tr-TR" sz="1800" b="1" dirty="0" err="1">
                <a:solidFill>
                  <a:srgbClr val="000000"/>
                </a:solidFill>
              </a:rPr>
              <a:t>Alternatives</a:t>
            </a:r>
            <a:endParaRPr lang="tr-TR" sz="1800" b="1" dirty="0"/>
          </a:p>
        </p:txBody>
      </p:sp>
      <p:graphicFrame>
        <p:nvGraphicFramePr>
          <p:cNvPr id="6" name="Group 38"/>
          <p:cNvGraphicFramePr>
            <a:graphicFrameLocks noGrp="1"/>
          </p:cNvGraphicFramePr>
          <p:nvPr>
            <p:extLst>
              <p:ext uri="{D42A27DB-BD31-4B8C-83A1-F6EECF244321}">
                <p14:modId xmlns:p14="http://schemas.microsoft.com/office/powerpoint/2010/main" val="826868922"/>
              </p:ext>
            </p:extLst>
          </p:nvPr>
        </p:nvGraphicFramePr>
        <p:xfrm>
          <a:off x="755576" y="1970079"/>
          <a:ext cx="7488833" cy="3198811"/>
        </p:xfrm>
        <a:graphic>
          <a:graphicData uri="http://schemas.openxmlformats.org/drawingml/2006/table">
            <a:tbl>
              <a:tblPr/>
              <a:tblGrid>
                <a:gridCol w="1795800">
                  <a:extLst>
                    <a:ext uri="{9D8B030D-6E8A-4147-A177-3AD203B41FA5}">
                      <a16:colId xmlns:a16="http://schemas.microsoft.com/office/drawing/2014/main" val="20000"/>
                    </a:ext>
                  </a:extLst>
                </a:gridCol>
                <a:gridCol w="2011824">
                  <a:extLst>
                    <a:ext uri="{9D8B030D-6E8A-4147-A177-3AD203B41FA5}">
                      <a16:colId xmlns:a16="http://schemas.microsoft.com/office/drawing/2014/main" val="20001"/>
                    </a:ext>
                  </a:extLst>
                </a:gridCol>
                <a:gridCol w="3681209">
                  <a:extLst>
                    <a:ext uri="{9D8B030D-6E8A-4147-A177-3AD203B41FA5}">
                      <a16:colId xmlns:a16="http://schemas.microsoft.com/office/drawing/2014/main" val="20002"/>
                    </a:ext>
                  </a:extLst>
                </a:gridCol>
              </a:tblGrid>
              <a:tr h="96370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600" b="1" i="0" u="none" strike="noStrike" cap="none" normalizeH="0" baseline="0" dirty="0" err="1">
                          <a:ln>
                            <a:noFill/>
                          </a:ln>
                          <a:solidFill>
                            <a:srgbClr val="000000"/>
                          </a:solidFill>
                          <a:effectLst/>
                          <a:latin typeface="Verdana" pitchFamily="34" charset="0"/>
                          <a:cs typeface="Times New Roman" pitchFamily="18" charset="0"/>
                        </a:rPr>
                        <a:t>Matrix</a:t>
                      </a:r>
                      <a:r>
                        <a:rPr kumimoji="0" lang="tr-TR" sz="1600" b="1" i="0" u="none" strike="noStrike" cap="none" normalizeH="0" baseline="0" dirty="0">
                          <a:ln>
                            <a:noFill/>
                          </a:ln>
                          <a:solidFill>
                            <a:srgbClr val="000000"/>
                          </a:solidFill>
                          <a:effectLst/>
                          <a:latin typeface="Verdana" pitchFamily="34" charset="0"/>
                          <a:cs typeface="Times New Roman" pitchFamily="18" charset="0"/>
                        </a:rPr>
                        <a:t> </a:t>
                      </a:r>
                      <a:r>
                        <a:rPr kumimoji="0" lang="tr-TR" sz="1600" b="1" i="0" u="none" strike="noStrike" cap="none" normalizeH="0" baseline="0" dirty="0" err="1">
                          <a:ln>
                            <a:noFill/>
                          </a:ln>
                          <a:solidFill>
                            <a:srgbClr val="000000"/>
                          </a:solidFill>
                          <a:effectLst/>
                          <a:latin typeface="Verdana" pitchFamily="34" charset="0"/>
                          <a:cs typeface="Times New Roman" pitchFamily="18" charset="0"/>
                        </a:rPr>
                        <a:t>Materials</a:t>
                      </a:r>
                      <a:endParaRPr kumimoji="0" lang="tr-TR" sz="1600" b="0" i="0" u="none" strike="noStrike" cap="none" normalizeH="0" baseline="0" dirty="0">
                        <a:ln>
                          <a:noFill/>
                        </a:ln>
                        <a:solidFill>
                          <a:schemeClr val="tx1"/>
                        </a:solidFill>
                        <a:effectLst/>
                        <a:latin typeface="Verdana" pitchFamily="34" charset="0"/>
                      </a:endParaRPr>
                    </a:p>
                  </a:txBody>
                  <a:tcPr marT="45725" marB="45725"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600" b="1" i="0" u="none" strike="noStrike" cap="none" normalizeH="0" baseline="0" dirty="0" err="1">
                          <a:ln>
                            <a:noFill/>
                          </a:ln>
                          <a:solidFill>
                            <a:srgbClr val="000000"/>
                          </a:solidFill>
                          <a:effectLst/>
                          <a:latin typeface="Verdana" pitchFamily="34" charset="0"/>
                          <a:cs typeface="Times New Roman" pitchFamily="18" charset="0"/>
                        </a:rPr>
                        <a:t>Reinforcement</a:t>
                      </a:r>
                      <a:r>
                        <a:rPr kumimoji="0" lang="tr-TR" sz="1600" b="1" i="0" u="none" strike="noStrike" cap="none" normalizeH="0" baseline="0" dirty="0">
                          <a:ln>
                            <a:noFill/>
                          </a:ln>
                          <a:solidFill>
                            <a:srgbClr val="000000"/>
                          </a:solidFill>
                          <a:effectLst/>
                          <a:latin typeface="Verdana" pitchFamily="34" charset="0"/>
                          <a:cs typeface="Times New Roman" pitchFamily="18" charset="0"/>
                        </a:rPr>
                        <a:t> </a:t>
                      </a:r>
                      <a:r>
                        <a:rPr kumimoji="0" lang="tr-TR" sz="1600" b="1" i="0" u="none" strike="noStrike" cap="none" normalizeH="0" baseline="0" dirty="0" err="1">
                          <a:ln>
                            <a:noFill/>
                          </a:ln>
                          <a:solidFill>
                            <a:srgbClr val="000000"/>
                          </a:solidFill>
                          <a:effectLst/>
                          <a:latin typeface="Verdana" pitchFamily="34" charset="0"/>
                          <a:cs typeface="Times New Roman" pitchFamily="18" charset="0"/>
                        </a:rPr>
                        <a:t>Elements</a:t>
                      </a:r>
                      <a:endParaRPr kumimoji="0" lang="tr-TR" sz="1600" b="0" i="0" u="none" strike="noStrike" cap="none" normalizeH="0" baseline="0" dirty="0">
                        <a:ln>
                          <a:noFill/>
                        </a:ln>
                        <a:solidFill>
                          <a:schemeClr val="tx1"/>
                        </a:solidFill>
                        <a:effectLst/>
                        <a:latin typeface="Verdana" pitchFamily="34" charset="0"/>
                      </a:endParaRPr>
                    </a:p>
                  </a:txBody>
                  <a:tcPr marT="45725" marB="45725"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600" b="1" i="0" u="none" strike="noStrike" cap="none" normalizeH="0" baseline="0" dirty="0" err="1">
                          <a:ln>
                            <a:noFill/>
                          </a:ln>
                          <a:solidFill>
                            <a:srgbClr val="000000"/>
                          </a:solidFill>
                          <a:effectLst/>
                          <a:latin typeface="Verdana" pitchFamily="34" charset="0"/>
                          <a:cs typeface="Times New Roman" pitchFamily="18" charset="0"/>
                        </a:rPr>
                        <a:t>Shape</a:t>
                      </a:r>
                      <a:r>
                        <a:rPr kumimoji="0" lang="tr-TR" sz="1600" b="1" i="0" u="none" strike="noStrike" cap="none" normalizeH="0" baseline="0" dirty="0">
                          <a:ln>
                            <a:noFill/>
                          </a:ln>
                          <a:solidFill>
                            <a:srgbClr val="000000"/>
                          </a:solidFill>
                          <a:effectLst/>
                          <a:latin typeface="Verdana" pitchFamily="34" charset="0"/>
                          <a:cs typeface="Times New Roman" pitchFamily="18" charset="0"/>
                        </a:rPr>
                        <a:t> of </a:t>
                      </a:r>
                      <a:r>
                        <a:rPr kumimoji="0" lang="tr-TR" sz="1600" b="1" i="0" u="none" strike="noStrike" cap="none" normalizeH="0" baseline="0" dirty="0" err="1">
                          <a:ln>
                            <a:noFill/>
                          </a:ln>
                          <a:solidFill>
                            <a:srgbClr val="000000"/>
                          </a:solidFill>
                          <a:effectLst/>
                          <a:latin typeface="Verdana" pitchFamily="34" charset="0"/>
                          <a:cs typeface="Times New Roman" pitchFamily="18" charset="0"/>
                        </a:rPr>
                        <a:t>Composite</a:t>
                      </a:r>
                      <a:r>
                        <a:rPr kumimoji="0" lang="tr-TR" sz="1600" b="1" i="0" u="none" strike="noStrike" cap="none" normalizeH="0" baseline="0" dirty="0">
                          <a:ln>
                            <a:noFill/>
                          </a:ln>
                          <a:solidFill>
                            <a:srgbClr val="000000"/>
                          </a:solidFill>
                          <a:effectLst/>
                          <a:latin typeface="Verdana" pitchFamily="34" charset="0"/>
                          <a:cs typeface="Times New Roman" pitchFamily="18" charset="0"/>
                        </a:rPr>
                        <a:t> </a:t>
                      </a:r>
                      <a:r>
                        <a:rPr kumimoji="0" lang="tr-TR" sz="1600" b="1" i="0" u="none" strike="noStrike" cap="none" normalizeH="0" baseline="0" dirty="0" err="1">
                          <a:ln>
                            <a:noFill/>
                          </a:ln>
                          <a:solidFill>
                            <a:srgbClr val="000000"/>
                          </a:solidFill>
                          <a:effectLst/>
                          <a:latin typeface="Verdana" pitchFamily="34" charset="0"/>
                          <a:cs typeface="Times New Roman" pitchFamily="18" charset="0"/>
                        </a:rPr>
                        <a:t>Structure</a:t>
                      </a:r>
                      <a:endParaRPr kumimoji="0" lang="tr-TR" sz="1600" b="0" i="0" u="none" strike="noStrike" cap="none" normalizeH="0" baseline="0" dirty="0">
                        <a:ln>
                          <a:noFill/>
                        </a:ln>
                        <a:solidFill>
                          <a:schemeClr val="tx1"/>
                        </a:solidFill>
                        <a:effectLst/>
                        <a:latin typeface="Verdana" pitchFamily="34" charset="0"/>
                      </a:endParaRPr>
                    </a:p>
                  </a:txBody>
                  <a:tcPr marT="45725" marB="45725"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0"/>
                  </a:ext>
                </a:extLst>
              </a:tr>
              <a:tr h="39627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600" b="0" i="0" u="none" strike="noStrike" cap="none" normalizeH="0" baseline="0" dirty="0" err="1">
                          <a:ln>
                            <a:noFill/>
                          </a:ln>
                          <a:solidFill>
                            <a:srgbClr val="000000"/>
                          </a:solidFill>
                          <a:effectLst/>
                          <a:latin typeface="Verdana" pitchFamily="34" charset="0"/>
                          <a:cs typeface="Times New Roman" pitchFamily="18" charset="0"/>
                        </a:rPr>
                        <a:t>Polymers</a:t>
                      </a:r>
                      <a:endParaRPr kumimoji="0" lang="tr-TR" sz="1600" b="0" i="0" u="none" strike="noStrike" cap="none" normalizeH="0" baseline="0" dirty="0">
                        <a:ln>
                          <a:noFill/>
                        </a:ln>
                        <a:solidFill>
                          <a:schemeClr val="tx1"/>
                        </a:solidFill>
                        <a:effectLst/>
                        <a:latin typeface="Verdana" pitchFamily="34" charset="0"/>
                      </a:endParaRPr>
                    </a:p>
                  </a:txBody>
                  <a:tcPr marT="45725" marB="45725"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600" b="0" i="0" u="none" strike="noStrike" cap="none" normalizeH="0" baseline="0" dirty="0" err="1">
                          <a:ln>
                            <a:noFill/>
                          </a:ln>
                          <a:solidFill>
                            <a:srgbClr val="000000"/>
                          </a:solidFill>
                          <a:effectLst/>
                          <a:latin typeface="Verdana" pitchFamily="34" charset="0"/>
                          <a:cs typeface="Times New Roman" pitchFamily="18" charset="0"/>
                        </a:rPr>
                        <a:t>Fibers</a:t>
                      </a:r>
                      <a:endParaRPr kumimoji="0" lang="tr-TR" sz="1600" b="0" i="0" u="none" strike="noStrike" cap="none" normalizeH="0" baseline="0" dirty="0">
                        <a:ln>
                          <a:noFill/>
                        </a:ln>
                        <a:solidFill>
                          <a:schemeClr val="tx1"/>
                        </a:solidFill>
                        <a:effectLst/>
                        <a:latin typeface="Verdana" pitchFamily="34" charset="0"/>
                      </a:endParaRPr>
                    </a:p>
                  </a:txBody>
                  <a:tcPr marT="45725" marB="45725"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600" b="0" i="0" u="none" strike="noStrike" cap="none" normalizeH="0" baseline="0" dirty="0" err="1">
                          <a:ln>
                            <a:noFill/>
                          </a:ln>
                          <a:solidFill>
                            <a:srgbClr val="000000"/>
                          </a:solidFill>
                          <a:effectLst/>
                          <a:latin typeface="Verdana" pitchFamily="34" charset="0"/>
                          <a:cs typeface="Times New Roman" pitchFamily="18" charset="0"/>
                        </a:rPr>
                        <a:t>Layers</a:t>
                      </a:r>
                      <a:endParaRPr kumimoji="0" lang="tr-TR" sz="1600" b="0" i="0" u="none" strike="noStrike" cap="none" normalizeH="0" baseline="0" dirty="0">
                        <a:ln>
                          <a:noFill/>
                        </a:ln>
                        <a:solidFill>
                          <a:schemeClr val="tx1"/>
                        </a:solidFill>
                        <a:effectLst/>
                        <a:latin typeface="Verdana" pitchFamily="34" charset="0"/>
                      </a:endParaRPr>
                    </a:p>
                  </a:txBody>
                  <a:tcPr marT="45725" marB="45725"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r h="39627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600" b="0" i="0" u="none" strike="noStrike" cap="none" normalizeH="0" baseline="0" dirty="0" err="1">
                          <a:ln>
                            <a:noFill/>
                          </a:ln>
                          <a:solidFill>
                            <a:srgbClr val="000000"/>
                          </a:solidFill>
                          <a:effectLst/>
                          <a:latin typeface="Verdana" pitchFamily="34" charset="0"/>
                          <a:cs typeface="Times New Roman" pitchFamily="18" charset="0"/>
                        </a:rPr>
                        <a:t>Metals</a:t>
                      </a:r>
                      <a:endParaRPr kumimoji="0" lang="tr-TR" sz="1600" b="0" i="0" u="none" strike="noStrike" cap="none" normalizeH="0" baseline="0" dirty="0">
                        <a:ln>
                          <a:noFill/>
                        </a:ln>
                        <a:solidFill>
                          <a:schemeClr val="tx1"/>
                        </a:solidFill>
                        <a:effectLst/>
                        <a:latin typeface="Verdana" pitchFamily="34" charset="0"/>
                      </a:endParaRPr>
                    </a:p>
                  </a:txBody>
                  <a:tcPr marT="45725" marB="45725"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600" b="0" i="0" u="none" strike="noStrike" cap="none" normalizeH="0" baseline="0" dirty="0" err="1">
                          <a:ln>
                            <a:noFill/>
                          </a:ln>
                          <a:solidFill>
                            <a:srgbClr val="000000"/>
                          </a:solidFill>
                          <a:effectLst/>
                          <a:latin typeface="Verdana" pitchFamily="34" charset="0"/>
                          <a:cs typeface="Times New Roman" pitchFamily="18" charset="0"/>
                        </a:rPr>
                        <a:t>Granular</a:t>
                      </a:r>
                      <a:endParaRPr kumimoji="0" lang="tr-TR" sz="1600" b="0" i="0" u="none" strike="noStrike" cap="none" normalizeH="0" baseline="0" dirty="0">
                        <a:ln>
                          <a:noFill/>
                        </a:ln>
                        <a:solidFill>
                          <a:schemeClr val="tx1"/>
                        </a:solidFill>
                        <a:effectLst/>
                        <a:latin typeface="Verdana" pitchFamily="34" charset="0"/>
                      </a:endParaRPr>
                    </a:p>
                  </a:txBody>
                  <a:tcPr marT="45725" marB="45725"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600" b="0" i="0" u="none" strike="noStrike" cap="none" normalizeH="0" baseline="0" dirty="0" err="1">
                          <a:ln>
                            <a:noFill/>
                          </a:ln>
                          <a:solidFill>
                            <a:srgbClr val="000000"/>
                          </a:solidFill>
                          <a:effectLst/>
                          <a:latin typeface="Verdana" pitchFamily="34" charset="0"/>
                          <a:cs typeface="Times New Roman" pitchFamily="18" charset="0"/>
                        </a:rPr>
                        <a:t>Coatings</a:t>
                      </a:r>
                      <a:endParaRPr kumimoji="0" lang="tr-TR" sz="1600" b="0" i="0" u="none" strike="noStrike" cap="none" normalizeH="0" baseline="0" dirty="0">
                        <a:ln>
                          <a:noFill/>
                        </a:ln>
                        <a:solidFill>
                          <a:schemeClr val="tx1"/>
                        </a:solidFill>
                        <a:effectLst/>
                        <a:latin typeface="Verdana" pitchFamily="34" charset="0"/>
                      </a:endParaRPr>
                    </a:p>
                  </a:txBody>
                  <a:tcPr marT="45725" marB="45725"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2"/>
                  </a:ext>
                </a:extLst>
              </a:tr>
              <a:tr h="39627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600" b="0" i="0" u="none" strike="noStrike" cap="none" normalizeH="0" baseline="0" dirty="0" err="1">
                          <a:ln>
                            <a:noFill/>
                          </a:ln>
                          <a:solidFill>
                            <a:srgbClr val="000000"/>
                          </a:solidFill>
                          <a:effectLst/>
                          <a:latin typeface="Verdana" pitchFamily="34" charset="0"/>
                          <a:cs typeface="Times New Roman" pitchFamily="18" charset="0"/>
                        </a:rPr>
                        <a:t>Ceramics</a:t>
                      </a:r>
                      <a:endParaRPr kumimoji="0" lang="tr-TR" sz="1600" b="0" i="0" u="none" strike="noStrike" cap="none" normalizeH="0" baseline="0" dirty="0">
                        <a:ln>
                          <a:noFill/>
                        </a:ln>
                        <a:solidFill>
                          <a:schemeClr val="tx1"/>
                        </a:solidFill>
                        <a:effectLst/>
                        <a:latin typeface="Verdana" pitchFamily="34" charset="0"/>
                      </a:endParaRPr>
                    </a:p>
                  </a:txBody>
                  <a:tcPr marT="45725" marB="45725"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600" b="0" i="0" u="none" strike="noStrike" cap="none" normalizeH="0" baseline="0">
                          <a:ln>
                            <a:noFill/>
                          </a:ln>
                          <a:solidFill>
                            <a:srgbClr val="000000"/>
                          </a:solidFill>
                          <a:effectLst/>
                          <a:latin typeface="Verdana" pitchFamily="34" charset="0"/>
                          <a:cs typeface="Times New Roman" pitchFamily="18" charset="0"/>
                        </a:rPr>
                        <a:t>Whiskers </a:t>
                      </a:r>
                      <a:endParaRPr kumimoji="0" lang="tr-TR" sz="1600" b="0" i="0" u="none" strike="noStrike" cap="none" normalizeH="0" baseline="0">
                        <a:ln>
                          <a:noFill/>
                        </a:ln>
                        <a:solidFill>
                          <a:schemeClr val="tx1"/>
                        </a:solidFill>
                        <a:effectLst/>
                        <a:latin typeface="Verdana" pitchFamily="34" charset="0"/>
                      </a:endParaRPr>
                    </a:p>
                  </a:txBody>
                  <a:tcPr marT="45725" marB="45725"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600" b="0" i="0" u="none" strike="noStrike" cap="none" normalizeH="0" baseline="0" dirty="0">
                          <a:ln>
                            <a:noFill/>
                          </a:ln>
                          <a:solidFill>
                            <a:srgbClr val="000000"/>
                          </a:solidFill>
                          <a:effectLst/>
                          <a:latin typeface="Verdana" pitchFamily="34" charset="0"/>
                          <a:cs typeface="Times New Roman" pitchFamily="18" charset="0"/>
                        </a:rPr>
                        <a:t>Film-</a:t>
                      </a:r>
                      <a:r>
                        <a:rPr kumimoji="0" lang="tr-TR" sz="1600" b="0" i="0" u="none" strike="noStrike" cap="none" normalizeH="0" baseline="0" dirty="0" err="1">
                          <a:ln>
                            <a:noFill/>
                          </a:ln>
                          <a:solidFill>
                            <a:srgbClr val="000000"/>
                          </a:solidFill>
                          <a:effectLst/>
                          <a:latin typeface="Verdana" pitchFamily="34" charset="0"/>
                          <a:cs typeface="Times New Roman" pitchFamily="18" charset="0"/>
                        </a:rPr>
                        <a:t>Foil</a:t>
                      </a:r>
                      <a:endParaRPr kumimoji="0" lang="tr-TR" sz="1600" b="0" i="0" u="none" strike="noStrike" cap="none" normalizeH="0" baseline="0" dirty="0">
                        <a:ln>
                          <a:noFill/>
                        </a:ln>
                        <a:solidFill>
                          <a:schemeClr val="tx1"/>
                        </a:solidFill>
                        <a:effectLst/>
                        <a:latin typeface="Verdana" pitchFamily="34" charset="0"/>
                      </a:endParaRPr>
                    </a:p>
                  </a:txBody>
                  <a:tcPr marT="45725" marB="45725"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3"/>
                  </a:ext>
                </a:extLst>
              </a:tr>
              <a:tr h="496937">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600" b="0" i="0" u="none" strike="noStrike" cap="none" normalizeH="0" baseline="0" dirty="0">
                          <a:ln>
                            <a:noFill/>
                          </a:ln>
                          <a:solidFill>
                            <a:srgbClr val="000000"/>
                          </a:solidFill>
                          <a:effectLst/>
                          <a:latin typeface="Verdana" pitchFamily="34" charset="0"/>
                          <a:cs typeface="Times New Roman" pitchFamily="18" charset="0"/>
                        </a:rPr>
                        <a:t>  </a:t>
                      </a:r>
                      <a:endParaRPr kumimoji="0" lang="tr-TR" sz="1600" b="0" i="0" u="none" strike="noStrike" cap="none" normalizeH="0" baseline="0" dirty="0">
                        <a:ln>
                          <a:noFill/>
                        </a:ln>
                        <a:solidFill>
                          <a:schemeClr val="tx1"/>
                        </a:solidFill>
                        <a:effectLst/>
                        <a:latin typeface="Verdana" pitchFamily="34" charset="0"/>
                      </a:endParaRPr>
                    </a:p>
                  </a:txBody>
                  <a:tcPr marT="45725" marB="45725"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600" b="0" i="0" u="none" strike="noStrike" cap="none" normalizeH="0" baseline="0" dirty="0" err="1">
                          <a:ln>
                            <a:noFill/>
                          </a:ln>
                          <a:solidFill>
                            <a:srgbClr val="000000"/>
                          </a:solidFill>
                          <a:effectLst/>
                          <a:latin typeface="Verdana" pitchFamily="34" charset="0"/>
                          <a:cs typeface="Times New Roman" pitchFamily="18" charset="0"/>
                        </a:rPr>
                        <a:t>Powder</a:t>
                      </a:r>
                      <a:endParaRPr kumimoji="0" lang="tr-TR" sz="1600" b="0" i="0" u="none" strike="noStrike" cap="none" normalizeH="0" baseline="0" dirty="0">
                        <a:ln>
                          <a:noFill/>
                        </a:ln>
                        <a:solidFill>
                          <a:schemeClr val="tx1"/>
                        </a:solidFill>
                        <a:effectLst/>
                        <a:latin typeface="Verdana" pitchFamily="34" charset="0"/>
                      </a:endParaRPr>
                    </a:p>
                  </a:txBody>
                  <a:tcPr marT="45725" marB="45725"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600" b="0" i="0" u="none" strike="noStrike" cap="none" normalizeH="0" baseline="0" dirty="0" err="1">
                          <a:ln>
                            <a:noFill/>
                          </a:ln>
                          <a:solidFill>
                            <a:srgbClr val="000000"/>
                          </a:solidFill>
                          <a:effectLst/>
                          <a:latin typeface="Verdana" pitchFamily="34" charset="0"/>
                          <a:cs typeface="Times New Roman" pitchFamily="18" charset="0"/>
                        </a:rPr>
                        <a:t>Honey-Combs</a:t>
                      </a:r>
                      <a:endParaRPr kumimoji="0" lang="tr-TR" sz="1600" b="0" i="0" u="none" strike="noStrike" cap="none" normalizeH="0" baseline="0" dirty="0">
                        <a:ln>
                          <a:noFill/>
                        </a:ln>
                        <a:solidFill>
                          <a:srgbClr val="000000"/>
                        </a:solidFill>
                        <a:effectLst/>
                        <a:latin typeface="Verdana" pitchFamily="34" charset="0"/>
                        <a:cs typeface="Times New Roman" pitchFamily="18" charset="0"/>
                      </a:endParaRPr>
                    </a:p>
                  </a:txBody>
                  <a:tcPr marT="45725" marB="45725"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4"/>
                  </a:ext>
                </a:extLst>
              </a:tr>
              <a:tr h="54932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600" b="0" i="0" u="none" strike="noStrike" cap="none" normalizeH="0" baseline="0" dirty="0">
                          <a:ln>
                            <a:noFill/>
                          </a:ln>
                          <a:solidFill>
                            <a:srgbClr val="000000"/>
                          </a:solidFill>
                          <a:effectLst/>
                          <a:latin typeface="Verdana" pitchFamily="34" charset="0"/>
                          <a:cs typeface="Times New Roman" pitchFamily="18" charset="0"/>
                        </a:rPr>
                        <a:t> </a:t>
                      </a:r>
                      <a:endParaRPr kumimoji="0" lang="tr-TR" sz="1600" b="0" i="0" u="none" strike="noStrike" cap="none" normalizeH="0" baseline="0" dirty="0">
                        <a:ln>
                          <a:noFill/>
                        </a:ln>
                        <a:solidFill>
                          <a:schemeClr val="tx1"/>
                        </a:solidFill>
                        <a:effectLst/>
                        <a:latin typeface="Verdana" pitchFamily="34" charset="0"/>
                      </a:endParaRPr>
                    </a:p>
                  </a:txBody>
                  <a:tcPr marT="45725" marB="45725"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600" b="0" i="0" u="none" strike="noStrike" cap="none" normalizeH="0" baseline="0" dirty="0" err="1">
                          <a:ln>
                            <a:noFill/>
                          </a:ln>
                          <a:solidFill>
                            <a:srgbClr val="000000"/>
                          </a:solidFill>
                          <a:effectLst/>
                          <a:latin typeface="Verdana" pitchFamily="34" charset="0"/>
                          <a:cs typeface="Times New Roman" pitchFamily="18" charset="0"/>
                        </a:rPr>
                        <a:t>Chip</a:t>
                      </a:r>
                      <a:endParaRPr kumimoji="0" lang="tr-TR" sz="1600" b="0" i="0" u="none" strike="noStrike" cap="none" normalizeH="0" baseline="0" dirty="0">
                        <a:ln>
                          <a:noFill/>
                        </a:ln>
                        <a:solidFill>
                          <a:schemeClr val="tx1"/>
                        </a:solidFill>
                        <a:effectLst/>
                        <a:latin typeface="Verdana" pitchFamily="34" charset="0"/>
                      </a:endParaRPr>
                    </a:p>
                  </a:txBody>
                  <a:tcPr marT="45725" marB="45725"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600" b="0" i="0" u="none" strike="noStrike" cap="none" normalizeH="0" baseline="0" dirty="0" err="1">
                          <a:ln>
                            <a:noFill/>
                          </a:ln>
                          <a:solidFill>
                            <a:srgbClr val="000000"/>
                          </a:solidFill>
                          <a:effectLst/>
                          <a:latin typeface="Verdana" pitchFamily="34" charset="0"/>
                          <a:cs typeface="Times New Roman" pitchFamily="18" charset="0"/>
                        </a:rPr>
                        <a:t>Filament</a:t>
                      </a:r>
                      <a:r>
                        <a:rPr kumimoji="0" lang="tr-TR" sz="1600" b="0" i="0" u="none" strike="noStrike" cap="none" normalizeH="0" baseline="0" dirty="0">
                          <a:ln>
                            <a:noFill/>
                          </a:ln>
                          <a:solidFill>
                            <a:srgbClr val="000000"/>
                          </a:solidFill>
                          <a:effectLst/>
                          <a:latin typeface="Verdana" pitchFamily="34" charset="0"/>
                          <a:cs typeface="Times New Roman" pitchFamily="18" charset="0"/>
                        </a:rPr>
                        <a:t> </a:t>
                      </a:r>
                      <a:r>
                        <a:rPr kumimoji="0" lang="tr-TR" sz="1600" b="0" i="0" u="none" strike="noStrike" cap="none" normalizeH="0" baseline="0" dirty="0" err="1">
                          <a:ln>
                            <a:noFill/>
                          </a:ln>
                          <a:solidFill>
                            <a:srgbClr val="000000"/>
                          </a:solidFill>
                          <a:effectLst/>
                          <a:latin typeface="Verdana" pitchFamily="34" charset="0"/>
                          <a:cs typeface="Times New Roman" pitchFamily="18" charset="0"/>
                        </a:rPr>
                        <a:t>Wrapped</a:t>
                      </a:r>
                      <a:r>
                        <a:rPr kumimoji="0" lang="tr-TR" sz="1600" b="0" i="0" u="none" strike="noStrike" cap="none" normalizeH="0" baseline="0" dirty="0">
                          <a:ln>
                            <a:noFill/>
                          </a:ln>
                          <a:solidFill>
                            <a:srgbClr val="000000"/>
                          </a:solidFill>
                          <a:effectLst/>
                          <a:latin typeface="Verdana" pitchFamily="34" charset="0"/>
                          <a:cs typeface="Times New Roman" pitchFamily="18" charset="0"/>
                        </a:rPr>
                        <a:t> </a:t>
                      </a:r>
                      <a:r>
                        <a:rPr kumimoji="0" lang="tr-TR" sz="1600" b="0" i="0" u="none" strike="noStrike" cap="none" normalizeH="0" baseline="0" dirty="0" err="1">
                          <a:ln>
                            <a:noFill/>
                          </a:ln>
                          <a:solidFill>
                            <a:srgbClr val="000000"/>
                          </a:solidFill>
                          <a:effectLst/>
                          <a:latin typeface="Verdana" pitchFamily="34" charset="0"/>
                          <a:cs typeface="Times New Roman" pitchFamily="18" charset="0"/>
                        </a:rPr>
                        <a:t>Structures</a:t>
                      </a:r>
                      <a:endParaRPr kumimoji="0" lang="tr-TR" sz="1600" b="0" i="0" u="none" strike="noStrike" cap="none" normalizeH="0" baseline="0" dirty="0">
                        <a:ln>
                          <a:noFill/>
                        </a:ln>
                        <a:solidFill>
                          <a:schemeClr val="tx1"/>
                        </a:solidFill>
                        <a:effectLst/>
                        <a:latin typeface="Verdana" pitchFamily="34" charset="0"/>
                      </a:endParaRPr>
                    </a:p>
                  </a:txBody>
                  <a:tcPr marT="45725" marB="45725"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5"/>
                  </a:ext>
                </a:extLst>
              </a:tr>
            </a:tbl>
          </a:graphicData>
        </a:graphic>
      </p:graphicFrame>
      <p:sp>
        <p:nvSpPr>
          <p:cNvPr id="8" name="Metin kutusu 7"/>
          <p:cNvSpPr txBox="1"/>
          <p:nvPr/>
        </p:nvSpPr>
        <p:spPr>
          <a:xfrm>
            <a:off x="33790" y="5112941"/>
            <a:ext cx="9252520" cy="1288366"/>
          </a:xfrm>
          <a:prstGeom prst="rect">
            <a:avLst/>
          </a:prstGeom>
          <a:noFill/>
        </p:spPr>
        <p:txBody>
          <a:bodyPr wrap="square" rtlCol="0">
            <a:spAutoFit/>
          </a:bodyPr>
          <a:lstStyle/>
          <a:p>
            <a:pPr marL="742950" lvl="1" indent="-285750">
              <a:lnSpc>
                <a:spcPct val="150000"/>
              </a:lnSpc>
              <a:buFont typeface="Arial" pitchFamily="34" charset="0"/>
              <a:buChar char="•"/>
            </a:pPr>
            <a:r>
              <a:rPr lang="en-US" b="1" dirty="0" err="1">
                <a:solidFill>
                  <a:srgbClr val="000000"/>
                </a:solidFill>
              </a:rPr>
              <a:t>Granul</a:t>
            </a:r>
            <a:r>
              <a:rPr lang="tr-TR" b="1" dirty="0">
                <a:solidFill>
                  <a:srgbClr val="000000"/>
                </a:solidFill>
              </a:rPr>
              <a:t>ar</a:t>
            </a:r>
            <a:r>
              <a:rPr lang="en-US" dirty="0">
                <a:solidFill>
                  <a:srgbClr val="000000"/>
                </a:solidFill>
              </a:rPr>
              <a:t>: Grain-shaped raw material, rice-sized raw product obtained from recycling plastic bags.</a:t>
            </a:r>
            <a:endParaRPr lang="tr-TR" dirty="0">
              <a:solidFill>
                <a:srgbClr val="000000"/>
              </a:solidFill>
            </a:endParaRPr>
          </a:p>
          <a:p>
            <a:pPr marL="742950" lvl="1" indent="-285750">
              <a:lnSpc>
                <a:spcPct val="150000"/>
              </a:lnSpc>
              <a:buFont typeface="Arial" pitchFamily="34" charset="0"/>
              <a:buChar char="•"/>
            </a:pPr>
            <a:r>
              <a:rPr lang="en-US" b="1" dirty="0">
                <a:solidFill>
                  <a:srgbClr val="000000"/>
                </a:solidFill>
              </a:rPr>
              <a:t>Whiskers</a:t>
            </a:r>
            <a:r>
              <a:rPr lang="en-US" dirty="0">
                <a:solidFill>
                  <a:srgbClr val="000000"/>
                </a:solidFill>
              </a:rPr>
              <a:t>: Chopped or ground fiber</a:t>
            </a:r>
            <a:endParaRPr lang="tr-TR" dirty="0">
              <a:solidFill>
                <a:srgbClr val="C81B04"/>
              </a:solidFill>
            </a:endParaRPr>
          </a:p>
        </p:txBody>
      </p:sp>
      <p:sp>
        <p:nvSpPr>
          <p:cNvPr id="7" name="Slayt Numarası Yer Tutucusu 6"/>
          <p:cNvSpPr>
            <a:spLocks noGrp="1"/>
          </p:cNvSpPr>
          <p:nvPr>
            <p:ph type="sldNum" sz="quarter" idx="12"/>
          </p:nvPr>
        </p:nvSpPr>
        <p:spPr/>
        <p:txBody>
          <a:bodyPr/>
          <a:lstStyle/>
          <a:p>
            <a:fld id="{B7840E83-AC17-4BB5-BC43-751DE1ADA5B1}" type="slidenum">
              <a:rPr lang="tr-TR" smtClean="0"/>
              <a:t>67</a:t>
            </a:fld>
            <a:endParaRPr lang="tr-TR"/>
          </a:p>
        </p:txBody>
      </p:sp>
      <p:sp>
        <p:nvSpPr>
          <p:cNvPr id="4" name="Veri Yer Tutucusu 3"/>
          <p:cNvSpPr>
            <a:spLocks noGrp="1"/>
          </p:cNvSpPr>
          <p:nvPr>
            <p:ph type="dt" sz="half" idx="10"/>
          </p:nvPr>
        </p:nvSpPr>
        <p:spPr/>
        <p:txBody>
          <a:bodyPr/>
          <a:lstStyle/>
          <a:p>
            <a:r>
              <a:rPr lang="tr-TR" dirty="0"/>
              <a:t>......</a:t>
            </a:r>
          </a:p>
        </p:txBody>
      </p:sp>
      <p:sp>
        <p:nvSpPr>
          <p:cNvPr id="11" name="Başlık 1">
            <a:extLst>
              <a:ext uri="{FF2B5EF4-FFF2-40B4-BE49-F238E27FC236}">
                <a16:creationId xmlns:a16="http://schemas.microsoft.com/office/drawing/2014/main" id="{826C7033-2DE4-468F-9232-BCB04E867E27}"/>
              </a:ext>
            </a:extLst>
          </p:cNvPr>
          <p:cNvSpPr txBox="1">
            <a:spLocks/>
          </p:cNvSpPr>
          <p:nvPr/>
        </p:nvSpPr>
        <p:spPr>
          <a:xfrm>
            <a:off x="323088" y="183082"/>
            <a:ext cx="8534400" cy="758952"/>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8- </a:t>
            </a:r>
            <a:r>
              <a:rPr lang="tr-TR" dirty="0" err="1"/>
              <a:t>Classification</a:t>
            </a:r>
            <a:r>
              <a:rPr lang="tr-TR" dirty="0"/>
              <a:t> of </a:t>
            </a:r>
            <a:r>
              <a:rPr lang="tr-TR" dirty="0" err="1"/>
              <a:t>Composite</a:t>
            </a:r>
            <a:r>
              <a:rPr lang="tr-TR" dirty="0"/>
              <a:t> </a:t>
            </a:r>
            <a:r>
              <a:rPr lang="tr-TR" dirty="0" err="1"/>
              <a:t>Materials</a:t>
            </a:r>
            <a:r>
              <a:rPr lang="tr-TR" dirty="0"/>
              <a:t> </a:t>
            </a:r>
          </a:p>
        </p:txBody>
      </p:sp>
    </p:spTree>
    <p:extLst>
      <p:ext uri="{BB962C8B-B14F-4D97-AF65-F5344CB8AC3E}">
        <p14:creationId xmlns:p14="http://schemas.microsoft.com/office/powerpoint/2010/main" val="3352634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267744" y="6422604"/>
            <a:ext cx="5491336" cy="330520"/>
          </a:xfrm>
        </p:spPr>
        <p:txBody>
          <a:bodyPr/>
          <a:lstStyle/>
          <a:p>
            <a:r>
              <a:rPr lang="en-US" dirty="0"/>
              <a:t>General Information About Composite Materials / Mehmet </a:t>
            </a:r>
            <a:r>
              <a:rPr lang="en-US" dirty="0" err="1"/>
              <a:t>Zor</a:t>
            </a:r>
            <a:endParaRPr lang="tr-TR" dirty="0"/>
          </a:p>
        </p:txBody>
      </p:sp>
      <p:sp>
        <p:nvSpPr>
          <p:cNvPr id="5" name="İçerik Yer Tutucusu 4"/>
          <p:cNvSpPr>
            <a:spLocks noGrp="1"/>
          </p:cNvSpPr>
          <p:nvPr>
            <p:ph sz="quarter" idx="1"/>
          </p:nvPr>
        </p:nvSpPr>
        <p:spPr>
          <a:xfrm>
            <a:off x="179512" y="1604626"/>
            <a:ext cx="9433048" cy="576064"/>
          </a:xfrm>
        </p:spPr>
        <p:txBody>
          <a:bodyPr>
            <a:noAutofit/>
          </a:bodyPr>
          <a:lstStyle/>
          <a:p>
            <a:pPr marL="0" indent="0">
              <a:lnSpc>
                <a:spcPct val="150000"/>
              </a:lnSpc>
              <a:buNone/>
            </a:pPr>
            <a:r>
              <a:rPr lang="tr-TR" sz="1600" b="1" dirty="0"/>
              <a:t>8.3 </a:t>
            </a:r>
            <a:r>
              <a:rPr lang="en-US" sz="1600" b="1" dirty="0"/>
              <a:t>Classification According to Shape and Placement of Reinforcement Elements </a:t>
            </a:r>
            <a:r>
              <a:rPr lang="tr-TR" sz="1600" b="1" dirty="0"/>
              <a:t>:</a:t>
            </a:r>
          </a:p>
        </p:txBody>
      </p:sp>
      <p:sp>
        <p:nvSpPr>
          <p:cNvPr id="7" name="Dikdörtgen 6"/>
          <p:cNvSpPr/>
          <p:nvPr/>
        </p:nvSpPr>
        <p:spPr>
          <a:xfrm>
            <a:off x="352418" y="2135447"/>
            <a:ext cx="8038752" cy="1115242"/>
          </a:xfrm>
          <a:prstGeom prst="rect">
            <a:avLst/>
          </a:prstGeom>
        </p:spPr>
        <p:txBody>
          <a:bodyPr wrap="square">
            <a:spAutoFit/>
          </a:bodyPr>
          <a:lstStyle/>
          <a:p>
            <a:pPr marL="342900" indent="-342900">
              <a:lnSpc>
                <a:spcPct val="200000"/>
              </a:lnSpc>
              <a:buAutoNum type="alphaLcPeriod"/>
            </a:pPr>
            <a:r>
              <a:rPr lang="tr-TR" dirty="0" err="1"/>
              <a:t>Monolayer</a:t>
            </a:r>
            <a:r>
              <a:rPr lang="tr-TR" dirty="0"/>
              <a:t> </a:t>
            </a:r>
            <a:r>
              <a:rPr lang="tr-TR" dirty="0" err="1"/>
              <a:t>Composites</a:t>
            </a:r>
            <a:r>
              <a:rPr lang="tr-TR" dirty="0"/>
              <a:t> 			b. </a:t>
            </a:r>
            <a:r>
              <a:rPr lang="tr-TR" dirty="0" err="1"/>
              <a:t>Particulate</a:t>
            </a:r>
            <a:r>
              <a:rPr lang="tr-TR" dirty="0"/>
              <a:t> </a:t>
            </a:r>
            <a:r>
              <a:rPr lang="tr-TR" dirty="0" err="1"/>
              <a:t>Composites</a:t>
            </a:r>
            <a:endParaRPr lang="tr-TR" dirty="0"/>
          </a:p>
          <a:p>
            <a:pPr>
              <a:lnSpc>
                <a:spcPct val="200000"/>
              </a:lnSpc>
            </a:pPr>
            <a:r>
              <a:rPr lang="tr-TR" dirty="0"/>
              <a:t>c. </a:t>
            </a:r>
            <a:r>
              <a:rPr lang="tr-TR" dirty="0" err="1"/>
              <a:t>Layered</a:t>
            </a:r>
            <a:r>
              <a:rPr lang="tr-TR" dirty="0"/>
              <a:t> </a:t>
            </a:r>
            <a:r>
              <a:rPr lang="tr-TR" dirty="0" err="1"/>
              <a:t>Composites</a:t>
            </a:r>
            <a:r>
              <a:rPr lang="tr-TR" dirty="0"/>
              <a:t> 			d. Mixed (</a:t>
            </a:r>
            <a:r>
              <a:rPr lang="tr-TR" dirty="0" err="1"/>
              <a:t>Hybrid</a:t>
            </a:r>
            <a:r>
              <a:rPr lang="tr-TR" dirty="0"/>
              <a:t>) </a:t>
            </a:r>
            <a:r>
              <a:rPr lang="tr-TR" dirty="0" err="1"/>
              <a:t>Composites</a:t>
            </a:r>
            <a:endParaRPr lang="tr-TR" dirty="0">
              <a:effectLst/>
            </a:endParaRP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745" y="3607312"/>
            <a:ext cx="7580413" cy="2233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ayt Numarası Yer Tutucusu 5"/>
          <p:cNvSpPr>
            <a:spLocks noGrp="1"/>
          </p:cNvSpPr>
          <p:nvPr>
            <p:ph type="sldNum" sz="quarter" idx="12"/>
          </p:nvPr>
        </p:nvSpPr>
        <p:spPr/>
        <p:txBody>
          <a:bodyPr/>
          <a:lstStyle/>
          <a:p>
            <a:fld id="{B7840E83-AC17-4BB5-BC43-751DE1ADA5B1}" type="slidenum">
              <a:rPr lang="tr-TR" smtClean="0"/>
              <a:t>68</a:t>
            </a:fld>
            <a:endParaRPr lang="tr-TR"/>
          </a:p>
        </p:txBody>
      </p:sp>
      <p:sp>
        <p:nvSpPr>
          <p:cNvPr id="4" name="Veri Yer Tutucusu 3"/>
          <p:cNvSpPr>
            <a:spLocks noGrp="1"/>
          </p:cNvSpPr>
          <p:nvPr>
            <p:ph type="dt" sz="half" idx="10"/>
          </p:nvPr>
        </p:nvSpPr>
        <p:spPr/>
        <p:txBody>
          <a:bodyPr/>
          <a:lstStyle/>
          <a:p>
            <a:r>
              <a:rPr lang="tr-TR" dirty="0"/>
              <a:t>......</a:t>
            </a:r>
          </a:p>
        </p:txBody>
      </p:sp>
      <p:sp>
        <p:nvSpPr>
          <p:cNvPr id="11" name="Başlık 1">
            <a:extLst>
              <a:ext uri="{FF2B5EF4-FFF2-40B4-BE49-F238E27FC236}">
                <a16:creationId xmlns:a16="http://schemas.microsoft.com/office/drawing/2014/main" id="{1CA0C09E-B0E3-4FA2-B6EB-1C472AB9D9D6}"/>
              </a:ext>
            </a:extLst>
          </p:cNvPr>
          <p:cNvSpPr txBox="1">
            <a:spLocks/>
          </p:cNvSpPr>
          <p:nvPr/>
        </p:nvSpPr>
        <p:spPr>
          <a:xfrm>
            <a:off x="301752" y="137305"/>
            <a:ext cx="8534400" cy="758952"/>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8- </a:t>
            </a:r>
            <a:r>
              <a:rPr lang="tr-TR" dirty="0" err="1"/>
              <a:t>Classification</a:t>
            </a:r>
            <a:r>
              <a:rPr lang="tr-TR" dirty="0"/>
              <a:t> of </a:t>
            </a:r>
            <a:r>
              <a:rPr lang="tr-TR" dirty="0" err="1"/>
              <a:t>Composite</a:t>
            </a:r>
            <a:r>
              <a:rPr lang="tr-TR" dirty="0"/>
              <a:t> </a:t>
            </a:r>
            <a:r>
              <a:rPr lang="tr-TR" dirty="0" err="1"/>
              <a:t>Materials</a:t>
            </a:r>
            <a:r>
              <a:rPr lang="tr-TR" dirty="0"/>
              <a:t> </a:t>
            </a:r>
          </a:p>
        </p:txBody>
      </p:sp>
    </p:spTree>
    <p:extLst>
      <p:ext uri="{BB962C8B-B14F-4D97-AF65-F5344CB8AC3E}">
        <p14:creationId xmlns:p14="http://schemas.microsoft.com/office/powerpoint/2010/main" val="154702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43"/>
                                        </p:tgtEl>
                                        <p:attrNameLst>
                                          <p:attrName>style.visibility</p:attrName>
                                        </p:attrNameLst>
                                      </p:cBhvr>
                                      <p:to>
                                        <p:strVal val="visible"/>
                                      </p:to>
                                    </p:set>
                                    <p:anim calcmode="lin" valueType="num">
                                      <p:cBhvr>
                                        <p:cTn id="14" dur="500" fill="hold"/>
                                        <p:tgtEl>
                                          <p:spTgt spid="10243"/>
                                        </p:tgtEl>
                                        <p:attrNameLst>
                                          <p:attrName>ppt_w</p:attrName>
                                        </p:attrNameLst>
                                      </p:cBhvr>
                                      <p:tavLst>
                                        <p:tav tm="0">
                                          <p:val>
                                            <p:fltVal val="0"/>
                                          </p:val>
                                        </p:tav>
                                        <p:tav tm="100000">
                                          <p:val>
                                            <p:strVal val="#ppt_w"/>
                                          </p:val>
                                        </p:tav>
                                      </p:tavLst>
                                    </p:anim>
                                    <p:anim calcmode="lin" valueType="num">
                                      <p:cBhvr>
                                        <p:cTn id="15" dur="500" fill="hold"/>
                                        <p:tgtEl>
                                          <p:spTgt spid="10243"/>
                                        </p:tgtEl>
                                        <p:attrNameLst>
                                          <p:attrName>ppt_h</p:attrName>
                                        </p:attrNameLst>
                                      </p:cBhvr>
                                      <p:tavLst>
                                        <p:tav tm="0">
                                          <p:val>
                                            <p:fltVal val="0"/>
                                          </p:val>
                                        </p:tav>
                                        <p:tav tm="100000">
                                          <p:val>
                                            <p:strVal val="#ppt_h"/>
                                          </p:val>
                                        </p:tav>
                                      </p:tavLst>
                                    </p:anim>
                                    <p:animEffect transition="in" filter="fade">
                                      <p:cBhvr>
                                        <p:cTn id="16" dur="500"/>
                                        <p:tgtEl>
                                          <p:spTgt spid="1024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up)">
                                      <p:cBhvr>
                                        <p:cTn id="21" dur="500"/>
                                        <p:tgtEl>
                                          <p:spTgt spid="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wipe(up)">
                                      <p:cBhvr>
                                        <p:cTn id="26"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256541" y="6435980"/>
            <a:ext cx="5779368" cy="365760"/>
          </a:xfrm>
        </p:spPr>
        <p:txBody>
          <a:bodyPr/>
          <a:lstStyle/>
          <a:p>
            <a:r>
              <a:rPr lang="en-US" dirty="0"/>
              <a:t>General Information About Composite Materials / Mehmet </a:t>
            </a:r>
            <a:r>
              <a:rPr lang="en-US" dirty="0" err="1"/>
              <a:t>Zor</a:t>
            </a:r>
            <a:endParaRPr lang="tr-TR" dirty="0"/>
          </a:p>
        </p:txBody>
      </p:sp>
      <p:sp>
        <p:nvSpPr>
          <p:cNvPr id="5" name="İçerik Yer Tutucusu 4"/>
          <p:cNvSpPr>
            <a:spLocks noGrp="1"/>
          </p:cNvSpPr>
          <p:nvPr>
            <p:ph sz="quarter" idx="1"/>
          </p:nvPr>
        </p:nvSpPr>
        <p:spPr>
          <a:xfrm>
            <a:off x="1259632" y="533846"/>
            <a:ext cx="8619931" cy="432048"/>
          </a:xfrm>
        </p:spPr>
        <p:txBody>
          <a:bodyPr>
            <a:noAutofit/>
          </a:bodyPr>
          <a:lstStyle/>
          <a:p>
            <a:pPr marL="0" indent="0">
              <a:lnSpc>
                <a:spcPct val="170000"/>
              </a:lnSpc>
              <a:buNone/>
            </a:pPr>
            <a:r>
              <a:rPr lang="tr-TR" sz="1800" dirty="0">
                <a:solidFill>
                  <a:schemeClr val="bg2">
                    <a:lumMod val="75000"/>
                  </a:schemeClr>
                </a:solidFill>
              </a:rPr>
              <a:t>(8.3 </a:t>
            </a:r>
            <a:r>
              <a:rPr lang="en-US" sz="1800" dirty="0">
                <a:solidFill>
                  <a:schemeClr val="bg2">
                    <a:lumMod val="75000"/>
                  </a:schemeClr>
                </a:solidFill>
              </a:rPr>
              <a:t>According to Shape or Placement of Reinforcement Elements</a:t>
            </a:r>
            <a:r>
              <a:rPr lang="tr-TR" sz="1800" dirty="0">
                <a:solidFill>
                  <a:schemeClr val="bg2">
                    <a:lumMod val="75000"/>
                  </a:schemeClr>
                </a:solidFill>
              </a:rPr>
              <a:t>)</a:t>
            </a:r>
            <a:r>
              <a:rPr lang="en-US" sz="1800" dirty="0">
                <a:solidFill>
                  <a:schemeClr val="bg2">
                    <a:lumMod val="75000"/>
                  </a:schemeClr>
                </a:solidFill>
              </a:rPr>
              <a:t>:</a:t>
            </a:r>
            <a:endParaRPr lang="tr-TR" sz="1800" dirty="0">
              <a:solidFill>
                <a:schemeClr val="bg2">
                  <a:lumMod val="75000"/>
                </a:schemeClr>
              </a:solidFill>
            </a:endParaRPr>
          </a:p>
        </p:txBody>
      </p:sp>
      <p:sp>
        <p:nvSpPr>
          <p:cNvPr id="6" name="Dikdörtgen 5"/>
          <p:cNvSpPr/>
          <p:nvPr/>
        </p:nvSpPr>
        <p:spPr>
          <a:xfrm>
            <a:off x="364494" y="2370293"/>
            <a:ext cx="4781731" cy="2950359"/>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US" dirty="0"/>
              <a:t>This type of composite consists of a single layer obtained by placing continuous or discontinuous fibers into the matrix structure. </a:t>
            </a:r>
            <a:endParaRPr lang="tr-TR" dirty="0"/>
          </a:p>
          <a:p>
            <a:pPr marL="285750" indent="-285750" algn="just">
              <a:lnSpc>
                <a:spcPct val="150000"/>
              </a:lnSpc>
              <a:buFont typeface="Arial" panose="020B0604020202020204" pitchFamily="34" charset="0"/>
              <a:buChar char="•"/>
            </a:pPr>
            <a:r>
              <a:rPr lang="en-US" dirty="0"/>
              <a:t>The placement of the fibers is an important factor affecting the strength of the composite structure.</a:t>
            </a:r>
            <a:endParaRPr lang="tr-TR" dirty="0"/>
          </a:p>
        </p:txBody>
      </p:sp>
      <p:sp>
        <p:nvSpPr>
          <p:cNvPr id="7" name="Slayt Numarası Yer Tutucusu 6"/>
          <p:cNvSpPr>
            <a:spLocks noGrp="1"/>
          </p:cNvSpPr>
          <p:nvPr>
            <p:ph type="sldNum" sz="quarter" idx="12"/>
          </p:nvPr>
        </p:nvSpPr>
        <p:spPr/>
        <p:txBody>
          <a:bodyPr/>
          <a:lstStyle/>
          <a:p>
            <a:fld id="{B7840E83-AC17-4BB5-BC43-751DE1ADA5B1}" type="slidenum">
              <a:rPr lang="tr-TR" smtClean="0"/>
              <a:t>69</a:t>
            </a:fld>
            <a:endParaRPr lang="tr-T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5428398" y="2654292"/>
            <a:ext cx="3420721" cy="2292358"/>
          </a:xfrm>
          <a:prstGeom prst="rect">
            <a:avLst/>
          </a:prstGeom>
          <a:noFill/>
        </p:spPr>
      </p:pic>
      <p:sp>
        <p:nvSpPr>
          <p:cNvPr id="9" name="Dikdörtgen 1"/>
          <p:cNvSpPr>
            <a:spLocks noChangeArrowheads="1"/>
          </p:cNvSpPr>
          <p:nvPr/>
        </p:nvSpPr>
        <p:spPr bwMode="auto">
          <a:xfrm>
            <a:off x="5428398" y="5165165"/>
            <a:ext cx="3379154" cy="116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50000"/>
              </a:lnSpc>
              <a:spcBef>
                <a:spcPct val="50000"/>
              </a:spcBef>
            </a:pPr>
            <a:r>
              <a:rPr lang="en-US" sz="1200" i="1" dirty="0"/>
              <a:t>A fiber reinforced composite sheet consists of matrix and reinforcement/fiber components. These components do not dissolve or mix with each other.</a:t>
            </a:r>
            <a:endParaRPr lang="tr-TR" sz="1200" i="1" dirty="0"/>
          </a:p>
        </p:txBody>
      </p:sp>
      <p:sp>
        <p:nvSpPr>
          <p:cNvPr id="4" name="Veri Yer Tutucusu 3"/>
          <p:cNvSpPr>
            <a:spLocks noGrp="1"/>
          </p:cNvSpPr>
          <p:nvPr>
            <p:ph type="dt" sz="half" idx="10"/>
          </p:nvPr>
        </p:nvSpPr>
        <p:spPr/>
        <p:txBody>
          <a:bodyPr/>
          <a:lstStyle/>
          <a:p>
            <a:r>
              <a:rPr lang="tr-TR" dirty="0"/>
              <a:t>......</a:t>
            </a:r>
          </a:p>
        </p:txBody>
      </p:sp>
      <p:sp>
        <p:nvSpPr>
          <p:cNvPr id="12" name="Başlık 1">
            <a:extLst>
              <a:ext uri="{FF2B5EF4-FFF2-40B4-BE49-F238E27FC236}">
                <a16:creationId xmlns:a16="http://schemas.microsoft.com/office/drawing/2014/main" id="{52786FCB-DE5A-4583-A4BA-868BF25729D3}"/>
              </a:ext>
            </a:extLst>
          </p:cNvPr>
          <p:cNvSpPr txBox="1">
            <a:spLocks/>
          </p:cNvSpPr>
          <p:nvPr/>
        </p:nvSpPr>
        <p:spPr>
          <a:xfrm>
            <a:off x="367430" y="-11573"/>
            <a:ext cx="8534400" cy="758952"/>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8- </a:t>
            </a:r>
            <a:r>
              <a:rPr lang="tr-TR" dirty="0" err="1"/>
              <a:t>Classification</a:t>
            </a:r>
            <a:r>
              <a:rPr lang="tr-TR" dirty="0"/>
              <a:t> of </a:t>
            </a:r>
            <a:r>
              <a:rPr lang="tr-TR" dirty="0" err="1"/>
              <a:t>Composite</a:t>
            </a:r>
            <a:r>
              <a:rPr lang="tr-TR" dirty="0"/>
              <a:t> </a:t>
            </a:r>
            <a:r>
              <a:rPr lang="tr-TR" dirty="0" err="1"/>
              <a:t>Materials</a:t>
            </a:r>
            <a:r>
              <a:rPr lang="tr-TR" dirty="0"/>
              <a:t> </a:t>
            </a:r>
          </a:p>
        </p:txBody>
      </p:sp>
      <p:sp>
        <p:nvSpPr>
          <p:cNvPr id="2" name="Dikdörtgen 1">
            <a:extLst>
              <a:ext uri="{FF2B5EF4-FFF2-40B4-BE49-F238E27FC236}">
                <a16:creationId xmlns:a16="http://schemas.microsoft.com/office/drawing/2014/main" id="{EB1B1F8A-D479-4E8C-8924-CD6EC4AF76F9}"/>
              </a:ext>
            </a:extLst>
          </p:cNvPr>
          <p:cNvSpPr/>
          <p:nvPr/>
        </p:nvSpPr>
        <p:spPr>
          <a:xfrm>
            <a:off x="419585" y="1649975"/>
            <a:ext cx="5779367" cy="457369"/>
          </a:xfrm>
          <a:prstGeom prst="rect">
            <a:avLst/>
          </a:prstGeom>
        </p:spPr>
        <p:txBody>
          <a:bodyPr wrap="square">
            <a:spAutoFit/>
          </a:bodyPr>
          <a:lstStyle/>
          <a:p>
            <a:pPr algn="just">
              <a:lnSpc>
                <a:spcPct val="150000"/>
              </a:lnSpc>
            </a:pPr>
            <a:r>
              <a:rPr lang="tr-TR" b="1" dirty="0"/>
              <a:t>8.3.1 </a:t>
            </a:r>
            <a:r>
              <a:rPr lang="en-US" b="1" dirty="0"/>
              <a:t>Fiber reinforced monolayer composites:</a:t>
            </a:r>
            <a:endParaRPr lang="tr-TR" b="1" dirty="0"/>
          </a:p>
        </p:txBody>
      </p:sp>
    </p:spTree>
    <p:extLst>
      <p:ext uri="{BB962C8B-B14F-4D97-AF65-F5344CB8AC3E}">
        <p14:creationId xmlns:p14="http://schemas.microsoft.com/office/powerpoint/2010/main" val="13518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wipe(left)">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wipe(left)">
                                      <p:cBhvr>
                                        <p:cTn id="24" dur="500"/>
                                        <p:tgtEl>
                                          <p:spTgt spid="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9"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ChangeArrowheads="1"/>
          </p:cNvSpPr>
          <p:nvPr/>
        </p:nvSpPr>
        <p:spPr bwMode="auto">
          <a:xfrm>
            <a:off x="476974" y="1829420"/>
            <a:ext cx="8226628" cy="2119363"/>
          </a:xfrm>
          <a:prstGeom prst="rect">
            <a:avLst/>
          </a:prstGeom>
          <a:noFill/>
          <a:ln>
            <a:noFill/>
          </a:ln>
        </p:spPr>
        <p:txBody>
          <a:bodyPr wrap="square" anchor="ctr">
            <a:spAutoFit/>
          </a:bodyPr>
          <a:lstStyle/>
          <a:p>
            <a:pPr marL="342900" indent="-342900" algn="just">
              <a:lnSpc>
                <a:spcPct val="150000"/>
              </a:lnSpc>
              <a:buClr>
                <a:srgbClr val="C00000"/>
              </a:buClr>
              <a:buFont typeface="Arial" pitchFamily="34" charset="0"/>
              <a:buChar char="•"/>
            </a:pPr>
            <a:r>
              <a:rPr lang="en-US" dirty="0"/>
              <a:t>With the developments in composite material technology, composites have begun to be used at increasing rates in industrial and technology applications.</a:t>
            </a:r>
            <a:r>
              <a:rPr lang="tr-TR" dirty="0"/>
              <a:t> </a:t>
            </a:r>
          </a:p>
          <a:p>
            <a:pPr marL="342900" indent="-342900" algn="just">
              <a:lnSpc>
                <a:spcPct val="150000"/>
              </a:lnSpc>
              <a:buClr>
                <a:srgbClr val="C00000"/>
              </a:buClr>
              <a:buFont typeface="Arial" pitchFamily="34" charset="0"/>
              <a:buChar char="•"/>
            </a:pPr>
            <a:r>
              <a:rPr lang="en-US" dirty="0"/>
              <a:t>Scientific studies on composites, which are used significantly especially in the aircraft industry and many other sectors, continue intensively today.</a:t>
            </a:r>
            <a:endParaRPr lang="en" dirty="0"/>
          </a:p>
        </p:txBody>
      </p:sp>
      <p:sp>
        <p:nvSpPr>
          <p:cNvPr id="5" name="Altbilgi Yer Tutucusu 2"/>
          <p:cNvSpPr>
            <a:spLocks noGrp="1"/>
          </p:cNvSpPr>
          <p:nvPr>
            <p:ph type="ftr" sz="quarter" idx="11"/>
          </p:nvPr>
        </p:nvSpPr>
        <p:spPr>
          <a:xfrm>
            <a:off x="2048671" y="6404984"/>
            <a:ext cx="6787481" cy="447152"/>
          </a:xfrm>
        </p:spPr>
        <p:txBody>
          <a:bodyPr/>
          <a:lstStyle/>
          <a:p>
            <a:r>
              <a:rPr lang="en-US" dirty="0"/>
              <a:t>General Information About Composite Materials / Mehmet </a:t>
            </a:r>
            <a:r>
              <a:rPr lang="en-US" dirty="0" err="1"/>
              <a:t>Zor</a:t>
            </a:r>
            <a:endParaRPr lang="tr-TR" dirty="0"/>
          </a:p>
        </p:txBody>
      </p:sp>
      <p:sp>
        <p:nvSpPr>
          <p:cNvPr id="2" name="Slayt Numarası Yer Tutucusu 1"/>
          <p:cNvSpPr>
            <a:spLocks noGrp="1"/>
          </p:cNvSpPr>
          <p:nvPr>
            <p:ph type="sldNum" sz="quarter" idx="12"/>
          </p:nvPr>
        </p:nvSpPr>
        <p:spPr/>
        <p:txBody>
          <a:bodyPr/>
          <a:lstStyle/>
          <a:p>
            <a:fld id="{B7840E83-AC17-4BB5-BC43-751DE1ADA5B1}" type="slidenum">
              <a:rPr lang="tr-TR" smtClean="0"/>
              <a:t>7</a:t>
            </a:fld>
            <a:endParaRPr lang="tr-TR"/>
          </a:p>
        </p:txBody>
      </p:sp>
      <p:pic>
        <p:nvPicPr>
          <p:cNvPr id="23554" name="Picture 2" descr="http://www.esm.vt.edu/research_groups/mrg/L_mrg-composite-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5154" y="4221088"/>
            <a:ext cx="5556695" cy="1984534"/>
          </a:xfrm>
          <a:prstGeom prst="rect">
            <a:avLst/>
          </a:prstGeom>
          <a:noFill/>
          <a:extLst>
            <a:ext uri="{909E8E84-426E-40DD-AFC4-6F175D3DCCD1}">
              <a14:hiddenFill xmlns:a14="http://schemas.microsoft.com/office/drawing/2010/main">
                <a:solidFill>
                  <a:srgbClr val="FFFFFF"/>
                </a:solidFill>
              </a14:hiddenFill>
            </a:ext>
          </a:extLst>
        </p:spPr>
      </p:pic>
      <p:sp>
        <p:nvSpPr>
          <p:cNvPr id="3" name="Veri Yer Tutucusu 2"/>
          <p:cNvSpPr>
            <a:spLocks noGrp="1"/>
          </p:cNvSpPr>
          <p:nvPr>
            <p:ph type="dt" sz="half" idx="10"/>
          </p:nvPr>
        </p:nvSpPr>
        <p:spPr/>
        <p:txBody>
          <a:bodyPr/>
          <a:lstStyle/>
          <a:p>
            <a:r>
              <a:rPr lang="tr-TR" dirty="0"/>
              <a:t>......</a:t>
            </a:r>
            <a:endParaRPr lang="en" dirty="0"/>
          </a:p>
        </p:txBody>
      </p:sp>
      <p:sp>
        <p:nvSpPr>
          <p:cNvPr id="20" name="Rectangle 2">
            <a:extLst>
              <a:ext uri="{FF2B5EF4-FFF2-40B4-BE49-F238E27FC236}">
                <a16:creationId xmlns:a16="http://schemas.microsoft.com/office/drawing/2014/main" id="{80707CEC-5280-4B1C-8FDA-C354CAA5719F}"/>
              </a:ext>
            </a:extLst>
          </p:cNvPr>
          <p:cNvSpPr>
            <a:spLocks noGrp="1" noChangeArrowheads="1"/>
          </p:cNvSpPr>
          <p:nvPr>
            <p:ph type="title"/>
          </p:nvPr>
        </p:nvSpPr>
        <p:spPr>
          <a:xfrm>
            <a:off x="757101" y="306582"/>
            <a:ext cx="7772400" cy="618776"/>
          </a:xfrm>
          <a:noFill/>
        </p:spPr>
        <p:txBody>
          <a:bodyPr>
            <a:noAutofit/>
          </a:bodyPr>
          <a:lstStyle/>
          <a:p>
            <a:pPr eaLnBrk="1" hangingPunct="1"/>
            <a:r>
              <a:rPr lang="tr-TR" sz="3600" dirty="0"/>
              <a:t>3-</a:t>
            </a:r>
            <a:r>
              <a:rPr lang="en" sz="3600" dirty="0"/>
              <a:t>Application Areas of Composites</a:t>
            </a:r>
          </a:p>
        </p:txBody>
      </p:sp>
      <p:sp>
        <p:nvSpPr>
          <p:cNvPr id="21" name="Dikdörtgen 20">
            <a:extLst>
              <a:ext uri="{FF2B5EF4-FFF2-40B4-BE49-F238E27FC236}">
                <a16:creationId xmlns:a16="http://schemas.microsoft.com/office/drawing/2014/main" id="{90FA958D-E5BF-479D-8447-1A1E62E606B8}"/>
              </a:ext>
            </a:extLst>
          </p:cNvPr>
          <p:cNvSpPr/>
          <p:nvPr/>
        </p:nvSpPr>
        <p:spPr>
          <a:xfrm>
            <a:off x="7583886" y="820696"/>
            <a:ext cx="1370888" cy="400110"/>
          </a:xfrm>
          <a:prstGeom prst="rect">
            <a:avLst/>
          </a:prstGeom>
        </p:spPr>
        <p:txBody>
          <a:bodyPr wrap="none">
            <a:spAutoFit/>
          </a:bodyPr>
          <a:lstStyle/>
          <a:p>
            <a:r>
              <a:rPr lang="tr-TR" sz="2000" dirty="0">
                <a:solidFill>
                  <a:schemeClr val="bg2">
                    <a:lumMod val="90000"/>
                  </a:schemeClr>
                </a:solidFill>
              </a:rPr>
              <a:t>(</a:t>
            </a:r>
            <a:r>
              <a:rPr lang="tr-TR" sz="2000" dirty="0" err="1">
                <a:solidFill>
                  <a:schemeClr val="bg2">
                    <a:lumMod val="90000"/>
                  </a:schemeClr>
                </a:solidFill>
              </a:rPr>
              <a:t>continue</a:t>
            </a:r>
            <a:r>
              <a:rPr lang="tr-TR" sz="2000" dirty="0">
                <a:solidFill>
                  <a:schemeClr val="bg2">
                    <a:lumMod val="90000"/>
                  </a:schemeClr>
                </a:solidFill>
              </a:rPr>
              <a:t>)</a:t>
            </a:r>
          </a:p>
        </p:txBody>
      </p:sp>
    </p:spTree>
    <p:extLst>
      <p:ext uri="{BB962C8B-B14F-4D97-AF65-F5344CB8AC3E}">
        <p14:creationId xmlns:p14="http://schemas.microsoft.com/office/powerpoint/2010/main" val="336202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wipe(left)">
                                      <p:cBhvr>
                                        <p:cTn id="7" dur="500"/>
                                        <p:tgtEl>
                                          <p:spTgt spid="3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wipe(left)">
                                      <p:cBhvr>
                                        <p:cTn id="12" dur="500"/>
                                        <p:tgtEl>
                                          <p:spTgt spid="30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267744" y="6411343"/>
            <a:ext cx="5779368" cy="365760"/>
          </a:xfrm>
        </p:spPr>
        <p:txBody>
          <a:bodyPr/>
          <a:lstStyle/>
          <a:p>
            <a:r>
              <a:rPr lang="en-US" dirty="0"/>
              <a:t>General Information About Composite Materials / Mehmet </a:t>
            </a:r>
            <a:r>
              <a:rPr lang="en-US" dirty="0" err="1"/>
              <a:t>Zor</a:t>
            </a:r>
            <a:endParaRPr lang="tr-TR" dirty="0"/>
          </a:p>
        </p:txBody>
      </p:sp>
      <p:sp>
        <p:nvSpPr>
          <p:cNvPr id="6" name="Dikdörtgen 5"/>
          <p:cNvSpPr/>
          <p:nvPr/>
        </p:nvSpPr>
        <p:spPr>
          <a:xfrm>
            <a:off x="251972" y="1834005"/>
            <a:ext cx="6364944" cy="3365858"/>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US" dirty="0"/>
              <a:t>By placing long continuous fibers parallel to each other (unidirectional) in the matrix, high strength is achieved in the direction of the fibers, but lower strength is obtained in the direction perpendicular to the fibers. </a:t>
            </a:r>
            <a:endParaRPr lang="tr-TR" dirty="0"/>
          </a:p>
          <a:p>
            <a:pPr marL="285750" indent="-285750" algn="just">
              <a:lnSpc>
                <a:spcPct val="150000"/>
              </a:lnSpc>
              <a:buFont typeface="Arial" panose="020B0604020202020204" pitchFamily="34" charset="0"/>
              <a:buChar char="•"/>
            </a:pPr>
            <a:r>
              <a:rPr lang="en-US" dirty="0"/>
              <a:t>In composites with continuous fiber reinforcement (cross ply or woven fabric) placed in two directions perpendicular to each other, equal strength is provided in both directions. </a:t>
            </a:r>
            <a:endParaRPr lang="tr-TR" dirty="0"/>
          </a:p>
        </p:txBody>
      </p:sp>
      <p:sp>
        <p:nvSpPr>
          <p:cNvPr id="7" name="Slayt Numarası Yer Tutucusu 6"/>
          <p:cNvSpPr>
            <a:spLocks noGrp="1"/>
          </p:cNvSpPr>
          <p:nvPr>
            <p:ph type="sldNum" sz="quarter" idx="12"/>
          </p:nvPr>
        </p:nvSpPr>
        <p:spPr/>
        <p:txBody>
          <a:bodyPr/>
          <a:lstStyle/>
          <a:p>
            <a:fld id="{B7840E83-AC17-4BB5-BC43-751DE1ADA5B1}" type="slidenum">
              <a:rPr lang="tr-TR" smtClean="0"/>
              <a:t>70</a:t>
            </a:fld>
            <a:endParaRPr lang="tr-TR"/>
          </a:p>
        </p:txBody>
      </p:sp>
      <p:sp>
        <p:nvSpPr>
          <p:cNvPr id="4" name="Veri Yer Tutucusu 3"/>
          <p:cNvSpPr>
            <a:spLocks noGrp="1"/>
          </p:cNvSpPr>
          <p:nvPr>
            <p:ph type="dt" sz="half" idx="10"/>
          </p:nvPr>
        </p:nvSpPr>
        <p:spPr/>
        <p:txBody>
          <a:bodyPr/>
          <a:lstStyle/>
          <a:p>
            <a:r>
              <a:rPr lang="tr-TR" dirty="0"/>
              <a:t>......</a:t>
            </a:r>
          </a:p>
        </p:txBody>
      </p:sp>
      <p:sp>
        <p:nvSpPr>
          <p:cNvPr id="12" name="Başlık 1">
            <a:extLst>
              <a:ext uri="{FF2B5EF4-FFF2-40B4-BE49-F238E27FC236}">
                <a16:creationId xmlns:a16="http://schemas.microsoft.com/office/drawing/2014/main" id="{52786FCB-DE5A-4583-A4BA-868BF25729D3}"/>
              </a:ext>
            </a:extLst>
          </p:cNvPr>
          <p:cNvSpPr txBox="1">
            <a:spLocks/>
          </p:cNvSpPr>
          <p:nvPr/>
        </p:nvSpPr>
        <p:spPr>
          <a:xfrm>
            <a:off x="323088" y="43586"/>
            <a:ext cx="8534400" cy="758952"/>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8- </a:t>
            </a:r>
            <a:r>
              <a:rPr lang="tr-TR" dirty="0" err="1"/>
              <a:t>Classification</a:t>
            </a:r>
            <a:r>
              <a:rPr lang="tr-TR" dirty="0"/>
              <a:t> of </a:t>
            </a:r>
            <a:r>
              <a:rPr lang="tr-TR" dirty="0" err="1"/>
              <a:t>Composite</a:t>
            </a:r>
            <a:r>
              <a:rPr lang="tr-TR" dirty="0"/>
              <a:t> </a:t>
            </a:r>
            <a:r>
              <a:rPr lang="tr-TR" dirty="0" err="1"/>
              <a:t>Materials</a:t>
            </a:r>
            <a:r>
              <a:rPr lang="tr-TR" dirty="0"/>
              <a:t> </a:t>
            </a:r>
          </a:p>
        </p:txBody>
      </p:sp>
      <p:sp>
        <p:nvSpPr>
          <p:cNvPr id="11" name="Dikdörtgen 10">
            <a:extLst>
              <a:ext uri="{FF2B5EF4-FFF2-40B4-BE49-F238E27FC236}">
                <a16:creationId xmlns:a16="http://schemas.microsoft.com/office/drawing/2014/main" id="{AFBA92E4-C43B-4335-A352-333F693F4446}"/>
              </a:ext>
            </a:extLst>
          </p:cNvPr>
          <p:cNvSpPr/>
          <p:nvPr/>
        </p:nvSpPr>
        <p:spPr>
          <a:xfrm>
            <a:off x="222847" y="5122977"/>
            <a:ext cx="6364944" cy="1288366"/>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US" dirty="0"/>
              <a:t>It is possible to create an isotropic structure at the macro level with short cut-discontinuous fibers distributed homogeneously in the matrix structure.</a:t>
            </a:r>
            <a:endParaRPr lang="tr-TR" dirty="0"/>
          </a:p>
        </p:txBody>
      </p:sp>
      <p:sp>
        <p:nvSpPr>
          <p:cNvPr id="14" name="Dikdörtgen 13">
            <a:extLst>
              <a:ext uri="{FF2B5EF4-FFF2-40B4-BE49-F238E27FC236}">
                <a16:creationId xmlns:a16="http://schemas.microsoft.com/office/drawing/2014/main" id="{A9E8088C-2C54-4606-9E8F-05D25231C7CA}"/>
              </a:ext>
            </a:extLst>
          </p:cNvPr>
          <p:cNvSpPr/>
          <p:nvPr/>
        </p:nvSpPr>
        <p:spPr>
          <a:xfrm>
            <a:off x="222847" y="1469093"/>
            <a:ext cx="6884385" cy="457369"/>
          </a:xfrm>
          <a:prstGeom prst="rect">
            <a:avLst/>
          </a:prstGeom>
        </p:spPr>
        <p:txBody>
          <a:bodyPr wrap="square">
            <a:spAutoFit/>
          </a:bodyPr>
          <a:lstStyle/>
          <a:p>
            <a:pPr algn="just">
              <a:lnSpc>
                <a:spcPct val="150000"/>
              </a:lnSpc>
            </a:pPr>
            <a:r>
              <a:rPr lang="tr-TR" dirty="0">
                <a:solidFill>
                  <a:schemeClr val="bg1">
                    <a:lumMod val="50000"/>
                  </a:schemeClr>
                </a:solidFill>
              </a:rPr>
              <a:t>8.3.1 </a:t>
            </a:r>
            <a:r>
              <a:rPr lang="en-US" dirty="0">
                <a:solidFill>
                  <a:schemeClr val="bg1">
                    <a:lumMod val="50000"/>
                  </a:schemeClr>
                </a:solidFill>
              </a:rPr>
              <a:t>Fiber reinforced monolayer composites</a:t>
            </a:r>
            <a:r>
              <a:rPr lang="tr-TR" dirty="0">
                <a:solidFill>
                  <a:schemeClr val="bg1">
                    <a:lumMod val="50000"/>
                  </a:schemeClr>
                </a:solidFill>
              </a:rPr>
              <a:t> - </a:t>
            </a:r>
            <a:r>
              <a:rPr lang="tr-TR" dirty="0" err="1">
                <a:solidFill>
                  <a:schemeClr val="bg1">
                    <a:lumMod val="50000"/>
                  </a:schemeClr>
                </a:solidFill>
              </a:rPr>
              <a:t>continue</a:t>
            </a:r>
            <a:r>
              <a:rPr lang="en-US" dirty="0">
                <a:solidFill>
                  <a:schemeClr val="bg1">
                    <a:lumMod val="50000"/>
                  </a:schemeClr>
                </a:solidFill>
              </a:rPr>
              <a:t>:</a:t>
            </a:r>
            <a:endParaRPr lang="tr-TR" dirty="0">
              <a:solidFill>
                <a:schemeClr val="bg1">
                  <a:lumMod val="50000"/>
                </a:schemeClr>
              </a:solidFill>
            </a:endParaRPr>
          </a:p>
        </p:txBody>
      </p:sp>
      <p:pic>
        <p:nvPicPr>
          <p:cNvPr id="16" name="Resim 15">
            <a:extLst>
              <a:ext uri="{FF2B5EF4-FFF2-40B4-BE49-F238E27FC236}">
                <a16:creationId xmlns:a16="http://schemas.microsoft.com/office/drawing/2014/main" id="{6D3E49A0-9AF7-4B0F-81D4-29E615E4A2F6}"/>
              </a:ext>
            </a:extLst>
          </p:cNvPr>
          <p:cNvPicPr>
            <a:picLocks noChangeAspect="1"/>
          </p:cNvPicPr>
          <p:nvPr/>
        </p:nvPicPr>
        <p:blipFill>
          <a:blip r:embed="rId2"/>
          <a:stretch>
            <a:fillRect/>
          </a:stretch>
        </p:blipFill>
        <p:spPr>
          <a:xfrm>
            <a:off x="6836129" y="4610157"/>
            <a:ext cx="1884550" cy="1157003"/>
          </a:xfrm>
          <a:prstGeom prst="rect">
            <a:avLst/>
          </a:prstGeom>
        </p:spPr>
      </p:pic>
      <p:pic>
        <p:nvPicPr>
          <p:cNvPr id="18" name="Resim 17">
            <a:extLst>
              <a:ext uri="{FF2B5EF4-FFF2-40B4-BE49-F238E27FC236}">
                <a16:creationId xmlns:a16="http://schemas.microsoft.com/office/drawing/2014/main" id="{3E149575-945E-4EE9-82A0-0BA53F14049D}"/>
              </a:ext>
            </a:extLst>
          </p:cNvPr>
          <p:cNvPicPr>
            <a:picLocks noChangeAspect="1"/>
          </p:cNvPicPr>
          <p:nvPr/>
        </p:nvPicPr>
        <p:blipFill>
          <a:blip r:embed="rId3"/>
          <a:stretch>
            <a:fillRect/>
          </a:stretch>
        </p:blipFill>
        <p:spPr>
          <a:xfrm>
            <a:off x="6770446" y="3077012"/>
            <a:ext cx="1896237" cy="1023217"/>
          </a:xfrm>
          <a:prstGeom prst="rect">
            <a:avLst/>
          </a:prstGeom>
        </p:spPr>
      </p:pic>
      <p:pic>
        <p:nvPicPr>
          <p:cNvPr id="19" name="Resim 18">
            <a:extLst>
              <a:ext uri="{FF2B5EF4-FFF2-40B4-BE49-F238E27FC236}">
                <a16:creationId xmlns:a16="http://schemas.microsoft.com/office/drawing/2014/main" id="{45FBE97F-0269-40C5-84FA-249AD0E7315B}"/>
              </a:ext>
            </a:extLst>
          </p:cNvPr>
          <p:cNvPicPr>
            <a:picLocks noChangeAspect="1"/>
          </p:cNvPicPr>
          <p:nvPr/>
        </p:nvPicPr>
        <p:blipFill>
          <a:blip r:embed="rId4"/>
          <a:stretch>
            <a:fillRect/>
          </a:stretch>
        </p:blipFill>
        <p:spPr>
          <a:xfrm>
            <a:off x="6741894" y="1616997"/>
            <a:ext cx="1903600" cy="1012347"/>
          </a:xfrm>
          <a:prstGeom prst="rect">
            <a:avLst/>
          </a:prstGeom>
        </p:spPr>
      </p:pic>
      <p:sp>
        <p:nvSpPr>
          <p:cNvPr id="20" name="Dikdörtgen 19">
            <a:extLst>
              <a:ext uri="{FF2B5EF4-FFF2-40B4-BE49-F238E27FC236}">
                <a16:creationId xmlns:a16="http://schemas.microsoft.com/office/drawing/2014/main" id="{4E02E98E-C181-4B18-BCE1-FD9B8EE0EE51}"/>
              </a:ext>
            </a:extLst>
          </p:cNvPr>
          <p:cNvSpPr/>
          <p:nvPr/>
        </p:nvSpPr>
        <p:spPr>
          <a:xfrm>
            <a:off x="6942741" y="2571008"/>
            <a:ext cx="1468672" cy="338554"/>
          </a:xfrm>
          <a:prstGeom prst="rect">
            <a:avLst/>
          </a:prstGeom>
        </p:spPr>
        <p:txBody>
          <a:bodyPr wrap="none">
            <a:spAutoFit/>
          </a:bodyPr>
          <a:lstStyle/>
          <a:p>
            <a:r>
              <a:rPr lang="en-US" sz="1600" dirty="0"/>
              <a:t>unidirectional</a:t>
            </a:r>
            <a:endParaRPr lang="tr-TR" sz="1600" dirty="0"/>
          </a:p>
        </p:txBody>
      </p:sp>
      <p:sp>
        <p:nvSpPr>
          <p:cNvPr id="21" name="Dikdörtgen 20">
            <a:extLst>
              <a:ext uri="{FF2B5EF4-FFF2-40B4-BE49-F238E27FC236}">
                <a16:creationId xmlns:a16="http://schemas.microsoft.com/office/drawing/2014/main" id="{00680814-9E0D-49F8-8887-6549A21C8D11}"/>
              </a:ext>
            </a:extLst>
          </p:cNvPr>
          <p:cNvSpPr/>
          <p:nvPr/>
        </p:nvSpPr>
        <p:spPr>
          <a:xfrm>
            <a:off x="7170368" y="4010846"/>
            <a:ext cx="1013419" cy="338554"/>
          </a:xfrm>
          <a:prstGeom prst="rect">
            <a:avLst/>
          </a:prstGeom>
        </p:spPr>
        <p:txBody>
          <a:bodyPr wrap="none">
            <a:spAutoFit/>
          </a:bodyPr>
          <a:lstStyle/>
          <a:p>
            <a:r>
              <a:rPr lang="tr-TR" sz="1600" dirty="0"/>
              <a:t>Cross </a:t>
            </a:r>
            <a:r>
              <a:rPr lang="tr-TR" sz="1600" dirty="0" err="1"/>
              <a:t>ply</a:t>
            </a:r>
            <a:endParaRPr lang="tr-TR" sz="1600" dirty="0"/>
          </a:p>
        </p:txBody>
      </p:sp>
      <p:sp>
        <p:nvSpPr>
          <p:cNvPr id="22" name="Dikdörtgen 21">
            <a:extLst>
              <a:ext uri="{FF2B5EF4-FFF2-40B4-BE49-F238E27FC236}">
                <a16:creationId xmlns:a16="http://schemas.microsoft.com/office/drawing/2014/main" id="{5BE82645-50C5-4B6B-B63D-C6DE4F6C0D0B}"/>
              </a:ext>
            </a:extLst>
          </p:cNvPr>
          <p:cNvSpPr/>
          <p:nvPr/>
        </p:nvSpPr>
        <p:spPr>
          <a:xfrm>
            <a:off x="6806878" y="5718792"/>
            <a:ext cx="1859805" cy="338554"/>
          </a:xfrm>
          <a:prstGeom prst="rect">
            <a:avLst/>
          </a:prstGeom>
        </p:spPr>
        <p:txBody>
          <a:bodyPr wrap="none">
            <a:spAutoFit/>
          </a:bodyPr>
          <a:lstStyle/>
          <a:p>
            <a:r>
              <a:rPr lang="tr-TR" sz="1600" dirty="0" err="1"/>
              <a:t>Discontinous</a:t>
            </a:r>
            <a:r>
              <a:rPr lang="tr-TR" sz="1600" dirty="0"/>
              <a:t> fiber</a:t>
            </a:r>
          </a:p>
        </p:txBody>
      </p:sp>
      <p:sp>
        <p:nvSpPr>
          <p:cNvPr id="17" name="İçerik Yer Tutucusu 4">
            <a:extLst>
              <a:ext uri="{FF2B5EF4-FFF2-40B4-BE49-F238E27FC236}">
                <a16:creationId xmlns:a16="http://schemas.microsoft.com/office/drawing/2014/main" id="{0A883042-BE8C-4934-A0E8-0734DDB7D75B}"/>
              </a:ext>
            </a:extLst>
          </p:cNvPr>
          <p:cNvSpPr>
            <a:spLocks noGrp="1"/>
          </p:cNvSpPr>
          <p:nvPr>
            <p:ph sz="quarter" idx="1"/>
          </p:nvPr>
        </p:nvSpPr>
        <p:spPr>
          <a:xfrm>
            <a:off x="1043608" y="561551"/>
            <a:ext cx="8619931" cy="432048"/>
          </a:xfrm>
        </p:spPr>
        <p:txBody>
          <a:bodyPr>
            <a:noAutofit/>
          </a:bodyPr>
          <a:lstStyle/>
          <a:p>
            <a:pPr marL="0" indent="0">
              <a:lnSpc>
                <a:spcPct val="170000"/>
              </a:lnSpc>
              <a:buNone/>
            </a:pPr>
            <a:r>
              <a:rPr lang="tr-TR" sz="1800" dirty="0">
                <a:solidFill>
                  <a:schemeClr val="bg2">
                    <a:lumMod val="75000"/>
                  </a:schemeClr>
                </a:solidFill>
              </a:rPr>
              <a:t>(8.3 </a:t>
            </a:r>
            <a:r>
              <a:rPr lang="en-US" sz="1800" dirty="0">
                <a:solidFill>
                  <a:schemeClr val="bg2">
                    <a:lumMod val="75000"/>
                  </a:schemeClr>
                </a:solidFill>
              </a:rPr>
              <a:t>According to Shape or Placement of Reinforcement Elements</a:t>
            </a:r>
            <a:r>
              <a:rPr lang="tr-TR" sz="1800" dirty="0">
                <a:solidFill>
                  <a:schemeClr val="bg2">
                    <a:lumMod val="75000"/>
                  </a:schemeClr>
                </a:solidFill>
              </a:rPr>
              <a:t>)</a:t>
            </a:r>
          </a:p>
        </p:txBody>
      </p:sp>
    </p:spTree>
    <p:extLst>
      <p:ext uri="{BB962C8B-B14F-4D97-AF65-F5344CB8AC3E}">
        <p14:creationId xmlns:p14="http://schemas.microsoft.com/office/powerpoint/2010/main" val="262626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320899" y="6404984"/>
            <a:ext cx="5779368" cy="365760"/>
          </a:xfrm>
        </p:spPr>
        <p:txBody>
          <a:bodyPr/>
          <a:lstStyle/>
          <a:p>
            <a:r>
              <a:rPr lang="en-US" dirty="0"/>
              <a:t>General Information About Composite Materials / Mehmet </a:t>
            </a:r>
            <a:r>
              <a:rPr lang="en-US" dirty="0" err="1"/>
              <a:t>Zor</a:t>
            </a:r>
            <a:endParaRPr lang="tr-TR" dirty="0"/>
          </a:p>
        </p:txBody>
      </p:sp>
      <p:sp>
        <p:nvSpPr>
          <p:cNvPr id="7" name="Slayt Numarası Yer Tutucusu 6"/>
          <p:cNvSpPr>
            <a:spLocks noGrp="1"/>
          </p:cNvSpPr>
          <p:nvPr>
            <p:ph type="sldNum" sz="quarter" idx="12"/>
          </p:nvPr>
        </p:nvSpPr>
        <p:spPr/>
        <p:txBody>
          <a:bodyPr/>
          <a:lstStyle/>
          <a:p>
            <a:fld id="{B7840E83-AC17-4BB5-BC43-751DE1ADA5B1}" type="slidenum">
              <a:rPr lang="tr-TR" smtClean="0"/>
              <a:t>71</a:t>
            </a:fld>
            <a:endParaRPr lang="tr-TR"/>
          </a:p>
        </p:txBody>
      </p:sp>
      <p:sp>
        <p:nvSpPr>
          <p:cNvPr id="4" name="Veri Yer Tutucusu 3"/>
          <p:cNvSpPr>
            <a:spLocks noGrp="1"/>
          </p:cNvSpPr>
          <p:nvPr>
            <p:ph type="dt" sz="half" idx="10"/>
          </p:nvPr>
        </p:nvSpPr>
        <p:spPr/>
        <p:txBody>
          <a:bodyPr/>
          <a:lstStyle/>
          <a:p>
            <a:r>
              <a:rPr lang="tr-TR" dirty="0"/>
              <a:t>......</a:t>
            </a:r>
          </a:p>
        </p:txBody>
      </p:sp>
      <p:sp>
        <p:nvSpPr>
          <p:cNvPr id="12" name="Başlık 1">
            <a:extLst>
              <a:ext uri="{FF2B5EF4-FFF2-40B4-BE49-F238E27FC236}">
                <a16:creationId xmlns:a16="http://schemas.microsoft.com/office/drawing/2014/main" id="{52786FCB-DE5A-4583-A4BA-868BF25729D3}"/>
              </a:ext>
            </a:extLst>
          </p:cNvPr>
          <p:cNvSpPr txBox="1">
            <a:spLocks/>
          </p:cNvSpPr>
          <p:nvPr/>
        </p:nvSpPr>
        <p:spPr>
          <a:xfrm>
            <a:off x="323088" y="43586"/>
            <a:ext cx="8534400" cy="758952"/>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8- </a:t>
            </a:r>
            <a:r>
              <a:rPr lang="tr-TR" dirty="0" err="1"/>
              <a:t>Classification</a:t>
            </a:r>
            <a:r>
              <a:rPr lang="tr-TR" dirty="0"/>
              <a:t> of </a:t>
            </a:r>
            <a:r>
              <a:rPr lang="tr-TR" dirty="0" err="1"/>
              <a:t>Composite</a:t>
            </a:r>
            <a:r>
              <a:rPr lang="tr-TR" dirty="0"/>
              <a:t> </a:t>
            </a:r>
            <a:r>
              <a:rPr lang="tr-TR" dirty="0" err="1"/>
              <a:t>Materials</a:t>
            </a:r>
            <a:r>
              <a:rPr lang="tr-TR" dirty="0"/>
              <a:t> </a:t>
            </a:r>
          </a:p>
        </p:txBody>
      </p:sp>
      <p:sp>
        <p:nvSpPr>
          <p:cNvPr id="17" name="İçerik Yer Tutucusu 4">
            <a:extLst>
              <a:ext uri="{FF2B5EF4-FFF2-40B4-BE49-F238E27FC236}">
                <a16:creationId xmlns:a16="http://schemas.microsoft.com/office/drawing/2014/main" id="{0A883042-BE8C-4934-A0E8-0734DDB7D75B}"/>
              </a:ext>
            </a:extLst>
          </p:cNvPr>
          <p:cNvSpPr>
            <a:spLocks noGrp="1"/>
          </p:cNvSpPr>
          <p:nvPr>
            <p:ph sz="quarter" idx="1"/>
          </p:nvPr>
        </p:nvSpPr>
        <p:spPr>
          <a:xfrm>
            <a:off x="1043608" y="561551"/>
            <a:ext cx="8619931" cy="432048"/>
          </a:xfrm>
        </p:spPr>
        <p:txBody>
          <a:bodyPr>
            <a:noAutofit/>
          </a:bodyPr>
          <a:lstStyle/>
          <a:p>
            <a:pPr marL="0" indent="0">
              <a:lnSpc>
                <a:spcPct val="170000"/>
              </a:lnSpc>
              <a:buNone/>
            </a:pPr>
            <a:r>
              <a:rPr lang="tr-TR" sz="1800" dirty="0">
                <a:solidFill>
                  <a:schemeClr val="bg2">
                    <a:lumMod val="75000"/>
                  </a:schemeClr>
                </a:solidFill>
              </a:rPr>
              <a:t>(8.3 </a:t>
            </a:r>
            <a:r>
              <a:rPr lang="en-US" sz="1800" dirty="0">
                <a:solidFill>
                  <a:schemeClr val="bg2">
                    <a:lumMod val="75000"/>
                  </a:schemeClr>
                </a:solidFill>
              </a:rPr>
              <a:t>According to Shape or Placement of Reinforcement Elements</a:t>
            </a:r>
            <a:r>
              <a:rPr lang="tr-TR" sz="1800" dirty="0">
                <a:solidFill>
                  <a:schemeClr val="bg2">
                    <a:lumMod val="75000"/>
                  </a:schemeClr>
                </a:solidFill>
              </a:rPr>
              <a:t>)</a:t>
            </a:r>
          </a:p>
        </p:txBody>
      </p:sp>
      <p:sp>
        <p:nvSpPr>
          <p:cNvPr id="23" name="İçerik Yer Tutucusu 4">
            <a:extLst>
              <a:ext uri="{FF2B5EF4-FFF2-40B4-BE49-F238E27FC236}">
                <a16:creationId xmlns:a16="http://schemas.microsoft.com/office/drawing/2014/main" id="{468AFBA2-3E10-4B27-887C-0777C12235B1}"/>
              </a:ext>
            </a:extLst>
          </p:cNvPr>
          <p:cNvSpPr txBox="1">
            <a:spLocks/>
          </p:cNvSpPr>
          <p:nvPr/>
        </p:nvSpPr>
        <p:spPr>
          <a:xfrm>
            <a:off x="286524" y="1314606"/>
            <a:ext cx="4744644" cy="432048"/>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None/>
            </a:pPr>
            <a:r>
              <a:rPr lang="tr-TR" sz="1800" dirty="0"/>
              <a:t>8.3.2 </a:t>
            </a:r>
            <a:r>
              <a:rPr lang="tr-TR" sz="1800" b="1" dirty="0" err="1"/>
              <a:t>Particle</a:t>
            </a:r>
            <a:r>
              <a:rPr lang="tr-TR" sz="1800" b="1" dirty="0"/>
              <a:t> </a:t>
            </a:r>
            <a:r>
              <a:rPr lang="tr-TR" sz="1800" b="1" dirty="0" err="1"/>
              <a:t>Reinforced</a:t>
            </a:r>
            <a:r>
              <a:rPr lang="tr-TR" sz="1800" b="1" dirty="0"/>
              <a:t> </a:t>
            </a:r>
            <a:r>
              <a:rPr lang="tr-TR" sz="1800" b="1" dirty="0" err="1"/>
              <a:t>Composites</a:t>
            </a:r>
            <a:r>
              <a:rPr lang="tr-TR" sz="1800" b="1" dirty="0"/>
              <a:t>:</a:t>
            </a:r>
            <a:endParaRPr lang="tr-TR" sz="1800" dirty="0"/>
          </a:p>
          <a:p>
            <a:pPr marL="0" indent="0">
              <a:lnSpc>
                <a:spcPct val="170000"/>
              </a:lnSpc>
              <a:buFont typeface="Wingdings 2"/>
              <a:buNone/>
            </a:pPr>
            <a:endParaRPr lang="tr-TR" sz="1800" dirty="0"/>
          </a:p>
        </p:txBody>
      </p:sp>
      <p:sp>
        <p:nvSpPr>
          <p:cNvPr id="25" name="Metin kutusu 24">
            <a:extLst>
              <a:ext uri="{FF2B5EF4-FFF2-40B4-BE49-F238E27FC236}">
                <a16:creationId xmlns:a16="http://schemas.microsoft.com/office/drawing/2014/main" id="{2086000A-963D-4FB7-A67F-77FD6976AA3C}"/>
              </a:ext>
            </a:extLst>
          </p:cNvPr>
          <p:cNvSpPr txBox="1"/>
          <p:nvPr/>
        </p:nvSpPr>
        <p:spPr>
          <a:xfrm>
            <a:off x="196882" y="4543709"/>
            <a:ext cx="9219887" cy="1911614"/>
          </a:xfrm>
          <a:prstGeom prst="rect">
            <a:avLst/>
          </a:prstGeom>
          <a:noFill/>
        </p:spPr>
        <p:txBody>
          <a:bodyPr wrap="square" rtlCol="0">
            <a:spAutoFit/>
          </a:bodyPr>
          <a:lstStyle/>
          <a:p>
            <a:pPr marL="285750" indent="-285750">
              <a:lnSpc>
                <a:spcPct val="170000"/>
              </a:lnSpc>
              <a:buFont typeface="Arial" panose="020B0604020202020204" pitchFamily="34" charset="0"/>
              <a:buChar char="•"/>
            </a:pPr>
            <a:r>
              <a:rPr lang="en-US" dirty="0"/>
              <a:t>If the particles are at the nanometer level, these types of composites are called nanocomposites.</a:t>
            </a:r>
            <a:endParaRPr lang="tr-TR" dirty="0"/>
          </a:p>
          <a:p>
            <a:pPr marL="285750" indent="-285750">
              <a:lnSpc>
                <a:spcPct val="170000"/>
              </a:lnSpc>
              <a:buFont typeface="Arial" panose="020B0604020202020204" pitchFamily="34" charset="0"/>
              <a:buChar char="•"/>
            </a:pPr>
            <a:r>
              <a:rPr lang="en-US" dirty="0"/>
              <a:t>Structures containing ceramic particles in a metal matrix have higher hardness and temperature resistance and are preferred in the production of aircraft engine parts.</a:t>
            </a:r>
            <a:endParaRPr lang="tr-TR" dirty="0"/>
          </a:p>
        </p:txBody>
      </p:sp>
      <p:sp>
        <p:nvSpPr>
          <p:cNvPr id="26" name="Dikdörtgen 25">
            <a:extLst>
              <a:ext uri="{FF2B5EF4-FFF2-40B4-BE49-F238E27FC236}">
                <a16:creationId xmlns:a16="http://schemas.microsoft.com/office/drawing/2014/main" id="{1C155CC6-9E28-48B0-9640-654FDAA0ADDA}"/>
              </a:ext>
            </a:extLst>
          </p:cNvPr>
          <p:cNvSpPr/>
          <p:nvPr/>
        </p:nvSpPr>
        <p:spPr>
          <a:xfrm>
            <a:off x="196882" y="1695119"/>
            <a:ext cx="6798973" cy="1703864"/>
          </a:xfrm>
          <a:prstGeom prst="rect">
            <a:avLst/>
          </a:prstGeom>
        </p:spPr>
        <p:txBody>
          <a:bodyPr wrap="square">
            <a:spAutoFit/>
          </a:bodyPr>
          <a:lstStyle/>
          <a:p>
            <a:pPr marL="285750" indent="-285750">
              <a:lnSpc>
                <a:spcPct val="150000"/>
              </a:lnSpc>
              <a:buFont typeface="Arial" pitchFamily="34" charset="0"/>
              <a:buChar char="•"/>
            </a:pPr>
            <a:r>
              <a:rPr lang="en-US" dirty="0"/>
              <a:t>They are obtained by reinforcing a matrix material with a particle-shaped material.</a:t>
            </a:r>
            <a:endParaRPr lang="tr-TR" dirty="0"/>
          </a:p>
          <a:p>
            <a:pPr marL="285750" indent="-285750">
              <a:lnSpc>
                <a:spcPct val="150000"/>
              </a:lnSpc>
              <a:buFont typeface="Arial" pitchFamily="34" charset="0"/>
              <a:buChar char="•"/>
            </a:pPr>
            <a:r>
              <a:rPr lang="en-US" dirty="0"/>
              <a:t>They are isotropic structures at the macro level. In other words, they show the same material behavior in all directions.</a:t>
            </a:r>
            <a:endParaRPr lang="tr-TR" dirty="0"/>
          </a:p>
        </p:txBody>
      </p:sp>
      <p:sp>
        <p:nvSpPr>
          <p:cNvPr id="27" name="Dikdörtgen 26">
            <a:extLst>
              <a:ext uri="{FF2B5EF4-FFF2-40B4-BE49-F238E27FC236}">
                <a16:creationId xmlns:a16="http://schemas.microsoft.com/office/drawing/2014/main" id="{5AC21208-53B5-4636-974E-F03B413A1E84}"/>
              </a:ext>
            </a:extLst>
          </p:cNvPr>
          <p:cNvSpPr/>
          <p:nvPr/>
        </p:nvSpPr>
        <p:spPr>
          <a:xfrm>
            <a:off x="196882" y="3735324"/>
            <a:ext cx="8329611" cy="872868"/>
          </a:xfrm>
          <a:prstGeom prst="rect">
            <a:avLst/>
          </a:prstGeom>
        </p:spPr>
        <p:txBody>
          <a:bodyPr wrap="square">
            <a:spAutoFit/>
          </a:bodyPr>
          <a:lstStyle/>
          <a:p>
            <a:pPr marL="285750" indent="-285750">
              <a:lnSpc>
                <a:spcPct val="150000"/>
              </a:lnSpc>
              <a:buFont typeface="Arial" pitchFamily="34" charset="0"/>
              <a:buChar char="•"/>
            </a:pPr>
            <a:r>
              <a:rPr lang="en-US" dirty="0"/>
              <a:t>Particle and matrix do not dissolve into each other (</a:t>
            </a:r>
            <a:r>
              <a:rPr lang="en-US" dirty="0" err="1"/>
              <a:t>macrolink</a:t>
            </a:r>
            <a:r>
              <a:rPr lang="en-US" dirty="0"/>
              <a:t>).</a:t>
            </a:r>
            <a:endParaRPr lang="tr-TR" dirty="0"/>
          </a:p>
          <a:p>
            <a:pPr marL="285750" indent="-285750">
              <a:lnSpc>
                <a:spcPct val="150000"/>
              </a:lnSpc>
              <a:buFont typeface="Arial" pitchFamily="34" charset="0"/>
              <a:buChar char="•"/>
            </a:pPr>
            <a:r>
              <a:rPr lang="en-US" dirty="0"/>
              <a:t>The most common type is metal particles embedded in a plastic matrix.</a:t>
            </a:r>
            <a:endParaRPr lang="tr-TR" dirty="0"/>
          </a:p>
        </p:txBody>
      </p:sp>
      <p:pic>
        <p:nvPicPr>
          <p:cNvPr id="2" name="Resim 1">
            <a:extLst>
              <a:ext uri="{FF2B5EF4-FFF2-40B4-BE49-F238E27FC236}">
                <a16:creationId xmlns:a16="http://schemas.microsoft.com/office/drawing/2014/main" id="{03D42A42-E296-4BBC-940B-D435D2FDE5B3}"/>
              </a:ext>
            </a:extLst>
          </p:cNvPr>
          <p:cNvPicPr>
            <a:picLocks noChangeAspect="1"/>
          </p:cNvPicPr>
          <p:nvPr/>
        </p:nvPicPr>
        <p:blipFill>
          <a:blip r:embed="rId2"/>
          <a:stretch>
            <a:fillRect/>
          </a:stretch>
        </p:blipFill>
        <p:spPr>
          <a:xfrm>
            <a:off x="6876256" y="1489517"/>
            <a:ext cx="2095500" cy="1876425"/>
          </a:xfrm>
          <a:prstGeom prst="rect">
            <a:avLst/>
          </a:prstGeom>
        </p:spPr>
      </p:pic>
      <p:sp>
        <p:nvSpPr>
          <p:cNvPr id="5" name="Dikdörtgen 4">
            <a:extLst>
              <a:ext uri="{FF2B5EF4-FFF2-40B4-BE49-F238E27FC236}">
                <a16:creationId xmlns:a16="http://schemas.microsoft.com/office/drawing/2014/main" id="{AD45A112-146E-4890-BF50-CA3BCA5C43AB}"/>
              </a:ext>
            </a:extLst>
          </p:cNvPr>
          <p:cNvSpPr/>
          <p:nvPr/>
        </p:nvSpPr>
        <p:spPr>
          <a:xfrm>
            <a:off x="196882" y="3382488"/>
            <a:ext cx="8913275" cy="369332"/>
          </a:xfrm>
          <a:prstGeom prst="rect">
            <a:avLst/>
          </a:prstGeom>
        </p:spPr>
        <p:txBody>
          <a:bodyPr wrap="square">
            <a:spAutoFit/>
          </a:bodyPr>
          <a:lstStyle/>
          <a:p>
            <a:pPr marL="285750" indent="-285750">
              <a:buFont typeface="Arial" panose="020B0604020202020204" pitchFamily="34" charset="0"/>
              <a:buChar char="•"/>
            </a:pPr>
            <a:r>
              <a:rPr lang="en-US" dirty="0"/>
              <a:t>The strength of the structure is directly proportional to the strength of the particles.</a:t>
            </a:r>
            <a:endParaRPr lang="tr-TR" dirty="0"/>
          </a:p>
        </p:txBody>
      </p:sp>
    </p:spTree>
    <p:extLst>
      <p:ext uri="{BB962C8B-B14F-4D97-AF65-F5344CB8AC3E}">
        <p14:creationId xmlns:p14="http://schemas.microsoft.com/office/powerpoint/2010/main" val="92601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 calcmode="lin" valueType="num">
                                      <p:cBhvr>
                                        <p:cTn id="7"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wipe(left)">
                                      <p:cBhvr>
                                        <p:cTn id="14" dur="500"/>
                                        <p:tgtEl>
                                          <p:spTgt spid="2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6">
                                            <p:txEl>
                                              <p:pRg st="1" end="1"/>
                                            </p:txEl>
                                          </p:spTgt>
                                        </p:tgtEl>
                                        <p:attrNameLst>
                                          <p:attrName>style.visibility</p:attrName>
                                        </p:attrNameLst>
                                      </p:cBhvr>
                                      <p:to>
                                        <p:strVal val="visible"/>
                                      </p:to>
                                    </p:set>
                                    <p:animEffect transition="in" filter="wipe(left)">
                                      <p:cBhvr>
                                        <p:cTn id="19" dur="500"/>
                                        <p:tgtEl>
                                          <p:spTgt spid="2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xEl>
                                              <p:pRg st="0" end="0"/>
                                            </p:txEl>
                                          </p:spTgt>
                                        </p:tgtEl>
                                        <p:attrNameLst>
                                          <p:attrName>style.visibility</p:attrName>
                                        </p:attrNameLst>
                                      </p:cBhvr>
                                      <p:to>
                                        <p:strVal val="visible"/>
                                      </p:to>
                                    </p:set>
                                    <p:animEffect transition="in" filter="fade">
                                      <p:cBhvr>
                                        <p:cTn id="29" dur="500"/>
                                        <p:tgtEl>
                                          <p:spTgt spid="2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7">
                                            <p:txEl>
                                              <p:pRg st="1" end="1"/>
                                            </p:txEl>
                                          </p:spTgt>
                                        </p:tgtEl>
                                        <p:attrNameLst>
                                          <p:attrName>style.visibility</p:attrName>
                                        </p:attrNameLst>
                                      </p:cBhvr>
                                      <p:to>
                                        <p:strVal val="visible"/>
                                      </p:to>
                                    </p:set>
                                    <p:animEffect transition="in" filter="fade">
                                      <p:cBhvr>
                                        <p:cTn id="34" dur="500"/>
                                        <p:tgtEl>
                                          <p:spTgt spid="27">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5">
                                            <p:txEl>
                                              <p:pRg st="0" end="0"/>
                                            </p:txEl>
                                          </p:spTgt>
                                        </p:tgtEl>
                                        <p:attrNameLst>
                                          <p:attrName>style.visibility</p:attrName>
                                        </p:attrNameLst>
                                      </p:cBhvr>
                                      <p:to>
                                        <p:strVal val="visible"/>
                                      </p:to>
                                    </p:set>
                                    <p:animEffect transition="in" filter="wipe(down)">
                                      <p:cBhvr>
                                        <p:cTn id="39" dur="500"/>
                                        <p:tgtEl>
                                          <p:spTgt spid="25">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5">
                                            <p:txEl>
                                              <p:pRg st="1" end="1"/>
                                            </p:txEl>
                                          </p:spTgt>
                                        </p:tgtEl>
                                        <p:attrNameLst>
                                          <p:attrName>style.visibility</p:attrName>
                                        </p:attrNameLst>
                                      </p:cBhvr>
                                      <p:to>
                                        <p:strVal val="visible"/>
                                      </p:to>
                                    </p:set>
                                    <p:animEffect transition="in" filter="wipe(down)">
                                      <p:cBhvr>
                                        <p:cTn id="44"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25" grpId="0" build="p"/>
      <p:bldP spid="26" grpId="0" build="p"/>
      <p:bldP spid="27" grpId="0" build="p"/>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469366" y="6410848"/>
            <a:ext cx="5707360" cy="447152"/>
          </a:xfrm>
        </p:spPr>
        <p:txBody>
          <a:bodyPr/>
          <a:lstStyle/>
          <a:p>
            <a:r>
              <a:rPr lang="en-US" dirty="0"/>
              <a:t>General Information About Composite Materials / Mehmet </a:t>
            </a:r>
            <a:r>
              <a:rPr lang="en-US" dirty="0" err="1"/>
              <a:t>Zor</a:t>
            </a:r>
            <a:endParaRPr lang="tr-TR" dirty="0"/>
          </a:p>
        </p:txBody>
      </p:sp>
      <p:sp>
        <p:nvSpPr>
          <p:cNvPr id="8" name="Slayt Numarası Yer Tutucusu 7"/>
          <p:cNvSpPr>
            <a:spLocks noGrp="1"/>
          </p:cNvSpPr>
          <p:nvPr>
            <p:ph type="sldNum" sz="quarter" idx="12"/>
          </p:nvPr>
        </p:nvSpPr>
        <p:spPr/>
        <p:txBody>
          <a:bodyPr/>
          <a:lstStyle/>
          <a:p>
            <a:fld id="{B7840E83-AC17-4BB5-BC43-751DE1ADA5B1}" type="slidenum">
              <a:rPr lang="tr-TR" smtClean="0"/>
              <a:t>72</a:t>
            </a:fld>
            <a:endParaRPr lang="tr-TR"/>
          </a:p>
        </p:txBody>
      </p:sp>
      <p:sp>
        <p:nvSpPr>
          <p:cNvPr id="12" name="Dikdörtgen 11"/>
          <p:cNvSpPr/>
          <p:nvPr/>
        </p:nvSpPr>
        <p:spPr>
          <a:xfrm>
            <a:off x="360456" y="1399122"/>
            <a:ext cx="4217821" cy="369332"/>
          </a:xfrm>
          <a:prstGeom prst="rect">
            <a:avLst/>
          </a:prstGeom>
        </p:spPr>
        <p:txBody>
          <a:bodyPr wrap="none">
            <a:spAutoFit/>
          </a:bodyPr>
          <a:lstStyle/>
          <a:p>
            <a:r>
              <a:rPr lang="tr-TR" dirty="0">
                <a:solidFill>
                  <a:srgbClr val="FF0000"/>
                </a:solidFill>
              </a:rPr>
              <a:t>8.3.3 </a:t>
            </a:r>
            <a:r>
              <a:rPr lang="tr-TR" dirty="0" err="1">
                <a:solidFill>
                  <a:srgbClr val="FF0000"/>
                </a:solidFill>
              </a:rPr>
              <a:t>Laminated</a:t>
            </a:r>
            <a:r>
              <a:rPr lang="tr-TR" dirty="0">
                <a:solidFill>
                  <a:srgbClr val="FF0000"/>
                </a:solidFill>
              </a:rPr>
              <a:t> (</a:t>
            </a:r>
            <a:r>
              <a:rPr lang="tr-TR" dirty="0" err="1">
                <a:solidFill>
                  <a:srgbClr val="FF0000"/>
                </a:solidFill>
              </a:rPr>
              <a:t>Layered</a:t>
            </a:r>
            <a:r>
              <a:rPr lang="tr-TR" dirty="0">
                <a:solidFill>
                  <a:srgbClr val="FF0000"/>
                </a:solidFill>
              </a:rPr>
              <a:t>) </a:t>
            </a:r>
            <a:r>
              <a:rPr lang="tr-TR" dirty="0" err="1">
                <a:solidFill>
                  <a:srgbClr val="FF0000"/>
                </a:solidFill>
              </a:rPr>
              <a:t>Composites</a:t>
            </a:r>
            <a:r>
              <a:rPr lang="tr-TR" dirty="0">
                <a:solidFill>
                  <a:srgbClr val="FF0000"/>
                </a:solidFill>
              </a:rPr>
              <a:t> </a:t>
            </a:r>
          </a:p>
        </p:txBody>
      </p:sp>
      <p:sp>
        <p:nvSpPr>
          <p:cNvPr id="2" name="Veri Yer Tutucusu 1"/>
          <p:cNvSpPr>
            <a:spLocks noGrp="1"/>
          </p:cNvSpPr>
          <p:nvPr>
            <p:ph type="dt" sz="half" idx="10"/>
          </p:nvPr>
        </p:nvSpPr>
        <p:spPr/>
        <p:txBody>
          <a:bodyPr/>
          <a:lstStyle/>
          <a:p>
            <a:r>
              <a:rPr lang="tr-TR" dirty="0"/>
              <a:t>......</a:t>
            </a:r>
          </a:p>
        </p:txBody>
      </p:sp>
      <p:sp>
        <p:nvSpPr>
          <p:cNvPr id="4" name="Dikdörtgen 3">
            <a:extLst>
              <a:ext uri="{FF2B5EF4-FFF2-40B4-BE49-F238E27FC236}">
                <a16:creationId xmlns:a16="http://schemas.microsoft.com/office/drawing/2014/main" id="{EDD16AF5-1A70-49DA-93D6-4A6039BAE187}"/>
              </a:ext>
            </a:extLst>
          </p:cNvPr>
          <p:cNvSpPr/>
          <p:nvPr/>
        </p:nvSpPr>
        <p:spPr>
          <a:xfrm>
            <a:off x="209266" y="3565133"/>
            <a:ext cx="8762043" cy="2700035"/>
          </a:xfrm>
          <a:prstGeom prst="rect">
            <a:avLst/>
          </a:prstGeom>
        </p:spPr>
        <p:txBody>
          <a:bodyPr wrap="square">
            <a:spAutoFit/>
          </a:bodyPr>
          <a:lstStyle/>
          <a:p>
            <a:pPr marL="285750" indent="-285750" algn="just">
              <a:lnSpc>
                <a:spcPct val="170000"/>
              </a:lnSpc>
              <a:buFont typeface="Arial" panose="020B0604020202020204" pitchFamily="34" charset="0"/>
              <a:buChar char="•"/>
            </a:pPr>
            <a:r>
              <a:rPr lang="en-US" sz="1700" dirty="0"/>
              <a:t>Composite layers (lamina) are obtained by placing more durable rod or woven fiber (rod or woven) materials into the matrix material.</a:t>
            </a:r>
            <a:endParaRPr lang="tr-TR" sz="1700" dirty="0"/>
          </a:p>
          <a:p>
            <a:pPr marL="285750" indent="-285750" algn="just">
              <a:lnSpc>
                <a:spcPct val="170000"/>
              </a:lnSpc>
              <a:buFont typeface="Arial" panose="020B0604020202020204" pitchFamily="34" charset="0"/>
              <a:buChar char="•"/>
            </a:pPr>
            <a:r>
              <a:rPr lang="en-US" sz="1700" dirty="0"/>
              <a:t>Then, multiple layers are bonded on top of each other and a laminated composite plate is obtained.</a:t>
            </a:r>
            <a:endParaRPr lang="tr-TR" sz="1700" dirty="0"/>
          </a:p>
          <a:p>
            <a:pPr marL="285750" indent="-285750" algn="just">
              <a:lnSpc>
                <a:spcPct val="170000"/>
              </a:lnSpc>
              <a:buFont typeface="Arial" panose="020B0604020202020204" pitchFamily="34" charset="0"/>
              <a:buChar char="•"/>
            </a:pPr>
            <a:r>
              <a:rPr lang="en-US" sz="1700" dirty="0"/>
              <a:t>In these layered structures, the orientation angle (</a:t>
            </a:r>
            <a:r>
              <a:rPr lang="en-US" sz="1700" dirty="0">
                <a:latin typeface="Symbol" panose="05050102010706020507" pitchFamily="18" charset="2"/>
              </a:rPr>
              <a:t>q</a:t>
            </a:r>
            <a:r>
              <a:rPr lang="en-US" sz="1700" dirty="0"/>
              <a:t>) of the fibers may differ from layer to layer.</a:t>
            </a:r>
            <a:endParaRPr lang="tr-TR" sz="1700" dirty="0"/>
          </a:p>
        </p:txBody>
      </p:sp>
      <p:sp>
        <p:nvSpPr>
          <p:cNvPr id="18" name="Başlık 1">
            <a:extLst>
              <a:ext uri="{FF2B5EF4-FFF2-40B4-BE49-F238E27FC236}">
                <a16:creationId xmlns:a16="http://schemas.microsoft.com/office/drawing/2014/main" id="{898FB950-3D27-42FC-BE6A-6172F67E7376}"/>
              </a:ext>
            </a:extLst>
          </p:cNvPr>
          <p:cNvSpPr txBox="1">
            <a:spLocks/>
          </p:cNvSpPr>
          <p:nvPr/>
        </p:nvSpPr>
        <p:spPr>
          <a:xfrm>
            <a:off x="323088" y="43586"/>
            <a:ext cx="8534400" cy="758952"/>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8- </a:t>
            </a:r>
            <a:r>
              <a:rPr lang="tr-TR" dirty="0" err="1"/>
              <a:t>Classification</a:t>
            </a:r>
            <a:r>
              <a:rPr lang="tr-TR" dirty="0"/>
              <a:t> of </a:t>
            </a:r>
            <a:r>
              <a:rPr lang="tr-TR" dirty="0" err="1"/>
              <a:t>Composite</a:t>
            </a:r>
            <a:r>
              <a:rPr lang="tr-TR" dirty="0"/>
              <a:t> </a:t>
            </a:r>
            <a:r>
              <a:rPr lang="tr-TR" dirty="0" err="1"/>
              <a:t>Materials</a:t>
            </a:r>
            <a:r>
              <a:rPr lang="tr-TR" dirty="0"/>
              <a:t> </a:t>
            </a:r>
          </a:p>
        </p:txBody>
      </p:sp>
      <p:sp>
        <p:nvSpPr>
          <p:cNvPr id="27" name="İçerik Yer Tutucusu 4">
            <a:extLst>
              <a:ext uri="{FF2B5EF4-FFF2-40B4-BE49-F238E27FC236}">
                <a16:creationId xmlns:a16="http://schemas.microsoft.com/office/drawing/2014/main" id="{D60125C4-ADD0-4573-896E-A124AB957CFF}"/>
              </a:ext>
            </a:extLst>
          </p:cNvPr>
          <p:cNvSpPr>
            <a:spLocks noGrp="1"/>
          </p:cNvSpPr>
          <p:nvPr>
            <p:ph sz="quarter" idx="1"/>
          </p:nvPr>
        </p:nvSpPr>
        <p:spPr>
          <a:xfrm>
            <a:off x="1043608" y="610712"/>
            <a:ext cx="8619931" cy="432048"/>
          </a:xfrm>
        </p:spPr>
        <p:txBody>
          <a:bodyPr>
            <a:noAutofit/>
          </a:bodyPr>
          <a:lstStyle/>
          <a:p>
            <a:pPr marL="0" indent="0">
              <a:lnSpc>
                <a:spcPct val="170000"/>
              </a:lnSpc>
              <a:buNone/>
            </a:pPr>
            <a:r>
              <a:rPr lang="tr-TR" sz="1800" dirty="0">
                <a:solidFill>
                  <a:schemeClr val="bg2">
                    <a:lumMod val="75000"/>
                  </a:schemeClr>
                </a:solidFill>
              </a:rPr>
              <a:t>(8.3 </a:t>
            </a:r>
            <a:r>
              <a:rPr lang="en-US" sz="1800" dirty="0">
                <a:solidFill>
                  <a:schemeClr val="bg2">
                    <a:lumMod val="75000"/>
                  </a:schemeClr>
                </a:solidFill>
              </a:rPr>
              <a:t>According to Shape or Placement of Reinforcement Elements</a:t>
            </a:r>
            <a:r>
              <a:rPr lang="tr-TR" sz="1800" dirty="0">
                <a:solidFill>
                  <a:schemeClr val="bg2">
                    <a:lumMod val="75000"/>
                  </a:schemeClr>
                </a:solidFill>
              </a:rPr>
              <a:t>)</a:t>
            </a:r>
          </a:p>
        </p:txBody>
      </p:sp>
      <p:grpSp>
        <p:nvGrpSpPr>
          <p:cNvPr id="6" name="Grup 5">
            <a:extLst>
              <a:ext uri="{FF2B5EF4-FFF2-40B4-BE49-F238E27FC236}">
                <a16:creationId xmlns:a16="http://schemas.microsoft.com/office/drawing/2014/main" id="{C7B1BE31-88D7-47AC-B031-2BA53514E2DE}"/>
              </a:ext>
            </a:extLst>
          </p:cNvPr>
          <p:cNvGrpSpPr/>
          <p:nvPr/>
        </p:nvGrpSpPr>
        <p:grpSpPr>
          <a:xfrm>
            <a:off x="1217494" y="1846359"/>
            <a:ext cx="7077193" cy="1650098"/>
            <a:chOff x="1674694" y="1819097"/>
            <a:chExt cx="7077193" cy="1650098"/>
          </a:xfrm>
        </p:grpSpPr>
        <p:grpSp>
          <p:nvGrpSpPr>
            <p:cNvPr id="26" name="Grup 25">
              <a:extLst>
                <a:ext uri="{FF2B5EF4-FFF2-40B4-BE49-F238E27FC236}">
                  <a16:creationId xmlns:a16="http://schemas.microsoft.com/office/drawing/2014/main" id="{92EC331E-F710-407F-B3FA-308A5202E29F}"/>
                </a:ext>
              </a:extLst>
            </p:cNvPr>
            <p:cNvGrpSpPr/>
            <p:nvPr/>
          </p:nvGrpSpPr>
          <p:grpSpPr>
            <a:xfrm>
              <a:off x="1674694" y="1819097"/>
              <a:ext cx="7077193" cy="1650098"/>
              <a:chOff x="1589564" y="4516822"/>
              <a:chExt cx="7077193" cy="1650098"/>
            </a:xfrm>
          </p:grpSpPr>
          <p:pic>
            <p:nvPicPr>
              <p:cNvPr id="25" name="Resim 24">
                <a:extLst>
                  <a:ext uri="{FF2B5EF4-FFF2-40B4-BE49-F238E27FC236}">
                    <a16:creationId xmlns:a16="http://schemas.microsoft.com/office/drawing/2014/main" id="{D7405D97-480B-4FA8-B5BB-96BF8470C8F1}"/>
                  </a:ext>
                </a:extLst>
              </p:cNvPr>
              <p:cNvPicPr>
                <a:picLocks noChangeAspect="1"/>
              </p:cNvPicPr>
              <p:nvPr/>
            </p:nvPicPr>
            <p:blipFill>
              <a:blip r:embed="rId3"/>
              <a:stretch>
                <a:fillRect/>
              </a:stretch>
            </p:blipFill>
            <p:spPr>
              <a:xfrm>
                <a:off x="1589564" y="4569030"/>
                <a:ext cx="6970489" cy="1597890"/>
              </a:xfrm>
              <a:prstGeom prst="rect">
                <a:avLst/>
              </a:prstGeom>
            </p:spPr>
          </p:pic>
          <p:grpSp>
            <p:nvGrpSpPr>
              <p:cNvPr id="24" name="Grup 23">
                <a:extLst>
                  <a:ext uri="{FF2B5EF4-FFF2-40B4-BE49-F238E27FC236}">
                    <a16:creationId xmlns:a16="http://schemas.microsoft.com/office/drawing/2014/main" id="{2192FBA7-C5E8-4F0F-AE86-7BC6E5C99FFA}"/>
                  </a:ext>
                </a:extLst>
              </p:cNvPr>
              <p:cNvGrpSpPr/>
              <p:nvPr/>
            </p:nvGrpSpPr>
            <p:grpSpPr>
              <a:xfrm>
                <a:off x="2038598" y="4516822"/>
                <a:ext cx="6628159" cy="1492849"/>
                <a:chOff x="1982942" y="4339642"/>
                <a:chExt cx="6628159" cy="1492849"/>
              </a:xfrm>
            </p:grpSpPr>
            <p:sp>
              <p:nvSpPr>
                <p:cNvPr id="19" name="Metin kutusu 18">
                  <a:extLst>
                    <a:ext uri="{FF2B5EF4-FFF2-40B4-BE49-F238E27FC236}">
                      <a16:creationId xmlns:a16="http://schemas.microsoft.com/office/drawing/2014/main" id="{3920870E-A9D7-4215-82DC-B7B847141EAC}"/>
                    </a:ext>
                  </a:extLst>
                </p:cNvPr>
                <p:cNvSpPr txBox="1"/>
                <p:nvPr/>
              </p:nvSpPr>
              <p:spPr>
                <a:xfrm flipH="1">
                  <a:off x="3426913" y="4339642"/>
                  <a:ext cx="1040528" cy="338554"/>
                </a:xfrm>
                <a:prstGeom prst="rect">
                  <a:avLst/>
                </a:prstGeom>
                <a:noFill/>
              </p:spPr>
              <p:txBody>
                <a:bodyPr wrap="square" rtlCol="0">
                  <a:spAutoFit/>
                </a:bodyPr>
                <a:lstStyle/>
                <a:p>
                  <a:r>
                    <a:rPr lang="tr-TR" sz="1600" dirty="0"/>
                    <a:t>fiber</a:t>
                  </a:r>
                </a:p>
              </p:txBody>
            </p:sp>
            <p:sp>
              <p:nvSpPr>
                <p:cNvPr id="17" name="Metin kutusu 16">
                  <a:extLst>
                    <a:ext uri="{FF2B5EF4-FFF2-40B4-BE49-F238E27FC236}">
                      <a16:creationId xmlns:a16="http://schemas.microsoft.com/office/drawing/2014/main" id="{D857AEB5-8661-4586-B959-A28A7F846370}"/>
                    </a:ext>
                  </a:extLst>
                </p:cNvPr>
                <p:cNvSpPr txBox="1"/>
                <p:nvPr/>
              </p:nvSpPr>
              <p:spPr>
                <a:xfrm>
                  <a:off x="1982942" y="4840244"/>
                  <a:ext cx="891591" cy="369332"/>
                </a:xfrm>
                <a:prstGeom prst="rect">
                  <a:avLst/>
                </a:prstGeom>
                <a:noFill/>
              </p:spPr>
              <p:txBody>
                <a:bodyPr wrap="none" rtlCol="0">
                  <a:spAutoFit/>
                </a:bodyPr>
                <a:lstStyle/>
                <a:p>
                  <a:r>
                    <a:rPr lang="tr-TR" dirty="0" err="1"/>
                    <a:t>lamina</a:t>
                  </a:r>
                  <a:endParaRPr lang="tr-TR" dirty="0"/>
                </a:p>
              </p:txBody>
            </p:sp>
            <p:sp>
              <p:nvSpPr>
                <p:cNvPr id="21" name="Metin kutusu 20">
                  <a:extLst>
                    <a:ext uri="{FF2B5EF4-FFF2-40B4-BE49-F238E27FC236}">
                      <a16:creationId xmlns:a16="http://schemas.microsoft.com/office/drawing/2014/main" id="{05B29061-53BB-4E2E-ABA9-F43F491605DE}"/>
                    </a:ext>
                  </a:extLst>
                </p:cNvPr>
                <p:cNvSpPr txBox="1"/>
                <p:nvPr/>
              </p:nvSpPr>
              <p:spPr>
                <a:xfrm flipH="1">
                  <a:off x="5442286" y="4367652"/>
                  <a:ext cx="1040528" cy="338554"/>
                </a:xfrm>
                <a:prstGeom prst="rect">
                  <a:avLst/>
                </a:prstGeom>
                <a:noFill/>
              </p:spPr>
              <p:txBody>
                <a:bodyPr wrap="square" rtlCol="0">
                  <a:spAutoFit/>
                </a:bodyPr>
                <a:lstStyle/>
                <a:p>
                  <a:r>
                    <a:rPr lang="tr-TR" sz="1600" dirty="0" err="1"/>
                    <a:t>matrix</a:t>
                  </a:r>
                  <a:endParaRPr lang="tr-TR" sz="1600" dirty="0"/>
                </a:p>
              </p:txBody>
            </p:sp>
            <p:sp>
              <p:nvSpPr>
                <p:cNvPr id="22" name="Metin kutusu 21">
                  <a:extLst>
                    <a:ext uri="{FF2B5EF4-FFF2-40B4-BE49-F238E27FC236}">
                      <a16:creationId xmlns:a16="http://schemas.microsoft.com/office/drawing/2014/main" id="{6D0AAC89-7BDC-457B-BC56-97A744DBE80B}"/>
                    </a:ext>
                  </a:extLst>
                </p:cNvPr>
                <p:cNvSpPr txBox="1"/>
                <p:nvPr/>
              </p:nvSpPr>
              <p:spPr>
                <a:xfrm flipH="1">
                  <a:off x="7304958" y="4518395"/>
                  <a:ext cx="1306143" cy="830997"/>
                </a:xfrm>
                <a:prstGeom prst="rect">
                  <a:avLst/>
                </a:prstGeom>
                <a:noFill/>
              </p:spPr>
              <p:txBody>
                <a:bodyPr wrap="square" rtlCol="0">
                  <a:spAutoFit/>
                </a:bodyPr>
                <a:lstStyle/>
                <a:p>
                  <a:pPr algn="ctr"/>
                  <a:r>
                    <a:rPr lang="tr-TR" sz="1600" dirty="0" err="1"/>
                    <a:t>laminated</a:t>
                  </a:r>
                  <a:endParaRPr lang="tr-TR" sz="1600" dirty="0"/>
                </a:p>
                <a:p>
                  <a:pPr algn="ctr"/>
                  <a:r>
                    <a:rPr lang="tr-TR" sz="1600" dirty="0" err="1"/>
                    <a:t>composites</a:t>
                  </a:r>
                  <a:endParaRPr lang="tr-TR" sz="1600" dirty="0"/>
                </a:p>
                <a:p>
                  <a:pPr algn="ctr"/>
                  <a:r>
                    <a:rPr lang="tr-TR" sz="1600" dirty="0" err="1"/>
                    <a:t>plates</a:t>
                  </a:r>
                  <a:endParaRPr lang="tr-TR" sz="1600" dirty="0"/>
                </a:p>
              </p:txBody>
            </p:sp>
            <p:sp>
              <p:nvSpPr>
                <p:cNvPr id="23" name="Metin kutusu 22">
                  <a:extLst>
                    <a:ext uri="{FF2B5EF4-FFF2-40B4-BE49-F238E27FC236}">
                      <a16:creationId xmlns:a16="http://schemas.microsoft.com/office/drawing/2014/main" id="{AD62A4AD-DAEF-4470-AC7B-4C40CB75EA65}"/>
                    </a:ext>
                  </a:extLst>
                </p:cNvPr>
                <p:cNvSpPr txBox="1"/>
                <p:nvPr/>
              </p:nvSpPr>
              <p:spPr>
                <a:xfrm flipH="1">
                  <a:off x="5188534" y="5493937"/>
                  <a:ext cx="2769495" cy="338554"/>
                </a:xfrm>
                <a:prstGeom prst="rect">
                  <a:avLst/>
                </a:prstGeom>
                <a:noFill/>
              </p:spPr>
              <p:txBody>
                <a:bodyPr wrap="square" rtlCol="0">
                  <a:spAutoFit/>
                </a:bodyPr>
                <a:lstStyle/>
                <a:p>
                  <a:r>
                    <a:rPr lang="tr-TR" sz="1600" dirty="0">
                      <a:latin typeface="Symbol" panose="05050102010706020507" pitchFamily="18" charset="2"/>
                    </a:rPr>
                    <a:t>q</a:t>
                  </a:r>
                  <a:r>
                    <a:rPr lang="tr-TR" sz="1600" dirty="0"/>
                    <a:t>: fiber </a:t>
                  </a:r>
                  <a:r>
                    <a:rPr lang="tr-TR" sz="1600" dirty="0" err="1"/>
                    <a:t>orientation</a:t>
                  </a:r>
                  <a:r>
                    <a:rPr lang="tr-TR" sz="1600" dirty="0"/>
                    <a:t> </a:t>
                  </a:r>
                  <a:r>
                    <a:rPr lang="tr-TR" sz="1600" dirty="0" err="1"/>
                    <a:t>angle</a:t>
                  </a:r>
                  <a:r>
                    <a:rPr lang="tr-TR" sz="1600" dirty="0"/>
                    <a:t> </a:t>
                  </a:r>
                </a:p>
              </p:txBody>
            </p:sp>
            <p:sp>
              <p:nvSpPr>
                <p:cNvPr id="20" name="Serbest Form: Şekil 19">
                  <a:extLst>
                    <a:ext uri="{FF2B5EF4-FFF2-40B4-BE49-F238E27FC236}">
                      <a16:creationId xmlns:a16="http://schemas.microsoft.com/office/drawing/2014/main" id="{FD84243E-7FCF-40BC-9F32-60A0C77B28DC}"/>
                    </a:ext>
                  </a:extLst>
                </p:cNvPr>
                <p:cNvSpPr/>
                <p:nvPr/>
              </p:nvSpPr>
              <p:spPr>
                <a:xfrm>
                  <a:off x="3999166" y="4538184"/>
                  <a:ext cx="159500" cy="117987"/>
                </a:xfrm>
                <a:custGeom>
                  <a:avLst/>
                  <a:gdLst>
                    <a:gd name="connsiteX0" fmla="*/ 157316 w 159500"/>
                    <a:gd name="connsiteY0" fmla="*/ 117987 h 117987"/>
                    <a:gd name="connsiteX1" fmla="*/ 137652 w 159500"/>
                    <a:gd name="connsiteY1" fmla="*/ 49161 h 117987"/>
                    <a:gd name="connsiteX2" fmla="*/ 0 w 159500"/>
                    <a:gd name="connsiteY2" fmla="*/ 0 h 117987"/>
                  </a:gdLst>
                  <a:ahLst/>
                  <a:cxnLst>
                    <a:cxn ang="0">
                      <a:pos x="connsiteX0" y="connsiteY0"/>
                    </a:cxn>
                    <a:cxn ang="0">
                      <a:pos x="connsiteX1" y="connsiteY1"/>
                    </a:cxn>
                    <a:cxn ang="0">
                      <a:pos x="connsiteX2" y="connsiteY2"/>
                    </a:cxn>
                  </a:cxnLst>
                  <a:rect l="l" t="t" r="r" b="b"/>
                  <a:pathLst>
                    <a:path w="159500" h="117987">
                      <a:moveTo>
                        <a:pt x="157316" y="117987"/>
                      </a:moveTo>
                      <a:cubicBezTo>
                        <a:pt x="160593" y="93406"/>
                        <a:pt x="163871" y="68825"/>
                        <a:pt x="137652" y="49161"/>
                      </a:cubicBezTo>
                      <a:cubicBezTo>
                        <a:pt x="111433" y="29497"/>
                        <a:pt x="55716" y="14748"/>
                        <a:pt x="0" y="0"/>
                      </a:cubicBezTo>
                    </a:path>
                  </a:pathLst>
                </a:custGeom>
                <a:noFill/>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sp>
          <p:nvSpPr>
            <p:cNvPr id="5" name="Sağ Ayraç 4">
              <a:extLst>
                <a:ext uri="{FF2B5EF4-FFF2-40B4-BE49-F238E27FC236}">
                  <a16:creationId xmlns:a16="http://schemas.microsoft.com/office/drawing/2014/main" id="{F8882048-4311-4F77-B338-DE653FA03244}"/>
                </a:ext>
              </a:extLst>
            </p:cNvPr>
            <p:cNvSpPr/>
            <p:nvPr/>
          </p:nvSpPr>
          <p:spPr>
            <a:xfrm>
              <a:off x="7440918" y="2096031"/>
              <a:ext cx="105018" cy="607355"/>
            </a:xfrm>
            <a:prstGeom prst="righ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grpSp>
    </p:spTree>
    <p:extLst>
      <p:ext uri="{BB962C8B-B14F-4D97-AF65-F5344CB8AC3E}">
        <p14:creationId xmlns:p14="http://schemas.microsoft.com/office/powerpoint/2010/main" val="178220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339752" y="6414162"/>
            <a:ext cx="5779368" cy="365760"/>
          </a:xfrm>
        </p:spPr>
        <p:txBody>
          <a:bodyPr/>
          <a:lstStyle/>
          <a:p>
            <a:r>
              <a:rPr lang="en-US" dirty="0"/>
              <a:t>General Information About Composite Materials / Mehmet </a:t>
            </a:r>
            <a:r>
              <a:rPr lang="en-US" dirty="0" err="1"/>
              <a:t>Zor</a:t>
            </a:r>
            <a:endParaRPr lang="tr-TR" dirty="0"/>
          </a:p>
        </p:txBody>
      </p:sp>
      <p:sp>
        <p:nvSpPr>
          <p:cNvPr id="5" name="İçerik Yer Tutucusu 4"/>
          <p:cNvSpPr>
            <a:spLocks noGrp="1"/>
          </p:cNvSpPr>
          <p:nvPr>
            <p:ph sz="quarter" idx="1"/>
          </p:nvPr>
        </p:nvSpPr>
        <p:spPr>
          <a:xfrm>
            <a:off x="184053" y="1609886"/>
            <a:ext cx="6141158" cy="2333872"/>
          </a:xfrm>
        </p:spPr>
        <p:txBody>
          <a:bodyPr>
            <a:noAutofit/>
          </a:bodyPr>
          <a:lstStyle/>
          <a:p>
            <a:pPr>
              <a:lnSpc>
                <a:spcPct val="150000"/>
              </a:lnSpc>
              <a:buClrTx/>
              <a:buSzPct val="70000"/>
            </a:pPr>
            <a:r>
              <a:rPr lang="en-US" sz="1700" dirty="0"/>
              <a:t>Laminated composite structures are the oldest and most widely used type of composites.</a:t>
            </a:r>
          </a:p>
          <a:p>
            <a:pPr>
              <a:lnSpc>
                <a:spcPct val="150000"/>
              </a:lnSpc>
              <a:buClrTx/>
              <a:buSzPct val="70000"/>
            </a:pPr>
            <a:r>
              <a:rPr lang="en-US" sz="1700" dirty="0"/>
              <a:t>Very high strength values can be achieved by combining layers with different fiber orientations.</a:t>
            </a:r>
          </a:p>
          <a:p>
            <a:pPr>
              <a:lnSpc>
                <a:spcPct val="150000"/>
              </a:lnSpc>
              <a:buClrTx/>
              <a:buSzPct val="70000"/>
            </a:pPr>
            <a:r>
              <a:rPr lang="en-US" sz="1700" dirty="0"/>
              <a:t>They are heat and moisture resistant structures. </a:t>
            </a:r>
            <a:endParaRPr lang="tr-TR" sz="1700" dirty="0"/>
          </a:p>
        </p:txBody>
      </p:sp>
      <p:sp>
        <p:nvSpPr>
          <p:cNvPr id="6" name="Slayt Numarası Yer Tutucusu 5"/>
          <p:cNvSpPr>
            <a:spLocks noGrp="1"/>
          </p:cNvSpPr>
          <p:nvPr>
            <p:ph type="sldNum" sz="quarter" idx="12"/>
          </p:nvPr>
        </p:nvSpPr>
        <p:spPr/>
        <p:txBody>
          <a:bodyPr/>
          <a:lstStyle/>
          <a:p>
            <a:fld id="{B7840E83-AC17-4BB5-BC43-751DE1ADA5B1}" type="slidenum">
              <a:rPr lang="tr-TR" smtClean="0"/>
              <a:t>73</a:t>
            </a:fld>
            <a:endParaRPr lang="tr-TR"/>
          </a:p>
        </p:txBody>
      </p:sp>
      <p:sp>
        <p:nvSpPr>
          <p:cNvPr id="8" name="Veri Yer Tutucusu 7"/>
          <p:cNvSpPr>
            <a:spLocks noGrp="1"/>
          </p:cNvSpPr>
          <p:nvPr>
            <p:ph type="dt" sz="half" idx="10"/>
          </p:nvPr>
        </p:nvSpPr>
        <p:spPr/>
        <p:txBody>
          <a:bodyPr/>
          <a:lstStyle/>
          <a:p>
            <a:r>
              <a:rPr lang="tr-TR" dirty="0"/>
              <a:t>......</a:t>
            </a:r>
          </a:p>
        </p:txBody>
      </p:sp>
      <p:pic>
        <p:nvPicPr>
          <p:cNvPr id="2" name="Resim 1">
            <a:extLst>
              <a:ext uri="{FF2B5EF4-FFF2-40B4-BE49-F238E27FC236}">
                <a16:creationId xmlns:a16="http://schemas.microsoft.com/office/drawing/2014/main" id="{53EE78E1-0535-48B0-874C-B69A8A14BD9F}"/>
              </a:ext>
            </a:extLst>
          </p:cNvPr>
          <p:cNvPicPr>
            <a:picLocks noChangeAspect="1"/>
          </p:cNvPicPr>
          <p:nvPr/>
        </p:nvPicPr>
        <p:blipFill>
          <a:blip r:embed="rId2"/>
          <a:stretch>
            <a:fillRect/>
          </a:stretch>
        </p:blipFill>
        <p:spPr>
          <a:xfrm>
            <a:off x="6410377" y="1478068"/>
            <a:ext cx="2634736" cy="1959163"/>
          </a:xfrm>
          <a:prstGeom prst="rect">
            <a:avLst/>
          </a:prstGeom>
        </p:spPr>
      </p:pic>
      <p:sp>
        <p:nvSpPr>
          <p:cNvPr id="9" name="Dikdörtgen 8">
            <a:extLst>
              <a:ext uri="{FF2B5EF4-FFF2-40B4-BE49-F238E27FC236}">
                <a16:creationId xmlns:a16="http://schemas.microsoft.com/office/drawing/2014/main" id="{4C036514-2456-417A-8AAB-F95E219728F8}"/>
              </a:ext>
            </a:extLst>
          </p:cNvPr>
          <p:cNvSpPr/>
          <p:nvPr/>
        </p:nvSpPr>
        <p:spPr>
          <a:xfrm>
            <a:off x="200958" y="3696044"/>
            <a:ext cx="8739318" cy="2791598"/>
          </a:xfrm>
          <a:prstGeom prst="rect">
            <a:avLst/>
          </a:prstGeom>
        </p:spPr>
        <p:txBody>
          <a:bodyPr wrap="square">
            <a:spAutoFit/>
          </a:bodyPr>
          <a:lstStyle/>
          <a:p>
            <a:pPr marL="285750" indent="-285750">
              <a:lnSpc>
                <a:spcPct val="150000"/>
              </a:lnSpc>
              <a:buSzPct val="120000"/>
              <a:buFont typeface="Arial" panose="020B0604020202020204" pitchFamily="34" charset="0"/>
              <a:buChar char="•"/>
            </a:pPr>
            <a:r>
              <a:rPr lang="en-US" sz="1700" dirty="0"/>
              <a:t>They are lighter than metals and are preferred materials because they are more durable in the desired direction.</a:t>
            </a:r>
            <a:endParaRPr lang="tr-TR" sz="1700" dirty="0"/>
          </a:p>
          <a:p>
            <a:pPr marL="285750" indent="-285750">
              <a:lnSpc>
                <a:spcPct val="150000"/>
              </a:lnSpc>
              <a:buSzPct val="120000"/>
              <a:buFont typeface="Arial" panose="020B0604020202020204" pitchFamily="34" charset="0"/>
              <a:buChar char="•"/>
            </a:pPr>
            <a:r>
              <a:rPr lang="en-US" sz="1700" dirty="0"/>
              <a:t>The orientation angle of the fibers is selected in directions where the stresses will be higher under operating conditions, and in this case, both lightness and strength are achieved at the same time.</a:t>
            </a:r>
            <a:endParaRPr lang="tr-TR" sz="1700" dirty="0"/>
          </a:p>
          <a:p>
            <a:pPr marL="285750" indent="-285750">
              <a:lnSpc>
                <a:spcPct val="150000"/>
              </a:lnSpc>
              <a:buSzPct val="120000"/>
              <a:buFont typeface="Arial" panose="020B0604020202020204" pitchFamily="34" charset="0"/>
              <a:buChar char="•"/>
            </a:pPr>
            <a:r>
              <a:rPr lang="en-US" sz="1700" dirty="0"/>
              <a:t>Continuous fiber reinforced la</a:t>
            </a:r>
            <a:r>
              <a:rPr lang="tr-TR" sz="1700" dirty="0" err="1"/>
              <a:t>minated</a:t>
            </a:r>
            <a:r>
              <a:rPr lang="en-US" sz="1700" dirty="0"/>
              <a:t> composites are widely used as surface coating materials in aircraft structures, wings and tail groups.</a:t>
            </a:r>
            <a:endParaRPr lang="tr-TR" sz="1700" dirty="0"/>
          </a:p>
        </p:txBody>
      </p:sp>
      <p:sp>
        <p:nvSpPr>
          <p:cNvPr id="13" name="Dikdörtgen 12">
            <a:extLst>
              <a:ext uri="{FF2B5EF4-FFF2-40B4-BE49-F238E27FC236}">
                <a16:creationId xmlns:a16="http://schemas.microsoft.com/office/drawing/2014/main" id="{6F7B48C3-9458-4B98-9904-3383FA0C07EC}"/>
              </a:ext>
            </a:extLst>
          </p:cNvPr>
          <p:cNvSpPr/>
          <p:nvPr/>
        </p:nvSpPr>
        <p:spPr>
          <a:xfrm>
            <a:off x="269219" y="1351073"/>
            <a:ext cx="4389343" cy="369332"/>
          </a:xfrm>
          <a:prstGeom prst="rect">
            <a:avLst/>
          </a:prstGeom>
        </p:spPr>
        <p:txBody>
          <a:bodyPr wrap="none">
            <a:spAutoFit/>
          </a:bodyPr>
          <a:lstStyle/>
          <a:p>
            <a:r>
              <a:rPr lang="tr-TR" dirty="0">
                <a:solidFill>
                  <a:schemeClr val="bg1">
                    <a:lumMod val="50000"/>
                  </a:schemeClr>
                </a:solidFill>
              </a:rPr>
              <a:t>8.3.3 </a:t>
            </a:r>
            <a:r>
              <a:rPr lang="tr-TR" dirty="0" err="1">
                <a:solidFill>
                  <a:schemeClr val="bg1">
                    <a:lumMod val="50000"/>
                  </a:schemeClr>
                </a:solidFill>
              </a:rPr>
              <a:t>Laminated</a:t>
            </a:r>
            <a:r>
              <a:rPr lang="tr-TR" dirty="0">
                <a:solidFill>
                  <a:schemeClr val="bg1">
                    <a:lumMod val="50000"/>
                  </a:schemeClr>
                </a:solidFill>
              </a:rPr>
              <a:t> </a:t>
            </a:r>
            <a:r>
              <a:rPr lang="tr-TR" dirty="0" err="1">
                <a:solidFill>
                  <a:schemeClr val="bg1">
                    <a:lumMod val="50000"/>
                  </a:schemeClr>
                </a:solidFill>
              </a:rPr>
              <a:t>Composites</a:t>
            </a:r>
            <a:r>
              <a:rPr lang="tr-TR" dirty="0">
                <a:solidFill>
                  <a:schemeClr val="bg1">
                    <a:lumMod val="50000"/>
                  </a:schemeClr>
                </a:solidFill>
              </a:rPr>
              <a:t> - </a:t>
            </a:r>
            <a:r>
              <a:rPr lang="tr-TR" dirty="0" err="1">
                <a:solidFill>
                  <a:schemeClr val="bg1">
                    <a:lumMod val="50000"/>
                  </a:schemeClr>
                </a:solidFill>
              </a:rPr>
              <a:t>Continue</a:t>
            </a:r>
            <a:r>
              <a:rPr lang="tr-TR" dirty="0">
                <a:solidFill>
                  <a:schemeClr val="bg1">
                    <a:lumMod val="50000"/>
                  </a:schemeClr>
                </a:solidFill>
              </a:rPr>
              <a:t> </a:t>
            </a:r>
          </a:p>
        </p:txBody>
      </p:sp>
      <p:sp>
        <p:nvSpPr>
          <p:cNvPr id="15" name="Başlık 1">
            <a:extLst>
              <a:ext uri="{FF2B5EF4-FFF2-40B4-BE49-F238E27FC236}">
                <a16:creationId xmlns:a16="http://schemas.microsoft.com/office/drawing/2014/main" id="{68DF53FA-3EE1-4436-9421-6E4116DC5039}"/>
              </a:ext>
            </a:extLst>
          </p:cNvPr>
          <p:cNvSpPr txBox="1">
            <a:spLocks/>
          </p:cNvSpPr>
          <p:nvPr/>
        </p:nvSpPr>
        <p:spPr>
          <a:xfrm>
            <a:off x="323088" y="175404"/>
            <a:ext cx="8534400" cy="627134"/>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8- </a:t>
            </a:r>
            <a:r>
              <a:rPr lang="tr-TR" dirty="0" err="1"/>
              <a:t>Classification</a:t>
            </a:r>
            <a:r>
              <a:rPr lang="tr-TR" dirty="0"/>
              <a:t> of </a:t>
            </a:r>
            <a:r>
              <a:rPr lang="tr-TR" dirty="0" err="1"/>
              <a:t>Composite</a:t>
            </a:r>
            <a:r>
              <a:rPr lang="tr-TR" dirty="0"/>
              <a:t> </a:t>
            </a:r>
            <a:r>
              <a:rPr lang="tr-TR" dirty="0" err="1"/>
              <a:t>Materials</a:t>
            </a:r>
            <a:r>
              <a:rPr lang="tr-TR" dirty="0"/>
              <a:t> </a:t>
            </a:r>
          </a:p>
        </p:txBody>
      </p:sp>
      <p:sp>
        <p:nvSpPr>
          <p:cNvPr id="16" name="İçerik Yer Tutucusu 4">
            <a:extLst>
              <a:ext uri="{FF2B5EF4-FFF2-40B4-BE49-F238E27FC236}">
                <a16:creationId xmlns:a16="http://schemas.microsoft.com/office/drawing/2014/main" id="{647BAEB0-D155-423E-A547-0CAA5587ABE6}"/>
              </a:ext>
            </a:extLst>
          </p:cNvPr>
          <p:cNvSpPr txBox="1">
            <a:spLocks/>
          </p:cNvSpPr>
          <p:nvPr/>
        </p:nvSpPr>
        <p:spPr>
          <a:xfrm>
            <a:off x="1043608" y="610712"/>
            <a:ext cx="8619931" cy="432048"/>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Font typeface="Wingdings 2"/>
              <a:buNone/>
            </a:pPr>
            <a:r>
              <a:rPr lang="tr-TR" sz="1800">
                <a:solidFill>
                  <a:schemeClr val="bg2">
                    <a:lumMod val="75000"/>
                  </a:schemeClr>
                </a:solidFill>
              </a:rPr>
              <a:t>(8.3 </a:t>
            </a:r>
            <a:r>
              <a:rPr lang="en-US" sz="1800">
                <a:solidFill>
                  <a:schemeClr val="bg2">
                    <a:lumMod val="75000"/>
                  </a:schemeClr>
                </a:solidFill>
              </a:rPr>
              <a:t>According to Shape or Placement of Reinforcement Elements</a:t>
            </a:r>
            <a:r>
              <a:rPr lang="tr-TR" sz="1800">
                <a:solidFill>
                  <a:schemeClr val="bg2">
                    <a:lumMod val="75000"/>
                  </a:schemeClr>
                </a:solidFill>
              </a:rPr>
              <a:t>)</a:t>
            </a:r>
            <a:endParaRPr lang="tr-TR" sz="1800" dirty="0">
              <a:solidFill>
                <a:schemeClr val="bg2">
                  <a:lumMod val="75000"/>
                </a:schemeClr>
              </a:solidFill>
            </a:endParaRPr>
          </a:p>
        </p:txBody>
      </p:sp>
    </p:spTree>
    <p:extLst>
      <p:ext uri="{BB962C8B-B14F-4D97-AF65-F5344CB8AC3E}">
        <p14:creationId xmlns:p14="http://schemas.microsoft.com/office/powerpoint/2010/main" val="352075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fade">
                                      <p:cBhvr>
                                        <p:cTn id="28" dur="500"/>
                                        <p:tgtEl>
                                          <p:spTgt spid="9">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xEl>
                                              <p:pRg st="1" end="1"/>
                                            </p:txEl>
                                          </p:spTgt>
                                        </p:tgtEl>
                                        <p:attrNameLst>
                                          <p:attrName>style.visibility</p:attrName>
                                        </p:attrNameLst>
                                      </p:cBhvr>
                                      <p:to>
                                        <p:strVal val="visible"/>
                                      </p:to>
                                    </p:set>
                                    <p:animEffect transition="in" filter="fade">
                                      <p:cBhvr>
                                        <p:cTn id="33" dur="500"/>
                                        <p:tgtEl>
                                          <p:spTgt spid="9">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xEl>
                                              <p:pRg st="2" end="2"/>
                                            </p:txEl>
                                          </p:spTgt>
                                        </p:tgtEl>
                                        <p:attrNameLst>
                                          <p:attrName>style.visibility</p:attrName>
                                        </p:attrNameLst>
                                      </p:cBhvr>
                                      <p:to>
                                        <p:strVal val="visible"/>
                                      </p:to>
                                    </p:set>
                                    <p:animEffect transition="in" filter="fade">
                                      <p:cBhvr>
                                        <p:cTn id="38"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267744" y="6417986"/>
            <a:ext cx="5347320" cy="365760"/>
          </a:xfrm>
        </p:spPr>
        <p:txBody>
          <a:bodyPr/>
          <a:lstStyle/>
          <a:p>
            <a:r>
              <a:rPr lang="en-US" dirty="0"/>
              <a:t>General Information About Composite Materials / Mehmet </a:t>
            </a:r>
            <a:r>
              <a:rPr lang="en-US" dirty="0" err="1"/>
              <a:t>Zor</a:t>
            </a:r>
            <a:endParaRPr lang="tr-TR" dirty="0"/>
          </a:p>
        </p:txBody>
      </p:sp>
      <p:sp>
        <p:nvSpPr>
          <p:cNvPr id="5" name="İçerik Yer Tutucusu 4"/>
          <p:cNvSpPr>
            <a:spLocks noGrp="1"/>
          </p:cNvSpPr>
          <p:nvPr>
            <p:ph sz="quarter" idx="1"/>
          </p:nvPr>
        </p:nvSpPr>
        <p:spPr>
          <a:xfrm>
            <a:off x="273790" y="2522989"/>
            <a:ext cx="5306191" cy="2612090"/>
          </a:xfrm>
        </p:spPr>
        <p:txBody>
          <a:bodyPr>
            <a:noAutofit/>
          </a:bodyPr>
          <a:lstStyle/>
          <a:p>
            <a:pPr marL="0" indent="0" algn="just">
              <a:lnSpc>
                <a:spcPct val="150000"/>
              </a:lnSpc>
              <a:buNone/>
            </a:pPr>
            <a:r>
              <a:rPr lang="en-US" sz="1800" dirty="0"/>
              <a:t>Sandwich composite structures fall into the la</a:t>
            </a:r>
            <a:r>
              <a:rPr lang="tr-TR" sz="1800" dirty="0" err="1"/>
              <a:t>minated</a:t>
            </a:r>
            <a:r>
              <a:rPr lang="en-US" sz="1800" dirty="0"/>
              <a:t> composite material class. Sandwich structures are obtained by gluing higher strength plates to the upper and lower surfaces of a low-density core material that does not carry load and has only insulation properties.</a:t>
            </a:r>
            <a:endParaRPr lang="tr-TR" sz="1800" dirty="0">
              <a:effectLst/>
            </a:endParaRPr>
          </a:p>
        </p:txBody>
      </p:sp>
      <p:sp>
        <p:nvSpPr>
          <p:cNvPr id="6" name="Slayt Numarası Yer Tutucusu 5"/>
          <p:cNvSpPr>
            <a:spLocks noGrp="1"/>
          </p:cNvSpPr>
          <p:nvPr>
            <p:ph type="sldNum" sz="quarter" idx="12"/>
          </p:nvPr>
        </p:nvSpPr>
        <p:spPr/>
        <p:txBody>
          <a:bodyPr/>
          <a:lstStyle/>
          <a:p>
            <a:fld id="{B7840E83-AC17-4BB5-BC43-751DE1ADA5B1}" type="slidenum">
              <a:rPr lang="tr-TR" smtClean="0"/>
              <a:t>74</a:t>
            </a:fld>
            <a:endParaRPr lang="tr-TR"/>
          </a:p>
        </p:txBody>
      </p:sp>
      <p:sp>
        <p:nvSpPr>
          <p:cNvPr id="4" name="Veri Yer Tutucusu 3"/>
          <p:cNvSpPr>
            <a:spLocks noGrp="1"/>
          </p:cNvSpPr>
          <p:nvPr>
            <p:ph type="dt" sz="half" idx="10"/>
          </p:nvPr>
        </p:nvSpPr>
        <p:spPr/>
        <p:txBody>
          <a:bodyPr/>
          <a:lstStyle/>
          <a:p>
            <a:r>
              <a:rPr lang="tr-TR" dirty="0"/>
              <a:t>......</a:t>
            </a:r>
          </a:p>
        </p:txBody>
      </p:sp>
      <p:pic>
        <p:nvPicPr>
          <p:cNvPr id="1026" name="Picture 2" descr="Aircraft sandwich composite reinforcing and repairs | Engineer Live">
            <a:extLst>
              <a:ext uri="{FF2B5EF4-FFF2-40B4-BE49-F238E27FC236}">
                <a16:creationId xmlns:a16="http://schemas.microsoft.com/office/drawing/2014/main" id="{15F649DA-F459-469B-8FAF-9D4B3EDD96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5981" y="2143721"/>
            <a:ext cx="3044952" cy="2710007"/>
          </a:xfrm>
          <a:prstGeom prst="rect">
            <a:avLst/>
          </a:prstGeom>
          <a:noFill/>
          <a:extLst>
            <a:ext uri="{909E8E84-426E-40DD-AFC4-6F175D3DCCD1}">
              <a14:hiddenFill xmlns:a14="http://schemas.microsoft.com/office/drawing/2010/main">
                <a:solidFill>
                  <a:srgbClr val="FFFFFF"/>
                </a:solidFill>
              </a14:hiddenFill>
            </a:ext>
          </a:extLst>
        </p:spPr>
      </p:pic>
      <p:sp>
        <p:nvSpPr>
          <p:cNvPr id="16" name="Metin kutusu 15">
            <a:extLst>
              <a:ext uri="{FF2B5EF4-FFF2-40B4-BE49-F238E27FC236}">
                <a16:creationId xmlns:a16="http://schemas.microsoft.com/office/drawing/2014/main" id="{853ED29F-D2E8-4942-A499-0534109CAE5E}"/>
              </a:ext>
            </a:extLst>
          </p:cNvPr>
          <p:cNvSpPr txBox="1"/>
          <p:nvPr/>
        </p:nvSpPr>
        <p:spPr>
          <a:xfrm>
            <a:off x="755576" y="2068107"/>
            <a:ext cx="3693227" cy="369332"/>
          </a:xfrm>
          <a:prstGeom prst="rect">
            <a:avLst/>
          </a:prstGeom>
          <a:noFill/>
        </p:spPr>
        <p:txBody>
          <a:bodyPr wrap="square" rtlCol="0">
            <a:spAutoFit/>
          </a:bodyPr>
          <a:lstStyle/>
          <a:p>
            <a:r>
              <a:rPr lang="tr-TR" i="1" dirty="0">
                <a:solidFill>
                  <a:srgbClr val="002060"/>
                </a:solidFill>
              </a:rPr>
              <a:t>8.3.3.1 </a:t>
            </a:r>
            <a:r>
              <a:rPr lang="tr-TR" i="1" dirty="0" err="1">
                <a:solidFill>
                  <a:srgbClr val="002060"/>
                </a:solidFill>
              </a:rPr>
              <a:t>Sandwich</a:t>
            </a:r>
            <a:r>
              <a:rPr lang="tr-TR" i="1" dirty="0">
                <a:solidFill>
                  <a:srgbClr val="002060"/>
                </a:solidFill>
              </a:rPr>
              <a:t> </a:t>
            </a:r>
            <a:r>
              <a:rPr lang="tr-TR" i="1" dirty="0" err="1">
                <a:solidFill>
                  <a:srgbClr val="002060"/>
                </a:solidFill>
              </a:rPr>
              <a:t>Composites</a:t>
            </a:r>
            <a:endParaRPr lang="tr-TR" i="1" dirty="0">
              <a:solidFill>
                <a:srgbClr val="002060"/>
              </a:solidFill>
            </a:endParaRPr>
          </a:p>
        </p:txBody>
      </p:sp>
      <p:sp>
        <p:nvSpPr>
          <p:cNvPr id="2" name="Dikdörtgen 1">
            <a:extLst>
              <a:ext uri="{FF2B5EF4-FFF2-40B4-BE49-F238E27FC236}">
                <a16:creationId xmlns:a16="http://schemas.microsoft.com/office/drawing/2014/main" id="{8E28F293-EA32-4A21-BA5F-4352A0673068}"/>
              </a:ext>
            </a:extLst>
          </p:cNvPr>
          <p:cNvSpPr/>
          <p:nvPr/>
        </p:nvSpPr>
        <p:spPr>
          <a:xfrm>
            <a:off x="273790" y="5111569"/>
            <a:ext cx="7754463" cy="872868"/>
          </a:xfrm>
          <a:prstGeom prst="rect">
            <a:avLst/>
          </a:prstGeom>
        </p:spPr>
        <p:txBody>
          <a:bodyPr wrap="square">
            <a:spAutoFit/>
          </a:bodyPr>
          <a:lstStyle/>
          <a:p>
            <a:pPr>
              <a:lnSpc>
                <a:spcPct val="150000"/>
              </a:lnSpc>
            </a:pPr>
            <a:r>
              <a:rPr lang="en-US" dirty="0"/>
              <a:t>The bottom and top layers can each be an isotropic material or a fiber-reinforced layer.</a:t>
            </a:r>
            <a:endParaRPr lang="tr-TR" dirty="0"/>
          </a:p>
        </p:txBody>
      </p:sp>
      <p:sp>
        <p:nvSpPr>
          <p:cNvPr id="13" name="Dikdörtgen 12">
            <a:extLst>
              <a:ext uri="{FF2B5EF4-FFF2-40B4-BE49-F238E27FC236}">
                <a16:creationId xmlns:a16="http://schemas.microsoft.com/office/drawing/2014/main" id="{70947717-1B40-4ABB-A6AC-2DE41BF15B44}"/>
              </a:ext>
            </a:extLst>
          </p:cNvPr>
          <p:cNvSpPr/>
          <p:nvPr/>
        </p:nvSpPr>
        <p:spPr>
          <a:xfrm>
            <a:off x="287507" y="1540872"/>
            <a:ext cx="4302781" cy="369332"/>
          </a:xfrm>
          <a:prstGeom prst="rect">
            <a:avLst/>
          </a:prstGeom>
        </p:spPr>
        <p:txBody>
          <a:bodyPr wrap="none">
            <a:spAutoFit/>
          </a:bodyPr>
          <a:lstStyle/>
          <a:p>
            <a:r>
              <a:rPr lang="tr-TR" dirty="0">
                <a:solidFill>
                  <a:schemeClr val="bg1">
                    <a:lumMod val="50000"/>
                  </a:schemeClr>
                </a:solidFill>
              </a:rPr>
              <a:t>8.3.3 </a:t>
            </a:r>
            <a:r>
              <a:rPr lang="tr-TR" dirty="0" err="1">
                <a:solidFill>
                  <a:schemeClr val="bg1">
                    <a:lumMod val="50000"/>
                  </a:schemeClr>
                </a:solidFill>
              </a:rPr>
              <a:t>Laminated</a:t>
            </a:r>
            <a:r>
              <a:rPr lang="tr-TR" dirty="0">
                <a:solidFill>
                  <a:schemeClr val="bg1">
                    <a:lumMod val="50000"/>
                  </a:schemeClr>
                </a:solidFill>
              </a:rPr>
              <a:t> </a:t>
            </a:r>
            <a:r>
              <a:rPr lang="tr-TR" dirty="0" err="1">
                <a:solidFill>
                  <a:schemeClr val="bg1">
                    <a:lumMod val="50000"/>
                  </a:schemeClr>
                </a:solidFill>
              </a:rPr>
              <a:t>Composites</a:t>
            </a:r>
            <a:r>
              <a:rPr lang="tr-TR" dirty="0">
                <a:solidFill>
                  <a:schemeClr val="bg1">
                    <a:lumMod val="50000"/>
                  </a:schemeClr>
                </a:solidFill>
              </a:rPr>
              <a:t> - </a:t>
            </a:r>
            <a:r>
              <a:rPr lang="tr-TR" dirty="0" err="1">
                <a:solidFill>
                  <a:schemeClr val="bg1">
                    <a:lumMod val="50000"/>
                  </a:schemeClr>
                </a:solidFill>
              </a:rPr>
              <a:t>Continue</a:t>
            </a:r>
            <a:r>
              <a:rPr lang="tr-TR" dirty="0">
                <a:solidFill>
                  <a:schemeClr val="bg1">
                    <a:lumMod val="50000"/>
                  </a:schemeClr>
                </a:solidFill>
              </a:rPr>
              <a:t> </a:t>
            </a:r>
          </a:p>
        </p:txBody>
      </p:sp>
      <p:sp>
        <p:nvSpPr>
          <p:cNvPr id="17" name="Başlık 1">
            <a:extLst>
              <a:ext uri="{FF2B5EF4-FFF2-40B4-BE49-F238E27FC236}">
                <a16:creationId xmlns:a16="http://schemas.microsoft.com/office/drawing/2014/main" id="{6F7B3764-C53F-4CC2-9856-88C52EA28B04}"/>
              </a:ext>
            </a:extLst>
          </p:cNvPr>
          <p:cNvSpPr txBox="1">
            <a:spLocks/>
          </p:cNvSpPr>
          <p:nvPr/>
        </p:nvSpPr>
        <p:spPr>
          <a:xfrm>
            <a:off x="323088" y="175404"/>
            <a:ext cx="8534400" cy="627134"/>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8- </a:t>
            </a:r>
            <a:r>
              <a:rPr lang="tr-TR" dirty="0" err="1"/>
              <a:t>Classification</a:t>
            </a:r>
            <a:r>
              <a:rPr lang="tr-TR" dirty="0"/>
              <a:t> of </a:t>
            </a:r>
            <a:r>
              <a:rPr lang="tr-TR" dirty="0" err="1"/>
              <a:t>Composite</a:t>
            </a:r>
            <a:r>
              <a:rPr lang="tr-TR" dirty="0"/>
              <a:t> </a:t>
            </a:r>
            <a:r>
              <a:rPr lang="tr-TR" dirty="0" err="1"/>
              <a:t>Materials</a:t>
            </a:r>
            <a:r>
              <a:rPr lang="tr-TR" dirty="0"/>
              <a:t> </a:t>
            </a:r>
          </a:p>
        </p:txBody>
      </p:sp>
      <p:sp>
        <p:nvSpPr>
          <p:cNvPr id="18" name="İçerik Yer Tutucusu 4">
            <a:extLst>
              <a:ext uri="{FF2B5EF4-FFF2-40B4-BE49-F238E27FC236}">
                <a16:creationId xmlns:a16="http://schemas.microsoft.com/office/drawing/2014/main" id="{CE7B8066-ECC2-4736-8A51-DFBF71B92BD9}"/>
              </a:ext>
            </a:extLst>
          </p:cNvPr>
          <p:cNvSpPr txBox="1">
            <a:spLocks/>
          </p:cNvSpPr>
          <p:nvPr/>
        </p:nvSpPr>
        <p:spPr>
          <a:xfrm>
            <a:off x="1043608" y="556799"/>
            <a:ext cx="8619931" cy="424686"/>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Font typeface="Wingdings 2"/>
              <a:buNone/>
            </a:pPr>
            <a:r>
              <a:rPr lang="tr-TR" sz="1800">
                <a:solidFill>
                  <a:schemeClr val="bg2">
                    <a:lumMod val="75000"/>
                  </a:schemeClr>
                </a:solidFill>
              </a:rPr>
              <a:t>(8.3 </a:t>
            </a:r>
            <a:r>
              <a:rPr lang="en-US" sz="1800">
                <a:solidFill>
                  <a:schemeClr val="bg2">
                    <a:lumMod val="75000"/>
                  </a:schemeClr>
                </a:solidFill>
              </a:rPr>
              <a:t>According to Shape or Placement of Reinforcement Elements</a:t>
            </a:r>
            <a:r>
              <a:rPr lang="tr-TR" sz="1800">
                <a:solidFill>
                  <a:schemeClr val="bg2">
                    <a:lumMod val="75000"/>
                  </a:schemeClr>
                </a:solidFill>
              </a:rPr>
              <a:t>)</a:t>
            </a:r>
            <a:endParaRPr lang="tr-TR" sz="1800" dirty="0">
              <a:solidFill>
                <a:schemeClr val="bg2">
                  <a:lumMod val="75000"/>
                </a:schemeClr>
              </a:solidFill>
            </a:endParaRPr>
          </a:p>
        </p:txBody>
      </p:sp>
    </p:spTree>
    <p:extLst>
      <p:ext uri="{BB962C8B-B14F-4D97-AF65-F5344CB8AC3E}">
        <p14:creationId xmlns:p14="http://schemas.microsoft.com/office/powerpoint/2010/main" val="190963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6" grpId="0"/>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267744" y="6410848"/>
            <a:ext cx="5707360" cy="447152"/>
          </a:xfrm>
        </p:spPr>
        <p:txBody>
          <a:bodyPr/>
          <a:lstStyle/>
          <a:p>
            <a:r>
              <a:rPr lang="en-US" dirty="0"/>
              <a:t>General Information About Composite Materials / Mehmet </a:t>
            </a:r>
            <a:r>
              <a:rPr lang="en-US" dirty="0" err="1"/>
              <a:t>Zor</a:t>
            </a:r>
            <a:endParaRPr lang="tr-TR" dirty="0"/>
          </a:p>
        </p:txBody>
      </p:sp>
      <p:sp>
        <p:nvSpPr>
          <p:cNvPr id="8" name="Slayt Numarası Yer Tutucusu 7"/>
          <p:cNvSpPr>
            <a:spLocks noGrp="1"/>
          </p:cNvSpPr>
          <p:nvPr>
            <p:ph type="sldNum" sz="quarter" idx="12"/>
          </p:nvPr>
        </p:nvSpPr>
        <p:spPr/>
        <p:txBody>
          <a:bodyPr/>
          <a:lstStyle/>
          <a:p>
            <a:fld id="{B7840E83-AC17-4BB5-BC43-751DE1ADA5B1}" type="slidenum">
              <a:rPr lang="tr-TR" smtClean="0"/>
              <a:t>75</a:t>
            </a:fld>
            <a:endParaRPr lang="tr-TR"/>
          </a:p>
        </p:txBody>
      </p:sp>
      <p:sp>
        <p:nvSpPr>
          <p:cNvPr id="14" name="Metin kutusu 13"/>
          <p:cNvSpPr txBox="1"/>
          <p:nvPr/>
        </p:nvSpPr>
        <p:spPr>
          <a:xfrm>
            <a:off x="1259632" y="2202927"/>
            <a:ext cx="5301826" cy="338554"/>
          </a:xfrm>
          <a:prstGeom prst="rect">
            <a:avLst/>
          </a:prstGeom>
          <a:noFill/>
        </p:spPr>
        <p:txBody>
          <a:bodyPr wrap="square" rtlCol="0">
            <a:spAutoFit/>
          </a:bodyPr>
          <a:lstStyle/>
          <a:p>
            <a:r>
              <a:rPr lang="tr-TR" sz="1600" i="1" dirty="0">
                <a:solidFill>
                  <a:srgbClr val="002060"/>
                </a:solidFill>
                <a:effectLst>
                  <a:outerShdw blurRad="38100" dist="38100" dir="2700000" algn="tl">
                    <a:srgbClr val="000000">
                      <a:alpha val="43137"/>
                    </a:srgbClr>
                  </a:outerShdw>
                </a:effectLst>
              </a:rPr>
              <a:t>8.3.3.1.1 </a:t>
            </a:r>
            <a:r>
              <a:rPr lang="tr-TR" sz="1600" i="1" dirty="0" err="1">
                <a:solidFill>
                  <a:srgbClr val="002060"/>
                </a:solidFill>
                <a:effectLst>
                  <a:outerShdw blurRad="38100" dist="38100" dir="2700000" algn="tl">
                    <a:srgbClr val="000000">
                      <a:alpha val="43137"/>
                    </a:srgbClr>
                  </a:outerShdw>
                </a:effectLst>
              </a:rPr>
              <a:t>Sandwich</a:t>
            </a:r>
            <a:r>
              <a:rPr lang="tr-TR" sz="1600" i="1" dirty="0">
                <a:solidFill>
                  <a:srgbClr val="002060"/>
                </a:solidFill>
                <a:effectLst>
                  <a:outerShdw blurRad="38100" dist="38100" dir="2700000" algn="tl">
                    <a:srgbClr val="000000">
                      <a:alpha val="43137"/>
                    </a:srgbClr>
                  </a:outerShdw>
                </a:effectLst>
              </a:rPr>
              <a:t> </a:t>
            </a:r>
            <a:r>
              <a:rPr lang="tr-TR" sz="1600" i="1" dirty="0" err="1">
                <a:solidFill>
                  <a:srgbClr val="002060"/>
                </a:solidFill>
                <a:effectLst>
                  <a:outerShdw blurRad="38100" dist="38100" dir="2700000" algn="tl">
                    <a:srgbClr val="000000">
                      <a:alpha val="43137"/>
                    </a:srgbClr>
                  </a:outerShdw>
                </a:effectLst>
              </a:rPr>
              <a:t>Composite</a:t>
            </a:r>
            <a:r>
              <a:rPr lang="tr-TR" sz="1600" i="1" dirty="0">
                <a:solidFill>
                  <a:srgbClr val="002060"/>
                </a:solidFill>
                <a:effectLst>
                  <a:outerShdw blurRad="38100" dist="38100" dir="2700000" algn="tl">
                    <a:srgbClr val="000000">
                      <a:alpha val="43137"/>
                    </a:srgbClr>
                  </a:outerShdw>
                </a:effectLst>
              </a:rPr>
              <a:t> </a:t>
            </a:r>
            <a:r>
              <a:rPr lang="tr-TR" sz="1600" i="1" dirty="0" err="1">
                <a:solidFill>
                  <a:srgbClr val="002060"/>
                </a:solidFill>
                <a:effectLst>
                  <a:outerShdw blurRad="38100" dist="38100" dir="2700000" algn="tl">
                    <a:srgbClr val="000000">
                      <a:alpha val="43137"/>
                    </a:srgbClr>
                  </a:outerShdw>
                </a:effectLst>
              </a:rPr>
              <a:t>Samples</a:t>
            </a:r>
            <a:endParaRPr lang="tr-TR" sz="1600" i="1" dirty="0">
              <a:solidFill>
                <a:srgbClr val="002060"/>
              </a:solidFill>
              <a:effectLst>
                <a:outerShdw blurRad="38100" dist="38100" dir="2700000" algn="tl">
                  <a:srgbClr val="000000">
                    <a:alpha val="43137"/>
                  </a:srgbClr>
                </a:outerShdw>
              </a:effectLst>
            </a:endParaRPr>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9700" y="4789148"/>
            <a:ext cx="2235881" cy="931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Metin kutusu 15"/>
          <p:cNvSpPr txBox="1"/>
          <p:nvPr/>
        </p:nvSpPr>
        <p:spPr>
          <a:xfrm>
            <a:off x="6699700" y="5734887"/>
            <a:ext cx="2235881" cy="584775"/>
          </a:xfrm>
          <a:prstGeom prst="rect">
            <a:avLst/>
          </a:prstGeom>
          <a:noFill/>
        </p:spPr>
        <p:txBody>
          <a:bodyPr wrap="square" rtlCol="0">
            <a:spAutoFit/>
          </a:bodyPr>
          <a:lstStyle/>
          <a:p>
            <a:r>
              <a:rPr lang="en-US" sz="1600" dirty="0"/>
              <a:t>Sandwich composite in honeycomb form</a:t>
            </a:r>
            <a:endParaRPr lang="tr-TR" sz="1600" dirty="0"/>
          </a:p>
        </p:txBody>
      </p:sp>
      <p:pic>
        <p:nvPicPr>
          <p:cNvPr id="17" name="Picture 2" descr="https://encrypted-tbn1.gstatic.com/images?q=tbn:ANd9GcQXtmn_TNS40Jv-9rXvgWJLgncPUJUGpNL-_TVcBMQpbcGYS3N9BA">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9700" y="1642819"/>
            <a:ext cx="2235881" cy="3099744"/>
          </a:xfrm>
          <a:prstGeom prst="rect">
            <a:avLst/>
          </a:prstGeom>
          <a:noFill/>
          <a:extLst>
            <a:ext uri="{909E8E84-426E-40DD-AFC4-6F175D3DCCD1}">
              <a14:hiddenFill xmlns:a14="http://schemas.microsoft.com/office/drawing/2010/main">
                <a:solidFill>
                  <a:srgbClr val="FFFFFF"/>
                </a:solidFill>
              </a14:hiddenFill>
            </a:ext>
          </a:extLst>
        </p:spPr>
      </p:pic>
      <p:sp>
        <p:nvSpPr>
          <p:cNvPr id="9" name="Metin kutusu 8"/>
          <p:cNvSpPr txBox="1"/>
          <p:nvPr/>
        </p:nvSpPr>
        <p:spPr>
          <a:xfrm>
            <a:off x="473875" y="4173758"/>
            <a:ext cx="5707360" cy="369332"/>
          </a:xfrm>
          <a:prstGeom prst="rect">
            <a:avLst/>
          </a:prstGeom>
          <a:noFill/>
        </p:spPr>
        <p:txBody>
          <a:bodyPr wrap="square" rtlCol="0">
            <a:spAutoFit/>
          </a:bodyPr>
          <a:lstStyle/>
          <a:p>
            <a:r>
              <a:rPr lang="en-US" dirty="0"/>
              <a:t>Sandwich composite panels used in exterior cladding</a:t>
            </a:r>
            <a:endParaRPr lang="tr-TR" dirty="0"/>
          </a:p>
        </p:txBody>
      </p:sp>
      <p:pic>
        <p:nvPicPr>
          <p:cNvPr id="10" name="Picture 4" descr="http://www.mertdemirtasarim.com/Uploads/buyuk/f7a05040-1b7d-4913-8fea-2d5108cad0e63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536" y="2774113"/>
            <a:ext cx="3278338" cy="12959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mertdemirtasarim.com/Uploads/buyuk/ccb14b51-0c42-4a0a-bfdb-94b1f61322ec1083675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95936" y="2746030"/>
            <a:ext cx="1988595" cy="1308967"/>
          </a:xfrm>
          <a:prstGeom prst="rect">
            <a:avLst/>
          </a:prstGeom>
          <a:noFill/>
          <a:extLst>
            <a:ext uri="{909E8E84-426E-40DD-AFC4-6F175D3DCCD1}">
              <a14:hiddenFill xmlns:a14="http://schemas.microsoft.com/office/drawing/2010/main">
                <a:solidFill>
                  <a:srgbClr val="FFFFFF"/>
                </a:solidFill>
              </a14:hiddenFill>
            </a:ext>
          </a:extLst>
        </p:spPr>
      </p:pic>
      <p:sp>
        <p:nvSpPr>
          <p:cNvPr id="2" name="Veri Yer Tutucusu 1"/>
          <p:cNvSpPr>
            <a:spLocks noGrp="1"/>
          </p:cNvSpPr>
          <p:nvPr>
            <p:ph type="dt" sz="half" idx="10"/>
          </p:nvPr>
        </p:nvSpPr>
        <p:spPr/>
        <p:txBody>
          <a:bodyPr/>
          <a:lstStyle/>
          <a:p>
            <a:r>
              <a:rPr lang="tr-TR" dirty="0"/>
              <a:t>......</a:t>
            </a:r>
          </a:p>
        </p:txBody>
      </p:sp>
      <p:sp>
        <p:nvSpPr>
          <p:cNvPr id="22" name="Dikdörtgen 21">
            <a:extLst>
              <a:ext uri="{FF2B5EF4-FFF2-40B4-BE49-F238E27FC236}">
                <a16:creationId xmlns:a16="http://schemas.microsoft.com/office/drawing/2014/main" id="{EF0C8DDE-3F18-4227-A1CA-2065EFFAC67E}"/>
              </a:ext>
            </a:extLst>
          </p:cNvPr>
          <p:cNvSpPr/>
          <p:nvPr/>
        </p:nvSpPr>
        <p:spPr>
          <a:xfrm>
            <a:off x="294769" y="1496128"/>
            <a:ext cx="3110147" cy="369332"/>
          </a:xfrm>
          <a:prstGeom prst="rect">
            <a:avLst/>
          </a:prstGeom>
        </p:spPr>
        <p:txBody>
          <a:bodyPr wrap="none">
            <a:spAutoFit/>
          </a:bodyPr>
          <a:lstStyle/>
          <a:p>
            <a:r>
              <a:rPr lang="tr-TR" dirty="0">
                <a:solidFill>
                  <a:schemeClr val="bg1">
                    <a:lumMod val="50000"/>
                  </a:schemeClr>
                </a:solidFill>
              </a:rPr>
              <a:t>8.3.3 </a:t>
            </a:r>
            <a:r>
              <a:rPr lang="tr-TR" dirty="0" err="1">
                <a:solidFill>
                  <a:schemeClr val="bg1">
                    <a:lumMod val="50000"/>
                  </a:schemeClr>
                </a:solidFill>
              </a:rPr>
              <a:t>Laminated</a:t>
            </a:r>
            <a:r>
              <a:rPr lang="tr-TR" dirty="0">
                <a:solidFill>
                  <a:schemeClr val="bg1">
                    <a:lumMod val="50000"/>
                  </a:schemeClr>
                </a:solidFill>
              </a:rPr>
              <a:t> </a:t>
            </a:r>
            <a:r>
              <a:rPr lang="tr-TR" dirty="0" err="1">
                <a:solidFill>
                  <a:schemeClr val="bg1">
                    <a:lumMod val="50000"/>
                  </a:schemeClr>
                </a:solidFill>
              </a:rPr>
              <a:t>Composites</a:t>
            </a:r>
            <a:endParaRPr lang="tr-TR" dirty="0">
              <a:solidFill>
                <a:schemeClr val="bg1">
                  <a:lumMod val="50000"/>
                </a:schemeClr>
              </a:solidFill>
            </a:endParaRPr>
          </a:p>
        </p:txBody>
      </p:sp>
      <p:sp>
        <p:nvSpPr>
          <p:cNvPr id="23" name="Başlık 1">
            <a:extLst>
              <a:ext uri="{FF2B5EF4-FFF2-40B4-BE49-F238E27FC236}">
                <a16:creationId xmlns:a16="http://schemas.microsoft.com/office/drawing/2014/main" id="{EDE6B874-EE34-43DE-A29C-A23B70F3551B}"/>
              </a:ext>
            </a:extLst>
          </p:cNvPr>
          <p:cNvSpPr txBox="1">
            <a:spLocks/>
          </p:cNvSpPr>
          <p:nvPr/>
        </p:nvSpPr>
        <p:spPr>
          <a:xfrm>
            <a:off x="323088" y="175404"/>
            <a:ext cx="8534400" cy="627134"/>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8- </a:t>
            </a:r>
            <a:r>
              <a:rPr lang="tr-TR" dirty="0" err="1"/>
              <a:t>Classification</a:t>
            </a:r>
            <a:r>
              <a:rPr lang="tr-TR" dirty="0"/>
              <a:t> of </a:t>
            </a:r>
            <a:r>
              <a:rPr lang="tr-TR" dirty="0" err="1"/>
              <a:t>Composite</a:t>
            </a:r>
            <a:r>
              <a:rPr lang="tr-TR" dirty="0"/>
              <a:t> </a:t>
            </a:r>
            <a:r>
              <a:rPr lang="tr-TR" dirty="0" err="1"/>
              <a:t>Materials</a:t>
            </a:r>
            <a:r>
              <a:rPr lang="tr-TR" dirty="0"/>
              <a:t> </a:t>
            </a:r>
          </a:p>
        </p:txBody>
      </p:sp>
      <p:sp>
        <p:nvSpPr>
          <p:cNvPr id="24" name="İçerik Yer Tutucusu 4">
            <a:extLst>
              <a:ext uri="{FF2B5EF4-FFF2-40B4-BE49-F238E27FC236}">
                <a16:creationId xmlns:a16="http://schemas.microsoft.com/office/drawing/2014/main" id="{3403AA0E-E107-49C6-8DE3-F2A95C5759CB}"/>
              </a:ext>
            </a:extLst>
          </p:cNvPr>
          <p:cNvSpPr txBox="1">
            <a:spLocks/>
          </p:cNvSpPr>
          <p:nvPr/>
        </p:nvSpPr>
        <p:spPr>
          <a:xfrm>
            <a:off x="1043608" y="556799"/>
            <a:ext cx="8619931" cy="424686"/>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Font typeface="Wingdings 2"/>
              <a:buNone/>
            </a:pPr>
            <a:r>
              <a:rPr lang="tr-TR" sz="1800">
                <a:solidFill>
                  <a:schemeClr val="bg2">
                    <a:lumMod val="75000"/>
                  </a:schemeClr>
                </a:solidFill>
              </a:rPr>
              <a:t>(8.3 </a:t>
            </a:r>
            <a:r>
              <a:rPr lang="en-US" sz="1800">
                <a:solidFill>
                  <a:schemeClr val="bg2">
                    <a:lumMod val="75000"/>
                  </a:schemeClr>
                </a:solidFill>
              </a:rPr>
              <a:t>According to Shape or Placement of Reinforcement Elements</a:t>
            </a:r>
            <a:r>
              <a:rPr lang="tr-TR" sz="1800">
                <a:solidFill>
                  <a:schemeClr val="bg2">
                    <a:lumMod val="75000"/>
                  </a:schemeClr>
                </a:solidFill>
              </a:rPr>
              <a:t>)</a:t>
            </a:r>
            <a:endParaRPr lang="tr-TR" sz="1800" dirty="0">
              <a:solidFill>
                <a:schemeClr val="bg2">
                  <a:lumMod val="75000"/>
                </a:schemeClr>
              </a:solidFill>
            </a:endParaRPr>
          </a:p>
        </p:txBody>
      </p:sp>
      <p:sp>
        <p:nvSpPr>
          <p:cNvPr id="25" name="Metin kutusu 24">
            <a:extLst>
              <a:ext uri="{FF2B5EF4-FFF2-40B4-BE49-F238E27FC236}">
                <a16:creationId xmlns:a16="http://schemas.microsoft.com/office/drawing/2014/main" id="{54F7240C-C98F-423B-9C52-168B68D90DA6}"/>
              </a:ext>
            </a:extLst>
          </p:cNvPr>
          <p:cNvSpPr txBox="1"/>
          <p:nvPr/>
        </p:nvSpPr>
        <p:spPr>
          <a:xfrm>
            <a:off x="694218" y="1817790"/>
            <a:ext cx="4968552" cy="369332"/>
          </a:xfrm>
          <a:prstGeom prst="rect">
            <a:avLst/>
          </a:prstGeom>
          <a:noFill/>
        </p:spPr>
        <p:txBody>
          <a:bodyPr wrap="square" rtlCol="0">
            <a:spAutoFit/>
          </a:bodyPr>
          <a:lstStyle/>
          <a:p>
            <a:r>
              <a:rPr lang="tr-TR" i="1" dirty="0">
                <a:solidFill>
                  <a:schemeClr val="bg1">
                    <a:lumMod val="50000"/>
                  </a:schemeClr>
                </a:solidFill>
              </a:rPr>
              <a:t>8.3.3.1 </a:t>
            </a:r>
            <a:r>
              <a:rPr lang="tr-TR" i="1" dirty="0" err="1">
                <a:solidFill>
                  <a:schemeClr val="bg1">
                    <a:lumMod val="50000"/>
                  </a:schemeClr>
                </a:solidFill>
              </a:rPr>
              <a:t>Sandwich</a:t>
            </a:r>
            <a:r>
              <a:rPr lang="tr-TR" i="1" dirty="0">
                <a:solidFill>
                  <a:schemeClr val="bg1">
                    <a:lumMod val="50000"/>
                  </a:schemeClr>
                </a:solidFill>
              </a:rPr>
              <a:t> </a:t>
            </a:r>
            <a:r>
              <a:rPr lang="tr-TR" i="1" dirty="0" err="1">
                <a:solidFill>
                  <a:schemeClr val="bg1">
                    <a:lumMod val="50000"/>
                  </a:schemeClr>
                </a:solidFill>
              </a:rPr>
              <a:t>Composites-continue</a:t>
            </a:r>
            <a:endParaRPr lang="tr-TR" i="1" dirty="0">
              <a:solidFill>
                <a:schemeClr val="bg1">
                  <a:lumMod val="50000"/>
                </a:schemeClr>
              </a:solidFill>
            </a:endParaRPr>
          </a:p>
        </p:txBody>
      </p:sp>
    </p:spTree>
    <p:extLst>
      <p:ext uri="{BB962C8B-B14F-4D97-AF65-F5344CB8AC3E}">
        <p14:creationId xmlns:p14="http://schemas.microsoft.com/office/powerpoint/2010/main" val="380505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500"/>
                                        <p:tgtEl>
                                          <p:spTgt spid="10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555776" y="6404984"/>
            <a:ext cx="5707360" cy="447152"/>
          </a:xfrm>
        </p:spPr>
        <p:txBody>
          <a:bodyPr/>
          <a:lstStyle/>
          <a:p>
            <a:r>
              <a:rPr lang="en-US" dirty="0"/>
              <a:t>General Information About Composite Materials / Mehmet </a:t>
            </a:r>
            <a:r>
              <a:rPr lang="en-US" dirty="0" err="1"/>
              <a:t>Zor</a:t>
            </a:r>
            <a:endParaRPr lang="tr-TR" dirty="0"/>
          </a:p>
        </p:txBody>
      </p:sp>
      <p:sp>
        <p:nvSpPr>
          <p:cNvPr id="8" name="Slayt Numarası Yer Tutucusu 7"/>
          <p:cNvSpPr>
            <a:spLocks noGrp="1"/>
          </p:cNvSpPr>
          <p:nvPr>
            <p:ph type="sldNum" sz="quarter" idx="12"/>
          </p:nvPr>
        </p:nvSpPr>
        <p:spPr/>
        <p:txBody>
          <a:bodyPr/>
          <a:lstStyle/>
          <a:p>
            <a:fld id="{B7840E83-AC17-4BB5-BC43-751DE1ADA5B1}" type="slidenum">
              <a:rPr lang="tr-TR" smtClean="0"/>
              <a:t>76</a:t>
            </a:fld>
            <a:endParaRPr lang="tr-TR"/>
          </a:p>
        </p:txBody>
      </p:sp>
      <p:sp>
        <p:nvSpPr>
          <p:cNvPr id="2" name="Veri Yer Tutucusu 1"/>
          <p:cNvSpPr>
            <a:spLocks noGrp="1"/>
          </p:cNvSpPr>
          <p:nvPr>
            <p:ph type="dt" sz="half" idx="10"/>
          </p:nvPr>
        </p:nvSpPr>
        <p:spPr/>
        <p:txBody>
          <a:bodyPr/>
          <a:lstStyle/>
          <a:p>
            <a:r>
              <a:rPr lang="tr-TR" dirty="0"/>
              <a:t>......</a:t>
            </a:r>
          </a:p>
        </p:txBody>
      </p:sp>
      <p:pic>
        <p:nvPicPr>
          <p:cNvPr id="4" name="Resim 3">
            <a:extLst>
              <a:ext uri="{FF2B5EF4-FFF2-40B4-BE49-F238E27FC236}">
                <a16:creationId xmlns:a16="http://schemas.microsoft.com/office/drawing/2014/main" id="{54C69459-B2B6-4CA6-A3B4-EC7D881D3925}"/>
              </a:ext>
            </a:extLst>
          </p:cNvPr>
          <p:cNvPicPr>
            <a:picLocks noChangeAspect="1"/>
          </p:cNvPicPr>
          <p:nvPr/>
        </p:nvPicPr>
        <p:blipFill>
          <a:blip r:embed="rId3"/>
          <a:stretch>
            <a:fillRect/>
          </a:stretch>
        </p:blipFill>
        <p:spPr>
          <a:xfrm>
            <a:off x="2189900" y="2425730"/>
            <a:ext cx="5700303" cy="3505396"/>
          </a:xfrm>
          <a:prstGeom prst="rect">
            <a:avLst/>
          </a:prstGeom>
        </p:spPr>
      </p:pic>
      <p:sp>
        <p:nvSpPr>
          <p:cNvPr id="5" name="Dikdörtgen 4">
            <a:extLst>
              <a:ext uri="{FF2B5EF4-FFF2-40B4-BE49-F238E27FC236}">
                <a16:creationId xmlns:a16="http://schemas.microsoft.com/office/drawing/2014/main" id="{E620C654-BE34-4F08-906A-7D70183A0010}"/>
              </a:ext>
            </a:extLst>
          </p:cNvPr>
          <p:cNvSpPr/>
          <p:nvPr/>
        </p:nvSpPr>
        <p:spPr>
          <a:xfrm>
            <a:off x="1403648" y="5945930"/>
            <a:ext cx="7272808" cy="369332"/>
          </a:xfrm>
          <a:prstGeom prst="rect">
            <a:avLst/>
          </a:prstGeom>
        </p:spPr>
        <p:txBody>
          <a:bodyPr wrap="square">
            <a:spAutoFit/>
          </a:bodyPr>
          <a:lstStyle/>
          <a:p>
            <a:r>
              <a:rPr lang="en-US" dirty="0"/>
              <a:t>Different sandwich composite structures used in an aircraft fuselage</a:t>
            </a:r>
            <a:endParaRPr lang="tr-TR" dirty="0"/>
          </a:p>
        </p:txBody>
      </p:sp>
      <p:sp>
        <p:nvSpPr>
          <p:cNvPr id="12" name="Metin kutusu 11">
            <a:extLst>
              <a:ext uri="{FF2B5EF4-FFF2-40B4-BE49-F238E27FC236}">
                <a16:creationId xmlns:a16="http://schemas.microsoft.com/office/drawing/2014/main" id="{AFC14F8A-4B97-48D5-9AEB-5431279B0AEF}"/>
              </a:ext>
            </a:extLst>
          </p:cNvPr>
          <p:cNvSpPr txBox="1"/>
          <p:nvPr/>
        </p:nvSpPr>
        <p:spPr>
          <a:xfrm>
            <a:off x="2167975" y="2041594"/>
            <a:ext cx="5301826" cy="369332"/>
          </a:xfrm>
          <a:prstGeom prst="rect">
            <a:avLst/>
          </a:prstGeom>
          <a:noFill/>
        </p:spPr>
        <p:txBody>
          <a:bodyPr wrap="square" rtlCol="0">
            <a:spAutoFit/>
          </a:bodyPr>
          <a:lstStyle/>
          <a:p>
            <a:r>
              <a:rPr lang="tr-TR" i="1" dirty="0">
                <a:solidFill>
                  <a:schemeClr val="bg1">
                    <a:lumMod val="50000"/>
                  </a:schemeClr>
                </a:solidFill>
              </a:rPr>
              <a:t>8.3.3.1.1</a:t>
            </a:r>
            <a:r>
              <a:rPr lang="tr-TR" i="1" dirty="0">
                <a:solidFill>
                  <a:srgbClr val="002060"/>
                </a:solidFill>
                <a:effectLst>
                  <a:outerShdw blurRad="38100" dist="38100" dir="2700000" algn="tl">
                    <a:srgbClr val="000000">
                      <a:alpha val="43137"/>
                    </a:srgbClr>
                  </a:outerShdw>
                </a:effectLst>
              </a:rPr>
              <a:t> </a:t>
            </a:r>
            <a:r>
              <a:rPr lang="tr-TR" i="1" dirty="0" err="1">
                <a:solidFill>
                  <a:schemeClr val="bg1">
                    <a:lumMod val="50000"/>
                  </a:schemeClr>
                </a:solidFill>
              </a:rPr>
              <a:t>Sandwich</a:t>
            </a:r>
            <a:r>
              <a:rPr lang="tr-TR" i="1" dirty="0">
                <a:solidFill>
                  <a:schemeClr val="bg1">
                    <a:lumMod val="50000"/>
                  </a:schemeClr>
                </a:solidFill>
              </a:rPr>
              <a:t> </a:t>
            </a:r>
            <a:r>
              <a:rPr lang="tr-TR" i="1" dirty="0" err="1">
                <a:solidFill>
                  <a:schemeClr val="bg1">
                    <a:lumMod val="50000"/>
                  </a:schemeClr>
                </a:solidFill>
              </a:rPr>
              <a:t>Composite</a:t>
            </a:r>
            <a:r>
              <a:rPr lang="tr-TR" i="1" dirty="0">
                <a:solidFill>
                  <a:schemeClr val="bg1">
                    <a:lumMod val="50000"/>
                  </a:schemeClr>
                </a:solidFill>
              </a:rPr>
              <a:t> </a:t>
            </a:r>
            <a:r>
              <a:rPr lang="tr-TR" i="1" dirty="0" err="1">
                <a:solidFill>
                  <a:schemeClr val="bg1">
                    <a:lumMod val="50000"/>
                  </a:schemeClr>
                </a:solidFill>
              </a:rPr>
              <a:t>Samples</a:t>
            </a:r>
            <a:endParaRPr lang="tr-TR" i="1" dirty="0">
              <a:solidFill>
                <a:schemeClr val="bg1">
                  <a:lumMod val="50000"/>
                </a:schemeClr>
              </a:solidFill>
            </a:endParaRPr>
          </a:p>
        </p:txBody>
      </p:sp>
      <p:sp>
        <p:nvSpPr>
          <p:cNvPr id="13" name="Dikdörtgen 12">
            <a:extLst>
              <a:ext uri="{FF2B5EF4-FFF2-40B4-BE49-F238E27FC236}">
                <a16:creationId xmlns:a16="http://schemas.microsoft.com/office/drawing/2014/main" id="{03FE767E-A6FB-4ACF-A11A-942AFADEB507}"/>
              </a:ext>
            </a:extLst>
          </p:cNvPr>
          <p:cNvSpPr/>
          <p:nvPr/>
        </p:nvSpPr>
        <p:spPr>
          <a:xfrm>
            <a:off x="280622" y="1407739"/>
            <a:ext cx="2948243" cy="353943"/>
          </a:xfrm>
          <a:prstGeom prst="rect">
            <a:avLst/>
          </a:prstGeom>
        </p:spPr>
        <p:txBody>
          <a:bodyPr wrap="none">
            <a:spAutoFit/>
          </a:bodyPr>
          <a:lstStyle/>
          <a:p>
            <a:r>
              <a:rPr lang="tr-TR" sz="1700" dirty="0">
                <a:solidFill>
                  <a:schemeClr val="bg1">
                    <a:lumMod val="50000"/>
                  </a:schemeClr>
                </a:solidFill>
              </a:rPr>
              <a:t>8.3.3 </a:t>
            </a:r>
            <a:r>
              <a:rPr lang="tr-TR" sz="1700" dirty="0" err="1">
                <a:solidFill>
                  <a:schemeClr val="bg1">
                    <a:lumMod val="50000"/>
                  </a:schemeClr>
                </a:solidFill>
              </a:rPr>
              <a:t>Laminated</a:t>
            </a:r>
            <a:r>
              <a:rPr lang="tr-TR" sz="1700" dirty="0">
                <a:solidFill>
                  <a:schemeClr val="bg1">
                    <a:lumMod val="50000"/>
                  </a:schemeClr>
                </a:solidFill>
              </a:rPr>
              <a:t> </a:t>
            </a:r>
            <a:r>
              <a:rPr lang="tr-TR" sz="1700" dirty="0" err="1">
                <a:solidFill>
                  <a:schemeClr val="bg1">
                    <a:lumMod val="50000"/>
                  </a:schemeClr>
                </a:solidFill>
              </a:rPr>
              <a:t>Composites</a:t>
            </a:r>
            <a:endParaRPr lang="tr-TR" sz="1700" dirty="0">
              <a:solidFill>
                <a:schemeClr val="bg1">
                  <a:lumMod val="50000"/>
                </a:schemeClr>
              </a:solidFill>
            </a:endParaRPr>
          </a:p>
        </p:txBody>
      </p:sp>
      <p:sp>
        <p:nvSpPr>
          <p:cNvPr id="15" name="Başlık 1">
            <a:extLst>
              <a:ext uri="{FF2B5EF4-FFF2-40B4-BE49-F238E27FC236}">
                <a16:creationId xmlns:a16="http://schemas.microsoft.com/office/drawing/2014/main" id="{96EF4984-E6DF-4BED-8A54-8EA52FF95BF7}"/>
              </a:ext>
            </a:extLst>
          </p:cNvPr>
          <p:cNvSpPr txBox="1">
            <a:spLocks/>
          </p:cNvSpPr>
          <p:nvPr/>
        </p:nvSpPr>
        <p:spPr>
          <a:xfrm>
            <a:off x="323088" y="175404"/>
            <a:ext cx="8534400" cy="627134"/>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8- </a:t>
            </a:r>
            <a:r>
              <a:rPr lang="tr-TR" dirty="0" err="1"/>
              <a:t>Classification</a:t>
            </a:r>
            <a:r>
              <a:rPr lang="tr-TR" dirty="0"/>
              <a:t> of </a:t>
            </a:r>
            <a:r>
              <a:rPr lang="tr-TR" dirty="0" err="1"/>
              <a:t>Composite</a:t>
            </a:r>
            <a:r>
              <a:rPr lang="tr-TR" dirty="0"/>
              <a:t> </a:t>
            </a:r>
            <a:r>
              <a:rPr lang="tr-TR" dirty="0" err="1"/>
              <a:t>Materials</a:t>
            </a:r>
            <a:r>
              <a:rPr lang="tr-TR" dirty="0"/>
              <a:t> </a:t>
            </a:r>
          </a:p>
        </p:txBody>
      </p:sp>
      <p:sp>
        <p:nvSpPr>
          <p:cNvPr id="16" name="İçerik Yer Tutucusu 4">
            <a:extLst>
              <a:ext uri="{FF2B5EF4-FFF2-40B4-BE49-F238E27FC236}">
                <a16:creationId xmlns:a16="http://schemas.microsoft.com/office/drawing/2014/main" id="{5AB75D94-2125-4754-A3DC-4FBC24E17C76}"/>
              </a:ext>
            </a:extLst>
          </p:cNvPr>
          <p:cNvSpPr txBox="1">
            <a:spLocks/>
          </p:cNvSpPr>
          <p:nvPr/>
        </p:nvSpPr>
        <p:spPr>
          <a:xfrm>
            <a:off x="1043608" y="556799"/>
            <a:ext cx="8619931" cy="424686"/>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Font typeface="Wingdings 2"/>
              <a:buNone/>
            </a:pPr>
            <a:r>
              <a:rPr lang="tr-TR" sz="1800">
                <a:solidFill>
                  <a:schemeClr val="bg2">
                    <a:lumMod val="75000"/>
                  </a:schemeClr>
                </a:solidFill>
              </a:rPr>
              <a:t>(8.3 </a:t>
            </a:r>
            <a:r>
              <a:rPr lang="en-US" sz="1800">
                <a:solidFill>
                  <a:schemeClr val="bg2">
                    <a:lumMod val="75000"/>
                  </a:schemeClr>
                </a:solidFill>
              </a:rPr>
              <a:t>According to Shape or Placement of Reinforcement Elements</a:t>
            </a:r>
            <a:r>
              <a:rPr lang="tr-TR" sz="1800">
                <a:solidFill>
                  <a:schemeClr val="bg2">
                    <a:lumMod val="75000"/>
                  </a:schemeClr>
                </a:solidFill>
              </a:rPr>
              <a:t>)</a:t>
            </a:r>
            <a:endParaRPr lang="tr-TR" sz="1800" dirty="0">
              <a:solidFill>
                <a:schemeClr val="bg2">
                  <a:lumMod val="75000"/>
                </a:schemeClr>
              </a:solidFill>
            </a:endParaRPr>
          </a:p>
        </p:txBody>
      </p:sp>
      <p:sp>
        <p:nvSpPr>
          <p:cNvPr id="17" name="Metin kutusu 16">
            <a:extLst>
              <a:ext uri="{FF2B5EF4-FFF2-40B4-BE49-F238E27FC236}">
                <a16:creationId xmlns:a16="http://schemas.microsoft.com/office/drawing/2014/main" id="{EB7AA79A-23BD-4185-923F-1B5E14B63FFF}"/>
              </a:ext>
            </a:extLst>
          </p:cNvPr>
          <p:cNvSpPr txBox="1"/>
          <p:nvPr/>
        </p:nvSpPr>
        <p:spPr>
          <a:xfrm>
            <a:off x="683568" y="1751495"/>
            <a:ext cx="4968552" cy="353943"/>
          </a:xfrm>
          <a:prstGeom prst="rect">
            <a:avLst/>
          </a:prstGeom>
          <a:noFill/>
        </p:spPr>
        <p:txBody>
          <a:bodyPr wrap="square" rtlCol="0">
            <a:spAutoFit/>
          </a:bodyPr>
          <a:lstStyle/>
          <a:p>
            <a:r>
              <a:rPr lang="tr-TR" sz="1700" i="1" dirty="0">
                <a:solidFill>
                  <a:schemeClr val="bg1">
                    <a:lumMod val="50000"/>
                  </a:schemeClr>
                </a:solidFill>
              </a:rPr>
              <a:t>8.3.3.1 </a:t>
            </a:r>
            <a:r>
              <a:rPr lang="tr-TR" sz="1700" i="1" dirty="0" err="1">
                <a:solidFill>
                  <a:schemeClr val="bg1">
                    <a:lumMod val="50000"/>
                  </a:schemeClr>
                </a:solidFill>
              </a:rPr>
              <a:t>Sandwich</a:t>
            </a:r>
            <a:r>
              <a:rPr lang="tr-TR" sz="1700" i="1" dirty="0">
                <a:solidFill>
                  <a:schemeClr val="bg1">
                    <a:lumMod val="50000"/>
                  </a:schemeClr>
                </a:solidFill>
              </a:rPr>
              <a:t> </a:t>
            </a:r>
            <a:r>
              <a:rPr lang="tr-TR" sz="1700" i="1" dirty="0" err="1">
                <a:solidFill>
                  <a:schemeClr val="bg1">
                    <a:lumMod val="50000"/>
                  </a:schemeClr>
                </a:solidFill>
              </a:rPr>
              <a:t>Composites-continue</a:t>
            </a:r>
            <a:endParaRPr lang="tr-TR" sz="1700" i="1" dirty="0">
              <a:solidFill>
                <a:schemeClr val="bg1">
                  <a:lumMod val="50000"/>
                </a:schemeClr>
              </a:solidFill>
            </a:endParaRPr>
          </a:p>
        </p:txBody>
      </p:sp>
    </p:spTree>
    <p:extLst>
      <p:ext uri="{BB962C8B-B14F-4D97-AF65-F5344CB8AC3E}">
        <p14:creationId xmlns:p14="http://schemas.microsoft.com/office/powerpoint/2010/main" val="380961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771800" y="6404984"/>
            <a:ext cx="5347320" cy="365760"/>
          </a:xfrm>
        </p:spPr>
        <p:txBody>
          <a:bodyPr/>
          <a:lstStyle/>
          <a:p>
            <a:r>
              <a:rPr lang="en-US" dirty="0"/>
              <a:t>General Information About Composite Materials / Mehmet </a:t>
            </a:r>
            <a:r>
              <a:rPr lang="en-US" dirty="0" err="1"/>
              <a:t>Zor</a:t>
            </a:r>
            <a:endParaRPr lang="tr-TR" dirty="0"/>
          </a:p>
        </p:txBody>
      </p:sp>
      <p:sp>
        <p:nvSpPr>
          <p:cNvPr id="5" name="İçerik Yer Tutucusu 4"/>
          <p:cNvSpPr>
            <a:spLocks noGrp="1"/>
          </p:cNvSpPr>
          <p:nvPr>
            <p:ph sz="quarter" idx="1"/>
          </p:nvPr>
        </p:nvSpPr>
        <p:spPr>
          <a:xfrm>
            <a:off x="376808" y="1941070"/>
            <a:ext cx="3001935" cy="979147"/>
          </a:xfrm>
        </p:spPr>
        <p:txBody>
          <a:bodyPr>
            <a:noAutofit/>
          </a:bodyPr>
          <a:lstStyle/>
          <a:p>
            <a:pPr marL="0" indent="0" algn="ctr">
              <a:lnSpc>
                <a:spcPct val="150000"/>
              </a:lnSpc>
              <a:buNone/>
            </a:pPr>
            <a:r>
              <a:rPr lang="tr-TR" sz="1800" b="1" dirty="0"/>
              <a:t>8.3.4 </a:t>
            </a:r>
            <a:r>
              <a:rPr lang="tr-TR" sz="1800" b="1" dirty="0" err="1"/>
              <a:t>Hibrid</a:t>
            </a:r>
            <a:r>
              <a:rPr lang="tr-TR" sz="1800" b="1" dirty="0"/>
              <a:t> </a:t>
            </a:r>
            <a:r>
              <a:rPr lang="tr-TR" sz="1800" b="1" dirty="0" err="1"/>
              <a:t>Composites</a:t>
            </a:r>
            <a:r>
              <a:rPr lang="tr-TR" sz="1800" b="1" dirty="0"/>
              <a:t> :</a:t>
            </a:r>
            <a:endParaRPr lang="tr-TR" sz="1800" b="1" dirty="0">
              <a:effectLst/>
            </a:endParaRPr>
          </a:p>
        </p:txBody>
      </p:sp>
      <p:sp>
        <p:nvSpPr>
          <p:cNvPr id="6" name="Slayt Numarası Yer Tutucusu 5"/>
          <p:cNvSpPr>
            <a:spLocks noGrp="1"/>
          </p:cNvSpPr>
          <p:nvPr>
            <p:ph type="sldNum" sz="quarter" idx="12"/>
          </p:nvPr>
        </p:nvSpPr>
        <p:spPr/>
        <p:txBody>
          <a:bodyPr/>
          <a:lstStyle/>
          <a:p>
            <a:fld id="{B7840E83-AC17-4BB5-BC43-751DE1ADA5B1}" type="slidenum">
              <a:rPr lang="tr-TR" smtClean="0"/>
              <a:t>77</a:t>
            </a:fld>
            <a:endParaRPr lang="tr-TR"/>
          </a:p>
        </p:txBody>
      </p:sp>
      <p:sp>
        <p:nvSpPr>
          <p:cNvPr id="4" name="Dikdörtgen 3"/>
          <p:cNvSpPr/>
          <p:nvPr/>
        </p:nvSpPr>
        <p:spPr>
          <a:xfrm>
            <a:off x="163287" y="3279568"/>
            <a:ext cx="8603905" cy="3184013"/>
          </a:xfrm>
          <a:prstGeom prst="rect">
            <a:avLst/>
          </a:prstGeom>
        </p:spPr>
        <p:txBody>
          <a:bodyPr wrap="square">
            <a:spAutoFit/>
          </a:bodyPr>
          <a:lstStyle/>
          <a:p>
            <a:pPr marL="285750" indent="-285750" algn="just">
              <a:lnSpc>
                <a:spcPct val="150000"/>
              </a:lnSpc>
              <a:buFont typeface="Arial" pitchFamily="34" charset="0"/>
              <a:buChar char="•"/>
            </a:pPr>
            <a:r>
              <a:rPr lang="en-US" sz="1700" dirty="0"/>
              <a:t>It is possible to have two or more fiber types in the same composite structure. </a:t>
            </a:r>
            <a:endParaRPr lang="tr-TR" sz="1700" dirty="0"/>
          </a:p>
          <a:p>
            <a:pPr marL="285750" indent="-285750" algn="just">
              <a:lnSpc>
                <a:spcPct val="150000"/>
              </a:lnSpc>
              <a:buFont typeface="Arial" pitchFamily="34" charset="0"/>
              <a:buChar char="•"/>
            </a:pPr>
            <a:r>
              <a:rPr lang="en-US" sz="1700" dirty="0"/>
              <a:t>These types of composites are called hybrid composites.</a:t>
            </a:r>
            <a:endParaRPr lang="tr-TR" sz="1700" dirty="0"/>
          </a:p>
          <a:p>
            <a:pPr marL="285750" indent="-285750" algn="just">
              <a:lnSpc>
                <a:spcPct val="150000"/>
              </a:lnSpc>
              <a:buFont typeface="Arial" pitchFamily="34" charset="0"/>
              <a:buChar char="•"/>
            </a:pPr>
            <a:r>
              <a:rPr lang="en-US" sz="1700" dirty="0"/>
              <a:t>This field is very suitable for the development of new types of composites.</a:t>
            </a:r>
            <a:endParaRPr lang="tr-TR" sz="1700" dirty="0"/>
          </a:p>
          <a:p>
            <a:pPr marL="285750" indent="-285750" algn="just">
              <a:lnSpc>
                <a:spcPct val="150000"/>
              </a:lnSpc>
              <a:buFont typeface="Arial" pitchFamily="34" charset="0"/>
              <a:buChar char="•"/>
            </a:pPr>
            <a:r>
              <a:rPr lang="en-US" sz="1700" dirty="0"/>
              <a:t>For example, Kevlar is a cheap and tough fiber, but its compressive strength is low. Graphite is a fiber with low toughness, expensive but good compressive strength. The hybrid composite structure obtained by using these two fibers together has better toughness than graphite composite, lower cost and higher compressive strength than </a:t>
            </a:r>
            <a:r>
              <a:rPr lang="en-US" sz="1700" dirty="0" err="1"/>
              <a:t>kevlar</a:t>
            </a:r>
            <a:r>
              <a:rPr lang="en-US" sz="1700" dirty="0"/>
              <a:t> fiber composite.</a:t>
            </a:r>
            <a:endParaRPr lang="tr-TR" sz="1700" dirty="0"/>
          </a:p>
        </p:txBody>
      </p:sp>
      <p:sp>
        <p:nvSpPr>
          <p:cNvPr id="8" name="Veri Yer Tutucusu 7"/>
          <p:cNvSpPr>
            <a:spLocks noGrp="1"/>
          </p:cNvSpPr>
          <p:nvPr>
            <p:ph type="dt" sz="half" idx="10"/>
          </p:nvPr>
        </p:nvSpPr>
        <p:spPr/>
        <p:txBody>
          <a:bodyPr/>
          <a:lstStyle/>
          <a:p>
            <a:r>
              <a:rPr lang="tr-TR" dirty="0"/>
              <a:t>......</a:t>
            </a:r>
          </a:p>
        </p:txBody>
      </p:sp>
      <p:pic>
        <p:nvPicPr>
          <p:cNvPr id="9" name="Resim 8">
            <a:extLst>
              <a:ext uri="{FF2B5EF4-FFF2-40B4-BE49-F238E27FC236}">
                <a16:creationId xmlns:a16="http://schemas.microsoft.com/office/drawing/2014/main" id="{351E5E38-31EF-4C9B-B085-C4A2A3F9CD77}"/>
              </a:ext>
            </a:extLst>
          </p:cNvPr>
          <p:cNvPicPr>
            <a:picLocks noChangeAspect="1"/>
          </p:cNvPicPr>
          <p:nvPr/>
        </p:nvPicPr>
        <p:blipFill>
          <a:blip r:embed="rId2"/>
          <a:stretch>
            <a:fillRect/>
          </a:stretch>
        </p:blipFill>
        <p:spPr>
          <a:xfrm>
            <a:off x="3419872" y="1596072"/>
            <a:ext cx="5347320" cy="1832928"/>
          </a:xfrm>
          <a:prstGeom prst="rect">
            <a:avLst/>
          </a:prstGeom>
        </p:spPr>
      </p:pic>
      <p:sp>
        <p:nvSpPr>
          <p:cNvPr id="10" name="Başlık 1">
            <a:extLst>
              <a:ext uri="{FF2B5EF4-FFF2-40B4-BE49-F238E27FC236}">
                <a16:creationId xmlns:a16="http://schemas.microsoft.com/office/drawing/2014/main" id="{AFDFBE0B-9812-4706-BFDF-14FBACF47340}"/>
              </a:ext>
            </a:extLst>
          </p:cNvPr>
          <p:cNvSpPr txBox="1">
            <a:spLocks/>
          </p:cNvSpPr>
          <p:nvPr/>
        </p:nvSpPr>
        <p:spPr>
          <a:xfrm>
            <a:off x="323088" y="175404"/>
            <a:ext cx="8534400" cy="627134"/>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8- </a:t>
            </a:r>
            <a:r>
              <a:rPr lang="tr-TR" dirty="0" err="1"/>
              <a:t>Classification</a:t>
            </a:r>
            <a:r>
              <a:rPr lang="tr-TR" dirty="0"/>
              <a:t> of </a:t>
            </a:r>
            <a:r>
              <a:rPr lang="tr-TR" dirty="0" err="1"/>
              <a:t>Composite</a:t>
            </a:r>
            <a:r>
              <a:rPr lang="tr-TR" dirty="0"/>
              <a:t> </a:t>
            </a:r>
            <a:r>
              <a:rPr lang="tr-TR" dirty="0" err="1"/>
              <a:t>Materials</a:t>
            </a:r>
            <a:r>
              <a:rPr lang="tr-TR" dirty="0"/>
              <a:t> </a:t>
            </a:r>
          </a:p>
        </p:txBody>
      </p:sp>
      <p:sp>
        <p:nvSpPr>
          <p:cNvPr id="13" name="İçerik Yer Tutucusu 4">
            <a:extLst>
              <a:ext uri="{FF2B5EF4-FFF2-40B4-BE49-F238E27FC236}">
                <a16:creationId xmlns:a16="http://schemas.microsoft.com/office/drawing/2014/main" id="{7F7E1FB2-EB76-4CBD-ACB6-64AB4C18FA0D}"/>
              </a:ext>
            </a:extLst>
          </p:cNvPr>
          <p:cNvSpPr txBox="1">
            <a:spLocks/>
          </p:cNvSpPr>
          <p:nvPr/>
        </p:nvSpPr>
        <p:spPr>
          <a:xfrm>
            <a:off x="971600" y="555099"/>
            <a:ext cx="8619931" cy="424686"/>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Font typeface="Wingdings 2"/>
              <a:buNone/>
            </a:pPr>
            <a:r>
              <a:rPr lang="tr-TR" sz="1800">
                <a:solidFill>
                  <a:schemeClr val="bg2">
                    <a:lumMod val="75000"/>
                  </a:schemeClr>
                </a:solidFill>
              </a:rPr>
              <a:t>(8.3 </a:t>
            </a:r>
            <a:r>
              <a:rPr lang="en-US" sz="1800">
                <a:solidFill>
                  <a:schemeClr val="bg2">
                    <a:lumMod val="75000"/>
                  </a:schemeClr>
                </a:solidFill>
              </a:rPr>
              <a:t>According to Shape or Placement of Reinforcement Elements</a:t>
            </a:r>
            <a:r>
              <a:rPr lang="tr-TR" sz="1800">
                <a:solidFill>
                  <a:schemeClr val="bg2">
                    <a:lumMod val="75000"/>
                  </a:schemeClr>
                </a:solidFill>
              </a:rPr>
              <a:t>)</a:t>
            </a:r>
            <a:endParaRPr lang="tr-TR" sz="1800" dirty="0">
              <a:solidFill>
                <a:schemeClr val="bg2">
                  <a:lumMod val="75000"/>
                </a:schemeClr>
              </a:solidFill>
            </a:endParaRPr>
          </a:p>
        </p:txBody>
      </p:sp>
    </p:spTree>
    <p:extLst>
      <p:ext uri="{BB962C8B-B14F-4D97-AF65-F5344CB8AC3E}">
        <p14:creationId xmlns:p14="http://schemas.microsoft.com/office/powerpoint/2010/main" val="377696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left)">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wipe(left)">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wipe(left)">
                                      <p:cBhvr>
                                        <p:cTn id="24" dur="500"/>
                                        <p:tgtEl>
                                          <p:spTgt spid="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wipe(left)">
                                      <p:cBhvr>
                                        <p:cTn id="2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099860" y="6404984"/>
            <a:ext cx="5851376" cy="365760"/>
          </a:xfrm>
        </p:spPr>
        <p:txBody>
          <a:bodyPr/>
          <a:lstStyle/>
          <a:p>
            <a:r>
              <a:rPr lang="en-US" dirty="0"/>
              <a:t>General Information About Composite Materials / Mehmet </a:t>
            </a:r>
            <a:r>
              <a:rPr lang="en-US" dirty="0" err="1"/>
              <a:t>Zor</a:t>
            </a:r>
            <a:endParaRPr lang="tr-TR" dirty="0"/>
          </a:p>
        </p:txBody>
      </p:sp>
      <p:pic>
        <p:nvPicPr>
          <p:cNvPr id="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r="1301" b="5462"/>
          <a:stretch/>
        </p:blipFill>
        <p:spPr>
          <a:xfrm>
            <a:off x="1686540" y="1581532"/>
            <a:ext cx="6264696" cy="4685055"/>
          </a:xfrm>
          <a:prstGeom prst="rect">
            <a:avLst/>
          </a:prstGeom>
          <a:noFill/>
        </p:spPr>
      </p:pic>
      <p:sp>
        <p:nvSpPr>
          <p:cNvPr id="7" name="Slayt Numarası Yer Tutucusu 6"/>
          <p:cNvSpPr>
            <a:spLocks noGrp="1"/>
          </p:cNvSpPr>
          <p:nvPr>
            <p:ph type="sldNum" sz="quarter" idx="12"/>
          </p:nvPr>
        </p:nvSpPr>
        <p:spPr/>
        <p:txBody>
          <a:bodyPr/>
          <a:lstStyle/>
          <a:p>
            <a:fld id="{B7840E83-AC17-4BB5-BC43-751DE1ADA5B1}" type="slidenum">
              <a:rPr lang="tr-TR" smtClean="0"/>
              <a:t>78</a:t>
            </a:fld>
            <a:endParaRPr lang="tr-TR"/>
          </a:p>
        </p:txBody>
      </p:sp>
      <p:sp>
        <p:nvSpPr>
          <p:cNvPr id="4" name="Veri Yer Tutucusu 3"/>
          <p:cNvSpPr>
            <a:spLocks noGrp="1"/>
          </p:cNvSpPr>
          <p:nvPr>
            <p:ph type="dt" sz="half" idx="10"/>
          </p:nvPr>
        </p:nvSpPr>
        <p:spPr/>
        <p:txBody>
          <a:bodyPr/>
          <a:lstStyle/>
          <a:p>
            <a:r>
              <a:rPr lang="tr-TR" dirty="0"/>
              <a:t>......</a:t>
            </a:r>
          </a:p>
        </p:txBody>
      </p:sp>
      <p:sp>
        <p:nvSpPr>
          <p:cNvPr id="2" name="Dikdörtgen 1">
            <a:extLst>
              <a:ext uri="{FF2B5EF4-FFF2-40B4-BE49-F238E27FC236}">
                <a16:creationId xmlns:a16="http://schemas.microsoft.com/office/drawing/2014/main" id="{6B7509E9-47D7-4AE0-A713-CEBF4B846A2B}"/>
              </a:ext>
            </a:extLst>
          </p:cNvPr>
          <p:cNvSpPr/>
          <p:nvPr/>
        </p:nvSpPr>
        <p:spPr>
          <a:xfrm>
            <a:off x="179512" y="3501008"/>
            <a:ext cx="1773505" cy="646331"/>
          </a:xfrm>
          <a:prstGeom prst="rect">
            <a:avLst/>
          </a:prstGeom>
        </p:spPr>
        <p:txBody>
          <a:bodyPr wrap="square">
            <a:spAutoFit/>
          </a:bodyPr>
          <a:lstStyle/>
          <a:p>
            <a:pPr algn="ctr"/>
            <a:r>
              <a:rPr lang="tr-TR" dirty="0" err="1"/>
              <a:t>Schematic</a:t>
            </a:r>
            <a:r>
              <a:rPr lang="tr-TR" dirty="0"/>
              <a:t> </a:t>
            </a:r>
            <a:r>
              <a:rPr lang="tr-TR" dirty="0" err="1"/>
              <a:t>Summary</a:t>
            </a:r>
            <a:r>
              <a:rPr lang="tr-TR" dirty="0"/>
              <a:t>:</a:t>
            </a:r>
          </a:p>
        </p:txBody>
      </p:sp>
      <p:sp>
        <p:nvSpPr>
          <p:cNvPr id="11" name="Başlık 1">
            <a:extLst>
              <a:ext uri="{FF2B5EF4-FFF2-40B4-BE49-F238E27FC236}">
                <a16:creationId xmlns:a16="http://schemas.microsoft.com/office/drawing/2014/main" id="{4C61BF74-9654-462B-BC37-2F147BDDCA20}"/>
              </a:ext>
            </a:extLst>
          </p:cNvPr>
          <p:cNvSpPr txBox="1">
            <a:spLocks/>
          </p:cNvSpPr>
          <p:nvPr/>
        </p:nvSpPr>
        <p:spPr>
          <a:xfrm>
            <a:off x="323088" y="175404"/>
            <a:ext cx="8534400" cy="627134"/>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8- </a:t>
            </a:r>
            <a:r>
              <a:rPr lang="tr-TR" dirty="0" err="1"/>
              <a:t>Classification</a:t>
            </a:r>
            <a:r>
              <a:rPr lang="tr-TR" dirty="0"/>
              <a:t> of </a:t>
            </a:r>
            <a:r>
              <a:rPr lang="tr-TR" dirty="0" err="1"/>
              <a:t>Composite</a:t>
            </a:r>
            <a:r>
              <a:rPr lang="tr-TR" dirty="0"/>
              <a:t> </a:t>
            </a:r>
            <a:r>
              <a:rPr lang="tr-TR" dirty="0" err="1"/>
              <a:t>Materials</a:t>
            </a:r>
            <a:r>
              <a:rPr lang="tr-TR" dirty="0"/>
              <a:t> </a:t>
            </a:r>
          </a:p>
        </p:txBody>
      </p:sp>
      <p:sp>
        <p:nvSpPr>
          <p:cNvPr id="12" name="İçerik Yer Tutucusu 4">
            <a:extLst>
              <a:ext uri="{FF2B5EF4-FFF2-40B4-BE49-F238E27FC236}">
                <a16:creationId xmlns:a16="http://schemas.microsoft.com/office/drawing/2014/main" id="{787AEBE6-B8A1-476C-A122-B2FE7D1C84E8}"/>
              </a:ext>
            </a:extLst>
          </p:cNvPr>
          <p:cNvSpPr txBox="1">
            <a:spLocks/>
          </p:cNvSpPr>
          <p:nvPr/>
        </p:nvSpPr>
        <p:spPr>
          <a:xfrm>
            <a:off x="971600" y="555099"/>
            <a:ext cx="8619931" cy="424686"/>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Font typeface="Wingdings 2"/>
              <a:buNone/>
            </a:pPr>
            <a:r>
              <a:rPr lang="tr-TR" sz="1800">
                <a:solidFill>
                  <a:schemeClr val="bg2">
                    <a:lumMod val="75000"/>
                  </a:schemeClr>
                </a:solidFill>
              </a:rPr>
              <a:t>(8.3 </a:t>
            </a:r>
            <a:r>
              <a:rPr lang="en-US" sz="1800">
                <a:solidFill>
                  <a:schemeClr val="bg2">
                    <a:lumMod val="75000"/>
                  </a:schemeClr>
                </a:solidFill>
              </a:rPr>
              <a:t>According to Shape or Placement of Reinforcement Elements</a:t>
            </a:r>
            <a:r>
              <a:rPr lang="tr-TR" sz="1800">
                <a:solidFill>
                  <a:schemeClr val="bg2">
                    <a:lumMod val="75000"/>
                  </a:schemeClr>
                </a:solidFill>
              </a:rPr>
              <a:t>)</a:t>
            </a:r>
            <a:endParaRPr lang="tr-TR" sz="1800" dirty="0">
              <a:solidFill>
                <a:schemeClr val="bg2">
                  <a:lumMod val="75000"/>
                </a:schemeClr>
              </a:solidFill>
            </a:endParaRPr>
          </a:p>
        </p:txBody>
      </p:sp>
    </p:spTree>
    <p:extLst>
      <p:ext uri="{BB962C8B-B14F-4D97-AF65-F5344CB8AC3E}">
        <p14:creationId xmlns:p14="http://schemas.microsoft.com/office/powerpoint/2010/main" val="112767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313077" y="6404984"/>
            <a:ext cx="5779368" cy="365760"/>
          </a:xfrm>
        </p:spPr>
        <p:txBody>
          <a:bodyPr/>
          <a:lstStyle/>
          <a:p>
            <a:r>
              <a:rPr lang="en-US" dirty="0"/>
              <a:t>General Information About Composite Materials / Mehmet </a:t>
            </a:r>
            <a:r>
              <a:rPr lang="en-US" dirty="0" err="1"/>
              <a:t>Zor</a:t>
            </a:r>
            <a:endParaRPr lang="tr-TR" dirty="0"/>
          </a:p>
        </p:txBody>
      </p:sp>
      <p:pic>
        <p:nvPicPr>
          <p:cNvPr id="7170" name="Picture 2" descr="http://www.ce-mag.com/archive/2000/marapril/images/neelfig6.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812" y="1968699"/>
            <a:ext cx="6958633" cy="4186859"/>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3951996" y="1552738"/>
            <a:ext cx="1090869" cy="369332"/>
          </a:xfrm>
          <a:prstGeom prst="rect">
            <a:avLst/>
          </a:prstGeom>
        </p:spPr>
        <p:txBody>
          <a:bodyPr wrap="square">
            <a:spAutoFit/>
          </a:bodyPr>
          <a:lstStyle/>
          <a:p>
            <a:pPr algn="just"/>
            <a:r>
              <a:rPr lang="tr-TR" dirty="0" err="1"/>
              <a:t>Samples</a:t>
            </a:r>
            <a:endParaRPr lang="tr-TR" dirty="0"/>
          </a:p>
        </p:txBody>
      </p:sp>
      <p:sp>
        <p:nvSpPr>
          <p:cNvPr id="7" name="Slayt Numarası Yer Tutucusu 6"/>
          <p:cNvSpPr>
            <a:spLocks noGrp="1"/>
          </p:cNvSpPr>
          <p:nvPr>
            <p:ph type="sldNum" sz="quarter" idx="12"/>
          </p:nvPr>
        </p:nvSpPr>
        <p:spPr/>
        <p:txBody>
          <a:bodyPr/>
          <a:lstStyle/>
          <a:p>
            <a:fld id="{B7840E83-AC17-4BB5-BC43-751DE1ADA5B1}" type="slidenum">
              <a:rPr lang="tr-TR" smtClean="0"/>
              <a:t>79</a:t>
            </a:fld>
            <a:endParaRPr lang="tr-TR"/>
          </a:p>
        </p:txBody>
      </p:sp>
      <p:sp>
        <p:nvSpPr>
          <p:cNvPr id="2" name="Veri Yer Tutucusu 1"/>
          <p:cNvSpPr>
            <a:spLocks noGrp="1"/>
          </p:cNvSpPr>
          <p:nvPr>
            <p:ph type="dt" sz="half" idx="10"/>
          </p:nvPr>
        </p:nvSpPr>
        <p:spPr/>
        <p:txBody>
          <a:bodyPr/>
          <a:lstStyle/>
          <a:p>
            <a:r>
              <a:rPr lang="tr-TR" dirty="0"/>
              <a:t>......</a:t>
            </a:r>
          </a:p>
        </p:txBody>
      </p:sp>
      <p:sp>
        <p:nvSpPr>
          <p:cNvPr id="11" name="Başlık 1">
            <a:extLst>
              <a:ext uri="{FF2B5EF4-FFF2-40B4-BE49-F238E27FC236}">
                <a16:creationId xmlns:a16="http://schemas.microsoft.com/office/drawing/2014/main" id="{4595690B-9503-44AF-90EE-60BB2EF87033}"/>
              </a:ext>
            </a:extLst>
          </p:cNvPr>
          <p:cNvSpPr txBox="1">
            <a:spLocks/>
          </p:cNvSpPr>
          <p:nvPr/>
        </p:nvSpPr>
        <p:spPr>
          <a:xfrm>
            <a:off x="323088" y="175404"/>
            <a:ext cx="8534400" cy="627134"/>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8- </a:t>
            </a:r>
            <a:r>
              <a:rPr lang="tr-TR" dirty="0" err="1"/>
              <a:t>Classification</a:t>
            </a:r>
            <a:r>
              <a:rPr lang="tr-TR" dirty="0"/>
              <a:t> of </a:t>
            </a:r>
            <a:r>
              <a:rPr lang="tr-TR" dirty="0" err="1"/>
              <a:t>Composite</a:t>
            </a:r>
            <a:r>
              <a:rPr lang="tr-TR" dirty="0"/>
              <a:t> </a:t>
            </a:r>
            <a:r>
              <a:rPr lang="tr-TR" dirty="0" err="1"/>
              <a:t>Materials</a:t>
            </a:r>
            <a:r>
              <a:rPr lang="tr-TR" dirty="0"/>
              <a:t> </a:t>
            </a:r>
          </a:p>
        </p:txBody>
      </p:sp>
      <p:sp>
        <p:nvSpPr>
          <p:cNvPr id="12" name="İçerik Yer Tutucusu 4">
            <a:extLst>
              <a:ext uri="{FF2B5EF4-FFF2-40B4-BE49-F238E27FC236}">
                <a16:creationId xmlns:a16="http://schemas.microsoft.com/office/drawing/2014/main" id="{0290C246-661D-44B6-83A5-9E59FFD4E222}"/>
              </a:ext>
            </a:extLst>
          </p:cNvPr>
          <p:cNvSpPr txBox="1">
            <a:spLocks/>
          </p:cNvSpPr>
          <p:nvPr/>
        </p:nvSpPr>
        <p:spPr>
          <a:xfrm>
            <a:off x="971600" y="555099"/>
            <a:ext cx="8619931" cy="424686"/>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ct val="170000"/>
              </a:lnSpc>
              <a:buFont typeface="Wingdings 2"/>
              <a:buNone/>
            </a:pPr>
            <a:r>
              <a:rPr lang="tr-TR" sz="1800">
                <a:solidFill>
                  <a:schemeClr val="bg2">
                    <a:lumMod val="75000"/>
                  </a:schemeClr>
                </a:solidFill>
              </a:rPr>
              <a:t>(8.3 </a:t>
            </a:r>
            <a:r>
              <a:rPr lang="en-US" sz="1800">
                <a:solidFill>
                  <a:schemeClr val="bg2">
                    <a:lumMod val="75000"/>
                  </a:schemeClr>
                </a:solidFill>
              </a:rPr>
              <a:t>According to Shape or Placement of Reinforcement Elements</a:t>
            </a:r>
            <a:r>
              <a:rPr lang="tr-TR" sz="1800">
                <a:solidFill>
                  <a:schemeClr val="bg2">
                    <a:lumMod val="75000"/>
                  </a:schemeClr>
                </a:solidFill>
              </a:rPr>
              <a:t>)</a:t>
            </a:r>
            <a:endParaRPr lang="tr-TR" sz="1800" dirty="0">
              <a:solidFill>
                <a:schemeClr val="bg2">
                  <a:lumMod val="75000"/>
                </a:schemeClr>
              </a:solidFill>
            </a:endParaRPr>
          </a:p>
        </p:txBody>
      </p:sp>
    </p:spTree>
    <p:extLst>
      <p:ext uri="{BB962C8B-B14F-4D97-AF65-F5344CB8AC3E}">
        <p14:creationId xmlns:p14="http://schemas.microsoft.com/office/powerpoint/2010/main" val="92252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Rectangle 3" descr="Rectangle: Click to edit Master text styles&#10;Second level&#10;Third level&#10;Fourth level&#10;Fifth level"/>
          <p:cNvSpPr>
            <a:spLocks noGrp="1" noChangeArrowheads="1"/>
          </p:cNvSpPr>
          <p:nvPr>
            <p:ph type="body" idx="1"/>
          </p:nvPr>
        </p:nvSpPr>
        <p:spPr>
          <a:xfrm>
            <a:off x="179512" y="1647731"/>
            <a:ext cx="5400600" cy="3441267"/>
          </a:xfrm>
          <a:noFill/>
        </p:spPr>
        <p:txBody>
          <a:bodyPr>
            <a:noAutofit/>
          </a:bodyPr>
          <a:lstStyle/>
          <a:p>
            <a:pPr algn="just">
              <a:lnSpc>
                <a:spcPct val="150000"/>
              </a:lnSpc>
            </a:pPr>
            <a:r>
              <a:rPr lang="en-US" sz="1800" dirty="0"/>
              <a:t>Composite materials are used in a wide variety of areas thanks to their structure and properties. Since each sector has different needs and expectations, the product flexibility of composite materials appears as an important advantage.</a:t>
            </a:r>
            <a:endParaRPr lang="tr-TR" sz="1800" dirty="0"/>
          </a:p>
          <a:p>
            <a:pPr algn="just">
              <a:lnSpc>
                <a:spcPct val="150000"/>
              </a:lnSpc>
            </a:pPr>
            <a:r>
              <a:rPr lang="en-US" sz="1800" dirty="0"/>
              <a:t>Composites are used as raw materials in different sectors as well as </a:t>
            </a:r>
            <a:r>
              <a:rPr lang="en-US" sz="1800" dirty="0" err="1"/>
              <a:t>as</a:t>
            </a:r>
            <a:r>
              <a:rPr lang="en-US" sz="1800" dirty="0"/>
              <a:t> auxiliary equipment in manufacturing.</a:t>
            </a:r>
            <a:endParaRPr lang="tr-TR" sz="1800" dirty="0"/>
          </a:p>
        </p:txBody>
      </p:sp>
      <p:sp>
        <p:nvSpPr>
          <p:cNvPr id="9" name="Altbilgi Yer Tutucusu 2"/>
          <p:cNvSpPr>
            <a:spLocks noGrp="1"/>
          </p:cNvSpPr>
          <p:nvPr>
            <p:ph type="ftr" sz="quarter" idx="11"/>
          </p:nvPr>
        </p:nvSpPr>
        <p:spPr>
          <a:xfrm>
            <a:off x="2286043" y="6410848"/>
            <a:ext cx="5983287" cy="447152"/>
          </a:xfrm>
        </p:spPr>
        <p:txBody>
          <a:bodyPr/>
          <a:lstStyle/>
          <a:p>
            <a:r>
              <a:rPr lang="en-US" dirty="0"/>
              <a:t>General Information About Composite Materials / Mehmet </a:t>
            </a:r>
            <a:r>
              <a:rPr lang="en-US" dirty="0" err="1"/>
              <a:t>Zor</a:t>
            </a:r>
            <a:endParaRPr lang="tr-TR" dirty="0"/>
          </a:p>
        </p:txBody>
      </p:sp>
      <p:sp>
        <p:nvSpPr>
          <p:cNvPr id="3" name="Slayt Numarası Yer Tutucusu 2"/>
          <p:cNvSpPr>
            <a:spLocks noGrp="1"/>
          </p:cNvSpPr>
          <p:nvPr>
            <p:ph type="sldNum" sz="quarter" idx="12"/>
          </p:nvPr>
        </p:nvSpPr>
        <p:spPr/>
        <p:txBody>
          <a:bodyPr/>
          <a:lstStyle/>
          <a:p>
            <a:fld id="{B7840E83-AC17-4BB5-BC43-751DE1ADA5B1}" type="slidenum">
              <a:rPr lang="tr-TR" smtClean="0"/>
              <a:t>8</a:t>
            </a:fld>
            <a:endParaRPr lang="tr-TR"/>
          </a:p>
        </p:txBody>
      </p:sp>
      <p:pic>
        <p:nvPicPr>
          <p:cNvPr id="24578" name="Picture 2" descr="http://www.chinacompositesexpo.com/upload/Z_20120209C144135G1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2099224"/>
            <a:ext cx="3384376" cy="2538283"/>
          </a:xfrm>
          <a:prstGeom prst="rect">
            <a:avLst/>
          </a:prstGeom>
          <a:noFill/>
          <a:extLst>
            <a:ext uri="{909E8E84-426E-40DD-AFC4-6F175D3DCCD1}">
              <a14:hiddenFill xmlns:a14="http://schemas.microsoft.com/office/drawing/2010/main">
                <a:solidFill>
                  <a:srgbClr val="FFFFFF"/>
                </a:solidFill>
              </a14:hiddenFill>
            </a:ext>
          </a:extLst>
        </p:spPr>
      </p:pic>
      <p:sp>
        <p:nvSpPr>
          <p:cNvPr id="2" name="Veri Yer Tutucusu 1"/>
          <p:cNvSpPr>
            <a:spLocks noGrp="1"/>
          </p:cNvSpPr>
          <p:nvPr>
            <p:ph type="dt" sz="half" idx="10"/>
          </p:nvPr>
        </p:nvSpPr>
        <p:spPr/>
        <p:txBody>
          <a:bodyPr/>
          <a:lstStyle/>
          <a:p>
            <a:r>
              <a:rPr lang="tr-TR" dirty="0"/>
              <a:t>......</a:t>
            </a:r>
          </a:p>
        </p:txBody>
      </p:sp>
      <p:sp>
        <p:nvSpPr>
          <p:cNvPr id="12" name="Rectangle 2">
            <a:extLst>
              <a:ext uri="{FF2B5EF4-FFF2-40B4-BE49-F238E27FC236}">
                <a16:creationId xmlns:a16="http://schemas.microsoft.com/office/drawing/2014/main" id="{1060C4B3-347C-4D98-B7F4-1F778C0D9EEC}"/>
              </a:ext>
            </a:extLst>
          </p:cNvPr>
          <p:cNvSpPr>
            <a:spLocks noGrp="1" noChangeArrowheads="1"/>
          </p:cNvSpPr>
          <p:nvPr>
            <p:ph type="title"/>
          </p:nvPr>
        </p:nvSpPr>
        <p:spPr>
          <a:xfrm>
            <a:off x="757101" y="306582"/>
            <a:ext cx="7772400" cy="618776"/>
          </a:xfrm>
          <a:noFill/>
        </p:spPr>
        <p:txBody>
          <a:bodyPr>
            <a:noAutofit/>
          </a:bodyPr>
          <a:lstStyle/>
          <a:p>
            <a:pPr eaLnBrk="1" hangingPunct="1"/>
            <a:r>
              <a:rPr lang="tr-TR" sz="3600" dirty="0"/>
              <a:t>3-</a:t>
            </a:r>
            <a:r>
              <a:rPr lang="en" sz="3600" dirty="0"/>
              <a:t>Application Areas of Composites</a:t>
            </a:r>
          </a:p>
        </p:txBody>
      </p:sp>
      <p:sp>
        <p:nvSpPr>
          <p:cNvPr id="13" name="Dikdörtgen 12">
            <a:extLst>
              <a:ext uri="{FF2B5EF4-FFF2-40B4-BE49-F238E27FC236}">
                <a16:creationId xmlns:a16="http://schemas.microsoft.com/office/drawing/2014/main" id="{EC28B106-1600-4A2D-895F-EE72FA88C497}"/>
              </a:ext>
            </a:extLst>
          </p:cNvPr>
          <p:cNvSpPr/>
          <p:nvPr/>
        </p:nvSpPr>
        <p:spPr>
          <a:xfrm>
            <a:off x="7583886" y="820696"/>
            <a:ext cx="1370888" cy="400110"/>
          </a:xfrm>
          <a:prstGeom prst="rect">
            <a:avLst/>
          </a:prstGeom>
        </p:spPr>
        <p:txBody>
          <a:bodyPr wrap="none">
            <a:spAutoFit/>
          </a:bodyPr>
          <a:lstStyle/>
          <a:p>
            <a:r>
              <a:rPr lang="tr-TR" sz="2000" dirty="0">
                <a:solidFill>
                  <a:schemeClr val="bg2">
                    <a:lumMod val="90000"/>
                  </a:schemeClr>
                </a:solidFill>
              </a:rPr>
              <a:t>(</a:t>
            </a:r>
            <a:r>
              <a:rPr lang="tr-TR" sz="2000" dirty="0" err="1">
                <a:solidFill>
                  <a:schemeClr val="bg2">
                    <a:lumMod val="90000"/>
                  </a:schemeClr>
                </a:solidFill>
              </a:rPr>
              <a:t>continue</a:t>
            </a:r>
            <a:r>
              <a:rPr lang="tr-TR" sz="2000" dirty="0">
                <a:solidFill>
                  <a:schemeClr val="bg2">
                    <a:lumMod val="90000"/>
                  </a:schemeClr>
                </a:solidFill>
              </a:rPr>
              <a:t>)</a:t>
            </a:r>
          </a:p>
        </p:txBody>
      </p:sp>
      <p:sp>
        <p:nvSpPr>
          <p:cNvPr id="6" name="Dikdörtgen 5">
            <a:extLst>
              <a:ext uri="{FF2B5EF4-FFF2-40B4-BE49-F238E27FC236}">
                <a16:creationId xmlns:a16="http://schemas.microsoft.com/office/drawing/2014/main" id="{A99EB255-1709-42E9-8083-49BBE7B86994}"/>
              </a:ext>
            </a:extLst>
          </p:cNvPr>
          <p:cNvSpPr/>
          <p:nvPr/>
        </p:nvSpPr>
        <p:spPr>
          <a:xfrm>
            <a:off x="213294" y="5164436"/>
            <a:ext cx="8011617" cy="872868"/>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US" dirty="0"/>
              <a:t>The main sectors where composite materials are widely used and the product types used in these sectors are briefly summarized below:</a:t>
            </a:r>
            <a:endParaRPr lang="tr-TR" dirty="0"/>
          </a:p>
        </p:txBody>
      </p:sp>
    </p:spTree>
    <p:extLst>
      <p:ext uri="{BB962C8B-B14F-4D97-AF65-F5344CB8AC3E}">
        <p14:creationId xmlns:p14="http://schemas.microsoft.com/office/powerpoint/2010/main" val="10788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102">
                                            <p:txEl>
                                              <p:pRg st="0" end="0"/>
                                            </p:txEl>
                                          </p:spTgt>
                                        </p:tgtEl>
                                        <p:attrNameLst>
                                          <p:attrName>style.visibility</p:attrName>
                                        </p:attrNameLst>
                                      </p:cBhvr>
                                      <p:to>
                                        <p:strVal val="visible"/>
                                      </p:to>
                                    </p:set>
                                    <p:animEffect transition="in" filter="wipe(up)">
                                      <p:cBhvr>
                                        <p:cTn id="7" dur="500"/>
                                        <p:tgtEl>
                                          <p:spTgt spid="410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102">
                                            <p:txEl>
                                              <p:pRg st="1" end="1"/>
                                            </p:txEl>
                                          </p:spTgt>
                                        </p:tgtEl>
                                        <p:attrNameLst>
                                          <p:attrName>style.visibility</p:attrName>
                                        </p:attrNameLst>
                                      </p:cBhvr>
                                      <p:to>
                                        <p:strVal val="visible"/>
                                      </p:to>
                                    </p:set>
                                    <p:animEffect transition="in" filter="wipe(up)">
                                      <p:cBhvr>
                                        <p:cTn id="12" dur="500"/>
                                        <p:tgtEl>
                                          <p:spTgt spid="410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build="p"/>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051720" y="6437159"/>
            <a:ext cx="5983287" cy="447152"/>
          </a:xfrm>
        </p:spPr>
        <p:txBody>
          <a:bodyPr/>
          <a:lstStyle/>
          <a:p>
            <a:r>
              <a:rPr lang="en-US" dirty="0"/>
              <a:t>General Information About Composite Materials / Mehmet </a:t>
            </a:r>
            <a:r>
              <a:rPr lang="en-US" dirty="0" err="1"/>
              <a:t>Zor</a:t>
            </a:r>
            <a:endParaRPr lang="tr-TR"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5519" y="2855876"/>
            <a:ext cx="3222524" cy="3041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9" name="Rectangle 3"/>
          <p:cNvSpPr>
            <a:spLocks noChangeArrowheads="1"/>
          </p:cNvSpPr>
          <p:nvPr/>
        </p:nvSpPr>
        <p:spPr bwMode="auto">
          <a:xfrm>
            <a:off x="1154997" y="5897011"/>
            <a:ext cx="33586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en-US" dirty="0"/>
              <a:t>Composite structure of the tree</a:t>
            </a:r>
            <a:endParaRPr lang="tr-TR" dirty="0"/>
          </a:p>
        </p:txBody>
      </p:sp>
      <p:sp>
        <p:nvSpPr>
          <p:cNvPr id="11" name="Rectangle 3"/>
          <p:cNvSpPr>
            <a:spLocks noChangeArrowheads="1"/>
          </p:cNvSpPr>
          <p:nvPr/>
        </p:nvSpPr>
        <p:spPr bwMode="auto">
          <a:xfrm>
            <a:off x="5652120" y="5879584"/>
            <a:ext cx="3079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tr-TR" dirty="0" err="1"/>
              <a:t>Composite</a:t>
            </a:r>
            <a:r>
              <a:rPr lang="tr-TR" dirty="0"/>
              <a:t> </a:t>
            </a:r>
            <a:r>
              <a:rPr lang="tr-TR" dirty="0" err="1"/>
              <a:t>structure</a:t>
            </a:r>
            <a:r>
              <a:rPr lang="tr-TR" dirty="0"/>
              <a:t> of bone</a:t>
            </a:r>
          </a:p>
        </p:txBody>
      </p:sp>
      <p:sp>
        <p:nvSpPr>
          <p:cNvPr id="5" name="Slayt Numarası Yer Tutucusu 4"/>
          <p:cNvSpPr>
            <a:spLocks noGrp="1"/>
          </p:cNvSpPr>
          <p:nvPr>
            <p:ph type="sldNum" sz="quarter" idx="12"/>
          </p:nvPr>
        </p:nvSpPr>
        <p:spPr/>
        <p:txBody>
          <a:bodyPr/>
          <a:lstStyle/>
          <a:p>
            <a:fld id="{B7840E83-AC17-4BB5-BC43-751DE1ADA5B1}" type="slidenum">
              <a:rPr lang="tr-TR" smtClean="0"/>
              <a:t>80</a:t>
            </a:fld>
            <a:endParaRPr lang="tr-TR"/>
          </a:p>
        </p:txBody>
      </p:sp>
      <p:sp>
        <p:nvSpPr>
          <p:cNvPr id="4" name="Veri Yer Tutucusu 3"/>
          <p:cNvSpPr>
            <a:spLocks noGrp="1"/>
          </p:cNvSpPr>
          <p:nvPr>
            <p:ph type="dt" sz="half" idx="10"/>
          </p:nvPr>
        </p:nvSpPr>
        <p:spPr/>
        <p:txBody>
          <a:bodyPr/>
          <a:lstStyle/>
          <a:p>
            <a:r>
              <a:rPr lang="tr-TR" dirty="0"/>
              <a:t>......</a:t>
            </a:r>
          </a:p>
        </p:txBody>
      </p:sp>
      <p:sp>
        <p:nvSpPr>
          <p:cNvPr id="2" name="Dikdörtgen 1">
            <a:extLst>
              <a:ext uri="{FF2B5EF4-FFF2-40B4-BE49-F238E27FC236}">
                <a16:creationId xmlns:a16="http://schemas.microsoft.com/office/drawing/2014/main" id="{BF0A2165-A8DF-4BC0-A182-702BD03476E3}"/>
              </a:ext>
            </a:extLst>
          </p:cNvPr>
          <p:cNvSpPr/>
          <p:nvPr/>
        </p:nvSpPr>
        <p:spPr>
          <a:xfrm>
            <a:off x="840646" y="1767353"/>
            <a:ext cx="3655958" cy="457369"/>
          </a:xfrm>
          <a:prstGeom prst="rect">
            <a:avLst/>
          </a:prstGeom>
        </p:spPr>
        <p:txBody>
          <a:bodyPr wrap="square">
            <a:spAutoFit/>
          </a:bodyPr>
          <a:lstStyle/>
          <a:p>
            <a:pPr>
              <a:lnSpc>
                <a:spcPct val="150000"/>
              </a:lnSpc>
              <a:spcBef>
                <a:spcPct val="50000"/>
              </a:spcBef>
            </a:pPr>
            <a:r>
              <a:rPr lang="tr-TR" b="1" dirty="0"/>
              <a:t>8.4.1 Natural </a:t>
            </a:r>
            <a:r>
              <a:rPr lang="tr-TR" b="1" dirty="0" err="1"/>
              <a:t>Composites</a:t>
            </a:r>
            <a:endParaRPr lang="tr-TR" b="1" dirty="0"/>
          </a:p>
        </p:txBody>
      </p:sp>
      <p:sp>
        <p:nvSpPr>
          <p:cNvPr id="6" name="Dikdörtgen 5">
            <a:extLst>
              <a:ext uri="{FF2B5EF4-FFF2-40B4-BE49-F238E27FC236}">
                <a16:creationId xmlns:a16="http://schemas.microsoft.com/office/drawing/2014/main" id="{30483D3E-8BF6-4F4D-B775-C7957173EF19}"/>
              </a:ext>
            </a:extLst>
          </p:cNvPr>
          <p:cNvSpPr/>
          <p:nvPr/>
        </p:nvSpPr>
        <p:spPr>
          <a:xfrm>
            <a:off x="350028" y="1488065"/>
            <a:ext cx="4155305" cy="369332"/>
          </a:xfrm>
          <a:prstGeom prst="rect">
            <a:avLst/>
          </a:prstGeom>
        </p:spPr>
        <p:txBody>
          <a:bodyPr wrap="none">
            <a:spAutoFit/>
          </a:bodyPr>
          <a:lstStyle/>
          <a:p>
            <a:r>
              <a:rPr lang="tr-TR" b="1" dirty="0">
                <a:solidFill>
                  <a:srgbClr val="FF0000"/>
                </a:solidFill>
              </a:rPr>
              <a:t>8.4 </a:t>
            </a:r>
            <a:r>
              <a:rPr lang="tr-TR" b="1" dirty="0" err="1">
                <a:solidFill>
                  <a:srgbClr val="FF0000"/>
                </a:solidFill>
              </a:rPr>
              <a:t>Other</a:t>
            </a:r>
            <a:r>
              <a:rPr lang="tr-TR" b="1" dirty="0">
                <a:solidFill>
                  <a:srgbClr val="FF0000"/>
                </a:solidFill>
              </a:rPr>
              <a:t> </a:t>
            </a:r>
            <a:r>
              <a:rPr lang="tr-TR" b="1" dirty="0" err="1">
                <a:solidFill>
                  <a:srgbClr val="FF0000"/>
                </a:solidFill>
              </a:rPr>
              <a:t>Types</a:t>
            </a:r>
            <a:r>
              <a:rPr lang="tr-TR" b="1" dirty="0">
                <a:solidFill>
                  <a:srgbClr val="FF0000"/>
                </a:solidFill>
              </a:rPr>
              <a:t> of </a:t>
            </a:r>
            <a:r>
              <a:rPr lang="tr-TR" b="1" dirty="0" err="1">
                <a:solidFill>
                  <a:srgbClr val="FF0000"/>
                </a:solidFill>
              </a:rPr>
              <a:t>Classification</a:t>
            </a:r>
            <a:r>
              <a:rPr lang="tr-TR" b="1" dirty="0">
                <a:solidFill>
                  <a:srgbClr val="FF0000"/>
                </a:solidFill>
              </a:rPr>
              <a:t> :</a:t>
            </a:r>
          </a:p>
        </p:txBody>
      </p:sp>
      <p:sp>
        <p:nvSpPr>
          <p:cNvPr id="12" name="Dikdörtgen 11">
            <a:extLst>
              <a:ext uri="{FF2B5EF4-FFF2-40B4-BE49-F238E27FC236}">
                <a16:creationId xmlns:a16="http://schemas.microsoft.com/office/drawing/2014/main" id="{3792C41C-6BBE-4419-A118-A4F5E5BEB311}"/>
              </a:ext>
            </a:extLst>
          </p:cNvPr>
          <p:cNvSpPr/>
          <p:nvPr/>
        </p:nvSpPr>
        <p:spPr>
          <a:xfrm>
            <a:off x="1079677" y="2174691"/>
            <a:ext cx="4284411" cy="646331"/>
          </a:xfrm>
          <a:prstGeom prst="rect">
            <a:avLst/>
          </a:prstGeom>
        </p:spPr>
        <p:txBody>
          <a:bodyPr wrap="square">
            <a:spAutoFit/>
          </a:bodyPr>
          <a:lstStyle/>
          <a:p>
            <a:r>
              <a:rPr lang="en-US" dirty="0"/>
              <a:t>Materials such as wood and bone are natural composite materials.</a:t>
            </a:r>
            <a:endParaRPr lang="tr-TR" dirty="0"/>
          </a:p>
        </p:txBody>
      </p:sp>
      <p:sp>
        <p:nvSpPr>
          <p:cNvPr id="14" name="Başlık 1">
            <a:extLst>
              <a:ext uri="{FF2B5EF4-FFF2-40B4-BE49-F238E27FC236}">
                <a16:creationId xmlns:a16="http://schemas.microsoft.com/office/drawing/2014/main" id="{CB3D105F-90EF-4527-9C82-36750BF1D40B}"/>
              </a:ext>
            </a:extLst>
          </p:cNvPr>
          <p:cNvSpPr txBox="1">
            <a:spLocks/>
          </p:cNvSpPr>
          <p:nvPr/>
        </p:nvSpPr>
        <p:spPr>
          <a:xfrm>
            <a:off x="350028" y="353761"/>
            <a:ext cx="8534400" cy="627134"/>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8- </a:t>
            </a:r>
            <a:r>
              <a:rPr lang="tr-TR" dirty="0" err="1"/>
              <a:t>Classification</a:t>
            </a:r>
            <a:r>
              <a:rPr lang="tr-TR" dirty="0"/>
              <a:t> of </a:t>
            </a:r>
            <a:r>
              <a:rPr lang="tr-TR" dirty="0" err="1"/>
              <a:t>Composite</a:t>
            </a:r>
            <a:r>
              <a:rPr lang="tr-TR" dirty="0"/>
              <a:t> </a:t>
            </a:r>
            <a:r>
              <a:rPr lang="tr-TR" dirty="0" err="1"/>
              <a:t>Materials</a:t>
            </a:r>
            <a:r>
              <a:rPr lang="tr-TR" dirty="0"/>
              <a:t> </a:t>
            </a:r>
          </a:p>
        </p:txBody>
      </p:sp>
      <p:pic>
        <p:nvPicPr>
          <p:cNvPr id="7" name="Resim 6">
            <a:extLst>
              <a:ext uri="{FF2B5EF4-FFF2-40B4-BE49-F238E27FC236}">
                <a16:creationId xmlns:a16="http://schemas.microsoft.com/office/drawing/2014/main" id="{95138C2F-B604-4AE5-BDB4-76F3212567F5}"/>
              </a:ext>
            </a:extLst>
          </p:cNvPr>
          <p:cNvPicPr>
            <a:picLocks noChangeAspect="1"/>
          </p:cNvPicPr>
          <p:nvPr/>
        </p:nvPicPr>
        <p:blipFill>
          <a:blip r:embed="rId3"/>
          <a:stretch>
            <a:fillRect/>
          </a:stretch>
        </p:blipFill>
        <p:spPr>
          <a:xfrm>
            <a:off x="6065201" y="1717674"/>
            <a:ext cx="2558764" cy="4165666"/>
          </a:xfrm>
          <a:prstGeom prst="rect">
            <a:avLst/>
          </a:prstGeom>
        </p:spPr>
      </p:pic>
    </p:spTree>
    <p:extLst>
      <p:ext uri="{BB962C8B-B14F-4D97-AF65-F5344CB8AC3E}">
        <p14:creationId xmlns:p14="http://schemas.microsoft.com/office/powerpoint/2010/main" val="97381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2" grpId="0"/>
      <p:bldP spid="6" grpId="0"/>
      <p:bldP spid="1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bilgi Yer Tutucusu 2"/>
          <p:cNvSpPr>
            <a:spLocks noGrp="1"/>
          </p:cNvSpPr>
          <p:nvPr>
            <p:ph type="ftr" sz="quarter" idx="11"/>
          </p:nvPr>
        </p:nvSpPr>
        <p:spPr>
          <a:xfrm>
            <a:off x="1370044" y="6415764"/>
            <a:ext cx="5983287" cy="447152"/>
          </a:xfrm>
        </p:spPr>
        <p:txBody>
          <a:bodyPr/>
          <a:lstStyle/>
          <a:p>
            <a:pPr algn="ctr"/>
            <a:r>
              <a:rPr lang="en-US" dirty="0"/>
              <a:t>General Information About Composite Materials / Mehmet </a:t>
            </a:r>
            <a:r>
              <a:rPr lang="en-US" dirty="0" err="1"/>
              <a:t>Zor</a:t>
            </a:r>
            <a:endParaRPr lang="tr-TR" dirty="0"/>
          </a:p>
        </p:txBody>
      </p:sp>
      <p:sp>
        <p:nvSpPr>
          <p:cNvPr id="8" name="Rectangle 2"/>
          <p:cNvSpPr>
            <a:spLocks noGrp="1" noChangeArrowheads="1"/>
          </p:cNvSpPr>
          <p:nvPr>
            <p:ph type="title"/>
          </p:nvPr>
        </p:nvSpPr>
        <p:spPr>
          <a:xfrm>
            <a:off x="704088" y="332562"/>
            <a:ext cx="7772400" cy="653290"/>
          </a:xfrm>
          <a:noFill/>
        </p:spPr>
        <p:txBody>
          <a:bodyPr>
            <a:normAutofit fontScale="90000"/>
          </a:bodyPr>
          <a:lstStyle/>
          <a:p>
            <a:r>
              <a:rPr lang="tr-TR" sz="4000" dirty="0">
                <a:solidFill>
                  <a:srgbClr val="FF0000"/>
                </a:solidFill>
              </a:rPr>
              <a:t>9- </a:t>
            </a:r>
            <a:r>
              <a:rPr lang="tr-TR" sz="4000" dirty="0" err="1">
                <a:solidFill>
                  <a:srgbClr val="FF0000"/>
                </a:solidFill>
              </a:rPr>
              <a:t>Disadvantages</a:t>
            </a:r>
            <a:r>
              <a:rPr lang="tr-TR" sz="4000" dirty="0">
                <a:solidFill>
                  <a:srgbClr val="FF0000"/>
                </a:solidFill>
              </a:rPr>
              <a:t> of </a:t>
            </a:r>
            <a:r>
              <a:rPr lang="tr-TR" sz="4000" dirty="0" err="1">
                <a:solidFill>
                  <a:srgbClr val="FF0000"/>
                </a:solidFill>
              </a:rPr>
              <a:t>Composites</a:t>
            </a:r>
            <a:endParaRPr lang="tr-TR" sz="4000" dirty="0">
              <a:solidFill>
                <a:srgbClr val="FF0000"/>
              </a:solidFill>
            </a:endParaRPr>
          </a:p>
        </p:txBody>
      </p:sp>
      <p:sp>
        <p:nvSpPr>
          <p:cNvPr id="3" name="İçerik Yer Tutucusu 2"/>
          <p:cNvSpPr>
            <a:spLocks noGrp="1"/>
          </p:cNvSpPr>
          <p:nvPr>
            <p:ph sz="quarter" idx="1"/>
          </p:nvPr>
        </p:nvSpPr>
        <p:spPr>
          <a:xfrm>
            <a:off x="273084" y="1475050"/>
            <a:ext cx="5904656" cy="1654742"/>
          </a:xfrm>
        </p:spPr>
        <p:txBody>
          <a:bodyPr>
            <a:normAutofit lnSpcReduction="10000"/>
          </a:bodyPr>
          <a:lstStyle/>
          <a:p>
            <a:pPr marL="342900" indent="-342900">
              <a:lnSpc>
                <a:spcPct val="150000"/>
              </a:lnSpc>
              <a:buClrTx/>
              <a:buSzPct val="100000"/>
              <a:buFont typeface="+mj-lt"/>
              <a:buAutoNum type="arabicPeriod"/>
            </a:pPr>
            <a:r>
              <a:rPr lang="en-US" sz="1800" dirty="0"/>
              <a:t>The properties of the manufactured composite may not always be ideal. The quality of the material depends on the quality of the production method, there is no standardized quality.</a:t>
            </a:r>
            <a:endParaRPr lang="tr-TR" sz="1800"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81</a:t>
            </a:fld>
            <a:endParaRPr lang="tr-TR"/>
          </a:p>
        </p:txBody>
      </p:sp>
      <p:pic>
        <p:nvPicPr>
          <p:cNvPr id="22530" name="Picture 2" descr="http://static4.olympus-ims.com/data/Image/appnotes/BM_Disbond_03_C.jpg?rev=5FF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4500" y="1482213"/>
            <a:ext cx="2877793" cy="1556913"/>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653" y="3172797"/>
            <a:ext cx="2628878" cy="1418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4402" y="4691711"/>
            <a:ext cx="2477963" cy="1420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ikdörtgen 1"/>
          <p:cNvSpPr/>
          <p:nvPr/>
        </p:nvSpPr>
        <p:spPr>
          <a:xfrm>
            <a:off x="256780" y="3044516"/>
            <a:ext cx="5920960" cy="3365858"/>
          </a:xfrm>
          <a:prstGeom prst="rect">
            <a:avLst/>
          </a:prstGeom>
        </p:spPr>
        <p:txBody>
          <a:bodyPr wrap="square">
            <a:spAutoFit/>
          </a:bodyPr>
          <a:lstStyle/>
          <a:p>
            <a:pPr marL="342900" indent="-342900">
              <a:lnSpc>
                <a:spcPct val="150000"/>
              </a:lnSpc>
              <a:buFont typeface="+mj-lt"/>
              <a:buAutoNum type="arabicPeriod" startAt="2"/>
            </a:pPr>
            <a:r>
              <a:rPr lang="en-US" dirty="0"/>
              <a:t>Since la</a:t>
            </a:r>
            <a:r>
              <a:rPr lang="tr-TR" dirty="0" err="1"/>
              <a:t>minated</a:t>
            </a:r>
            <a:r>
              <a:rPr lang="tr-TR" dirty="0"/>
              <a:t> </a:t>
            </a:r>
            <a:r>
              <a:rPr lang="en-US" dirty="0"/>
              <a:t>composites are sensitive to interlayer shear stresses, </a:t>
            </a:r>
            <a:r>
              <a:rPr lang="en-US" dirty="0" err="1"/>
              <a:t>delaminations</a:t>
            </a:r>
            <a:r>
              <a:rPr lang="en-US" dirty="0"/>
              <a:t> (separation between layers) may occur.</a:t>
            </a:r>
            <a:endParaRPr lang="tr-TR" dirty="0"/>
          </a:p>
          <a:p>
            <a:pPr marL="342900" indent="-342900">
              <a:lnSpc>
                <a:spcPct val="150000"/>
              </a:lnSpc>
              <a:buFont typeface="+mj-lt"/>
              <a:buAutoNum type="arabicPeriod" startAt="2"/>
            </a:pPr>
            <a:r>
              <a:rPr lang="en-US" dirty="0"/>
              <a:t>Since some composites are brittle, they are easily damaged, and their repair may create new problems.</a:t>
            </a:r>
            <a:endParaRPr lang="tr-TR" dirty="0"/>
          </a:p>
          <a:p>
            <a:pPr marL="342900" indent="-342900">
              <a:lnSpc>
                <a:spcPct val="150000"/>
              </a:lnSpc>
              <a:buFont typeface="+mj-lt"/>
              <a:buAutoNum type="arabicPeriod" startAt="2"/>
            </a:pPr>
            <a:r>
              <a:rPr lang="en-US" dirty="0"/>
              <a:t>They need to be cleaned very well and dried hot before they can be repaired. Some drying techniques can take a long time and be difficult.</a:t>
            </a:r>
            <a:endParaRPr lang="tr-TR" dirty="0"/>
          </a:p>
        </p:txBody>
      </p:sp>
      <p:sp>
        <p:nvSpPr>
          <p:cNvPr id="5" name="Veri Yer Tutucusu 4"/>
          <p:cNvSpPr>
            <a:spLocks noGrp="1"/>
          </p:cNvSpPr>
          <p:nvPr>
            <p:ph type="dt" sz="half" idx="10"/>
          </p:nvPr>
        </p:nvSpPr>
        <p:spPr/>
        <p:txBody>
          <a:bodyPr/>
          <a:lstStyle/>
          <a:p>
            <a:r>
              <a:rPr lang="tr-TR" dirty="0"/>
              <a:t>......</a:t>
            </a:r>
          </a:p>
        </p:txBody>
      </p:sp>
    </p:spTree>
    <p:extLst>
      <p:ext uri="{BB962C8B-B14F-4D97-AF65-F5344CB8AC3E}">
        <p14:creationId xmlns:p14="http://schemas.microsoft.com/office/powerpoint/2010/main" val="386170231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2530"/>
                                        </p:tgtEl>
                                        <p:attrNameLst>
                                          <p:attrName>style.visibility</p:attrName>
                                        </p:attrNameLst>
                                      </p:cBhvr>
                                      <p:to>
                                        <p:strVal val="visible"/>
                                      </p:to>
                                    </p:set>
                                    <p:animEffect transition="in" filter="fade">
                                      <p:cBhvr>
                                        <p:cTn id="14" dur="500"/>
                                        <p:tgtEl>
                                          <p:spTgt spid="2253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down)">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2531"/>
                                        </p:tgtEl>
                                        <p:attrNameLst>
                                          <p:attrName>style.visibility</p:attrName>
                                        </p:attrNameLst>
                                      </p:cBhvr>
                                      <p:to>
                                        <p:strVal val="visible"/>
                                      </p:to>
                                    </p:set>
                                    <p:animEffect transition="in" filter="fade">
                                      <p:cBhvr>
                                        <p:cTn id="24" dur="500"/>
                                        <p:tgtEl>
                                          <p:spTgt spid="225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2532"/>
                                        </p:tgtEl>
                                        <p:attrNameLst>
                                          <p:attrName>style.visibility</p:attrName>
                                        </p:attrNameLst>
                                      </p:cBhvr>
                                      <p:to>
                                        <p:strVal val="visible"/>
                                      </p:to>
                                    </p:set>
                                    <p:animEffect transition="in" filter="fade">
                                      <p:cBhvr>
                                        <p:cTn id="29" dur="500"/>
                                        <p:tgtEl>
                                          <p:spTgt spid="2253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2">
                                            <p:txEl>
                                              <p:pRg st="0" end="0"/>
                                            </p:txEl>
                                          </p:spTgt>
                                        </p:tgtEl>
                                        <p:attrNameLst>
                                          <p:attrName>style.visibility</p:attrName>
                                        </p:attrNameLst>
                                      </p:cBhvr>
                                      <p:to>
                                        <p:strVal val="visible"/>
                                      </p:to>
                                    </p:set>
                                    <p:animEffect transition="in" filter="wipe(up)">
                                      <p:cBhvr>
                                        <p:cTn id="34" dur="500"/>
                                        <p:tgtEl>
                                          <p:spTgt spid="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2">
                                            <p:txEl>
                                              <p:pRg st="1" end="1"/>
                                            </p:txEl>
                                          </p:spTgt>
                                        </p:tgtEl>
                                        <p:attrNameLst>
                                          <p:attrName>style.visibility</p:attrName>
                                        </p:attrNameLst>
                                      </p:cBhvr>
                                      <p:to>
                                        <p:strVal val="visible"/>
                                      </p:to>
                                    </p:set>
                                    <p:animEffect transition="in" filter="wipe(up)">
                                      <p:cBhvr>
                                        <p:cTn id="39" dur="500"/>
                                        <p:tgtEl>
                                          <p:spTgt spid="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2">
                                            <p:txEl>
                                              <p:pRg st="2" end="2"/>
                                            </p:txEl>
                                          </p:spTgt>
                                        </p:tgtEl>
                                        <p:attrNameLst>
                                          <p:attrName>style.visibility</p:attrName>
                                        </p:attrNameLst>
                                      </p:cBhvr>
                                      <p:to>
                                        <p:strVal val="visible"/>
                                      </p:to>
                                    </p:set>
                                    <p:animEffect transition="in" filter="wipe(up)">
                                      <p:cBhvr>
                                        <p:cTn id="4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build="p"/>
      <p:bldP spid="2"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267744" y="6404984"/>
            <a:ext cx="5635352" cy="36576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82</a:t>
            </a:fld>
            <a:endParaRPr lang="tr-TR"/>
          </a:p>
        </p:txBody>
      </p:sp>
      <p:sp>
        <p:nvSpPr>
          <p:cNvPr id="8" name="Veri Yer Tutucusu 7"/>
          <p:cNvSpPr>
            <a:spLocks noGrp="1"/>
          </p:cNvSpPr>
          <p:nvPr>
            <p:ph type="dt" sz="half" idx="10"/>
          </p:nvPr>
        </p:nvSpPr>
        <p:spPr/>
        <p:txBody>
          <a:bodyPr/>
          <a:lstStyle/>
          <a:p>
            <a:r>
              <a:rPr lang="tr-TR" dirty="0"/>
              <a:t>......</a:t>
            </a:r>
          </a:p>
        </p:txBody>
      </p:sp>
      <p:sp>
        <p:nvSpPr>
          <p:cNvPr id="9" name="Dikdörtgen 8">
            <a:extLst>
              <a:ext uri="{FF2B5EF4-FFF2-40B4-BE49-F238E27FC236}">
                <a16:creationId xmlns:a16="http://schemas.microsoft.com/office/drawing/2014/main" id="{8A9BC56C-A9E6-4552-A53F-CC926561DC10}"/>
              </a:ext>
            </a:extLst>
          </p:cNvPr>
          <p:cNvSpPr/>
          <p:nvPr/>
        </p:nvSpPr>
        <p:spPr>
          <a:xfrm>
            <a:off x="395536" y="1601453"/>
            <a:ext cx="8534400" cy="2806281"/>
          </a:xfrm>
          <a:prstGeom prst="rect">
            <a:avLst/>
          </a:prstGeom>
        </p:spPr>
        <p:txBody>
          <a:bodyPr wrap="square">
            <a:spAutoFit/>
          </a:bodyPr>
          <a:lstStyle/>
          <a:p>
            <a:pPr marL="342900" indent="-342900">
              <a:lnSpc>
                <a:spcPct val="150000"/>
              </a:lnSpc>
              <a:buFont typeface="Arial" panose="020B0604020202020204" pitchFamily="34" charset="0"/>
              <a:buChar char="•"/>
            </a:pPr>
            <a:r>
              <a:rPr lang="en-US" sz="2000" dirty="0"/>
              <a:t>As mentioned before, a composite structure consists of 2 different materials called "Matrix" and "Reinforcement </a:t>
            </a:r>
            <a:r>
              <a:rPr lang="tr-TR" sz="2000" dirty="0"/>
              <a:t>E</a:t>
            </a:r>
            <a:r>
              <a:rPr lang="en-US" sz="2000" dirty="0" err="1"/>
              <a:t>lement</a:t>
            </a:r>
            <a:r>
              <a:rPr lang="en-US" sz="2000" dirty="0"/>
              <a:t>".</a:t>
            </a:r>
            <a:endParaRPr lang="tr-TR" sz="2000" dirty="0"/>
          </a:p>
          <a:p>
            <a:pPr marL="342900" indent="-342900">
              <a:lnSpc>
                <a:spcPct val="150000"/>
              </a:lnSpc>
              <a:buFont typeface="Arial" panose="020B0604020202020204" pitchFamily="34" charset="0"/>
              <a:buChar char="•"/>
            </a:pPr>
            <a:r>
              <a:rPr lang="en-US" sz="2000" dirty="0"/>
              <a:t>The matrix can be called the main material that forms the composite, and the reinforcement element can be called the more durable material that strengthens the matrix. </a:t>
            </a:r>
            <a:endParaRPr lang="tr-TR" sz="2000" dirty="0"/>
          </a:p>
          <a:p>
            <a:pPr marL="342900" indent="-342900">
              <a:lnSpc>
                <a:spcPct val="150000"/>
              </a:lnSpc>
              <a:buFont typeface="Arial" panose="020B0604020202020204" pitchFamily="34" charset="0"/>
              <a:buChar char="•"/>
            </a:pPr>
            <a:r>
              <a:rPr lang="en-US" sz="2000" dirty="0"/>
              <a:t>We will now examine each component in more detail:</a:t>
            </a:r>
            <a:endParaRPr lang="tr-TR" sz="2000" dirty="0"/>
          </a:p>
        </p:txBody>
      </p:sp>
      <p:pic>
        <p:nvPicPr>
          <p:cNvPr id="10" name="Resim 9">
            <a:extLst>
              <a:ext uri="{FF2B5EF4-FFF2-40B4-BE49-F238E27FC236}">
                <a16:creationId xmlns:a16="http://schemas.microsoft.com/office/drawing/2014/main" id="{DE572768-8880-4B53-807D-1C59E91D5111}"/>
              </a:ext>
            </a:extLst>
          </p:cNvPr>
          <p:cNvPicPr>
            <a:picLocks noChangeAspect="1"/>
          </p:cNvPicPr>
          <p:nvPr/>
        </p:nvPicPr>
        <p:blipFill>
          <a:blip r:embed="rId2"/>
          <a:stretch>
            <a:fillRect/>
          </a:stretch>
        </p:blipFill>
        <p:spPr>
          <a:xfrm>
            <a:off x="703162" y="4456704"/>
            <a:ext cx="7919148" cy="1778632"/>
          </a:xfrm>
          <a:prstGeom prst="rect">
            <a:avLst/>
          </a:prstGeom>
        </p:spPr>
      </p:pic>
      <p:sp>
        <p:nvSpPr>
          <p:cNvPr id="11" name="Başlık 1">
            <a:extLst>
              <a:ext uri="{FF2B5EF4-FFF2-40B4-BE49-F238E27FC236}">
                <a16:creationId xmlns:a16="http://schemas.microsoft.com/office/drawing/2014/main" id="{0498E991-B91F-478C-A8A0-440467E3236C}"/>
              </a:ext>
            </a:extLst>
          </p:cNvPr>
          <p:cNvSpPr txBox="1">
            <a:spLocks/>
          </p:cNvSpPr>
          <p:nvPr/>
        </p:nvSpPr>
        <p:spPr>
          <a:xfrm>
            <a:off x="1547664" y="340074"/>
            <a:ext cx="5868652" cy="619420"/>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3600" dirty="0">
                <a:solidFill>
                  <a:srgbClr val="FF0000"/>
                </a:solidFill>
              </a:rPr>
              <a:t>10- MATRIX MATERIALS</a:t>
            </a:r>
            <a:endParaRPr lang="tr-TR" sz="3200" dirty="0">
              <a:solidFill>
                <a:srgbClr val="FF0000"/>
              </a:solidFill>
            </a:endParaRPr>
          </a:p>
        </p:txBody>
      </p:sp>
    </p:spTree>
    <p:extLst>
      <p:ext uri="{BB962C8B-B14F-4D97-AF65-F5344CB8AC3E}">
        <p14:creationId xmlns:p14="http://schemas.microsoft.com/office/powerpoint/2010/main" val="50684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500"/>
                                        <p:tgtEl>
                                          <p:spTgt spid="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fade">
                                      <p:cBhvr>
                                        <p:cTn id="19" dur="500"/>
                                        <p:tgtEl>
                                          <p:spTgt spid="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Effect transition="in" filter="fade">
                                      <p:cBhvr>
                                        <p:cTn id="24"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1"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038856" y="6404984"/>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83</a:t>
            </a:fld>
            <a:endParaRPr lang="tr-TR"/>
          </a:p>
        </p:txBody>
      </p:sp>
      <p:sp>
        <p:nvSpPr>
          <p:cNvPr id="5" name="Veri Yer Tutucusu 4"/>
          <p:cNvSpPr>
            <a:spLocks noGrp="1"/>
          </p:cNvSpPr>
          <p:nvPr>
            <p:ph type="dt" sz="half" idx="10"/>
          </p:nvPr>
        </p:nvSpPr>
        <p:spPr/>
        <p:txBody>
          <a:bodyPr/>
          <a:lstStyle/>
          <a:p>
            <a:r>
              <a:rPr lang="tr-TR" dirty="0"/>
              <a:t>......</a:t>
            </a:r>
          </a:p>
        </p:txBody>
      </p:sp>
      <p:sp>
        <p:nvSpPr>
          <p:cNvPr id="8" name="Dikdörtgen 7">
            <a:extLst>
              <a:ext uri="{FF2B5EF4-FFF2-40B4-BE49-F238E27FC236}">
                <a16:creationId xmlns:a16="http://schemas.microsoft.com/office/drawing/2014/main" id="{409C860E-125E-4663-8EAF-39FA373B876A}"/>
              </a:ext>
            </a:extLst>
          </p:cNvPr>
          <p:cNvSpPr/>
          <p:nvPr/>
        </p:nvSpPr>
        <p:spPr>
          <a:xfrm>
            <a:off x="451516" y="4638307"/>
            <a:ext cx="8734744" cy="1703864"/>
          </a:xfrm>
          <a:prstGeom prst="rect">
            <a:avLst/>
          </a:prstGeom>
        </p:spPr>
        <p:txBody>
          <a:bodyPr wrap="square">
            <a:spAutoFit/>
          </a:bodyPr>
          <a:lstStyle/>
          <a:p>
            <a:pPr marL="342900" indent="-342900">
              <a:lnSpc>
                <a:spcPct val="150000"/>
              </a:lnSpc>
              <a:buFont typeface="+mj-lt"/>
              <a:buAutoNum type="arabicPeriod"/>
            </a:pPr>
            <a:r>
              <a:rPr lang="en-US" dirty="0"/>
              <a:t>To transmit the forces to the fiber(s) and ensure their uniform distribution, </a:t>
            </a:r>
            <a:endParaRPr lang="tr-TR" dirty="0"/>
          </a:p>
          <a:p>
            <a:pPr marL="342900" indent="-342900">
              <a:lnSpc>
                <a:spcPct val="150000"/>
              </a:lnSpc>
              <a:buFont typeface="+mj-lt"/>
              <a:buAutoNum type="arabicPeriod"/>
            </a:pPr>
            <a:r>
              <a:rPr lang="en-US" dirty="0"/>
              <a:t> To protect the fibers from the effects of the environment and impacts, </a:t>
            </a:r>
            <a:endParaRPr lang="tr-TR" dirty="0"/>
          </a:p>
          <a:p>
            <a:pPr marL="342900" indent="-342900">
              <a:lnSpc>
                <a:spcPct val="150000"/>
              </a:lnSpc>
              <a:buFont typeface="+mj-lt"/>
              <a:buAutoNum type="arabicPeriod"/>
            </a:pPr>
            <a:r>
              <a:rPr lang="en-US" dirty="0"/>
              <a:t>Increasing the toughness of the composite material,  </a:t>
            </a:r>
            <a:endParaRPr lang="tr-TR" dirty="0"/>
          </a:p>
          <a:p>
            <a:pPr marL="342900" indent="-342900">
              <a:lnSpc>
                <a:spcPct val="150000"/>
              </a:lnSpc>
              <a:buFont typeface="+mj-lt"/>
              <a:buAutoNum type="arabicPeriod"/>
            </a:pPr>
            <a:r>
              <a:rPr lang="en-US" dirty="0"/>
              <a:t>Preventing the formation of cracks in composites or the progression of cracks</a:t>
            </a:r>
            <a:r>
              <a:rPr lang="tr-TR" dirty="0"/>
              <a:t>.</a:t>
            </a:r>
          </a:p>
        </p:txBody>
      </p:sp>
      <p:sp>
        <p:nvSpPr>
          <p:cNvPr id="14" name="Dikdörtgen 13">
            <a:extLst>
              <a:ext uri="{FF2B5EF4-FFF2-40B4-BE49-F238E27FC236}">
                <a16:creationId xmlns:a16="http://schemas.microsoft.com/office/drawing/2014/main" id="{C05C38E0-F9DC-45B0-A434-93FF1C916B5E}"/>
              </a:ext>
            </a:extLst>
          </p:cNvPr>
          <p:cNvSpPr/>
          <p:nvPr/>
        </p:nvSpPr>
        <p:spPr>
          <a:xfrm>
            <a:off x="381148" y="1509574"/>
            <a:ext cx="8734744" cy="872868"/>
          </a:xfrm>
          <a:prstGeom prst="rect">
            <a:avLst/>
          </a:prstGeom>
        </p:spPr>
        <p:txBody>
          <a:bodyPr wrap="square">
            <a:spAutoFit/>
          </a:bodyPr>
          <a:lstStyle/>
          <a:p>
            <a:pPr>
              <a:lnSpc>
                <a:spcPct val="150000"/>
              </a:lnSpc>
            </a:pPr>
            <a:r>
              <a:rPr lang="en-US" dirty="0"/>
              <a:t>The matrix is the main component of the two important components of the composite material and forms the body of the structure.</a:t>
            </a:r>
            <a:endParaRPr lang="tr-TR" dirty="0"/>
          </a:p>
        </p:txBody>
      </p:sp>
      <p:sp>
        <p:nvSpPr>
          <p:cNvPr id="10" name="Dikdörtgen 9">
            <a:extLst>
              <a:ext uri="{FF2B5EF4-FFF2-40B4-BE49-F238E27FC236}">
                <a16:creationId xmlns:a16="http://schemas.microsoft.com/office/drawing/2014/main" id="{BF460C86-8470-4CC1-BAAC-EBF401010D47}"/>
              </a:ext>
            </a:extLst>
          </p:cNvPr>
          <p:cNvSpPr/>
          <p:nvPr/>
        </p:nvSpPr>
        <p:spPr>
          <a:xfrm>
            <a:off x="381148" y="4216840"/>
            <a:ext cx="5054589" cy="457369"/>
          </a:xfrm>
          <a:prstGeom prst="rect">
            <a:avLst/>
          </a:prstGeom>
        </p:spPr>
        <p:txBody>
          <a:bodyPr wrap="none">
            <a:spAutoFit/>
          </a:bodyPr>
          <a:lstStyle/>
          <a:p>
            <a:pPr>
              <a:lnSpc>
                <a:spcPct val="150000"/>
              </a:lnSpc>
            </a:pPr>
            <a:r>
              <a:rPr lang="tr-TR" dirty="0">
                <a:solidFill>
                  <a:srgbClr val="FF0000"/>
                </a:solidFill>
              </a:rPr>
              <a:t>10.1 </a:t>
            </a:r>
            <a:r>
              <a:rPr lang="en-US" dirty="0">
                <a:solidFill>
                  <a:srgbClr val="FF0000"/>
                </a:solidFill>
              </a:rPr>
              <a:t>Major contributions of matrix to composite</a:t>
            </a:r>
            <a:endParaRPr lang="tr-TR" dirty="0">
              <a:solidFill>
                <a:srgbClr val="FF0000"/>
              </a:solidFill>
            </a:endParaRPr>
          </a:p>
        </p:txBody>
      </p:sp>
      <p:pic>
        <p:nvPicPr>
          <p:cNvPr id="1028" name="Picture 4" descr="Composite reinforcement and matrix used for composite laminates. | Download  Scientific Diagram">
            <a:extLst>
              <a:ext uri="{FF2B5EF4-FFF2-40B4-BE49-F238E27FC236}">
                <a16:creationId xmlns:a16="http://schemas.microsoft.com/office/drawing/2014/main" id="{F8A217AA-F5B2-44B2-BCEF-EA8A0FF465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8664" y="2424319"/>
            <a:ext cx="6303247" cy="1824234"/>
          </a:xfrm>
          <a:prstGeom prst="rect">
            <a:avLst/>
          </a:prstGeom>
          <a:noFill/>
          <a:extLst>
            <a:ext uri="{909E8E84-426E-40DD-AFC4-6F175D3DCCD1}">
              <a14:hiddenFill xmlns:a14="http://schemas.microsoft.com/office/drawing/2010/main">
                <a:solidFill>
                  <a:srgbClr val="FFFFFF"/>
                </a:solidFill>
              </a14:hiddenFill>
            </a:ext>
          </a:extLst>
        </p:spPr>
      </p:pic>
      <p:sp>
        <p:nvSpPr>
          <p:cNvPr id="11" name="Başlık 1">
            <a:extLst>
              <a:ext uri="{FF2B5EF4-FFF2-40B4-BE49-F238E27FC236}">
                <a16:creationId xmlns:a16="http://schemas.microsoft.com/office/drawing/2014/main" id="{726D0C37-06F2-4922-8D46-0917CE789F5B}"/>
              </a:ext>
            </a:extLst>
          </p:cNvPr>
          <p:cNvSpPr txBox="1">
            <a:spLocks/>
          </p:cNvSpPr>
          <p:nvPr/>
        </p:nvSpPr>
        <p:spPr>
          <a:xfrm>
            <a:off x="413216" y="348322"/>
            <a:ext cx="8534400" cy="619420"/>
          </a:xfrm>
          <a:prstGeom prst="rect">
            <a:avLst/>
          </a:prstGeom>
        </p:spPr>
        <p:txBody>
          <a:bodyPr vert="horz" anchor="b">
            <a:normAutofit lnSpcReduction="100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sz="3600" dirty="0">
                <a:solidFill>
                  <a:schemeClr val="bg2">
                    <a:lumMod val="50000"/>
                  </a:schemeClr>
                </a:solidFill>
              </a:rPr>
              <a:t>10- MATRIX MATERIALS</a:t>
            </a:r>
            <a:endParaRPr lang="tr-TR" dirty="0">
              <a:solidFill>
                <a:schemeClr val="bg2">
                  <a:lumMod val="50000"/>
                </a:schemeClr>
              </a:solidFill>
            </a:endParaRPr>
          </a:p>
        </p:txBody>
      </p:sp>
    </p:spTree>
    <p:extLst>
      <p:ext uri="{BB962C8B-B14F-4D97-AF65-F5344CB8AC3E}">
        <p14:creationId xmlns:p14="http://schemas.microsoft.com/office/powerpoint/2010/main" val="323920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fade">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fade">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fade">
                                      <p:cBhvr>
                                        <p:cTn id="3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4" grpId="0"/>
      <p:bldP spid="1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109224" y="6422604"/>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84</a:t>
            </a:fld>
            <a:endParaRPr lang="tr-TR"/>
          </a:p>
        </p:txBody>
      </p:sp>
      <p:sp>
        <p:nvSpPr>
          <p:cNvPr id="10" name="İçerik Yer Tutucusu 9"/>
          <p:cNvSpPr>
            <a:spLocks noGrp="1"/>
          </p:cNvSpPr>
          <p:nvPr>
            <p:ph sz="quarter" idx="1"/>
          </p:nvPr>
        </p:nvSpPr>
        <p:spPr>
          <a:xfrm>
            <a:off x="289920" y="2375557"/>
            <a:ext cx="8690900" cy="3130132"/>
          </a:xfrm>
        </p:spPr>
        <p:txBody>
          <a:bodyPr>
            <a:noAutofit/>
          </a:bodyPr>
          <a:lstStyle/>
          <a:p>
            <a:pPr marL="514350" indent="-514350">
              <a:lnSpc>
                <a:spcPct val="150000"/>
              </a:lnSpc>
              <a:buFont typeface="+mj-lt"/>
              <a:buAutoNum type="arabicPeriod"/>
            </a:pPr>
            <a:r>
              <a:rPr lang="tr-TR" sz="2000" dirty="0" err="1"/>
              <a:t>Plastic</a:t>
            </a:r>
            <a:r>
              <a:rPr lang="tr-TR" sz="2000" dirty="0"/>
              <a:t> </a:t>
            </a:r>
            <a:r>
              <a:rPr lang="tr-TR" sz="2000" dirty="0" err="1"/>
              <a:t>matrix</a:t>
            </a:r>
            <a:r>
              <a:rPr lang="tr-TR" sz="2000" dirty="0"/>
              <a:t> </a:t>
            </a:r>
            <a:r>
              <a:rPr lang="tr-TR" sz="2000" dirty="0" err="1"/>
              <a:t>materials</a:t>
            </a:r>
            <a:r>
              <a:rPr lang="tr-TR" sz="2000" dirty="0"/>
              <a:t> (</a:t>
            </a:r>
            <a:r>
              <a:rPr lang="tr-TR" sz="2000" dirty="0" err="1"/>
              <a:t>Polymers</a:t>
            </a:r>
            <a:r>
              <a:rPr lang="tr-TR" sz="2000" dirty="0"/>
              <a:t>)</a:t>
            </a:r>
          </a:p>
          <a:p>
            <a:pPr marL="0" indent="0">
              <a:lnSpc>
                <a:spcPct val="150000"/>
              </a:lnSpc>
              <a:buNone/>
            </a:pPr>
            <a:r>
              <a:rPr lang="tr-TR" sz="2000" dirty="0"/>
              <a:t>	a- </a:t>
            </a:r>
            <a:r>
              <a:rPr lang="tr-TR" sz="2000" dirty="0" err="1"/>
              <a:t>Thermosets</a:t>
            </a:r>
            <a:endParaRPr lang="tr-TR" sz="2000" dirty="0"/>
          </a:p>
          <a:p>
            <a:pPr marL="0" indent="0">
              <a:lnSpc>
                <a:spcPct val="150000"/>
              </a:lnSpc>
              <a:buNone/>
            </a:pPr>
            <a:r>
              <a:rPr lang="tr-TR" sz="2000" dirty="0"/>
              <a:t>	b- </a:t>
            </a:r>
            <a:r>
              <a:rPr lang="tr-TR" sz="2000" dirty="0" err="1"/>
              <a:t>Thermoplastics</a:t>
            </a:r>
            <a:endParaRPr lang="tr-TR" sz="2000" dirty="0"/>
          </a:p>
          <a:p>
            <a:pPr marL="0" indent="0">
              <a:lnSpc>
                <a:spcPct val="150000"/>
              </a:lnSpc>
              <a:buNone/>
            </a:pPr>
            <a:r>
              <a:rPr lang="tr-TR" sz="2000" dirty="0"/>
              <a:t>	c- </a:t>
            </a:r>
            <a:r>
              <a:rPr lang="tr-TR" sz="2000" dirty="0" err="1"/>
              <a:t>Elastomers</a:t>
            </a:r>
            <a:endParaRPr lang="tr-TR" sz="2000" dirty="0"/>
          </a:p>
          <a:p>
            <a:pPr marL="457200" indent="-457200">
              <a:lnSpc>
                <a:spcPct val="150000"/>
              </a:lnSpc>
              <a:buAutoNum type="arabicPeriod" startAt="2"/>
            </a:pPr>
            <a:r>
              <a:rPr lang="tr-TR" sz="2000" dirty="0"/>
              <a:t>Metal </a:t>
            </a:r>
            <a:r>
              <a:rPr lang="tr-TR" sz="2000" dirty="0" err="1"/>
              <a:t>matrix</a:t>
            </a:r>
            <a:r>
              <a:rPr lang="tr-TR" sz="2000" dirty="0"/>
              <a:t> </a:t>
            </a:r>
            <a:r>
              <a:rPr lang="tr-TR" sz="2000" dirty="0" err="1"/>
              <a:t>materials</a:t>
            </a:r>
            <a:r>
              <a:rPr lang="tr-TR" sz="2000" dirty="0"/>
              <a:t> (</a:t>
            </a:r>
            <a:r>
              <a:rPr lang="tr-TR" sz="2000" dirty="0" err="1"/>
              <a:t>such</a:t>
            </a:r>
            <a:r>
              <a:rPr lang="tr-TR" sz="2000" dirty="0"/>
              <a:t> as </a:t>
            </a:r>
            <a:r>
              <a:rPr lang="tr-TR" sz="2000" dirty="0" err="1"/>
              <a:t>Aluminum</a:t>
            </a:r>
            <a:r>
              <a:rPr lang="tr-TR" sz="2000" dirty="0"/>
              <a:t>, </a:t>
            </a:r>
            <a:r>
              <a:rPr lang="tr-TR" sz="2000" dirty="0" err="1"/>
              <a:t>titanium</a:t>
            </a:r>
            <a:r>
              <a:rPr lang="tr-TR" sz="2000" dirty="0"/>
              <a:t>, </a:t>
            </a:r>
            <a:r>
              <a:rPr lang="tr-TR" sz="2000" dirty="0" err="1"/>
              <a:t>magnesium</a:t>
            </a:r>
            <a:r>
              <a:rPr lang="tr-TR" sz="2000" dirty="0"/>
              <a:t>, </a:t>
            </a:r>
            <a:r>
              <a:rPr lang="tr-TR" sz="2000" dirty="0" err="1"/>
              <a:t>etc</a:t>
            </a:r>
            <a:r>
              <a:rPr lang="tr-TR" sz="2000" dirty="0"/>
              <a:t>.)</a:t>
            </a:r>
          </a:p>
          <a:p>
            <a:pPr marL="457200" indent="-457200">
              <a:lnSpc>
                <a:spcPct val="150000"/>
              </a:lnSpc>
              <a:buAutoNum type="arabicPeriod" startAt="2"/>
            </a:pPr>
            <a:r>
              <a:rPr lang="tr-TR" sz="2000" dirty="0"/>
              <a:t>High </a:t>
            </a:r>
            <a:r>
              <a:rPr lang="tr-TR" sz="2000" dirty="0" err="1"/>
              <a:t>temperature</a:t>
            </a:r>
            <a:r>
              <a:rPr lang="tr-TR" sz="2000" dirty="0"/>
              <a:t> </a:t>
            </a:r>
            <a:r>
              <a:rPr lang="tr-TR" sz="2000" dirty="0" err="1"/>
              <a:t>matrices</a:t>
            </a:r>
            <a:r>
              <a:rPr lang="tr-TR" sz="2000" dirty="0"/>
              <a:t> (</a:t>
            </a:r>
            <a:r>
              <a:rPr lang="tr-TR" sz="2000" dirty="0" err="1"/>
              <a:t>Ceramics</a:t>
            </a:r>
            <a:r>
              <a:rPr lang="tr-TR" sz="2000" dirty="0"/>
              <a:t>)</a:t>
            </a:r>
          </a:p>
        </p:txBody>
      </p:sp>
      <p:sp>
        <p:nvSpPr>
          <p:cNvPr id="5" name="Dikdörtgen 4"/>
          <p:cNvSpPr/>
          <p:nvPr/>
        </p:nvSpPr>
        <p:spPr>
          <a:xfrm>
            <a:off x="482262" y="1964611"/>
            <a:ext cx="4721164" cy="400110"/>
          </a:xfrm>
          <a:prstGeom prst="rect">
            <a:avLst/>
          </a:prstGeom>
        </p:spPr>
        <p:txBody>
          <a:bodyPr wrap="none">
            <a:spAutoFit/>
          </a:bodyPr>
          <a:lstStyle/>
          <a:p>
            <a:r>
              <a:rPr lang="tr-TR" sz="2000" b="1" dirty="0">
                <a:solidFill>
                  <a:srgbClr val="C00000"/>
                </a:solidFill>
              </a:rPr>
              <a:t>10.2 Main </a:t>
            </a:r>
            <a:r>
              <a:rPr lang="tr-TR" sz="2000" b="1" dirty="0" err="1">
                <a:solidFill>
                  <a:srgbClr val="C00000"/>
                </a:solidFill>
              </a:rPr>
              <a:t>Matrix</a:t>
            </a:r>
            <a:r>
              <a:rPr lang="tr-TR" sz="2000" b="1" dirty="0">
                <a:solidFill>
                  <a:srgbClr val="C00000"/>
                </a:solidFill>
              </a:rPr>
              <a:t> </a:t>
            </a:r>
            <a:r>
              <a:rPr lang="tr-TR" sz="2000" b="1" dirty="0" err="1">
                <a:solidFill>
                  <a:srgbClr val="C00000"/>
                </a:solidFill>
              </a:rPr>
              <a:t>Material</a:t>
            </a:r>
            <a:r>
              <a:rPr lang="tr-TR" sz="2000" b="1" dirty="0">
                <a:solidFill>
                  <a:srgbClr val="C00000"/>
                </a:solidFill>
              </a:rPr>
              <a:t> </a:t>
            </a:r>
            <a:r>
              <a:rPr lang="tr-TR" sz="2000" b="1" dirty="0" err="1">
                <a:solidFill>
                  <a:srgbClr val="C00000"/>
                </a:solidFill>
              </a:rPr>
              <a:t>Types</a:t>
            </a:r>
            <a:r>
              <a:rPr lang="tr-TR" sz="2000" b="1" dirty="0">
                <a:solidFill>
                  <a:srgbClr val="C00000"/>
                </a:solidFill>
              </a:rPr>
              <a:t>:</a:t>
            </a:r>
          </a:p>
        </p:txBody>
      </p:sp>
      <p:pic>
        <p:nvPicPr>
          <p:cNvPr id="266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018893">
            <a:off x="5906864" y="1850341"/>
            <a:ext cx="2612651" cy="1912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Veri Yer Tutucusu 5"/>
          <p:cNvSpPr>
            <a:spLocks noGrp="1"/>
          </p:cNvSpPr>
          <p:nvPr>
            <p:ph type="dt" sz="half" idx="10"/>
          </p:nvPr>
        </p:nvSpPr>
        <p:spPr/>
        <p:txBody>
          <a:bodyPr/>
          <a:lstStyle/>
          <a:p>
            <a:r>
              <a:rPr lang="tr-TR" dirty="0"/>
              <a:t>......</a:t>
            </a:r>
          </a:p>
        </p:txBody>
      </p:sp>
      <p:sp>
        <p:nvSpPr>
          <p:cNvPr id="11" name="Başlık 1">
            <a:extLst>
              <a:ext uri="{FF2B5EF4-FFF2-40B4-BE49-F238E27FC236}">
                <a16:creationId xmlns:a16="http://schemas.microsoft.com/office/drawing/2014/main" id="{D4E7A7DC-29A5-41DE-B866-44249A880E75}"/>
              </a:ext>
            </a:extLst>
          </p:cNvPr>
          <p:cNvSpPr txBox="1">
            <a:spLocks/>
          </p:cNvSpPr>
          <p:nvPr/>
        </p:nvSpPr>
        <p:spPr>
          <a:xfrm>
            <a:off x="289920" y="354155"/>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Tree>
    <p:extLst>
      <p:ext uri="{BB962C8B-B14F-4D97-AF65-F5344CB8AC3E}">
        <p14:creationId xmlns:p14="http://schemas.microsoft.com/office/powerpoint/2010/main" val="246403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up)">
                                      <p:cBhvr>
                                        <p:cTn id="15" dur="500"/>
                                        <p:tgtEl>
                                          <p:spTgt spid="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wipe(up)">
                                      <p:cBhvr>
                                        <p:cTn id="20" dur="500"/>
                                        <p:tgtEl>
                                          <p:spTgt spid="1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animEffect transition="in" filter="wipe(up)">
                                      <p:cBhvr>
                                        <p:cTn id="25" dur="500"/>
                                        <p:tgtEl>
                                          <p:spTgt spid="10">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0">
                                            <p:txEl>
                                              <p:pRg st="3" end="3"/>
                                            </p:txEl>
                                          </p:spTgt>
                                        </p:tgtEl>
                                        <p:attrNameLst>
                                          <p:attrName>style.visibility</p:attrName>
                                        </p:attrNameLst>
                                      </p:cBhvr>
                                      <p:to>
                                        <p:strVal val="visible"/>
                                      </p:to>
                                    </p:set>
                                    <p:animEffect transition="in" filter="wipe(up)">
                                      <p:cBhvr>
                                        <p:cTn id="30" dur="500"/>
                                        <p:tgtEl>
                                          <p:spTgt spid="10">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Effect transition="in" filter="wipe(up)">
                                      <p:cBhvr>
                                        <p:cTn id="35" dur="500"/>
                                        <p:tgtEl>
                                          <p:spTgt spid="10">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0">
                                            <p:txEl>
                                              <p:pRg st="5" end="5"/>
                                            </p:txEl>
                                          </p:spTgt>
                                        </p:tgtEl>
                                        <p:attrNameLst>
                                          <p:attrName>style.visibility</p:attrName>
                                        </p:attrNameLst>
                                      </p:cBhvr>
                                      <p:to>
                                        <p:strVal val="visible"/>
                                      </p:to>
                                    </p:set>
                                    <p:animEffect transition="in" filter="wipe(up)">
                                      <p:cBhvr>
                                        <p:cTn id="40"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123728" y="6391674"/>
            <a:ext cx="4680520"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85</a:t>
            </a:fld>
            <a:endParaRPr lang="tr-TR"/>
          </a:p>
        </p:txBody>
      </p:sp>
      <p:sp>
        <p:nvSpPr>
          <p:cNvPr id="5" name="İçerik Yer Tutucusu 4"/>
          <p:cNvSpPr>
            <a:spLocks noGrp="1"/>
          </p:cNvSpPr>
          <p:nvPr>
            <p:ph sz="quarter" idx="1"/>
          </p:nvPr>
        </p:nvSpPr>
        <p:spPr>
          <a:xfrm>
            <a:off x="182560" y="2299913"/>
            <a:ext cx="4392488" cy="3529325"/>
          </a:xfrm>
        </p:spPr>
        <p:txBody>
          <a:bodyPr>
            <a:noAutofit/>
          </a:bodyPr>
          <a:lstStyle/>
          <a:p>
            <a:pPr marL="365760" indent="-283464">
              <a:lnSpc>
                <a:spcPct val="150000"/>
              </a:lnSpc>
              <a:defRPr/>
            </a:pPr>
            <a:r>
              <a:rPr lang="en-US" sz="1800" dirty="0"/>
              <a:t>Plastic comes from the Greek word "</a:t>
            </a:r>
            <a:r>
              <a:rPr lang="en-US" sz="1800" dirty="0" err="1"/>
              <a:t>plastikos</a:t>
            </a:r>
            <a:r>
              <a:rPr lang="en-US" sz="1800" dirty="0"/>
              <a:t>", which means "able to take the desired shape".</a:t>
            </a:r>
            <a:endParaRPr lang="tr-TR" sz="1800" dirty="0"/>
          </a:p>
          <a:p>
            <a:pPr marL="365760" indent="-283464">
              <a:lnSpc>
                <a:spcPct val="150000"/>
              </a:lnSpc>
              <a:defRPr/>
            </a:pPr>
            <a:r>
              <a:rPr lang="en-US" sz="1800" dirty="0"/>
              <a:t>In their simplest definition, they are synthetic materials with a long chain structure, called polymers, which are formed by adding small molecules called monomers to each other.</a:t>
            </a:r>
            <a:endParaRPr lang="tr-TR" sz="2800" dirty="0"/>
          </a:p>
        </p:txBody>
      </p:sp>
      <p:sp>
        <p:nvSpPr>
          <p:cNvPr id="7" name="Dikdörtgen 6"/>
          <p:cNvSpPr/>
          <p:nvPr/>
        </p:nvSpPr>
        <p:spPr>
          <a:xfrm>
            <a:off x="473256" y="1744414"/>
            <a:ext cx="7776864" cy="369332"/>
          </a:xfrm>
          <a:prstGeom prst="rect">
            <a:avLst/>
          </a:prstGeom>
        </p:spPr>
        <p:txBody>
          <a:bodyPr wrap="square">
            <a:spAutoFit/>
          </a:bodyPr>
          <a:lstStyle/>
          <a:p>
            <a:r>
              <a:rPr lang="tr-TR" b="1" dirty="0"/>
              <a:t>10.2.1 </a:t>
            </a:r>
            <a:r>
              <a:rPr lang="tr-TR" b="1" dirty="0" err="1"/>
              <a:t>Plastic</a:t>
            </a:r>
            <a:r>
              <a:rPr lang="tr-TR" b="1" dirty="0"/>
              <a:t> </a:t>
            </a:r>
            <a:r>
              <a:rPr lang="tr-TR" b="1" dirty="0" err="1"/>
              <a:t>Matrix</a:t>
            </a:r>
            <a:r>
              <a:rPr lang="tr-TR" b="1" dirty="0"/>
              <a:t> </a:t>
            </a:r>
            <a:r>
              <a:rPr lang="tr-TR" b="1" dirty="0" err="1"/>
              <a:t>Materials</a:t>
            </a:r>
            <a:r>
              <a:rPr lang="tr-TR" b="1" dirty="0"/>
              <a:t> (</a:t>
            </a:r>
            <a:r>
              <a:rPr lang="tr-TR" b="1" dirty="0" err="1"/>
              <a:t>Resins</a:t>
            </a:r>
            <a:r>
              <a:rPr lang="tr-TR" b="1" dirty="0"/>
              <a:t>/</a:t>
            </a:r>
            <a:r>
              <a:rPr lang="tr-TR" b="1" dirty="0" err="1"/>
              <a:t>Polymers</a:t>
            </a:r>
            <a:r>
              <a:rPr lang="tr-TR" b="1" dirty="0"/>
              <a:t>)</a:t>
            </a:r>
          </a:p>
        </p:txBody>
      </p:sp>
      <p:pic>
        <p:nvPicPr>
          <p:cNvPr id="21506" name="Picture 2" descr="http://chemistry.need.org/sites/default/files/imagepicker/9/structure%20of%20monomer%20and%20polym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8952" y="2634108"/>
            <a:ext cx="4392488" cy="2626879"/>
          </a:xfrm>
          <a:prstGeom prst="rect">
            <a:avLst/>
          </a:prstGeom>
          <a:noFill/>
          <a:extLst>
            <a:ext uri="{909E8E84-426E-40DD-AFC4-6F175D3DCCD1}">
              <a14:hiddenFill xmlns:a14="http://schemas.microsoft.com/office/drawing/2010/main">
                <a:solidFill>
                  <a:srgbClr val="FFFFFF"/>
                </a:solidFill>
              </a14:hiddenFill>
            </a:ext>
          </a:extLst>
        </p:spPr>
      </p:pic>
      <p:sp>
        <p:nvSpPr>
          <p:cNvPr id="6" name="Veri Yer Tutucusu 5"/>
          <p:cNvSpPr>
            <a:spLocks noGrp="1"/>
          </p:cNvSpPr>
          <p:nvPr>
            <p:ph type="dt" sz="half" idx="10"/>
          </p:nvPr>
        </p:nvSpPr>
        <p:spPr/>
        <p:txBody>
          <a:bodyPr/>
          <a:lstStyle/>
          <a:p>
            <a:r>
              <a:rPr lang="tr-TR" dirty="0"/>
              <a:t>......</a:t>
            </a:r>
          </a:p>
        </p:txBody>
      </p:sp>
      <p:sp>
        <p:nvSpPr>
          <p:cNvPr id="11" name="Başlık 1">
            <a:extLst>
              <a:ext uri="{FF2B5EF4-FFF2-40B4-BE49-F238E27FC236}">
                <a16:creationId xmlns:a16="http://schemas.microsoft.com/office/drawing/2014/main" id="{7F55729C-A8D7-488B-A0C2-6F0289A61371}"/>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
        <p:nvSpPr>
          <p:cNvPr id="12" name="Dikdörtgen 11">
            <a:extLst>
              <a:ext uri="{FF2B5EF4-FFF2-40B4-BE49-F238E27FC236}">
                <a16:creationId xmlns:a16="http://schemas.microsoft.com/office/drawing/2014/main" id="{02171834-BD4D-4955-844B-C7AF46E9913E}"/>
              </a:ext>
            </a:extLst>
          </p:cNvPr>
          <p:cNvSpPr/>
          <p:nvPr/>
        </p:nvSpPr>
        <p:spPr>
          <a:xfrm>
            <a:off x="2843898" y="617260"/>
            <a:ext cx="3903633" cy="400110"/>
          </a:xfrm>
          <a:prstGeom prst="rect">
            <a:avLst/>
          </a:prstGeom>
        </p:spPr>
        <p:txBody>
          <a:bodyPr wrap="none">
            <a:spAutoFit/>
          </a:bodyPr>
          <a:lstStyle/>
          <a:p>
            <a:r>
              <a:rPr lang="tr-TR" sz="2000" dirty="0">
                <a:solidFill>
                  <a:schemeClr val="bg1">
                    <a:lumMod val="50000"/>
                  </a:schemeClr>
                </a:solidFill>
              </a:rPr>
              <a:t>10.2 Main </a:t>
            </a:r>
            <a:r>
              <a:rPr lang="tr-TR" sz="2000" dirty="0" err="1">
                <a:solidFill>
                  <a:schemeClr val="bg1">
                    <a:lumMod val="50000"/>
                  </a:schemeClr>
                </a:solidFill>
              </a:rPr>
              <a:t>Matrix</a:t>
            </a:r>
            <a:r>
              <a:rPr lang="tr-TR" sz="2000" dirty="0">
                <a:solidFill>
                  <a:schemeClr val="bg1">
                    <a:lumMod val="50000"/>
                  </a:schemeClr>
                </a:solidFill>
              </a:rPr>
              <a:t> </a:t>
            </a:r>
            <a:r>
              <a:rPr lang="tr-TR" sz="2000" dirty="0" err="1">
                <a:solidFill>
                  <a:schemeClr val="bg1">
                    <a:lumMod val="50000"/>
                  </a:schemeClr>
                </a:solidFill>
              </a:rPr>
              <a:t>Material</a:t>
            </a:r>
            <a:r>
              <a:rPr lang="tr-TR" sz="2000" dirty="0">
                <a:solidFill>
                  <a:schemeClr val="bg1">
                    <a:lumMod val="50000"/>
                  </a:schemeClr>
                </a:solidFill>
              </a:rPr>
              <a:t> </a:t>
            </a:r>
            <a:r>
              <a:rPr lang="tr-TR" sz="2000" dirty="0" err="1">
                <a:solidFill>
                  <a:schemeClr val="bg1">
                    <a:lumMod val="50000"/>
                  </a:schemeClr>
                </a:solidFill>
              </a:rPr>
              <a:t>Types</a:t>
            </a:r>
            <a:endParaRPr lang="tr-TR" sz="2000" dirty="0">
              <a:solidFill>
                <a:schemeClr val="bg1">
                  <a:lumMod val="50000"/>
                </a:schemeClr>
              </a:solidFill>
            </a:endParaRPr>
          </a:p>
        </p:txBody>
      </p:sp>
    </p:spTree>
    <p:extLst>
      <p:ext uri="{BB962C8B-B14F-4D97-AF65-F5344CB8AC3E}">
        <p14:creationId xmlns:p14="http://schemas.microsoft.com/office/powerpoint/2010/main" val="66313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1506"/>
                                        </p:tgtEl>
                                        <p:attrNameLst>
                                          <p:attrName>style.visibility</p:attrName>
                                        </p:attrNameLst>
                                      </p:cBhvr>
                                      <p:to>
                                        <p:strVal val="visible"/>
                                      </p:to>
                                    </p:set>
                                    <p:anim calcmode="lin" valueType="num">
                                      <p:cBhvr>
                                        <p:cTn id="22" dur="500" fill="hold"/>
                                        <p:tgtEl>
                                          <p:spTgt spid="21506"/>
                                        </p:tgtEl>
                                        <p:attrNameLst>
                                          <p:attrName>ppt_w</p:attrName>
                                        </p:attrNameLst>
                                      </p:cBhvr>
                                      <p:tavLst>
                                        <p:tav tm="0">
                                          <p:val>
                                            <p:fltVal val="0"/>
                                          </p:val>
                                        </p:tav>
                                        <p:tav tm="100000">
                                          <p:val>
                                            <p:strVal val="#ppt_w"/>
                                          </p:val>
                                        </p:tav>
                                      </p:tavLst>
                                    </p:anim>
                                    <p:anim calcmode="lin" valueType="num">
                                      <p:cBhvr>
                                        <p:cTn id="23" dur="500" fill="hold"/>
                                        <p:tgtEl>
                                          <p:spTgt spid="21506"/>
                                        </p:tgtEl>
                                        <p:attrNameLst>
                                          <p:attrName>ppt_h</p:attrName>
                                        </p:attrNameLst>
                                      </p:cBhvr>
                                      <p:tavLst>
                                        <p:tav tm="0">
                                          <p:val>
                                            <p:fltVal val="0"/>
                                          </p:val>
                                        </p:tav>
                                        <p:tav tm="100000">
                                          <p:val>
                                            <p:strVal val="#ppt_h"/>
                                          </p:val>
                                        </p:tav>
                                      </p:tavLst>
                                    </p:anim>
                                    <p:animEffect transition="in" filter="fade">
                                      <p:cBhvr>
                                        <p:cTn id="24" dur="500"/>
                                        <p:tgtEl>
                                          <p:spTgt spid="2150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wipe(up)">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wipe(up)">
                                      <p:cBhvr>
                                        <p:cTn id="34"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P spid="1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171270" y="6436563"/>
            <a:ext cx="4608512"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86</a:t>
            </a:fld>
            <a:endParaRPr lang="tr-TR"/>
          </a:p>
        </p:txBody>
      </p:sp>
      <p:sp>
        <p:nvSpPr>
          <p:cNvPr id="6" name="Metin kutusu 5"/>
          <p:cNvSpPr txBox="1"/>
          <p:nvPr/>
        </p:nvSpPr>
        <p:spPr>
          <a:xfrm>
            <a:off x="172803" y="1810332"/>
            <a:ext cx="5296529" cy="4612353"/>
          </a:xfrm>
          <a:prstGeom prst="rect">
            <a:avLst/>
          </a:prstGeom>
          <a:noFill/>
        </p:spPr>
        <p:txBody>
          <a:bodyPr wrap="square" rtlCol="0">
            <a:spAutoFit/>
          </a:bodyPr>
          <a:lstStyle/>
          <a:p>
            <a:pPr marL="82296" algn="just">
              <a:lnSpc>
                <a:spcPct val="150000"/>
              </a:lnSpc>
              <a:defRPr/>
            </a:pPr>
            <a:r>
              <a:rPr lang="tr-TR" dirty="0"/>
              <a:t> </a:t>
            </a:r>
            <a:r>
              <a:rPr lang="tr-TR" b="1" dirty="0"/>
              <a:t>10.2.1.1 General </a:t>
            </a:r>
            <a:r>
              <a:rPr lang="tr-TR" b="1" dirty="0" err="1"/>
              <a:t>Properties</a:t>
            </a:r>
            <a:r>
              <a:rPr lang="tr-TR" b="1" dirty="0"/>
              <a:t> of </a:t>
            </a:r>
            <a:r>
              <a:rPr lang="tr-TR" b="1" dirty="0" err="1"/>
              <a:t>Plastics</a:t>
            </a:r>
            <a:r>
              <a:rPr lang="tr-TR" b="1" dirty="0"/>
              <a:t> </a:t>
            </a:r>
            <a:r>
              <a:rPr lang="tr-TR" dirty="0"/>
              <a:t>:</a:t>
            </a:r>
          </a:p>
          <a:p>
            <a:pPr marL="342900" indent="-342900" algn="just">
              <a:lnSpc>
                <a:spcPct val="150000"/>
              </a:lnSpc>
              <a:buFont typeface="+mj-lt"/>
              <a:buAutoNum type="arabicPeriod"/>
            </a:pPr>
            <a:r>
              <a:rPr lang="en-US" dirty="0"/>
              <a:t>The process of adding small molecules called monomers to each other under the influence of temperature, pressure and many chemicals and forming long chains called polymers (plastic) is called polymerization.</a:t>
            </a:r>
            <a:endParaRPr lang="tr-TR" dirty="0"/>
          </a:p>
          <a:p>
            <a:pPr marL="342900" indent="-342900" algn="just">
              <a:lnSpc>
                <a:spcPct val="150000"/>
              </a:lnSpc>
              <a:buFont typeface="+mj-lt"/>
              <a:buAutoNum type="arabicPeriod"/>
            </a:pPr>
            <a:r>
              <a:rPr lang="en-US" dirty="0"/>
              <a:t>At the end of the polymerization process, ethylene (monomer) turns into polyethylene (polymer), propylene turns into polypropylene, and styrene turns into polystyrene. Thus, polymers (plastics) are formed.</a:t>
            </a:r>
            <a:endParaRPr lang="tr-TR" dirty="0"/>
          </a:p>
        </p:txBody>
      </p:sp>
      <p:pic>
        <p:nvPicPr>
          <p:cNvPr id="18436" name="Picture 4" descr="http://2012books.lardbucket.org/books/general-chemistry-principles-patterns-and-applications-v1.0m/section_16/3087a92a0fd6133f7f44bbc87d3d26b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4612" y="2388195"/>
            <a:ext cx="3298127" cy="2985623"/>
          </a:xfrm>
          <a:prstGeom prst="rect">
            <a:avLst/>
          </a:prstGeom>
          <a:noFill/>
          <a:extLst>
            <a:ext uri="{909E8E84-426E-40DD-AFC4-6F175D3DCCD1}">
              <a14:hiddenFill xmlns:a14="http://schemas.microsoft.com/office/drawing/2010/main">
                <a:solidFill>
                  <a:srgbClr val="FFFFFF"/>
                </a:solidFill>
              </a14:hiddenFill>
            </a:ext>
          </a:extLst>
        </p:spPr>
      </p:pic>
      <p:sp>
        <p:nvSpPr>
          <p:cNvPr id="7" name="Veri Yer Tutucusu 6"/>
          <p:cNvSpPr>
            <a:spLocks noGrp="1"/>
          </p:cNvSpPr>
          <p:nvPr>
            <p:ph type="dt" sz="half" idx="10"/>
          </p:nvPr>
        </p:nvSpPr>
        <p:spPr/>
        <p:txBody>
          <a:bodyPr/>
          <a:lstStyle/>
          <a:p>
            <a:r>
              <a:rPr lang="tr-TR" dirty="0"/>
              <a:t>......</a:t>
            </a:r>
          </a:p>
        </p:txBody>
      </p:sp>
      <p:sp>
        <p:nvSpPr>
          <p:cNvPr id="11" name="Dikdörtgen 10">
            <a:extLst>
              <a:ext uri="{FF2B5EF4-FFF2-40B4-BE49-F238E27FC236}">
                <a16:creationId xmlns:a16="http://schemas.microsoft.com/office/drawing/2014/main" id="{B7BD646A-903E-44F0-BDDD-B1597FCBEF1B}"/>
              </a:ext>
            </a:extLst>
          </p:cNvPr>
          <p:cNvSpPr/>
          <p:nvPr/>
        </p:nvSpPr>
        <p:spPr>
          <a:xfrm>
            <a:off x="299062" y="1484182"/>
            <a:ext cx="8352928" cy="369332"/>
          </a:xfrm>
          <a:prstGeom prst="rect">
            <a:avLst/>
          </a:prstGeom>
        </p:spPr>
        <p:txBody>
          <a:bodyPr wrap="square">
            <a:spAutoFit/>
          </a:bodyPr>
          <a:lstStyle/>
          <a:p>
            <a:r>
              <a:rPr lang="tr-TR" dirty="0">
                <a:solidFill>
                  <a:schemeClr val="bg1">
                    <a:lumMod val="50000"/>
                  </a:schemeClr>
                </a:solidFill>
              </a:rPr>
              <a:t>10.2.1 </a:t>
            </a:r>
            <a:r>
              <a:rPr lang="tr-TR" dirty="0" err="1">
                <a:solidFill>
                  <a:schemeClr val="bg1">
                    <a:lumMod val="50000"/>
                  </a:schemeClr>
                </a:solidFill>
              </a:rPr>
              <a:t>Plastic</a:t>
            </a:r>
            <a:r>
              <a:rPr lang="tr-TR" dirty="0">
                <a:solidFill>
                  <a:schemeClr val="bg1">
                    <a:lumMod val="50000"/>
                  </a:schemeClr>
                </a:solidFill>
              </a:rPr>
              <a:t> </a:t>
            </a:r>
            <a:r>
              <a:rPr lang="tr-TR" dirty="0" err="1">
                <a:solidFill>
                  <a:schemeClr val="bg1">
                    <a:lumMod val="50000"/>
                  </a:schemeClr>
                </a:solidFill>
              </a:rPr>
              <a:t>Matrix</a:t>
            </a:r>
            <a:r>
              <a:rPr lang="tr-TR" dirty="0">
                <a:solidFill>
                  <a:schemeClr val="bg1">
                    <a:lumMod val="50000"/>
                  </a:schemeClr>
                </a:solidFill>
              </a:rPr>
              <a:t> </a:t>
            </a:r>
            <a:r>
              <a:rPr lang="tr-TR" dirty="0" err="1">
                <a:solidFill>
                  <a:schemeClr val="bg1">
                    <a:lumMod val="50000"/>
                  </a:schemeClr>
                </a:solidFill>
              </a:rPr>
              <a:t>Materials</a:t>
            </a:r>
            <a:r>
              <a:rPr lang="tr-TR" dirty="0">
                <a:solidFill>
                  <a:schemeClr val="bg1">
                    <a:lumMod val="50000"/>
                  </a:schemeClr>
                </a:solidFill>
              </a:rPr>
              <a:t> (</a:t>
            </a:r>
            <a:r>
              <a:rPr lang="tr-TR" dirty="0" err="1">
                <a:solidFill>
                  <a:schemeClr val="bg1">
                    <a:lumMod val="50000"/>
                  </a:schemeClr>
                </a:solidFill>
              </a:rPr>
              <a:t>Resins</a:t>
            </a:r>
            <a:r>
              <a:rPr lang="tr-TR" dirty="0">
                <a:solidFill>
                  <a:schemeClr val="bg1">
                    <a:lumMod val="50000"/>
                  </a:schemeClr>
                </a:solidFill>
              </a:rPr>
              <a:t>/</a:t>
            </a:r>
            <a:r>
              <a:rPr lang="tr-TR" dirty="0" err="1">
                <a:solidFill>
                  <a:schemeClr val="bg1">
                    <a:lumMod val="50000"/>
                  </a:schemeClr>
                </a:solidFill>
              </a:rPr>
              <a:t>Polymers</a:t>
            </a:r>
            <a:r>
              <a:rPr lang="tr-TR" dirty="0">
                <a:solidFill>
                  <a:schemeClr val="bg1">
                    <a:lumMod val="50000"/>
                  </a:schemeClr>
                </a:solidFill>
              </a:rPr>
              <a:t>)-</a:t>
            </a:r>
            <a:r>
              <a:rPr lang="tr-TR" dirty="0" err="1">
                <a:solidFill>
                  <a:schemeClr val="bg1">
                    <a:lumMod val="50000"/>
                  </a:schemeClr>
                </a:solidFill>
              </a:rPr>
              <a:t>Continue</a:t>
            </a:r>
            <a:endParaRPr lang="tr-TR" dirty="0">
              <a:solidFill>
                <a:schemeClr val="bg1">
                  <a:lumMod val="50000"/>
                </a:schemeClr>
              </a:solidFill>
            </a:endParaRPr>
          </a:p>
        </p:txBody>
      </p:sp>
      <p:sp>
        <p:nvSpPr>
          <p:cNvPr id="15" name="Başlık 1">
            <a:extLst>
              <a:ext uri="{FF2B5EF4-FFF2-40B4-BE49-F238E27FC236}">
                <a16:creationId xmlns:a16="http://schemas.microsoft.com/office/drawing/2014/main" id="{E98F7CB6-BFC0-4E62-AB2D-C361D9FFB016}"/>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
        <p:nvSpPr>
          <p:cNvPr id="16" name="Dikdörtgen 15">
            <a:extLst>
              <a:ext uri="{FF2B5EF4-FFF2-40B4-BE49-F238E27FC236}">
                <a16:creationId xmlns:a16="http://schemas.microsoft.com/office/drawing/2014/main" id="{5A6CBD9F-FFFF-401A-8815-8DD26C7EBA07}"/>
              </a:ext>
            </a:extLst>
          </p:cNvPr>
          <p:cNvSpPr/>
          <p:nvPr/>
        </p:nvSpPr>
        <p:spPr>
          <a:xfrm>
            <a:off x="2881331" y="673077"/>
            <a:ext cx="3903633" cy="400110"/>
          </a:xfrm>
          <a:prstGeom prst="rect">
            <a:avLst/>
          </a:prstGeom>
        </p:spPr>
        <p:txBody>
          <a:bodyPr wrap="none">
            <a:spAutoFit/>
          </a:bodyPr>
          <a:lstStyle/>
          <a:p>
            <a:r>
              <a:rPr lang="tr-TR" sz="2000" dirty="0">
                <a:solidFill>
                  <a:schemeClr val="bg1">
                    <a:lumMod val="50000"/>
                  </a:schemeClr>
                </a:solidFill>
              </a:rPr>
              <a:t>10.2 Main </a:t>
            </a:r>
            <a:r>
              <a:rPr lang="tr-TR" sz="2000" dirty="0" err="1">
                <a:solidFill>
                  <a:schemeClr val="bg1">
                    <a:lumMod val="50000"/>
                  </a:schemeClr>
                </a:solidFill>
              </a:rPr>
              <a:t>Matrix</a:t>
            </a:r>
            <a:r>
              <a:rPr lang="tr-TR" sz="2000" dirty="0">
                <a:solidFill>
                  <a:schemeClr val="bg1">
                    <a:lumMod val="50000"/>
                  </a:schemeClr>
                </a:solidFill>
              </a:rPr>
              <a:t> </a:t>
            </a:r>
            <a:r>
              <a:rPr lang="tr-TR" sz="2000" dirty="0" err="1">
                <a:solidFill>
                  <a:schemeClr val="bg1">
                    <a:lumMod val="50000"/>
                  </a:schemeClr>
                </a:solidFill>
              </a:rPr>
              <a:t>Material</a:t>
            </a:r>
            <a:r>
              <a:rPr lang="tr-TR" sz="2000" dirty="0">
                <a:solidFill>
                  <a:schemeClr val="bg1">
                    <a:lumMod val="50000"/>
                  </a:schemeClr>
                </a:solidFill>
              </a:rPr>
              <a:t> </a:t>
            </a:r>
            <a:r>
              <a:rPr lang="tr-TR" sz="2000" dirty="0" err="1">
                <a:solidFill>
                  <a:schemeClr val="bg1">
                    <a:lumMod val="50000"/>
                  </a:schemeClr>
                </a:solidFill>
              </a:rPr>
              <a:t>Types</a:t>
            </a:r>
            <a:endParaRPr lang="tr-TR" sz="2000" dirty="0">
              <a:solidFill>
                <a:schemeClr val="bg1">
                  <a:lumMod val="50000"/>
                </a:schemeClr>
              </a:solidFill>
            </a:endParaRPr>
          </a:p>
        </p:txBody>
      </p:sp>
    </p:spTree>
    <p:extLst>
      <p:ext uri="{BB962C8B-B14F-4D97-AF65-F5344CB8AC3E}">
        <p14:creationId xmlns:p14="http://schemas.microsoft.com/office/powerpoint/2010/main" val="27844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086172" y="6409310"/>
            <a:ext cx="4624332"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87</a:t>
            </a:fld>
            <a:endParaRPr lang="tr-TR"/>
          </a:p>
        </p:txBody>
      </p:sp>
      <p:sp>
        <p:nvSpPr>
          <p:cNvPr id="5" name="İçerik Yer Tutucusu 4"/>
          <p:cNvSpPr>
            <a:spLocks noGrp="1"/>
          </p:cNvSpPr>
          <p:nvPr>
            <p:ph sz="quarter" idx="1"/>
          </p:nvPr>
        </p:nvSpPr>
        <p:spPr>
          <a:xfrm>
            <a:off x="165521" y="2103898"/>
            <a:ext cx="8978479" cy="1703864"/>
          </a:xfrm>
        </p:spPr>
        <p:txBody>
          <a:bodyPr>
            <a:noAutofit/>
          </a:bodyPr>
          <a:lstStyle/>
          <a:p>
            <a:pPr marL="539496" indent="-457200">
              <a:lnSpc>
                <a:spcPct val="150000"/>
              </a:lnSpc>
              <a:buClrTx/>
              <a:buFont typeface="+mj-lt"/>
              <a:buAutoNum type="arabicPeriod" startAt="3"/>
              <a:defRPr/>
            </a:pPr>
            <a:r>
              <a:rPr lang="en-US" sz="1800" dirty="0"/>
              <a:t>Polymers (plastics) are used in many areas due to their low production costs, easy shaping and ability to be produced according to purpose.</a:t>
            </a:r>
            <a:endParaRPr lang="tr-TR" sz="1800" dirty="0"/>
          </a:p>
          <a:p>
            <a:pPr marL="539496" indent="-457200">
              <a:lnSpc>
                <a:spcPct val="150000"/>
              </a:lnSpc>
              <a:buClrTx/>
              <a:buFont typeface="+mj-lt"/>
              <a:buAutoNum type="arabicPeriod" startAt="3"/>
              <a:defRPr/>
            </a:pPr>
            <a:r>
              <a:rPr lang="en-US" sz="1800" dirty="0"/>
              <a:t>Since approximately 90% of composites are produced from polymer (plastic) based matrices, composite materials are also called reinforced plastics.</a:t>
            </a:r>
            <a:endParaRPr lang="tr-TR" sz="2800" dirty="0"/>
          </a:p>
        </p:txBody>
      </p:sp>
      <p:sp>
        <p:nvSpPr>
          <p:cNvPr id="8" name="Veri Yer Tutucusu 7"/>
          <p:cNvSpPr>
            <a:spLocks noGrp="1"/>
          </p:cNvSpPr>
          <p:nvPr>
            <p:ph type="dt" sz="half" idx="10"/>
          </p:nvPr>
        </p:nvSpPr>
        <p:spPr/>
        <p:txBody>
          <a:bodyPr/>
          <a:lstStyle/>
          <a:p>
            <a:r>
              <a:rPr lang="tr-TR" dirty="0"/>
              <a:t>......</a:t>
            </a:r>
          </a:p>
        </p:txBody>
      </p:sp>
      <p:sp>
        <p:nvSpPr>
          <p:cNvPr id="14" name="Dikdörtgen 13">
            <a:extLst>
              <a:ext uri="{FF2B5EF4-FFF2-40B4-BE49-F238E27FC236}">
                <a16:creationId xmlns:a16="http://schemas.microsoft.com/office/drawing/2014/main" id="{5F1846BB-138E-4873-9AB7-3BAD1A4833D7}"/>
              </a:ext>
            </a:extLst>
          </p:cNvPr>
          <p:cNvSpPr/>
          <p:nvPr/>
        </p:nvSpPr>
        <p:spPr>
          <a:xfrm>
            <a:off x="453078" y="1745253"/>
            <a:ext cx="5967326" cy="457369"/>
          </a:xfrm>
          <a:prstGeom prst="rect">
            <a:avLst/>
          </a:prstGeom>
        </p:spPr>
        <p:txBody>
          <a:bodyPr wrap="square">
            <a:spAutoFit/>
          </a:bodyPr>
          <a:lstStyle/>
          <a:p>
            <a:pPr marL="82296" indent="0" algn="just">
              <a:lnSpc>
                <a:spcPct val="150000"/>
              </a:lnSpc>
              <a:buNone/>
              <a:defRPr/>
            </a:pPr>
            <a:r>
              <a:rPr lang="tr-TR" dirty="0">
                <a:solidFill>
                  <a:schemeClr val="bg1">
                    <a:lumMod val="50000"/>
                  </a:schemeClr>
                </a:solidFill>
              </a:rPr>
              <a:t>10.2.1.1 General </a:t>
            </a:r>
            <a:r>
              <a:rPr lang="tr-TR" dirty="0" err="1">
                <a:solidFill>
                  <a:schemeClr val="bg1">
                    <a:lumMod val="50000"/>
                  </a:schemeClr>
                </a:solidFill>
              </a:rPr>
              <a:t>Properties</a:t>
            </a:r>
            <a:r>
              <a:rPr lang="tr-TR" dirty="0">
                <a:solidFill>
                  <a:schemeClr val="bg1">
                    <a:lumMod val="50000"/>
                  </a:schemeClr>
                </a:solidFill>
              </a:rPr>
              <a:t> of </a:t>
            </a:r>
            <a:r>
              <a:rPr lang="tr-TR" dirty="0" err="1">
                <a:solidFill>
                  <a:schemeClr val="bg1">
                    <a:lumMod val="50000"/>
                  </a:schemeClr>
                </a:solidFill>
              </a:rPr>
              <a:t>Plastics</a:t>
            </a:r>
            <a:r>
              <a:rPr lang="tr-TR" dirty="0">
                <a:solidFill>
                  <a:schemeClr val="bg1">
                    <a:lumMod val="50000"/>
                  </a:schemeClr>
                </a:solidFill>
              </a:rPr>
              <a:t> - </a:t>
            </a:r>
            <a:r>
              <a:rPr lang="tr-TR" dirty="0" err="1">
                <a:solidFill>
                  <a:schemeClr val="bg1">
                    <a:lumMod val="50000"/>
                  </a:schemeClr>
                </a:solidFill>
              </a:rPr>
              <a:t>Continue</a:t>
            </a:r>
            <a:endParaRPr lang="tr-TR" dirty="0">
              <a:solidFill>
                <a:schemeClr val="bg1">
                  <a:lumMod val="50000"/>
                </a:schemeClr>
              </a:solidFill>
            </a:endParaRPr>
          </a:p>
        </p:txBody>
      </p:sp>
      <p:sp>
        <p:nvSpPr>
          <p:cNvPr id="16" name="Rectangle 9">
            <a:extLst>
              <a:ext uri="{FF2B5EF4-FFF2-40B4-BE49-F238E27FC236}">
                <a16:creationId xmlns:a16="http://schemas.microsoft.com/office/drawing/2014/main" id="{F9AC8A77-1186-423B-B480-FA2A80EFEBE8}"/>
              </a:ext>
            </a:extLst>
          </p:cNvPr>
          <p:cNvSpPr>
            <a:spLocks noChangeArrowheads="1"/>
          </p:cNvSpPr>
          <p:nvPr/>
        </p:nvSpPr>
        <p:spPr bwMode="auto">
          <a:xfrm>
            <a:off x="237768" y="3848561"/>
            <a:ext cx="3696809" cy="2534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342900" indent="-342900" algn="just">
              <a:lnSpc>
                <a:spcPct val="150000"/>
              </a:lnSpc>
              <a:buFont typeface="+mj-lt"/>
              <a:buAutoNum type="arabicPeriod" startAt="5"/>
            </a:pPr>
            <a:r>
              <a:rPr lang="en-US" dirty="0"/>
              <a:t>Polymer molecules consist of many chains. They can form joined or </a:t>
            </a:r>
            <a:r>
              <a:rPr lang="en-US" dirty="0" err="1"/>
              <a:t>unjoined</a:t>
            </a:r>
            <a:r>
              <a:rPr lang="en-US" dirty="0"/>
              <a:t> (thermoplastic) or three-dimensional cross-linked chains (thermoset).</a:t>
            </a:r>
            <a:endParaRPr lang="tr-TR" dirty="0"/>
          </a:p>
        </p:txBody>
      </p:sp>
      <p:pic>
        <p:nvPicPr>
          <p:cNvPr id="17" name="Picture 8">
            <a:extLst>
              <a:ext uri="{FF2B5EF4-FFF2-40B4-BE49-F238E27FC236}">
                <a16:creationId xmlns:a16="http://schemas.microsoft.com/office/drawing/2014/main" id="{D6EAD5CD-9E79-4D2E-A4BF-038A344163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0855" y="3848561"/>
            <a:ext cx="4694272" cy="184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18" name="Dikdörtgen 17">
            <a:extLst>
              <a:ext uri="{FF2B5EF4-FFF2-40B4-BE49-F238E27FC236}">
                <a16:creationId xmlns:a16="http://schemas.microsoft.com/office/drawing/2014/main" id="{EB1A9E6B-AC8D-469A-8D1C-6BA089F98259}"/>
              </a:ext>
            </a:extLst>
          </p:cNvPr>
          <p:cNvSpPr/>
          <p:nvPr/>
        </p:nvSpPr>
        <p:spPr>
          <a:xfrm>
            <a:off x="3934578" y="5599090"/>
            <a:ext cx="4971653" cy="786177"/>
          </a:xfrm>
          <a:prstGeom prst="rect">
            <a:avLst/>
          </a:prstGeom>
        </p:spPr>
        <p:txBody>
          <a:bodyPr wrap="square">
            <a:spAutoFit/>
          </a:bodyPr>
          <a:lstStyle/>
          <a:p>
            <a:pPr algn="ctr">
              <a:lnSpc>
                <a:spcPct val="150000"/>
              </a:lnSpc>
            </a:pPr>
            <a:r>
              <a:rPr lang="tr-TR" sz="1600" dirty="0"/>
              <a:t>A </a:t>
            </a:r>
            <a:r>
              <a:rPr lang="tr-TR" sz="1600" dirty="0" err="1"/>
              <a:t>promotional</a:t>
            </a:r>
            <a:r>
              <a:rPr lang="tr-TR" sz="1600" dirty="0"/>
              <a:t> video: </a:t>
            </a:r>
            <a:r>
              <a:rPr lang="tr-TR" sz="1600" dirty="0">
                <a:hlinkClick r:id="rId3"/>
              </a:rPr>
              <a:t>http://www.youtube.com/watch?v=QxazXEjI0SU</a:t>
            </a:r>
            <a:endParaRPr lang="tr-TR" sz="1600" dirty="0"/>
          </a:p>
        </p:txBody>
      </p:sp>
      <p:sp>
        <p:nvSpPr>
          <p:cNvPr id="21" name="Başlık 1">
            <a:extLst>
              <a:ext uri="{FF2B5EF4-FFF2-40B4-BE49-F238E27FC236}">
                <a16:creationId xmlns:a16="http://schemas.microsoft.com/office/drawing/2014/main" id="{03AD94C3-5166-4E24-A3E1-5DD0CC8A0DE3}"/>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
        <p:nvSpPr>
          <p:cNvPr id="22" name="Dikdörtgen 21">
            <a:extLst>
              <a:ext uri="{FF2B5EF4-FFF2-40B4-BE49-F238E27FC236}">
                <a16:creationId xmlns:a16="http://schemas.microsoft.com/office/drawing/2014/main" id="{2B23DD58-885C-4ECA-9106-A3B09CF57E89}"/>
              </a:ext>
            </a:extLst>
          </p:cNvPr>
          <p:cNvSpPr/>
          <p:nvPr/>
        </p:nvSpPr>
        <p:spPr>
          <a:xfrm>
            <a:off x="2806871" y="662453"/>
            <a:ext cx="3903633" cy="400110"/>
          </a:xfrm>
          <a:prstGeom prst="rect">
            <a:avLst/>
          </a:prstGeom>
        </p:spPr>
        <p:txBody>
          <a:bodyPr wrap="none">
            <a:spAutoFit/>
          </a:bodyPr>
          <a:lstStyle/>
          <a:p>
            <a:r>
              <a:rPr lang="tr-TR" sz="2000" dirty="0">
                <a:solidFill>
                  <a:schemeClr val="bg1">
                    <a:lumMod val="50000"/>
                  </a:schemeClr>
                </a:solidFill>
              </a:rPr>
              <a:t>10.2 Main </a:t>
            </a:r>
            <a:r>
              <a:rPr lang="tr-TR" sz="2000" dirty="0" err="1">
                <a:solidFill>
                  <a:schemeClr val="bg1">
                    <a:lumMod val="50000"/>
                  </a:schemeClr>
                </a:solidFill>
              </a:rPr>
              <a:t>Matrix</a:t>
            </a:r>
            <a:r>
              <a:rPr lang="tr-TR" sz="2000" dirty="0">
                <a:solidFill>
                  <a:schemeClr val="bg1">
                    <a:lumMod val="50000"/>
                  </a:schemeClr>
                </a:solidFill>
              </a:rPr>
              <a:t> </a:t>
            </a:r>
            <a:r>
              <a:rPr lang="tr-TR" sz="2000" dirty="0" err="1">
                <a:solidFill>
                  <a:schemeClr val="bg1">
                    <a:lumMod val="50000"/>
                  </a:schemeClr>
                </a:solidFill>
              </a:rPr>
              <a:t>Material</a:t>
            </a:r>
            <a:r>
              <a:rPr lang="tr-TR" sz="2000" dirty="0">
                <a:solidFill>
                  <a:schemeClr val="bg1">
                    <a:lumMod val="50000"/>
                  </a:schemeClr>
                </a:solidFill>
              </a:rPr>
              <a:t> </a:t>
            </a:r>
            <a:r>
              <a:rPr lang="tr-TR" sz="2000" dirty="0" err="1">
                <a:solidFill>
                  <a:schemeClr val="bg1">
                    <a:lumMod val="50000"/>
                  </a:schemeClr>
                </a:solidFill>
              </a:rPr>
              <a:t>Types</a:t>
            </a:r>
            <a:endParaRPr lang="tr-TR" sz="2000" dirty="0">
              <a:solidFill>
                <a:schemeClr val="bg1">
                  <a:lumMod val="50000"/>
                </a:schemeClr>
              </a:solidFill>
            </a:endParaRPr>
          </a:p>
        </p:txBody>
      </p:sp>
      <p:sp>
        <p:nvSpPr>
          <p:cNvPr id="12" name="Dikdörtgen 11">
            <a:extLst>
              <a:ext uri="{FF2B5EF4-FFF2-40B4-BE49-F238E27FC236}">
                <a16:creationId xmlns:a16="http://schemas.microsoft.com/office/drawing/2014/main" id="{CC8A95BB-9EE4-4583-A2F6-8DCB1FBF9D52}"/>
              </a:ext>
            </a:extLst>
          </p:cNvPr>
          <p:cNvSpPr/>
          <p:nvPr/>
        </p:nvSpPr>
        <p:spPr>
          <a:xfrm>
            <a:off x="295941" y="1481855"/>
            <a:ext cx="8352928" cy="369332"/>
          </a:xfrm>
          <a:prstGeom prst="rect">
            <a:avLst/>
          </a:prstGeom>
        </p:spPr>
        <p:txBody>
          <a:bodyPr wrap="square">
            <a:spAutoFit/>
          </a:bodyPr>
          <a:lstStyle/>
          <a:p>
            <a:r>
              <a:rPr lang="tr-TR" dirty="0">
                <a:solidFill>
                  <a:schemeClr val="bg1">
                    <a:lumMod val="50000"/>
                  </a:schemeClr>
                </a:solidFill>
              </a:rPr>
              <a:t>10.2.1 </a:t>
            </a:r>
            <a:r>
              <a:rPr lang="tr-TR" dirty="0" err="1">
                <a:solidFill>
                  <a:schemeClr val="bg1">
                    <a:lumMod val="50000"/>
                  </a:schemeClr>
                </a:solidFill>
              </a:rPr>
              <a:t>Plastic</a:t>
            </a:r>
            <a:r>
              <a:rPr lang="tr-TR" dirty="0">
                <a:solidFill>
                  <a:schemeClr val="bg1">
                    <a:lumMod val="50000"/>
                  </a:schemeClr>
                </a:solidFill>
              </a:rPr>
              <a:t> </a:t>
            </a:r>
            <a:r>
              <a:rPr lang="tr-TR" dirty="0" err="1">
                <a:solidFill>
                  <a:schemeClr val="bg1">
                    <a:lumMod val="50000"/>
                  </a:schemeClr>
                </a:solidFill>
              </a:rPr>
              <a:t>Matrix</a:t>
            </a:r>
            <a:r>
              <a:rPr lang="tr-TR" dirty="0">
                <a:solidFill>
                  <a:schemeClr val="bg1">
                    <a:lumMod val="50000"/>
                  </a:schemeClr>
                </a:solidFill>
              </a:rPr>
              <a:t> </a:t>
            </a:r>
            <a:r>
              <a:rPr lang="tr-TR" dirty="0" err="1">
                <a:solidFill>
                  <a:schemeClr val="bg1">
                    <a:lumMod val="50000"/>
                  </a:schemeClr>
                </a:solidFill>
              </a:rPr>
              <a:t>Materials</a:t>
            </a:r>
            <a:r>
              <a:rPr lang="tr-TR" dirty="0">
                <a:solidFill>
                  <a:schemeClr val="bg1">
                    <a:lumMod val="50000"/>
                  </a:schemeClr>
                </a:solidFill>
              </a:rPr>
              <a:t> (</a:t>
            </a:r>
            <a:r>
              <a:rPr lang="tr-TR" dirty="0" err="1">
                <a:solidFill>
                  <a:schemeClr val="bg1">
                    <a:lumMod val="50000"/>
                  </a:schemeClr>
                </a:solidFill>
              </a:rPr>
              <a:t>Resins</a:t>
            </a:r>
            <a:r>
              <a:rPr lang="tr-TR" dirty="0">
                <a:solidFill>
                  <a:schemeClr val="bg1">
                    <a:lumMod val="50000"/>
                  </a:schemeClr>
                </a:solidFill>
              </a:rPr>
              <a:t>/</a:t>
            </a:r>
            <a:r>
              <a:rPr lang="tr-TR" dirty="0" err="1">
                <a:solidFill>
                  <a:schemeClr val="bg1">
                    <a:lumMod val="50000"/>
                  </a:schemeClr>
                </a:solidFill>
              </a:rPr>
              <a:t>Polymers</a:t>
            </a:r>
            <a:r>
              <a:rPr lang="tr-TR" dirty="0">
                <a:solidFill>
                  <a:schemeClr val="bg1">
                    <a:lumMod val="50000"/>
                  </a:schemeClr>
                </a:solidFill>
              </a:rPr>
              <a:t>)</a:t>
            </a:r>
          </a:p>
        </p:txBody>
      </p:sp>
    </p:spTree>
    <p:extLst>
      <p:ext uri="{BB962C8B-B14F-4D97-AF65-F5344CB8AC3E}">
        <p14:creationId xmlns:p14="http://schemas.microsoft.com/office/powerpoint/2010/main" val="297265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up)">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wipe(left)">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6" grpId="0" build="p"/>
      <p:bldP spid="18"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076958" y="6404984"/>
            <a:ext cx="4569460"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88</a:t>
            </a:fld>
            <a:endParaRPr lang="tr-TR"/>
          </a:p>
        </p:txBody>
      </p:sp>
      <p:sp>
        <p:nvSpPr>
          <p:cNvPr id="6" name="Metin kutusu 5"/>
          <p:cNvSpPr txBox="1"/>
          <p:nvPr/>
        </p:nvSpPr>
        <p:spPr>
          <a:xfrm>
            <a:off x="394236" y="2557186"/>
            <a:ext cx="6556631" cy="2534861"/>
          </a:xfrm>
          <a:prstGeom prst="rect">
            <a:avLst/>
          </a:prstGeom>
          <a:noFill/>
        </p:spPr>
        <p:txBody>
          <a:bodyPr wrap="square" rtlCol="0">
            <a:spAutoFit/>
          </a:bodyPr>
          <a:lstStyle/>
          <a:p>
            <a:pPr marL="342900" indent="-342900">
              <a:lnSpc>
                <a:spcPct val="150000"/>
              </a:lnSpc>
              <a:buFont typeface="+mj-lt"/>
              <a:buAutoNum type="arabicPeriod" startAt="6"/>
            </a:pPr>
            <a:r>
              <a:rPr lang="en-US" dirty="0"/>
              <a:t>It is possible to obtain resin with certain properties by stopping the polymerization process at certain stages.</a:t>
            </a:r>
            <a:endParaRPr lang="tr-TR" dirty="0"/>
          </a:p>
          <a:p>
            <a:pPr marL="342900" indent="-342900">
              <a:lnSpc>
                <a:spcPct val="150000"/>
              </a:lnSpc>
              <a:buFont typeface="+mj-lt"/>
              <a:buAutoNum type="arabicPeriod" startAt="6"/>
            </a:pPr>
            <a:r>
              <a:rPr lang="en-US" dirty="0"/>
              <a:t>While polymerization products can be used directly, their properties such as flexibility, strength, heat resistance and ultra-violet resistance are increased with additives and these are used in the manufacture of different products.</a:t>
            </a:r>
            <a:endParaRPr lang="tr-TR" dirty="0"/>
          </a:p>
        </p:txBody>
      </p:sp>
      <p:pic>
        <p:nvPicPr>
          <p:cNvPr id="27650" name="Picture 2" descr="http://beatbigg.info/armygear/imgplay.php?lay=g4n4m4n4y2w2r25656o434o406k4m5i4w5n4i4i4l4j4s2a4o4e4s2e4r514e4k5p4r2j4l4h4d4w2w2v2c3o4c4i4c4j4j526m264x234u2a4u224n4p4l223w2232303m2u2t254q223c4s2e4j4a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07019" y="1416178"/>
            <a:ext cx="1829133" cy="1864377"/>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http://www.woodworkersworkshop.com/graphics26/woodsmith20110519apply-an-epoxy-resin-finis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8693" y="3340524"/>
            <a:ext cx="1805784" cy="1900588"/>
          </a:xfrm>
          <a:prstGeom prst="rect">
            <a:avLst/>
          </a:prstGeom>
          <a:noFill/>
          <a:extLst>
            <a:ext uri="{909E8E84-426E-40DD-AFC4-6F175D3DCCD1}">
              <a14:hiddenFill xmlns:a14="http://schemas.microsoft.com/office/drawing/2010/main">
                <a:solidFill>
                  <a:srgbClr val="FFFFFF"/>
                </a:solidFill>
              </a14:hiddenFill>
            </a:ext>
          </a:extLst>
        </p:spPr>
      </p:pic>
      <p:sp>
        <p:nvSpPr>
          <p:cNvPr id="8" name="Veri Yer Tutucusu 7"/>
          <p:cNvSpPr>
            <a:spLocks noGrp="1"/>
          </p:cNvSpPr>
          <p:nvPr>
            <p:ph type="dt" sz="half" idx="10"/>
          </p:nvPr>
        </p:nvSpPr>
        <p:spPr/>
        <p:txBody>
          <a:bodyPr/>
          <a:lstStyle/>
          <a:p>
            <a:r>
              <a:rPr lang="tr-TR" dirty="0"/>
              <a:t>......</a:t>
            </a:r>
          </a:p>
        </p:txBody>
      </p:sp>
      <p:sp>
        <p:nvSpPr>
          <p:cNvPr id="15" name="Dikdörtgen 14">
            <a:extLst>
              <a:ext uri="{FF2B5EF4-FFF2-40B4-BE49-F238E27FC236}">
                <a16:creationId xmlns:a16="http://schemas.microsoft.com/office/drawing/2014/main" id="{3DDEAE2E-B5A4-47E8-AF91-03C78D47C882}"/>
              </a:ext>
            </a:extLst>
          </p:cNvPr>
          <p:cNvSpPr/>
          <p:nvPr/>
        </p:nvSpPr>
        <p:spPr>
          <a:xfrm>
            <a:off x="266137" y="5161558"/>
            <a:ext cx="8812148" cy="829522"/>
          </a:xfrm>
          <a:prstGeom prst="rect">
            <a:avLst/>
          </a:prstGeom>
        </p:spPr>
        <p:txBody>
          <a:bodyPr wrap="square">
            <a:spAutoFit/>
          </a:bodyPr>
          <a:lstStyle/>
          <a:p>
            <a:pPr marL="342900" indent="-342900">
              <a:lnSpc>
                <a:spcPct val="150000"/>
              </a:lnSpc>
              <a:buFont typeface="+mj-lt"/>
              <a:buAutoNum type="arabicPeriod" startAt="8"/>
            </a:pPr>
            <a:r>
              <a:rPr lang="en-US" sz="1700" dirty="0"/>
              <a:t>The main source of plastics is the residues of oil refineries.</a:t>
            </a:r>
            <a:endParaRPr lang="tr-TR" sz="1700" dirty="0"/>
          </a:p>
          <a:p>
            <a:pPr>
              <a:lnSpc>
                <a:spcPct val="150000"/>
              </a:lnSpc>
            </a:pPr>
            <a:r>
              <a:rPr lang="tr-TR" sz="1700" dirty="0"/>
              <a:t>       </a:t>
            </a:r>
            <a:r>
              <a:rPr lang="en-US" sz="1700" dirty="0"/>
              <a:t>Approximately 5% of the total oil produced in the world is used for plastic production.</a:t>
            </a:r>
            <a:endParaRPr lang="tr-TR" sz="1700" dirty="0"/>
          </a:p>
        </p:txBody>
      </p:sp>
      <p:sp>
        <p:nvSpPr>
          <p:cNvPr id="21" name="Başlık 1">
            <a:extLst>
              <a:ext uri="{FF2B5EF4-FFF2-40B4-BE49-F238E27FC236}">
                <a16:creationId xmlns:a16="http://schemas.microsoft.com/office/drawing/2014/main" id="{E091C426-24EC-4D07-B1A8-59C77111EFDD}"/>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
        <p:nvSpPr>
          <p:cNvPr id="22" name="Dikdörtgen 21">
            <a:extLst>
              <a:ext uri="{FF2B5EF4-FFF2-40B4-BE49-F238E27FC236}">
                <a16:creationId xmlns:a16="http://schemas.microsoft.com/office/drawing/2014/main" id="{46716A81-42D4-4F4F-9F2C-E6518E039DF1}"/>
              </a:ext>
            </a:extLst>
          </p:cNvPr>
          <p:cNvSpPr/>
          <p:nvPr/>
        </p:nvSpPr>
        <p:spPr>
          <a:xfrm>
            <a:off x="2867071" y="665032"/>
            <a:ext cx="3903633" cy="400110"/>
          </a:xfrm>
          <a:prstGeom prst="rect">
            <a:avLst/>
          </a:prstGeom>
        </p:spPr>
        <p:txBody>
          <a:bodyPr wrap="none">
            <a:spAutoFit/>
          </a:bodyPr>
          <a:lstStyle/>
          <a:p>
            <a:r>
              <a:rPr lang="tr-TR" sz="2000" dirty="0">
                <a:solidFill>
                  <a:schemeClr val="bg1">
                    <a:lumMod val="50000"/>
                  </a:schemeClr>
                </a:solidFill>
              </a:rPr>
              <a:t>10.2 Main </a:t>
            </a:r>
            <a:r>
              <a:rPr lang="tr-TR" sz="2000" dirty="0" err="1">
                <a:solidFill>
                  <a:schemeClr val="bg1">
                    <a:lumMod val="50000"/>
                  </a:schemeClr>
                </a:solidFill>
              </a:rPr>
              <a:t>Matrix</a:t>
            </a:r>
            <a:r>
              <a:rPr lang="tr-TR" sz="2000" dirty="0">
                <a:solidFill>
                  <a:schemeClr val="bg1">
                    <a:lumMod val="50000"/>
                  </a:schemeClr>
                </a:solidFill>
              </a:rPr>
              <a:t> </a:t>
            </a:r>
            <a:r>
              <a:rPr lang="tr-TR" sz="2000" dirty="0" err="1">
                <a:solidFill>
                  <a:schemeClr val="bg1">
                    <a:lumMod val="50000"/>
                  </a:schemeClr>
                </a:solidFill>
              </a:rPr>
              <a:t>Material</a:t>
            </a:r>
            <a:r>
              <a:rPr lang="tr-TR" sz="2000" dirty="0">
                <a:solidFill>
                  <a:schemeClr val="bg1">
                    <a:lumMod val="50000"/>
                  </a:schemeClr>
                </a:solidFill>
              </a:rPr>
              <a:t> </a:t>
            </a:r>
            <a:r>
              <a:rPr lang="tr-TR" sz="2000" dirty="0" err="1">
                <a:solidFill>
                  <a:schemeClr val="bg1">
                    <a:lumMod val="50000"/>
                  </a:schemeClr>
                </a:solidFill>
              </a:rPr>
              <a:t>Types</a:t>
            </a:r>
            <a:endParaRPr lang="tr-TR" sz="2000" dirty="0">
              <a:solidFill>
                <a:schemeClr val="bg1">
                  <a:lumMod val="50000"/>
                </a:schemeClr>
              </a:solidFill>
            </a:endParaRPr>
          </a:p>
        </p:txBody>
      </p:sp>
      <p:sp>
        <p:nvSpPr>
          <p:cNvPr id="13" name="Dikdörtgen 12">
            <a:extLst>
              <a:ext uri="{FF2B5EF4-FFF2-40B4-BE49-F238E27FC236}">
                <a16:creationId xmlns:a16="http://schemas.microsoft.com/office/drawing/2014/main" id="{793BA9BE-53D0-4F80-ADED-0B7835FC6ECB}"/>
              </a:ext>
            </a:extLst>
          </p:cNvPr>
          <p:cNvSpPr/>
          <p:nvPr/>
        </p:nvSpPr>
        <p:spPr>
          <a:xfrm>
            <a:off x="927389" y="1987518"/>
            <a:ext cx="5967326" cy="457369"/>
          </a:xfrm>
          <a:prstGeom prst="rect">
            <a:avLst/>
          </a:prstGeom>
        </p:spPr>
        <p:txBody>
          <a:bodyPr wrap="square">
            <a:spAutoFit/>
          </a:bodyPr>
          <a:lstStyle/>
          <a:p>
            <a:pPr marL="82296" indent="0" algn="just">
              <a:lnSpc>
                <a:spcPct val="150000"/>
              </a:lnSpc>
              <a:buNone/>
              <a:defRPr/>
            </a:pPr>
            <a:r>
              <a:rPr lang="tr-TR" dirty="0">
                <a:solidFill>
                  <a:schemeClr val="bg1">
                    <a:lumMod val="50000"/>
                  </a:schemeClr>
                </a:solidFill>
              </a:rPr>
              <a:t>10.2.1.1 General </a:t>
            </a:r>
            <a:r>
              <a:rPr lang="tr-TR" dirty="0" err="1">
                <a:solidFill>
                  <a:schemeClr val="bg1">
                    <a:lumMod val="50000"/>
                  </a:schemeClr>
                </a:solidFill>
              </a:rPr>
              <a:t>Properties</a:t>
            </a:r>
            <a:r>
              <a:rPr lang="tr-TR" dirty="0">
                <a:solidFill>
                  <a:schemeClr val="bg1">
                    <a:lumMod val="50000"/>
                  </a:schemeClr>
                </a:solidFill>
              </a:rPr>
              <a:t> of </a:t>
            </a:r>
            <a:r>
              <a:rPr lang="tr-TR" dirty="0" err="1">
                <a:solidFill>
                  <a:schemeClr val="bg1">
                    <a:lumMod val="50000"/>
                  </a:schemeClr>
                </a:solidFill>
              </a:rPr>
              <a:t>Plastics</a:t>
            </a:r>
            <a:r>
              <a:rPr lang="tr-TR" dirty="0">
                <a:solidFill>
                  <a:schemeClr val="bg1">
                    <a:lumMod val="50000"/>
                  </a:schemeClr>
                </a:solidFill>
              </a:rPr>
              <a:t> - </a:t>
            </a:r>
            <a:r>
              <a:rPr lang="tr-TR" dirty="0" err="1">
                <a:solidFill>
                  <a:schemeClr val="bg1">
                    <a:lumMod val="50000"/>
                  </a:schemeClr>
                </a:solidFill>
              </a:rPr>
              <a:t>Continue</a:t>
            </a:r>
            <a:endParaRPr lang="tr-TR" dirty="0">
              <a:solidFill>
                <a:schemeClr val="bg1">
                  <a:lumMod val="50000"/>
                </a:schemeClr>
              </a:solidFill>
            </a:endParaRPr>
          </a:p>
        </p:txBody>
      </p:sp>
      <p:sp>
        <p:nvSpPr>
          <p:cNvPr id="14" name="Dikdörtgen 13">
            <a:extLst>
              <a:ext uri="{FF2B5EF4-FFF2-40B4-BE49-F238E27FC236}">
                <a16:creationId xmlns:a16="http://schemas.microsoft.com/office/drawing/2014/main" id="{962857E3-9F24-4EB6-9FCD-C46F31F36AA4}"/>
              </a:ext>
            </a:extLst>
          </p:cNvPr>
          <p:cNvSpPr/>
          <p:nvPr/>
        </p:nvSpPr>
        <p:spPr>
          <a:xfrm>
            <a:off x="440659" y="1626498"/>
            <a:ext cx="8352928" cy="369332"/>
          </a:xfrm>
          <a:prstGeom prst="rect">
            <a:avLst/>
          </a:prstGeom>
        </p:spPr>
        <p:txBody>
          <a:bodyPr wrap="square">
            <a:spAutoFit/>
          </a:bodyPr>
          <a:lstStyle/>
          <a:p>
            <a:r>
              <a:rPr lang="tr-TR" dirty="0">
                <a:solidFill>
                  <a:schemeClr val="bg1">
                    <a:lumMod val="50000"/>
                  </a:schemeClr>
                </a:solidFill>
              </a:rPr>
              <a:t>10.2.1 </a:t>
            </a:r>
            <a:r>
              <a:rPr lang="tr-TR" dirty="0" err="1">
                <a:solidFill>
                  <a:schemeClr val="bg1">
                    <a:lumMod val="50000"/>
                  </a:schemeClr>
                </a:solidFill>
              </a:rPr>
              <a:t>Plastic</a:t>
            </a:r>
            <a:r>
              <a:rPr lang="tr-TR" dirty="0">
                <a:solidFill>
                  <a:schemeClr val="bg1">
                    <a:lumMod val="50000"/>
                  </a:schemeClr>
                </a:solidFill>
              </a:rPr>
              <a:t> </a:t>
            </a:r>
            <a:r>
              <a:rPr lang="tr-TR" dirty="0" err="1">
                <a:solidFill>
                  <a:schemeClr val="bg1">
                    <a:lumMod val="50000"/>
                  </a:schemeClr>
                </a:solidFill>
              </a:rPr>
              <a:t>Matrix</a:t>
            </a:r>
            <a:r>
              <a:rPr lang="tr-TR" dirty="0">
                <a:solidFill>
                  <a:schemeClr val="bg1">
                    <a:lumMod val="50000"/>
                  </a:schemeClr>
                </a:solidFill>
              </a:rPr>
              <a:t> </a:t>
            </a:r>
            <a:r>
              <a:rPr lang="tr-TR" dirty="0" err="1">
                <a:solidFill>
                  <a:schemeClr val="bg1">
                    <a:lumMod val="50000"/>
                  </a:schemeClr>
                </a:solidFill>
              </a:rPr>
              <a:t>Materials</a:t>
            </a:r>
            <a:r>
              <a:rPr lang="tr-TR" dirty="0">
                <a:solidFill>
                  <a:schemeClr val="bg1">
                    <a:lumMod val="50000"/>
                  </a:schemeClr>
                </a:solidFill>
              </a:rPr>
              <a:t> (</a:t>
            </a:r>
            <a:r>
              <a:rPr lang="tr-TR" dirty="0" err="1">
                <a:solidFill>
                  <a:schemeClr val="bg1">
                    <a:lumMod val="50000"/>
                  </a:schemeClr>
                </a:solidFill>
              </a:rPr>
              <a:t>Resins</a:t>
            </a:r>
            <a:r>
              <a:rPr lang="tr-TR" dirty="0">
                <a:solidFill>
                  <a:schemeClr val="bg1">
                    <a:lumMod val="50000"/>
                  </a:schemeClr>
                </a:solidFill>
              </a:rPr>
              <a:t>/</a:t>
            </a:r>
            <a:r>
              <a:rPr lang="tr-TR" dirty="0" err="1">
                <a:solidFill>
                  <a:schemeClr val="bg1">
                    <a:lumMod val="50000"/>
                  </a:schemeClr>
                </a:solidFill>
              </a:rPr>
              <a:t>Polymers</a:t>
            </a:r>
            <a:r>
              <a:rPr lang="tr-TR" dirty="0">
                <a:solidFill>
                  <a:schemeClr val="bg1">
                    <a:lumMod val="50000"/>
                  </a:schemeClr>
                </a:solidFill>
              </a:rPr>
              <a:t>)</a:t>
            </a:r>
          </a:p>
        </p:txBody>
      </p:sp>
    </p:spTree>
    <p:extLst>
      <p:ext uri="{BB962C8B-B14F-4D97-AF65-F5344CB8AC3E}">
        <p14:creationId xmlns:p14="http://schemas.microsoft.com/office/powerpoint/2010/main" val="248350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up)">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106156" y="6422604"/>
            <a:ext cx="4511064"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89</a:t>
            </a:fld>
            <a:endParaRPr lang="tr-TR"/>
          </a:p>
        </p:txBody>
      </p:sp>
      <p:sp>
        <p:nvSpPr>
          <p:cNvPr id="6" name="Metin kutusu 5"/>
          <p:cNvSpPr txBox="1"/>
          <p:nvPr/>
        </p:nvSpPr>
        <p:spPr>
          <a:xfrm>
            <a:off x="779031" y="3892257"/>
            <a:ext cx="8352928" cy="2534861"/>
          </a:xfrm>
          <a:prstGeom prst="rect">
            <a:avLst/>
          </a:prstGeom>
          <a:noFill/>
        </p:spPr>
        <p:txBody>
          <a:bodyPr wrap="square" rtlCol="0">
            <a:spAutoFit/>
          </a:bodyPr>
          <a:lstStyle/>
          <a:p>
            <a:pPr>
              <a:lnSpc>
                <a:spcPct val="150000"/>
              </a:lnSpc>
            </a:pPr>
            <a:r>
              <a:rPr lang="tr-TR" b="1" dirty="0"/>
              <a:t> </a:t>
            </a:r>
            <a:r>
              <a:rPr lang="tr-TR" b="1" dirty="0">
                <a:solidFill>
                  <a:srgbClr val="FF0000"/>
                </a:solidFill>
              </a:rPr>
              <a:t>10.2.1.a – </a:t>
            </a:r>
            <a:r>
              <a:rPr lang="tr-TR" b="1" dirty="0" err="1">
                <a:solidFill>
                  <a:srgbClr val="FF0000"/>
                </a:solidFill>
              </a:rPr>
              <a:t>Thermosets</a:t>
            </a:r>
            <a:r>
              <a:rPr lang="tr-TR" b="1" dirty="0">
                <a:solidFill>
                  <a:srgbClr val="FF0000"/>
                </a:solidFill>
              </a:rPr>
              <a:t> :</a:t>
            </a:r>
            <a:r>
              <a:rPr lang="tr-TR" dirty="0">
                <a:solidFill>
                  <a:srgbClr val="FF0000"/>
                </a:solidFill>
              </a:rPr>
              <a:t> </a:t>
            </a:r>
          </a:p>
          <a:p>
            <a:pPr marL="342900" indent="-342900">
              <a:lnSpc>
                <a:spcPct val="150000"/>
              </a:lnSpc>
              <a:buFont typeface="+mj-lt"/>
              <a:buAutoNum type="arabicPeriod"/>
            </a:pPr>
            <a:r>
              <a:rPr lang="en-US" dirty="0"/>
              <a:t>They are also known as thermosetting plastics.</a:t>
            </a:r>
            <a:r>
              <a:rPr lang="tr-TR" dirty="0"/>
              <a:t> (</a:t>
            </a:r>
            <a:r>
              <a:rPr lang="en-US" dirty="0"/>
              <a:t>They harden with heat</a:t>
            </a:r>
            <a:r>
              <a:rPr lang="tr-TR" dirty="0"/>
              <a:t>)</a:t>
            </a:r>
          </a:p>
          <a:p>
            <a:pPr marL="342900" indent="-342900">
              <a:lnSpc>
                <a:spcPct val="150000"/>
              </a:lnSpc>
              <a:buFont typeface="+mj-lt"/>
              <a:buAutoNum type="arabicPeriod"/>
            </a:pPr>
            <a:r>
              <a:rPr lang="en-US" dirty="0"/>
              <a:t>They have a very rigid structure because they are connected three-dimensionally by covalent bonds.</a:t>
            </a:r>
            <a:endParaRPr lang="tr-TR" dirty="0"/>
          </a:p>
          <a:p>
            <a:pPr marL="342900" indent="-342900">
              <a:lnSpc>
                <a:spcPct val="150000"/>
              </a:lnSpc>
              <a:buFont typeface="+mj-lt"/>
              <a:buAutoNum type="arabicPeriod"/>
            </a:pPr>
            <a:r>
              <a:rPr lang="en-US" dirty="0"/>
              <a:t>Because they are hardened by cross-linking, they do not dissolve or melt when heated.</a:t>
            </a:r>
            <a:endParaRPr lang="tr-TR" dirty="0"/>
          </a:p>
        </p:txBody>
      </p:sp>
      <p:sp>
        <p:nvSpPr>
          <p:cNvPr id="7" name="Veri Yer Tutucusu 6"/>
          <p:cNvSpPr>
            <a:spLocks noGrp="1"/>
          </p:cNvSpPr>
          <p:nvPr>
            <p:ph type="dt" sz="half" idx="10"/>
          </p:nvPr>
        </p:nvSpPr>
        <p:spPr/>
        <p:txBody>
          <a:bodyPr/>
          <a:lstStyle/>
          <a:p>
            <a:r>
              <a:rPr lang="tr-TR" dirty="0"/>
              <a:t>......</a:t>
            </a:r>
          </a:p>
        </p:txBody>
      </p:sp>
      <p:sp>
        <p:nvSpPr>
          <p:cNvPr id="13" name="Başlık 1">
            <a:extLst>
              <a:ext uri="{FF2B5EF4-FFF2-40B4-BE49-F238E27FC236}">
                <a16:creationId xmlns:a16="http://schemas.microsoft.com/office/drawing/2014/main" id="{A75AF92C-02C6-4242-BABB-A8452A1A9920}"/>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
        <p:nvSpPr>
          <p:cNvPr id="14" name="Dikdörtgen 13">
            <a:extLst>
              <a:ext uri="{FF2B5EF4-FFF2-40B4-BE49-F238E27FC236}">
                <a16:creationId xmlns:a16="http://schemas.microsoft.com/office/drawing/2014/main" id="{DCBC20C1-8CD8-429F-9D2D-D1252935407E}"/>
              </a:ext>
            </a:extLst>
          </p:cNvPr>
          <p:cNvSpPr/>
          <p:nvPr/>
        </p:nvSpPr>
        <p:spPr>
          <a:xfrm>
            <a:off x="2713587" y="651277"/>
            <a:ext cx="3903633" cy="400110"/>
          </a:xfrm>
          <a:prstGeom prst="rect">
            <a:avLst/>
          </a:prstGeom>
        </p:spPr>
        <p:txBody>
          <a:bodyPr wrap="none">
            <a:spAutoFit/>
          </a:bodyPr>
          <a:lstStyle/>
          <a:p>
            <a:r>
              <a:rPr lang="tr-TR" sz="2000" dirty="0">
                <a:solidFill>
                  <a:schemeClr val="bg1">
                    <a:lumMod val="50000"/>
                  </a:schemeClr>
                </a:solidFill>
              </a:rPr>
              <a:t>10.2 Main </a:t>
            </a:r>
            <a:r>
              <a:rPr lang="tr-TR" sz="2000" dirty="0" err="1">
                <a:solidFill>
                  <a:schemeClr val="bg1">
                    <a:lumMod val="50000"/>
                  </a:schemeClr>
                </a:solidFill>
              </a:rPr>
              <a:t>Matrix</a:t>
            </a:r>
            <a:r>
              <a:rPr lang="tr-TR" sz="2000" dirty="0">
                <a:solidFill>
                  <a:schemeClr val="bg1">
                    <a:lumMod val="50000"/>
                  </a:schemeClr>
                </a:solidFill>
              </a:rPr>
              <a:t> </a:t>
            </a:r>
            <a:r>
              <a:rPr lang="tr-TR" sz="2000" dirty="0" err="1">
                <a:solidFill>
                  <a:schemeClr val="bg1">
                    <a:lumMod val="50000"/>
                  </a:schemeClr>
                </a:solidFill>
              </a:rPr>
              <a:t>Material</a:t>
            </a:r>
            <a:r>
              <a:rPr lang="tr-TR" sz="2000" dirty="0">
                <a:solidFill>
                  <a:schemeClr val="bg1">
                    <a:lumMod val="50000"/>
                  </a:schemeClr>
                </a:solidFill>
              </a:rPr>
              <a:t> </a:t>
            </a:r>
            <a:r>
              <a:rPr lang="tr-TR" sz="2000" dirty="0" err="1">
                <a:solidFill>
                  <a:schemeClr val="bg1">
                    <a:lumMod val="50000"/>
                  </a:schemeClr>
                </a:solidFill>
              </a:rPr>
              <a:t>Types</a:t>
            </a:r>
            <a:endParaRPr lang="tr-TR" sz="2000" dirty="0">
              <a:solidFill>
                <a:schemeClr val="bg1">
                  <a:lumMod val="50000"/>
                </a:schemeClr>
              </a:solidFill>
            </a:endParaRPr>
          </a:p>
        </p:txBody>
      </p:sp>
      <p:sp>
        <p:nvSpPr>
          <p:cNvPr id="12" name="Dikdörtgen 11">
            <a:extLst>
              <a:ext uri="{FF2B5EF4-FFF2-40B4-BE49-F238E27FC236}">
                <a16:creationId xmlns:a16="http://schemas.microsoft.com/office/drawing/2014/main" id="{32719E15-E490-4A0D-A4D9-5EE2371A1BE4}"/>
              </a:ext>
            </a:extLst>
          </p:cNvPr>
          <p:cNvSpPr/>
          <p:nvPr/>
        </p:nvSpPr>
        <p:spPr>
          <a:xfrm>
            <a:off x="2158294" y="2331081"/>
            <a:ext cx="2229006" cy="1288366"/>
          </a:xfrm>
          <a:prstGeom prst="rect">
            <a:avLst/>
          </a:prstGeom>
        </p:spPr>
        <p:txBody>
          <a:bodyPr wrap="square">
            <a:spAutoFit/>
          </a:bodyPr>
          <a:lstStyle/>
          <a:p>
            <a:pPr>
              <a:lnSpc>
                <a:spcPct val="150000"/>
              </a:lnSpc>
              <a:buNone/>
            </a:pPr>
            <a:r>
              <a:rPr lang="tr-TR" dirty="0"/>
              <a:t>a- </a:t>
            </a:r>
            <a:r>
              <a:rPr lang="tr-TR" dirty="0" err="1"/>
              <a:t>Thermosets</a:t>
            </a:r>
            <a:endParaRPr lang="tr-TR" dirty="0"/>
          </a:p>
          <a:p>
            <a:pPr>
              <a:lnSpc>
                <a:spcPct val="150000"/>
              </a:lnSpc>
              <a:buNone/>
            </a:pPr>
            <a:r>
              <a:rPr lang="tr-TR" dirty="0"/>
              <a:t>b- </a:t>
            </a:r>
            <a:r>
              <a:rPr lang="tr-TR" dirty="0" err="1"/>
              <a:t>Thermoplastics</a:t>
            </a:r>
            <a:endParaRPr lang="tr-TR" dirty="0"/>
          </a:p>
          <a:p>
            <a:pPr>
              <a:lnSpc>
                <a:spcPct val="150000"/>
              </a:lnSpc>
              <a:buNone/>
            </a:pPr>
            <a:r>
              <a:rPr lang="tr-TR" dirty="0"/>
              <a:t>c- </a:t>
            </a:r>
            <a:r>
              <a:rPr lang="tr-TR" dirty="0" err="1"/>
              <a:t>Elastomers</a:t>
            </a:r>
            <a:endParaRPr lang="tr-TR" dirty="0"/>
          </a:p>
        </p:txBody>
      </p:sp>
      <p:sp>
        <p:nvSpPr>
          <p:cNvPr id="17" name="Dikdörtgen 16">
            <a:extLst>
              <a:ext uri="{FF2B5EF4-FFF2-40B4-BE49-F238E27FC236}">
                <a16:creationId xmlns:a16="http://schemas.microsoft.com/office/drawing/2014/main" id="{0562F988-6C24-40F0-9A43-44A93C6FB8C5}"/>
              </a:ext>
            </a:extLst>
          </p:cNvPr>
          <p:cNvSpPr/>
          <p:nvPr/>
        </p:nvSpPr>
        <p:spPr>
          <a:xfrm>
            <a:off x="965482" y="1968868"/>
            <a:ext cx="4614630" cy="369332"/>
          </a:xfrm>
          <a:prstGeom prst="rect">
            <a:avLst/>
          </a:prstGeom>
        </p:spPr>
        <p:txBody>
          <a:bodyPr wrap="square">
            <a:spAutoFit/>
          </a:bodyPr>
          <a:lstStyle/>
          <a:p>
            <a:r>
              <a:rPr lang="en-US" dirty="0"/>
              <a:t>We divided plastic materials into 3 groups.</a:t>
            </a:r>
            <a:endParaRPr lang="tr-TR" dirty="0"/>
          </a:p>
        </p:txBody>
      </p:sp>
      <p:sp>
        <p:nvSpPr>
          <p:cNvPr id="18" name="Dikdörtgen 17">
            <a:extLst>
              <a:ext uri="{FF2B5EF4-FFF2-40B4-BE49-F238E27FC236}">
                <a16:creationId xmlns:a16="http://schemas.microsoft.com/office/drawing/2014/main" id="{00859A54-36A9-4193-AA9E-F80F03066F51}"/>
              </a:ext>
            </a:extLst>
          </p:cNvPr>
          <p:cNvSpPr/>
          <p:nvPr/>
        </p:nvSpPr>
        <p:spPr>
          <a:xfrm>
            <a:off x="577894" y="3522925"/>
            <a:ext cx="6203502" cy="457369"/>
          </a:xfrm>
          <a:prstGeom prst="rect">
            <a:avLst/>
          </a:prstGeom>
        </p:spPr>
        <p:txBody>
          <a:bodyPr wrap="square">
            <a:spAutoFit/>
          </a:bodyPr>
          <a:lstStyle/>
          <a:p>
            <a:pPr>
              <a:lnSpc>
                <a:spcPct val="150000"/>
              </a:lnSpc>
              <a:buNone/>
            </a:pPr>
            <a:r>
              <a:rPr lang="en-US" dirty="0"/>
              <a:t>Now we will examine these groups one by one</a:t>
            </a:r>
            <a:r>
              <a:rPr lang="tr-TR" dirty="0"/>
              <a:t>:</a:t>
            </a:r>
          </a:p>
        </p:txBody>
      </p:sp>
      <p:pic>
        <p:nvPicPr>
          <p:cNvPr id="5124" name="Picture 4" descr="Kompozit Malzemeler - Vikipedi">
            <a:extLst>
              <a:ext uri="{FF2B5EF4-FFF2-40B4-BE49-F238E27FC236}">
                <a16:creationId xmlns:a16="http://schemas.microsoft.com/office/drawing/2014/main" id="{084DBF3B-21E3-4C88-9274-0ED1BC78F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6653" y="1677574"/>
            <a:ext cx="3528392" cy="2643238"/>
          </a:xfrm>
          <a:prstGeom prst="rect">
            <a:avLst/>
          </a:prstGeom>
          <a:noFill/>
          <a:extLst>
            <a:ext uri="{909E8E84-426E-40DD-AFC4-6F175D3DCCD1}">
              <a14:hiddenFill xmlns:a14="http://schemas.microsoft.com/office/drawing/2010/main">
                <a:solidFill>
                  <a:srgbClr val="FFFFFF"/>
                </a:solidFill>
              </a14:hiddenFill>
            </a:ext>
          </a:extLst>
        </p:spPr>
      </p:pic>
      <p:sp>
        <p:nvSpPr>
          <p:cNvPr id="16" name="Dikdörtgen 15">
            <a:extLst>
              <a:ext uri="{FF2B5EF4-FFF2-40B4-BE49-F238E27FC236}">
                <a16:creationId xmlns:a16="http://schemas.microsoft.com/office/drawing/2014/main" id="{672BECD0-21DD-4CF7-BB4D-B5210EC357E4}"/>
              </a:ext>
            </a:extLst>
          </p:cNvPr>
          <p:cNvSpPr/>
          <p:nvPr/>
        </p:nvSpPr>
        <p:spPr>
          <a:xfrm>
            <a:off x="410645" y="1599536"/>
            <a:ext cx="8352928" cy="369332"/>
          </a:xfrm>
          <a:prstGeom prst="rect">
            <a:avLst/>
          </a:prstGeom>
        </p:spPr>
        <p:txBody>
          <a:bodyPr wrap="square">
            <a:spAutoFit/>
          </a:bodyPr>
          <a:lstStyle/>
          <a:p>
            <a:r>
              <a:rPr lang="tr-TR" dirty="0">
                <a:solidFill>
                  <a:schemeClr val="bg1">
                    <a:lumMod val="50000"/>
                  </a:schemeClr>
                </a:solidFill>
              </a:rPr>
              <a:t>10.2.1 </a:t>
            </a:r>
            <a:r>
              <a:rPr lang="tr-TR" dirty="0" err="1">
                <a:solidFill>
                  <a:schemeClr val="bg1">
                    <a:lumMod val="50000"/>
                  </a:schemeClr>
                </a:solidFill>
              </a:rPr>
              <a:t>Plastic</a:t>
            </a:r>
            <a:r>
              <a:rPr lang="tr-TR" dirty="0">
                <a:solidFill>
                  <a:schemeClr val="bg1">
                    <a:lumMod val="50000"/>
                  </a:schemeClr>
                </a:solidFill>
              </a:rPr>
              <a:t> </a:t>
            </a:r>
            <a:r>
              <a:rPr lang="tr-TR" dirty="0" err="1">
                <a:solidFill>
                  <a:schemeClr val="bg1">
                    <a:lumMod val="50000"/>
                  </a:schemeClr>
                </a:solidFill>
              </a:rPr>
              <a:t>Matrix</a:t>
            </a:r>
            <a:r>
              <a:rPr lang="tr-TR" dirty="0">
                <a:solidFill>
                  <a:schemeClr val="bg1">
                    <a:lumMod val="50000"/>
                  </a:schemeClr>
                </a:solidFill>
              </a:rPr>
              <a:t> </a:t>
            </a:r>
            <a:r>
              <a:rPr lang="tr-TR" dirty="0" err="1">
                <a:solidFill>
                  <a:schemeClr val="bg1">
                    <a:lumMod val="50000"/>
                  </a:schemeClr>
                </a:solidFill>
              </a:rPr>
              <a:t>Materials</a:t>
            </a:r>
            <a:r>
              <a:rPr lang="tr-TR" dirty="0">
                <a:solidFill>
                  <a:schemeClr val="bg1">
                    <a:lumMod val="50000"/>
                  </a:schemeClr>
                </a:solidFill>
              </a:rPr>
              <a:t> (</a:t>
            </a:r>
            <a:r>
              <a:rPr lang="tr-TR" dirty="0" err="1">
                <a:solidFill>
                  <a:schemeClr val="bg1">
                    <a:lumMod val="50000"/>
                  </a:schemeClr>
                </a:solidFill>
              </a:rPr>
              <a:t>Resins</a:t>
            </a:r>
            <a:r>
              <a:rPr lang="tr-TR" dirty="0">
                <a:solidFill>
                  <a:schemeClr val="bg1">
                    <a:lumMod val="50000"/>
                  </a:schemeClr>
                </a:solidFill>
              </a:rPr>
              <a:t>/</a:t>
            </a:r>
            <a:r>
              <a:rPr lang="tr-TR" dirty="0" err="1">
                <a:solidFill>
                  <a:schemeClr val="bg1">
                    <a:lumMod val="50000"/>
                  </a:schemeClr>
                </a:solidFill>
              </a:rPr>
              <a:t>Polymers</a:t>
            </a:r>
            <a:r>
              <a:rPr lang="tr-TR" dirty="0">
                <a:solidFill>
                  <a:schemeClr val="bg1">
                    <a:lumMod val="50000"/>
                  </a:schemeClr>
                </a:solidFill>
              </a:rPr>
              <a:t>)</a:t>
            </a:r>
          </a:p>
        </p:txBody>
      </p:sp>
    </p:spTree>
    <p:extLst>
      <p:ext uri="{BB962C8B-B14F-4D97-AF65-F5344CB8AC3E}">
        <p14:creationId xmlns:p14="http://schemas.microsoft.com/office/powerpoint/2010/main" val="284625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fade">
                                      <p:cBhvr>
                                        <p:cTn id="14" dur="500"/>
                                        <p:tgtEl>
                                          <p:spTgt spid="1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Effect transition="in" filter="fade">
                                      <p:cBhvr>
                                        <p:cTn id="19" dur="500"/>
                                        <p:tgtEl>
                                          <p:spTgt spid="1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xEl>
                                              <p:pRg st="2" end="2"/>
                                            </p:txEl>
                                          </p:spTgt>
                                        </p:tgtEl>
                                        <p:attrNameLst>
                                          <p:attrName>style.visibility</p:attrName>
                                        </p:attrNameLst>
                                      </p:cBhvr>
                                      <p:to>
                                        <p:strVal val="visible"/>
                                      </p:to>
                                    </p:set>
                                    <p:animEffect transition="in" filter="fade">
                                      <p:cBhvr>
                                        <p:cTn id="24" dur="500"/>
                                        <p:tgtEl>
                                          <p:spTgt spid="1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fade">
                                      <p:cBhvr>
                                        <p:cTn id="34" dur="500"/>
                                        <p:tgtEl>
                                          <p:spTgt spid="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animEffect transition="in" filter="fade">
                                      <p:cBhvr>
                                        <p:cTn id="39" dur="500"/>
                                        <p:tgtEl>
                                          <p:spTgt spid="6">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
                                            <p:txEl>
                                              <p:pRg st="2" end="2"/>
                                            </p:txEl>
                                          </p:spTgt>
                                        </p:tgtEl>
                                        <p:attrNameLst>
                                          <p:attrName>style.visibility</p:attrName>
                                        </p:attrNameLst>
                                      </p:cBhvr>
                                      <p:to>
                                        <p:strVal val="visible"/>
                                      </p:to>
                                    </p:set>
                                    <p:animEffect transition="in" filter="fade">
                                      <p:cBhvr>
                                        <p:cTn id="44" dur="500"/>
                                        <p:tgtEl>
                                          <p:spTgt spid="6">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6">
                                            <p:txEl>
                                              <p:pRg st="3" end="3"/>
                                            </p:txEl>
                                          </p:spTgt>
                                        </p:tgtEl>
                                        <p:attrNameLst>
                                          <p:attrName>style.visibility</p:attrName>
                                        </p:attrNameLst>
                                      </p:cBhvr>
                                      <p:to>
                                        <p:strVal val="visible"/>
                                      </p:to>
                                    </p:set>
                                    <p:animEffect transition="in" filter="fade">
                                      <p:cBhvr>
                                        <p:cTn id="49"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2" grpId="0" build="p"/>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ltbilgi Yer Tutucusu 2"/>
          <p:cNvSpPr>
            <a:spLocks noGrp="1"/>
          </p:cNvSpPr>
          <p:nvPr>
            <p:ph type="ftr" sz="quarter" idx="11"/>
          </p:nvPr>
        </p:nvSpPr>
        <p:spPr>
          <a:xfrm>
            <a:off x="2411760" y="6415764"/>
            <a:ext cx="5983287" cy="447152"/>
          </a:xfrm>
        </p:spPr>
        <p:txBody>
          <a:bodyPr/>
          <a:lstStyle/>
          <a:p>
            <a:r>
              <a:rPr lang="en-US" dirty="0"/>
              <a:t>General Information About Composite Materials / Mehmet </a:t>
            </a:r>
            <a:r>
              <a:rPr lang="en-US" dirty="0" err="1"/>
              <a:t>Zor</a:t>
            </a:r>
            <a:endParaRPr lang="tr-TR" dirty="0"/>
          </a:p>
        </p:txBody>
      </p:sp>
      <p:sp>
        <p:nvSpPr>
          <p:cNvPr id="3" name="Slayt Numarası Yer Tutucusu 2"/>
          <p:cNvSpPr>
            <a:spLocks noGrp="1"/>
          </p:cNvSpPr>
          <p:nvPr>
            <p:ph type="sldNum" sz="quarter" idx="12"/>
          </p:nvPr>
        </p:nvSpPr>
        <p:spPr/>
        <p:txBody>
          <a:bodyPr/>
          <a:lstStyle/>
          <a:p>
            <a:fld id="{B7840E83-AC17-4BB5-BC43-751DE1ADA5B1}" type="slidenum">
              <a:rPr lang="tr-TR" smtClean="0"/>
              <a:t>9</a:t>
            </a:fld>
            <a:endParaRPr lang="tr-TR"/>
          </a:p>
        </p:txBody>
      </p:sp>
      <p:pic>
        <p:nvPicPr>
          <p:cNvPr id="17410" name="Picture 2" descr="http://www.advancedwest.net/images/adwest-home-coll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662173"/>
            <a:ext cx="3664331" cy="3345297"/>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167064" y="1492760"/>
            <a:ext cx="4699249" cy="369332"/>
          </a:xfrm>
          <a:prstGeom prst="rect">
            <a:avLst/>
          </a:prstGeom>
          <a:noFill/>
        </p:spPr>
        <p:txBody>
          <a:bodyPr wrap="square" rtlCol="0">
            <a:spAutoFit/>
          </a:bodyPr>
          <a:lstStyle/>
          <a:p>
            <a:r>
              <a:rPr lang="en-US" dirty="0"/>
              <a:t>Composites are  used in many areas such as</a:t>
            </a:r>
            <a:endParaRPr lang="tr-TR" dirty="0"/>
          </a:p>
        </p:txBody>
      </p:sp>
      <p:sp>
        <p:nvSpPr>
          <p:cNvPr id="4" name="Veri Yer Tutucusu 3"/>
          <p:cNvSpPr>
            <a:spLocks noGrp="1"/>
          </p:cNvSpPr>
          <p:nvPr>
            <p:ph type="dt" sz="half" idx="10"/>
          </p:nvPr>
        </p:nvSpPr>
        <p:spPr/>
        <p:txBody>
          <a:bodyPr/>
          <a:lstStyle/>
          <a:p>
            <a:r>
              <a:rPr lang="tr-TR" dirty="0"/>
              <a:t>......</a:t>
            </a:r>
          </a:p>
        </p:txBody>
      </p:sp>
      <p:sp>
        <p:nvSpPr>
          <p:cNvPr id="11" name="Rectangle 2">
            <a:extLst>
              <a:ext uri="{FF2B5EF4-FFF2-40B4-BE49-F238E27FC236}">
                <a16:creationId xmlns:a16="http://schemas.microsoft.com/office/drawing/2014/main" id="{42861A1F-A704-4A05-873E-A6CDD8AE2EB7}"/>
              </a:ext>
            </a:extLst>
          </p:cNvPr>
          <p:cNvSpPr>
            <a:spLocks noGrp="1" noChangeArrowheads="1"/>
          </p:cNvSpPr>
          <p:nvPr>
            <p:ph type="title"/>
          </p:nvPr>
        </p:nvSpPr>
        <p:spPr>
          <a:xfrm>
            <a:off x="757101" y="306582"/>
            <a:ext cx="7772400" cy="618776"/>
          </a:xfrm>
          <a:noFill/>
        </p:spPr>
        <p:txBody>
          <a:bodyPr>
            <a:noAutofit/>
          </a:bodyPr>
          <a:lstStyle/>
          <a:p>
            <a:pPr eaLnBrk="1" hangingPunct="1"/>
            <a:r>
              <a:rPr lang="tr-TR" sz="3600" dirty="0"/>
              <a:t>3-</a:t>
            </a:r>
            <a:r>
              <a:rPr lang="en" sz="3600" dirty="0"/>
              <a:t>Application Areas of Composites</a:t>
            </a:r>
          </a:p>
        </p:txBody>
      </p:sp>
      <p:sp>
        <p:nvSpPr>
          <p:cNvPr id="12" name="Dikdörtgen 11">
            <a:extLst>
              <a:ext uri="{FF2B5EF4-FFF2-40B4-BE49-F238E27FC236}">
                <a16:creationId xmlns:a16="http://schemas.microsoft.com/office/drawing/2014/main" id="{A965A89A-6B3F-439E-9C3A-D2E874410187}"/>
              </a:ext>
            </a:extLst>
          </p:cNvPr>
          <p:cNvSpPr/>
          <p:nvPr/>
        </p:nvSpPr>
        <p:spPr>
          <a:xfrm>
            <a:off x="7583886" y="820696"/>
            <a:ext cx="1370888" cy="400110"/>
          </a:xfrm>
          <a:prstGeom prst="rect">
            <a:avLst/>
          </a:prstGeom>
        </p:spPr>
        <p:txBody>
          <a:bodyPr wrap="none">
            <a:spAutoFit/>
          </a:bodyPr>
          <a:lstStyle/>
          <a:p>
            <a:r>
              <a:rPr lang="tr-TR" sz="2000" dirty="0">
                <a:solidFill>
                  <a:schemeClr val="bg2">
                    <a:lumMod val="90000"/>
                  </a:schemeClr>
                </a:solidFill>
              </a:rPr>
              <a:t>(</a:t>
            </a:r>
            <a:r>
              <a:rPr lang="tr-TR" sz="2000" dirty="0" err="1">
                <a:solidFill>
                  <a:schemeClr val="bg2">
                    <a:lumMod val="90000"/>
                  </a:schemeClr>
                </a:solidFill>
              </a:rPr>
              <a:t>continue</a:t>
            </a:r>
            <a:r>
              <a:rPr lang="tr-TR" sz="2000" dirty="0">
                <a:solidFill>
                  <a:schemeClr val="bg2">
                    <a:lumMod val="90000"/>
                  </a:schemeClr>
                </a:solidFill>
              </a:rPr>
              <a:t>)</a:t>
            </a:r>
          </a:p>
        </p:txBody>
      </p:sp>
      <p:sp>
        <p:nvSpPr>
          <p:cNvPr id="10" name="Dikdörtgen 9">
            <a:extLst>
              <a:ext uri="{FF2B5EF4-FFF2-40B4-BE49-F238E27FC236}">
                <a16:creationId xmlns:a16="http://schemas.microsoft.com/office/drawing/2014/main" id="{A7E38A37-C1C4-4DA1-9936-C061A8F7ECA9}"/>
              </a:ext>
            </a:extLst>
          </p:cNvPr>
          <p:cNvSpPr/>
          <p:nvPr/>
        </p:nvSpPr>
        <p:spPr>
          <a:xfrm>
            <a:off x="310354" y="1957621"/>
            <a:ext cx="8155633" cy="3693319"/>
          </a:xfrm>
          <a:prstGeom prst="rect">
            <a:avLst/>
          </a:prstGeom>
        </p:spPr>
        <p:txBody>
          <a:bodyPr wrap="square">
            <a:spAutoFit/>
          </a:bodyPr>
          <a:lstStyle/>
          <a:p>
            <a:pPr>
              <a:buFont typeface="Wingdings" pitchFamily="2" charset="2"/>
              <a:buChar char="Ø"/>
            </a:pPr>
            <a:r>
              <a:rPr lang="tr-TR" dirty="0">
                <a:ea typeface="Cambria" panose="02040503050406030204" pitchFamily="18" charset="0"/>
              </a:rPr>
              <a:t>S</a:t>
            </a:r>
            <a:r>
              <a:rPr lang="en-US" dirty="0">
                <a:ea typeface="Cambria" panose="02040503050406030204" pitchFamily="18" charset="0"/>
              </a:rPr>
              <a:t>pace technology,</a:t>
            </a:r>
            <a:endParaRPr lang="tr-TR" dirty="0">
              <a:ea typeface="Cambria" panose="02040503050406030204" pitchFamily="18" charset="0"/>
            </a:endParaRPr>
          </a:p>
          <a:p>
            <a:pPr>
              <a:buFont typeface="Wingdings" pitchFamily="2" charset="2"/>
              <a:buChar char="Ø"/>
            </a:pPr>
            <a:r>
              <a:rPr lang="en-US" dirty="0">
                <a:ea typeface="Cambria" panose="02040503050406030204" pitchFamily="18" charset="0"/>
              </a:rPr>
              <a:t>Maritime industry,</a:t>
            </a:r>
            <a:endParaRPr lang="tr-TR" dirty="0">
              <a:ea typeface="Cambria" panose="02040503050406030204" pitchFamily="18" charset="0"/>
            </a:endParaRPr>
          </a:p>
          <a:p>
            <a:pPr>
              <a:buFont typeface="Wingdings" pitchFamily="2" charset="2"/>
              <a:buChar char="Ø"/>
            </a:pPr>
            <a:r>
              <a:rPr lang="tr-TR" dirty="0">
                <a:ea typeface="Cambria" panose="02040503050406030204" pitchFamily="18" charset="0"/>
              </a:rPr>
              <a:t>M</a:t>
            </a:r>
            <a:r>
              <a:rPr lang="en-US" dirty="0" err="1">
                <a:ea typeface="Cambria" panose="02040503050406030204" pitchFamily="18" charset="0"/>
              </a:rPr>
              <a:t>anufacture</a:t>
            </a:r>
            <a:r>
              <a:rPr lang="en-US" dirty="0">
                <a:ea typeface="Cambria" panose="02040503050406030204" pitchFamily="18" charset="0"/>
              </a:rPr>
              <a:t> of medical devices,</a:t>
            </a:r>
            <a:endParaRPr lang="tr-TR" dirty="0">
              <a:ea typeface="Cambria" panose="02040503050406030204" pitchFamily="18" charset="0"/>
            </a:endParaRPr>
          </a:p>
          <a:p>
            <a:pPr>
              <a:buFont typeface="Wingdings" pitchFamily="2" charset="2"/>
              <a:buChar char="Ø"/>
            </a:pPr>
            <a:r>
              <a:rPr lang="en-US" dirty="0">
                <a:ea typeface="Cambria" panose="02040503050406030204" pitchFamily="18" charset="0"/>
              </a:rPr>
              <a:t>robotics technology,</a:t>
            </a:r>
            <a:endParaRPr lang="tr-TR" dirty="0">
              <a:ea typeface="Cambria" panose="02040503050406030204" pitchFamily="18" charset="0"/>
            </a:endParaRPr>
          </a:p>
          <a:p>
            <a:pPr>
              <a:buFont typeface="Wingdings" pitchFamily="2" charset="2"/>
              <a:buChar char="Ø"/>
            </a:pPr>
            <a:r>
              <a:rPr lang="en-US" dirty="0">
                <a:ea typeface="Cambria" panose="02040503050406030204" pitchFamily="18" charset="0"/>
              </a:rPr>
              <a:t>chemical industry,</a:t>
            </a:r>
            <a:endParaRPr lang="tr-TR" dirty="0">
              <a:ea typeface="Cambria" panose="02040503050406030204" pitchFamily="18" charset="0"/>
            </a:endParaRPr>
          </a:p>
          <a:p>
            <a:pPr>
              <a:buFont typeface="Wingdings" pitchFamily="2" charset="2"/>
              <a:buChar char="Ø"/>
            </a:pPr>
            <a:r>
              <a:rPr lang="en-US" dirty="0">
                <a:ea typeface="Cambria" panose="02040503050406030204" pitchFamily="18" charset="0"/>
              </a:rPr>
              <a:t>Electrical-Electronic technology,</a:t>
            </a:r>
            <a:endParaRPr lang="tr-TR" dirty="0">
              <a:ea typeface="Cambria" panose="02040503050406030204" pitchFamily="18" charset="0"/>
            </a:endParaRPr>
          </a:p>
          <a:p>
            <a:pPr>
              <a:buFont typeface="Wingdings" pitchFamily="2" charset="2"/>
              <a:buChar char="Ø"/>
            </a:pPr>
            <a:r>
              <a:rPr lang="en-US" dirty="0">
                <a:ea typeface="Cambria" panose="02040503050406030204" pitchFamily="18" charset="0"/>
              </a:rPr>
              <a:t>musical instruments industry,</a:t>
            </a:r>
            <a:endParaRPr lang="tr-TR" dirty="0">
              <a:ea typeface="Cambria" panose="02040503050406030204" pitchFamily="18" charset="0"/>
            </a:endParaRPr>
          </a:p>
          <a:p>
            <a:pPr>
              <a:buFont typeface="Wingdings" pitchFamily="2" charset="2"/>
              <a:buChar char="Ø"/>
            </a:pPr>
            <a:r>
              <a:rPr lang="en-US" dirty="0">
                <a:ea typeface="Cambria" panose="02040503050406030204" pitchFamily="18" charset="0"/>
              </a:rPr>
              <a:t>Construction and building industry,</a:t>
            </a:r>
            <a:endParaRPr lang="tr-TR" dirty="0">
              <a:ea typeface="Cambria" panose="02040503050406030204" pitchFamily="18" charset="0"/>
            </a:endParaRPr>
          </a:p>
          <a:p>
            <a:pPr>
              <a:buFont typeface="Wingdings" pitchFamily="2" charset="2"/>
              <a:buChar char="Ø"/>
            </a:pPr>
            <a:r>
              <a:rPr lang="en-US" dirty="0">
                <a:ea typeface="Cambria" panose="02040503050406030204" pitchFamily="18" charset="0"/>
              </a:rPr>
              <a:t>Automotive </a:t>
            </a:r>
            <a:r>
              <a:rPr lang="en-US" dirty="0" err="1">
                <a:ea typeface="Cambria" panose="02040503050406030204" pitchFamily="18" charset="0"/>
              </a:rPr>
              <a:t>industry,Defense</a:t>
            </a:r>
            <a:r>
              <a:rPr lang="en-US" dirty="0">
                <a:ea typeface="Cambria" panose="02040503050406030204" pitchFamily="18" charset="0"/>
              </a:rPr>
              <a:t> </a:t>
            </a:r>
            <a:endParaRPr lang="tr-TR" dirty="0">
              <a:ea typeface="Cambria" panose="02040503050406030204" pitchFamily="18" charset="0"/>
            </a:endParaRPr>
          </a:p>
          <a:p>
            <a:pPr>
              <a:buFont typeface="Wingdings" pitchFamily="2" charset="2"/>
              <a:buChar char="Ø"/>
            </a:pPr>
            <a:r>
              <a:rPr lang="en-US" dirty="0">
                <a:ea typeface="Cambria" panose="02040503050406030204" pitchFamily="18" charset="0"/>
              </a:rPr>
              <a:t>Industry and Aviation Sector,</a:t>
            </a:r>
            <a:endParaRPr lang="tr-TR" dirty="0">
              <a:ea typeface="Cambria" panose="02040503050406030204" pitchFamily="18" charset="0"/>
            </a:endParaRPr>
          </a:p>
          <a:p>
            <a:pPr>
              <a:buFont typeface="Wingdings" pitchFamily="2" charset="2"/>
              <a:buChar char="Ø"/>
            </a:pPr>
            <a:r>
              <a:rPr lang="en-US" dirty="0">
                <a:ea typeface="Cambria" panose="02040503050406030204" pitchFamily="18" charset="0"/>
              </a:rPr>
              <a:t>Food and Agriculture Sector</a:t>
            </a:r>
            <a:endParaRPr lang="tr-TR" dirty="0">
              <a:ea typeface="Cambria" panose="02040503050406030204" pitchFamily="18" charset="0"/>
            </a:endParaRPr>
          </a:p>
          <a:p>
            <a:pPr>
              <a:buFont typeface="Wingdings" pitchFamily="2" charset="2"/>
              <a:buChar char="Ø"/>
            </a:pPr>
            <a:r>
              <a:rPr lang="en-US" dirty="0">
                <a:ea typeface="Cambria" panose="02040503050406030204" pitchFamily="18" charset="0"/>
              </a:rPr>
              <a:t>Manufacturing of sports equipment (high jump poles, tennis rackets, surfing, racing boats, skis, etc.)</a:t>
            </a:r>
            <a:endParaRPr lang="tr-TR" dirty="0">
              <a:ea typeface="Cambria" panose="02040503050406030204" pitchFamily="18" charset="0"/>
            </a:endParaRPr>
          </a:p>
        </p:txBody>
      </p:sp>
    </p:spTree>
    <p:extLst>
      <p:ext uri="{BB962C8B-B14F-4D97-AF65-F5344CB8AC3E}">
        <p14:creationId xmlns:p14="http://schemas.microsoft.com/office/powerpoint/2010/main" val="225986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fade">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fade">
                                      <p:cBhvr>
                                        <p:cTn id="32" dur="500"/>
                                        <p:tgtEl>
                                          <p:spTgt spid="1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fade">
                                      <p:cBhvr>
                                        <p:cTn id="37" dur="500"/>
                                        <p:tgtEl>
                                          <p:spTgt spid="1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xEl>
                                              <p:pRg st="6" end="6"/>
                                            </p:txEl>
                                          </p:spTgt>
                                        </p:tgtEl>
                                        <p:attrNameLst>
                                          <p:attrName>style.visibility</p:attrName>
                                        </p:attrNameLst>
                                      </p:cBhvr>
                                      <p:to>
                                        <p:strVal val="visible"/>
                                      </p:to>
                                    </p:set>
                                    <p:animEffect transition="in" filter="fade">
                                      <p:cBhvr>
                                        <p:cTn id="42" dur="500"/>
                                        <p:tgtEl>
                                          <p:spTgt spid="10">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xEl>
                                              <p:pRg st="7" end="7"/>
                                            </p:txEl>
                                          </p:spTgt>
                                        </p:tgtEl>
                                        <p:attrNameLst>
                                          <p:attrName>style.visibility</p:attrName>
                                        </p:attrNameLst>
                                      </p:cBhvr>
                                      <p:to>
                                        <p:strVal val="visible"/>
                                      </p:to>
                                    </p:set>
                                    <p:animEffect transition="in" filter="fade">
                                      <p:cBhvr>
                                        <p:cTn id="47" dur="500"/>
                                        <p:tgtEl>
                                          <p:spTgt spid="10">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
                                            <p:txEl>
                                              <p:pRg st="8" end="8"/>
                                            </p:txEl>
                                          </p:spTgt>
                                        </p:tgtEl>
                                        <p:attrNameLst>
                                          <p:attrName>style.visibility</p:attrName>
                                        </p:attrNameLst>
                                      </p:cBhvr>
                                      <p:to>
                                        <p:strVal val="visible"/>
                                      </p:to>
                                    </p:set>
                                    <p:animEffect transition="in" filter="fade">
                                      <p:cBhvr>
                                        <p:cTn id="52" dur="500"/>
                                        <p:tgtEl>
                                          <p:spTgt spid="10">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
                                            <p:txEl>
                                              <p:pRg st="9" end="9"/>
                                            </p:txEl>
                                          </p:spTgt>
                                        </p:tgtEl>
                                        <p:attrNameLst>
                                          <p:attrName>style.visibility</p:attrName>
                                        </p:attrNameLst>
                                      </p:cBhvr>
                                      <p:to>
                                        <p:strVal val="visible"/>
                                      </p:to>
                                    </p:set>
                                    <p:animEffect transition="in" filter="fade">
                                      <p:cBhvr>
                                        <p:cTn id="57" dur="500"/>
                                        <p:tgtEl>
                                          <p:spTgt spid="10">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
                                            <p:txEl>
                                              <p:pRg st="10" end="10"/>
                                            </p:txEl>
                                          </p:spTgt>
                                        </p:tgtEl>
                                        <p:attrNameLst>
                                          <p:attrName>style.visibility</p:attrName>
                                        </p:attrNameLst>
                                      </p:cBhvr>
                                      <p:to>
                                        <p:strVal val="visible"/>
                                      </p:to>
                                    </p:set>
                                    <p:animEffect transition="in" filter="fade">
                                      <p:cBhvr>
                                        <p:cTn id="62" dur="500"/>
                                        <p:tgtEl>
                                          <p:spTgt spid="10">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0">
                                            <p:txEl>
                                              <p:pRg st="11" end="11"/>
                                            </p:txEl>
                                          </p:spTgt>
                                        </p:tgtEl>
                                        <p:attrNameLst>
                                          <p:attrName>style.visibility</p:attrName>
                                        </p:attrNameLst>
                                      </p:cBhvr>
                                      <p:to>
                                        <p:strVal val="visible"/>
                                      </p:to>
                                    </p:set>
                                    <p:animEffect transition="in" filter="fade">
                                      <p:cBhvr>
                                        <p:cTn id="67" dur="500"/>
                                        <p:tgtEl>
                                          <p:spTgt spid="10">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065228" y="6422604"/>
            <a:ext cx="4498686"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90</a:t>
            </a:fld>
            <a:endParaRPr lang="tr-TR"/>
          </a:p>
        </p:txBody>
      </p:sp>
      <p:sp>
        <p:nvSpPr>
          <p:cNvPr id="6" name="Metin kutusu 5"/>
          <p:cNvSpPr txBox="1"/>
          <p:nvPr/>
        </p:nvSpPr>
        <p:spPr>
          <a:xfrm>
            <a:off x="301752" y="2489970"/>
            <a:ext cx="6142456" cy="3365858"/>
          </a:xfrm>
          <a:prstGeom prst="rect">
            <a:avLst/>
          </a:prstGeom>
          <a:noFill/>
        </p:spPr>
        <p:txBody>
          <a:bodyPr wrap="square" rtlCol="0">
            <a:spAutoFit/>
          </a:bodyPr>
          <a:lstStyle/>
          <a:p>
            <a:pPr marL="342900" indent="-342900">
              <a:lnSpc>
                <a:spcPct val="150000"/>
              </a:lnSpc>
              <a:buFont typeface="+mj-lt"/>
              <a:buAutoNum type="arabicPeriod" startAt="4"/>
            </a:pPr>
            <a:r>
              <a:rPr lang="en-US" dirty="0"/>
              <a:t>Thermoset plastics, which are in liquid form, are obtained by connecting monomer molecules with lateral bonds as a result of chemical reactions.</a:t>
            </a:r>
            <a:endParaRPr lang="tr-TR" dirty="0"/>
          </a:p>
          <a:p>
            <a:pPr marL="342900" indent="-342900">
              <a:lnSpc>
                <a:spcPct val="150000"/>
              </a:lnSpc>
              <a:buFont typeface="+mj-lt"/>
              <a:buAutoNum type="arabicPeriod" startAt="4"/>
            </a:pPr>
            <a:r>
              <a:rPr lang="en-US" dirty="0"/>
              <a:t>Since the polymerization reaction that takes place during their production is not reversible, they cannot be softened by heating and therefore cannot be shaped.</a:t>
            </a:r>
            <a:endParaRPr lang="tr-TR" dirty="0"/>
          </a:p>
          <a:p>
            <a:pPr marL="342900" indent="-342900">
              <a:lnSpc>
                <a:spcPct val="150000"/>
              </a:lnSpc>
              <a:buFont typeface="+mj-lt"/>
              <a:buAutoNum type="arabicPeriod" startAt="4"/>
            </a:pPr>
            <a:r>
              <a:rPr lang="en-US" dirty="0"/>
              <a:t>Thermosetting plastics are not reusable like thermoplastics, but they can be re-processed.</a:t>
            </a:r>
            <a:endParaRPr lang="tr-TR" dirty="0"/>
          </a:p>
        </p:txBody>
      </p:sp>
      <p:pic>
        <p:nvPicPr>
          <p:cNvPr id="29698" name="Picture 2" descr="http://www.curbellplastics.com/images/large/thermoset-composit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62374" y="2343154"/>
            <a:ext cx="2421843" cy="1788087"/>
          </a:xfrm>
          <a:prstGeom prst="rect">
            <a:avLst/>
          </a:prstGeom>
          <a:noFill/>
          <a:extLst>
            <a:ext uri="{909E8E84-426E-40DD-AFC4-6F175D3DCCD1}">
              <a14:hiddenFill xmlns:a14="http://schemas.microsoft.com/office/drawing/2010/main">
                <a:solidFill>
                  <a:srgbClr val="FFFFFF"/>
                </a:solidFill>
              </a14:hiddenFill>
            </a:ext>
          </a:extLst>
        </p:spPr>
      </p:pic>
      <p:sp>
        <p:nvSpPr>
          <p:cNvPr id="7" name="Veri Yer Tutucusu 6"/>
          <p:cNvSpPr>
            <a:spLocks noGrp="1"/>
          </p:cNvSpPr>
          <p:nvPr>
            <p:ph type="dt" sz="half" idx="10"/>
          </p:nvPr>
        </p:nvSpPr>
        <p:spPr/>
        <p:txBody>
          <a:bodyPr/>
          <a:lstStyle/>
          <a:p>
            <a:r>
              <a:rPr lang="tr-TR" dirty="0"/>
              <a:t>......</a:t>
            </a:r>
          </a:p>
        </p:txBody>
      </p:sp>
      <p:sp>
        <p:nvSpPr>
          <p:cNvPr id="13" name="Başlık 1">
            <a:extLst>
              <a:ext uri="{FF2B5EF4-FFF2-40B4-BE49-F238E27FC236}">
                <a16:creationId xmlns:a16="http://schemas.microsoft.com/office/drawing/2014/main" id="{A75AF92C-02C6-4242-BABB-A8452A1A9920}"/>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
        <p:nvSpPr>
          <p:cNvPr id="14" name="Dikdörtgen 13">
            <a:extLst>
              <a:ext uri="{FF2B5EF4-FFF2-40B4-BE49-F238E27FC236}">
                <a16:creationId xmlns:a16="http://schemas.microsoft.com/office/drawing/2014/main" id="{DCBC20C1-8CD8-429F-9D2D-D1252935407E}"/>
              </a:ext>
            </a:extLst>
          </p:cNvPr>
          <p:cNvSpPr/>
          <p:nvPr/>
        </p:nvSpPr>
        <p:spPr>
          <a:xfrm>
            <a:off x="2867071" y="622384"/>
            <a:ext cx="3903633" cy="400110"/>
          </a:xfrm>
          <a:prstGeom prst="rect">
            <a:avLst/>
          </a:prstGeom>
        </p:spPr>
        <p:txBody>
          <a:bodyPr wrap="none">
            <a:spAutoFit/>
          </a:bodyPr>
          <a:lstStyle/>
          <a:p>
            <a:r>
              <a:rPr lang="tr-TR" sz="2000" dirty="0">
                <a:solidFill>
                  <a:schemeClr val="bg1">
                    <a:lumMod val="50000"/>
                  </a:schemeClr>
                </a:solidFill>
              </a:rPr>
              <a:t>10.2 Main </a:t>
            </a:r>
            <a:r>
              <a:rPr lang="tr-TR" sz="2000" dirty="0" err="1">
                <a:solidFill>
                  <a:schemeClr val="bg1">
                    <a:lumMod val="50000"/>
                  </a:schemeClr>
                </a:solidFill>
              </a:rPr>
              <a:t>Matrix</a:t>
            </a:r>
            <a:r>
              <a:rPr lang="tr-TR" sz="2000" dirty="0">
                <a:solidFill>
                  <a:schemeClr val="bg1">
                    <a:lumMod val="50000"/>
                  </a:schemeClr>
                </a:solidFill>
              </a:rPr>
              <a:t> </a:t>
            </a:r>
            <a:r>
              <a:rPr lang="tr-TR" sz="2000" dirty="0" err="1">
                <a:solidFill>
                  <a:schemeClr val="bg1">
                    <a:lumMod val="50000"/>
                  </a:schemeClr>
                </a:solidFill>
              </a:rPr>
              <a:t>Material</a:t>
            </a:r>
            <a:r>
              <a:rPr lang="tr-TR" sz="2000" dirty="0">
                <a:solidFill>
                  <a:schemeClr val="bg1">
                    <a:lumMod val="50000"/>
                  </a:schemeClr>
                </a:solidFill>
              </a:rPr>
              <a:t> </a:t>
            </a:r>
            <a:r>
              <a:rPr lang="tr-TR" sz="2000" dirty="0" err="1">
                <a:solidFill>
                  <a:schemeClr val="bg1">
                    <a:lumMod val="50000"/>
                  </a:schemeClr>
                </a:solidFill>
              </a:rPr>
              <a:t>Types</a:t>
            </a:r>
            <a:endParaRPr lang="tr-TR" sz="2000" dirty="0">
              <a:solidFill>
                <a:schemeClr val="bg1">
                  <a:lumMod val="50000"/>
                </a:schemeClr>
              </a:solidFill>
            </a:endParaRPr>
          </a:p>
        </p:txBody>
      </p:sp>
      <p:sp>
        <p:nvSpPr>
          <p:cNvPr id="2" name="Dikdörtgen 1">
            <a:extLst>
              <a:ext uri="{FF2B5EF4-FFF2-40B4-BE49-F238E27FC236}">
                <a16:creationId xmlns:a16="http://schemas.microsoft.com/office/drawing/2014/main" id="{4B8114DC-CBFB-49BC-9E28-8569C7305ECC}"/>
              </a:ext>
            </a:extLst>
          </p:cNvPr>
          <p:cNvSpPr/>
          <p:nvPr/>
        </p:nvSpPr>
        <p:spPr>
          <a:xfrm>
            <a:off x="755576" y="2033068"/>
            <a:ext cx="3353803" cy="369332"/>
          </a:xfrm>
          <a:prstGeom prst="rect">
            <a:avLst/>
          </a:prstGeom>
        </p:spPr>
        <p:txBody>
          <a:bodyPr wrap="none">
            <a:spAutoFit/>
          </a:bodyPr>
          <a:lstStyle/>
          <a:p>
            <a:r>
              <a:rPr lang="tr-TR" dirty="0">
                <a:solidFill>
                  <a:schemeClr val="bg1">
                    <a:lumMod val="50000"/>
                  </a:schemeClr>
                </a:solidFill>
              </a:rPr>
              <a:t>10.2.1.a </a:t>
            </a:r>
            <a:r>
              <a:rPr lang="tr-TR" dirty="0" err="1">
                <a:solidFill>
                  <a:schemeClr val="bg1">
                    <a:lumMod val="50000"/>
                  </a:schemeClr>
                </a:solidFill>
              </a:rPr>
              <a:t>Thermosets</a:t>
            </a:r>
            <a:r>
              <a:rPr lang="tr-TR" dirty="0">
                <a:solidFill>
                  <a:schemeClr val="bg1">
                    <a:lumMod val="50000"/>
                  </a:schemeClr>
                </a:solidFill>
              </a:rPr>
              <a:t> - </a:t>
            </a:r>
            <a:r>
              <a:rPr lang="tr-TR" dirty="0" err="1">
                <a:solidFill>
                  <a:schemeClr val="bg1">
                    <a:lumMod val="50000"/>
                  </a:schemeClr>
                </a:solidFill>
              </a:rPr>
              <a:t>Continue</a:t>
            </a:r>
            <a:endParaRPr lang="tr-TR" dirty="0">
              <a:solidFill>
                <a:schemeClr val="bg1">
                  <a:lumMod val="50000"/>
                </a:schemeClr>
              </a:solidFill>
            </a:endParaRPr>
          </a:p>
        </p:txBody>
      </p:sp>
      <p:sp>
        <p:nvSpPr>
          <p:cNvPr id="11" name="Dikdörtgen 10">
            <a:extLst>
              <a:ext uri="{FF2B5EF4-FFF2-40B4-BE49-F238E27FC236}">
                <a16:creationId xmlns:a16="http://schemas.microsoft.com/office/drawing/2014/main" id="{860C861F-C8D9-47C5-8662-DFF39C7856EA}"/>
              </a:ext>
            </a:extLst>
          </p:cNvPr>
          <p:cNvSpPr/>
          <p:nvPr/>
        </p:nvSpPr>
        <p:spPr>
          <a:xfrm>
            <a:off x="410645" y="1599536"/>
            <a:ext cx="8352928" cy="369332"/>
          </a:xfrm>
          <a:prstGeom prst="rect">
            <a:avLst/>
          </a:prstGeom>
        </p:spPr>
        <p:txBody>
          <a:bodyPr wrap="square">
            <a:spAutoFit/>
          </a:bodyPr>
          <a:lstStyle/>
          <a:p>
            <a:r>
              <a:rPr lang="tr-TR" dirty="0">
                <a:solidFill>
                  <a:schemeClr val="bg1">
                    <a:lumMod val="50000"/>
                  </a:schemeClr>
                </a:solidFill>
              </a:rPr>
              <a:t>10.2.1 </a:t>
            </a:r>
            <a:r>
              <a:rPr lang="tr-TR" dirty="0" err="1">
                <a:solidFill>
                  <a:schemeClr val="bg1">
                    <a:lumMod val="50000"/>
                  </a:schemeClr>
                </a:solidFill>
              </a:rPr>
              <a:t>Plastic</a:t>
            </a:r>
            <a:r>
              <a:rPr lang="tr-TR" dirty="0">
                <a:solidFill>
                  <a:schemeClr val="bg1">
                    <a:lumMod val="50000"/>
                  </a:schemeClr>
                </a:solidFill>
              </a:rPr>
              <a:t> </a:t>
            </a:r>
            <a:r>
              <a:rPr lang="tr-TR" dirty="0" err="1">
                <a:solidFill>
                  <a:schemeClr val="bg1">
                    <a:lumMod val="50000"/>
                  </a:schemeClr>
                </a:solidFill>
              </a:rPr>
              <a:t>Matrix</a:t>
            </a:r>
            <a:r>
              <a:rPr lang="tr-TR" dirty="0">
                <a:solidFill>
                  <a:schemeClr val="bg1">
                    <a:lumMod val="50000"/>
                  </a:schemeClr>
                </a:solidFill>
              </a:rPr>
              <a:t> </a:t>
            </a:r>
            <a:r>
              <a:rPr lang="tr-TR" dirty="0" err="1">
                <a:solidFill>
                  <a:schemeClr val="bg1">
                    <a:lumMod val="50000"/>
                  </a:schemeClr>
                </a:solidFill>
              </a:rPr>
              <a:t>Materials</a:t>
            </a:r>
            <a:r>
              <a:rPr lang="tr-TR" dirty="0">
                <a:solidFill>
                  <a:schemeClr val="bg1">
                    <a:lumMod val="50000"/>
                  </a:schemeClr>
                </a:solidFill>
              </a:rPr>
              <a:t> (</a:t>
            </a:r>
            <a:r>
              <a:rPr lang="tr-TR" dirty="0" err="1">
                <a:solidFill>
                  <a:schemeClr val="bg1">
                    <a:lumMod val="50000"/>
                  </a:schemeClr>
                </a:solidFill>
              </a:rPr>
              <a:t>Resins</a:t>
            </a:r>
            <a:r>
              <a:rPr lang="tr-TR" dirty="0">
                <a:solidFill>
                  <a:schemeClr val="bg1">
                    <a:lumMod val="50000"/>
                  </a:schemeClr>
                </a:solidFill>
              </a:rPr>
              <a:t>/</a:t>
            </a:r>
            <a:r>
              <a:rPr lang="tr-TR" dirty="0" err="1">
                <a:solidFill>
                  <a:schemeClr val="bg1">
                    <a:lumMod val="50000"/>
                  </a:schemeClr>
                </a:solidFill>
              </a:rPr>
              <a:t>Polymers</a:t>
            </a:r>
            <a:r>
              <a:rPr lang="tr-TR" dirty="0">
                <a:solidFill>
                  <a:schemeClr val="bg1">
                    <a:lumMod val="50000"/>
                  </a:schemeClr>
                </a:solidFill>
              </a:rPr>
              <a:t>)</a:t>
            </a:r>
          </a:p>
        </p:txBody>
      </p:sp>
    </p:spTree>
    <p:extLst>
      <p:ext uri="{BB962C8B-B14F-4D97-AF65-F5344CB8AC3E}">
        <p14:creationId xmlns:p14="http://schemas.microsoft.com/office/powerpoint/2010/main" val="254684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up)">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up)">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123728" y="6422604"/>
            <a:ext cx="4608512"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91</a:t>
            </a:fld>
            <a:endParaRPr lang="tr-TR"/>
          </a:p>
        </p:txBody>
      </p:sp>
      <p:sp>
        <p:nvSpPr>
          <p:cNvPr id="6" name="Metin kutusu 5"/>
          <p:cNvSpPr txBox="1"/>
          <p:nvPr/>
        </p:nvSpPr>
        <p:spPr>
          <a:xfrm>
            <a:off x="301752" y="2406179"/>
            <a:ext cx="6070448" cy="3781356"/>
          </a:xfrm>
          <a:prstGeom prst="rect">
            <a:avLst/>
          </a:prstGeom>
          <a:noFill/>
        </p:spPr>
        <p:txBody>
          <a:bodyPr wrap="square" rtlCol="0">
            <a:spAutoFit/>
          </a:bodyPr>
          <a:lstStyle/>
          <a:p>
            <a:pPr marL="342900" indent="-342900">
              <a:lnSpc>
                <a:spcPct val="150000"/>
              </a:lnSpc>
              <a:buFont typeface="+mj-lt"/>
              <a:buAutoNum type="arabicPeriod" startAt="7"/>
            </a:pPr>
            <a:r>
              <a:rPr lang="en-US" dirty="0"/>
              <a:t>They need to be stored in freezers to prevent them from hardening.</a:t>
            </a:r>
            <a:endParaRPr lang="tr-TR" dirty="0"/>
          </a:p>
          <a:p>
            <a:pPr marL="342900" indent="-342900">
              <a:lnSpc>
                <a:spcPct val="150000"/>
              </a:lnSpc>
              <a:buFont typeface="+mj-lt"/>
              <a:buAutoNum type="arabicPeriod" startAt="7"/>
            </a:pPr>
            <a:r>
              <a:rPr lang="en-US" dirty="0"/>
              <a:t>Their shelf life varies between 6 and 18 months, provided they are kept in the freezer.</a:t>
            </a:r>
            <a:endParaRPr lang="tr-TR" dirty="0"/>
          </a:p>
          <a:p>
            <a:pPr marL="342900" indent="-342900">
              <a:lnSpc>
                <a:spcPct val="150000"/>
              </a:lnSpc>
              <a:buFont typeface="+mj-lt"/>
              <a:buAutoNum type="arabicPeriod" startAt="7"/>
            </a:pPr>
            <a:r>
              <a:rPr lang="en-US" dirty="0"/>
              <a:t>When they are taken out of the freezer and left at room temperature for a while (1-4 weeks), they harden, lose their properties and cannot be shaped.</a:t>
            </a:r>
            <a:endParaRPr lang="tr-TR" dirty="0"/>
          </a:p>
          <a:p>
            <a:pPr marL="342900" indent="-342900">
              <a:lnSpc>
                <a:spcPct val="150000"/>
              </a:lnSpc>
              <a:buFont typeface="+mj-lt"/>
              <a:buAutoNum type="arabicPeriod" startAt="7"/>
            </a:pPr>
            <a:r>
              <a:rPr lang="en-US" dirty="0"/>
              <a:t>Thermosetting resins do not dissolve under chemical effects</a:t>
            </a:r>
            <a:endParaRPr lang="tr-TR" dirty="0"/>
          </a:p>
        </p:txBody>
      </p:sp>
      <p:pic>
        <p:nvPicPr>
          <p:cNvPr id="30722" name="Picture 2" descr="custom-epox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232" y="2294218"/>
            <a:ext cx="2175919" cy="2332585"/>
          </a:xfrm>
          <a:prstGeom prst="rect">
            <a:avLst/>
          </a:prstGeom>
          <a:noFill/>
          <a:extLst>
            <a:ext uri="{909E8E84-426E-40DD-AFC4-6F175D3DCCD1}">
              <a14:hiddenFill xmlns:a14="http://schemas.microsoft.com/office/drawing/2010/main">
                <a:solidFill>
                  <a:srgbClr val="FFFFFF"/>
                </a:solidFill>
              </a14:hiddenFill>
            </a:ext>
          </a:extLst>
        </p:spPr>
      </p:pic>
      <p:sp>
        <p:nvSpPr>
          <p:cNvPr id="8" name="Veri Yer Tutucusu 7"/>
          <p:cNvSpPr>
            <a:spLocks noGrp="1"/>
          </p:cNvSpPr>
          <p:nvPr>
            <p:ph type="dt" sz="half" idx="10"/>
          </p:nvPr>
        </p:nvSpPr>
        <p:spPr/>
        <p:txBody>
          <a:bodyPr/>
          <a:lstStyle/>
          <a:p>
            <a:r>
              <a:rPr lang="tr-TR" dirty="0"/>
              <a:t>......</a:t>
            </a:r>
          </a:p>
        </p:txBody>
      </p:sp>
      <p:sp>
        <p:nvSpPr>
          <p:cNvPr id="14" name="Başlık 1">
            <a:extLst>
              <a:ext uri="{FF2B5EF4-FFF2-40B4-BE49-F238E27FC236}">
                <a16:creationId xmlns:a16="http://schemas.microsoft.com/office/drawing/2014/main" id="{BD184302-5C98-4E18-B844-5CF68B041147}"/>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
        <p:nvSpPr>
          <p:cNvPr id="15" name="Dikdörtgen 14">
            <a:extLst>
              <a:ext uri="{FF2B5EF4-FFF2-40B4-BE49-F238E27FC236}">
                <a16:creationId xmlns:a16="http://schemas.microsoft.com/office/drawing/2014/main" id="{C151C26D-753B-4E5D-8929-98CF11990AD3}"/>
              </a:ext>
            </a:extLst>
          </p:cNvPr>
          <p:cNvSpPr/>
          <p:nvPr/>
        </p:nvSpPr>
        <p:spPr>
          <a:xfrm>
            <a:off x="2756599" y="670465"/>
            <a:ext cx="3903633" cy="400110"/>
          </a:xfrm>
          <a:prstGeom prst="rect">
            <a:avLst/>
          </a:prstGeom>
        </p:spPr>
        <p:txBody>
          <a:bodyPr wrap="none">
            <a:spAutoFit/>
          </a:bodyPr>
          <a:lstStyle/>
          <a:p>
            <a:r>
              <a:rPr lang="tr-TR" sz="2000" dirty="0">
                <a:solidFill>
                  <a:schemeClr val="bg1">
                    <a:lumMod val="50000"/>
                  </a:schemeClr>
                </a:solidFill>
              </a:rPr>
              <a:t>10.2 Main </a:t>
            </a:r>
            <a:r>
              <a:rPr lang="tr-TR" sz="2000" dirty="0" err="1">
                <a:solidFill>
                  <a:schemeClr val="bg1">
                    <a:lumMod val="50000"/>
                  </a:schemeClr>
                </a:solidFill>
              </a:rPr>
              <a:t>Matrix</a:t>
            </a:r>
            <a:r>
              <a:rPr lang="tr-TR" sz="2000" dirty="0">
                <a:solidFill>
                  <a:schemeClr val="bg1">
                    <a:lumMod val="50000"/>
                  </a:schemeClr>
                </a:solidFill>
              </a:rPr>
              <a:t> </a:t>
            </a:r>
            <a:r>
              <a:rPr lang="tr-TR" sz="2000" dirty="0" err="1">
                <a:solidFill>
                  <a:schemeClr val="bg1">
                    <a:lumMod val="50000"/>
                  </a:schemeClr>
                </a:solidFill>
              </a:rPr>
              <a:t>Material</a:t>
            </a:r>
            <a:r>
              <a:rPr lang="tr-TR" sz="2000" dirty="0">
                <a:solidFill>
                  <a:schemeClr val="bg1">
                    <a:lumMod val="50000"/>
                  </a:schemeClr>
                </a:solidFill>
              </a:rPr>
              <a:t> </a:t>
            </a:r>
            <a:r>
              <a:rPr lang="tr-TR" sz="2000" dirty="0" err="1">
                <a:solidFill>
                  <a:schemeClr val="bg1">
                    <a:lumMod val="50000"/>
                  </a:schemeClr>
                </a:solidFill>
              </a:rPr>
              <a:t>Types</a:t>
            </a:r>
            <a:endParaRPr lang="tr-TR" sz="2000" dirty="0">
              <a:solidFill>
                <a:schemeClr val="bg1">
                  <a:lumMod val="50000"/>
                </a:schemeClr>
              </a:solidFill>
            </a:endParaRPr>
          </a:p>
        </p:txBody>
      </p:sp>
      <p:sp>
        <p:nvSpPr>
          <p:cNvPr id="11" name="Dikdörtgen 10">
            <a:extLst>
              <a:ext uri="{FF2B5EF4-FFF2-40B4-BE49-F238E27FC236}">
                <a16:creationId xmlns:a16="http://schemas.microsoft.com/office/drawing/2014/main" id="{67C7ECAD-D139-42A7-B26C-9727455ECC22}"/>
              </a:ext>
            </a:extLst>
          </p:cNvPr>
          <p:cNvSpPr/>
          <p:nvPr/>
        </p:nvSpPr>
        <p:spPr>
          <a:xfrm>
            <a:off x="755576" y="2033068"/>
            <a:ext cx="3353803" cy="369332"/>
          </a:xfrm>
          <a:prstGeom prst="rect">
            <a:avLst/>
          </a:prstGeom>
        </p:spPr>
        <p:txBody>
          <a:bodyPr wrap="none">
            <a:spAutoFit/>
          </a:bodyPr>
          <a:lstStyle/>
          <a:p>
            <a:r>
              <a:rPr lang="tr-TR" dirty="0">
                <a:solidFill>
                  <a:schemeClr val="bg1">
                    <a:lumMod val="50000"/>
                  </a:schemeClr>
                </a:solidFill>
              </a:rPr>
              <a:t>10.2.1.a </a:t>
            </a:r>
            <a:r>
              <a:rPr lang="tr-TR" dirty="0" err="1">
                <a:solidFill>
                  <a:schemeClr val="bg1">
                    <a:lumMod val="50000"/>
                  </a:schemeClr>
                </a:solidFill>
              </a:rPr>
              <a:t>Thermosets</a:t>
            </a:r>
            <a:r>
              <a:rPr lang="tr-TR" dirty="0">
                <a:solidFill>
                  <a:schemeClr val="bg1">
                    <a:lumMod val="50000"/>
                  </a:schemeClr>
                </a:solidFill>
              </a:rPr>
              <a:t> - </a:t>
            </a:r>
            <a:r>
              <a:rPr lang="tr-TR" dirty="0" err="1">
                <a:solidFill>
                  <a:schemeClr val="bg1">
                    <a:lumMod val="50000"/>
                  </a:schemeClr>
                </a:solidFill>
              </a:rPr>
              <a:t>Continue</a:t>
            </a:r>
            <a:endParaRPr lang="tr-TR" dirty="0">
              <a:solidFill>
                <a:schemeClr val="bg1">
                  <a:lumMod val="50000"/>
                </a:schemeClr>
              </a:solidFill>
            </a:endParaRPr>
          </a:p>
        </p:txBody>
      </p:sp>
      <p:sp>
        <p:nvSpPr>
          <p:cNvPr id="12" name="Dikdörtgen 11">
            <a:extLst>
              <a:ext uri="{FF2B5EF4-FFF2-40B4-BE49-F238E27FC236}">
                <a16:creationId xmlns:a16="http://schemas.microsoft.com/office/drawing/2014/main" id="{8BC5B7DA-FACB-4448-A56E-02AC6CDC7FA3}"/>
              </a:ext>
            </a:extLst>
          </p:cNvPr>
          <p:cNvSpPr/>
          <p:nvPr/>
        </p:nvSpPr>
        <p:spPr>
          <a:xfrm>
            <a:off x="410645" y="1599536"/>
            <a:ext cx="8352928" cy="369332"/>
          </a:xfrm>
          <a:prstGeom prst="rect">
            <a:avLst/>
          </a:prstGeom>
        </p:spPr>
        <p:txBody>
          <a:bodyPr wrap="square">
            <a:spAutoFit/>
          </a:bodyPr>
          <a:lstStyle/>
          <a:p>
            <a:r>
              <a:rPr lang="tr-TR" dirty="0">
                <a:solidFill>
                  <a:schemeClr val="bg1">
                    <a:lumMod val="50000"/>
                  </a:schemeClr>
                </a:solidFill>
              </a:rPr>
              <a:t>10.2.1 </a:t>
            </a:r>
            <a:r>
              <a:rPr lang="tr-TR" dirty="0" err="1">
                <a:solidFill>
                  <a:schemeClr val="bg1">
                    <a:lumMod val="50000"/>
                  </a:schemeClr>
                </a:solidFill>
              </a:rPr>
              <a:t>Plastic</a:t>
            </a:r>
            <a:r>
              <a:rPr lang="tr-TR" dirty="0">
                <a:solidFill>
                  <a:schemeClr val="bg1">
                    <a:lumMod val="50000"/>
                  </a:schemeClr>
                </a:solidFill>
              </a:rPr>
              <a:t> </a:t>
            </a:r>
            <a:r>
              <a:rPr lang="tr-TR" dirty="0" err="1">
                <a:solidFill>
                  <a:schemeClr val="bg1">
                    <a:lumMod val="50000"/>
                  </a:schemeClr>
                </a:solidFill>
              </a:rPr>
              <a:t>Matrix</a:t>
            </a:r>
            <a:r>
              <a:rPr lang="tr-TR" dirty="0">
                <a:solidFill>
                  <a:schemeClr val="bg1">
                    <a:lumMod val="50000"/>
                  </a:schemeClr>
                </a:solidFill>
              </a:rPr>
              <a:t> </a:t>
            </a:r>
            <a:r>
              <a:rPr lang="tr-TR" dirty="0" err="1">
                <a:solidFill>
                  <a:schemeClr val="bg1">
                    <a:lumMod val="50000"/>
                  </a:schemeClr>
                </a:solidFill>
              </a:rPr>
              <a:t>Materials</a:t>
            </a:r>
            <a:r>
              <a:rPr lang="tr-TR" dirty="0">
                <a:solidFill>
                  <a:schemeClr val="bg1">
                    <a:lumMod val="50000"/>
                  </a:schemeClr>
                </a:solidFill>
              </a:rPr>
              <a:t> (</a:t>
            </a:r>
            <a:r>
              <a:rPr lang="tr-TR" dirty="0" err="1">
                <a:solidFill>
                  <a:schemeClr val="bg1">
                    <a:lumMod val="50000"/>
                  </a:schemeClr>
                </a:solidFill>
              </a:rPr>
              <a:t>Resins</a:t>
            </a:r>
            <a:r>
              <a:rPr lang="tr-TR" dirty="0">
                <a:solidFill>
                  <a:schemeClr val="bg1">
                    <a:lumMod val="50000"/>
                  </a:schemeClr>
                </a:solidFill>
              </a:rPr>
              <a:t>/</a:t>
            </a:r>
            <a:r>
              <a:rPr lang="tr-TR" dirty="0" err="1">
                <a:solidFill>
                  <a:schemeClr val="bg1">
                    <a:lumMod val="50000"/>
                  </a:schemeClr>
                </a:solidFill>
              </a:rPr>
              <a:t>Polymers</a:t>
            </a:r>
            <a:r>
              <a:rPr lang="tr-TR" dirty="0">
                <a:solidFill>
                  <a:schemeClr val="bg1">
                    <a:lumMod val="50000"/>
                  </a:schemeClr>
                </a:solidFill>
              </a:rPr>
              <a:t>)</a:t>
            </a:r>
          </a:p>
        </p:txBody>
      </p:sp>
    </p:spTree>
    <p:extLst>
      <p:ext uri="{BB962C8B-B14F-4D97-AF65-F5344CB8AC3E}">
        <p14:creationId xmlns:p14="http://schemas.microsoft.com/office/powerpoint/2010/main" val="104384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up)">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up)">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up)">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208383" y="6430799"/>
            <a:ext cx="4572000" cy="339945"/>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92</a:t>
            </a:fld>
            <a:endParaRPr lang="tr-TR"/>
          </a:p>
        </p:txBody>
      </p:sp>
      <p:sp>
        <p:nvSpPr>
          <p:cNvPr id="7" name="Dikdörtgen 6"/>
          <p:cNvSpPr/>
          <p:nvPr/>
        </p:nvSpPr>
        <p:spPr>
          <a:xfrm>
            <a:off x="1432040" y="2320453"/>
            <a:ext cx="4458272" cy="457369"/>
          </a:xfrm>
          <a:prstGeom prst="rect">
            <a:avLst/>
          </a:prstGeom>
        </p:spPr>
        <p:txBody>
          <a:bodyPr wrap="none">
            <a:spAutoFit/>
          </a:bodyPr>
          <a:lstStyle/>
          <a:p>
            <a:pPr>
              <a:lnSpc>
                <a:spcPct val="150000"/>
              </a:lnSpc>
            </a:pPr>
            <a:r>
              <a:rPr lang="tr-TR" b="1" dirty="0"/>
              <a:t>	</a:t>
            </a:r>
            <a:r>
              <a:rPr lang="tr-TR" b="1" dirty="0" err="1"/>
              <a:t>Major</a:t>
            </a:r>
            <a:r>
              <a:rPr lang="tr-TR" b="1" dirty="0"/>
              <a:t> </a:t>
            </a:r>
            <a:r>
              <a:rPr lang="tr-TR" b="1" dirty="0" err="1"/>
              <a:t>Thermoset</a:t>
            </a:r>
            <a:r>
              <a:rPr lang="tr-TR" b="1" dirty="0"/>
              <a:t> </a:t>
            </a:r>
            <a:r>
              <a:rPr lang="tr-TR" b="1" dirty="0" err="1"/>
              <a:t>Materials</a:t>
            </a:r>
            <a:r>
              <a:rPr lang="tr-TR" b="1" dirty="0"/>
              <a:t>:</a:t>
            </a:r>
            <a:endParaRPr lang="tr-TR" dirty="0"/>
          </a:p>
        </p:txBody>
      </p:sp>
      <p:sp>
        <p:nvSpPr>
          <p:cNvPr id="6" name="Veri Yer Tutucusu 5"/>
          <p:cNvSpPr>
            <a:spLocks noGrp="1"/>
          </p:cNvSpPr>
          <p:nvPr>
            <p:ph type="dt" sz="half" idx="10"/>
          </p:nvPr>
        </p:nvSpPr>
        <p:spPr>
          <a:xfrm>
            <a:off x="7812360" y="6404984"/>
            <a:ext cx="1023792" cy="365760"/>
          </a:xfrm>
        </p:spPr>
        <p:txBody>
          <a:bodyPr/>
          <a:lstStyle/>
          <a:p>
            <a:r>
              <a:rPr lang="tr-TR" dirty="0"/>
              <a:t>......</a:t>
            </a:r>
          </a:p>
        </p:txBody>
      </p:sp>
      <p:sp>
        <p:nvSpPr>
          <p:cNvPr id="15" name="Başlık 1">
            <a:extLst>
              <a:ext uri="{FF2B5EF4-FFF2-40B4-BE49-F238E27FC236}">
                <a16:creationId xmlns:a16="http://schemas.microsoft.com/office/drawing/2014/main" id="{15824F99-82B0-4721-A8EE-AB89AB01389F}"/>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
        <p:nvSpPr>
          <p:cNvPr id="16" name="Dikdörtgen 15">
            <a:extLst>
              <a:ext uri="{FF2B5EF4-FFF2-40B4-BE49-F238E27FC236}">
                <a16:creationId xmlns:a16="http://schemas.microsoft.com/office/drawing/2014/main" id="{C90EA419-8727-477C-8782-5DE6925961BE}"/>
              </a:ext>
            </a:extLst>
          </p:cNvPr>
          <p:cNvSpPr/>
          <p:nvPr/>
        </p:nvSpPr>
        <p:spPr>
          <a:xfrm>
            <a:off x="2673935" y="667491"/>
            <a:ext cx="3903633" cy="400110"/>
          </a:xfrm>
          <a:prstGeom prst="rect">
            <a:avLst/>
          </a:prstGeom>
        </p:spPr>
        <p:txBody>
          <a:bodyPr wrap="none">
            <a:spAutoFit/>
          </a:bodyPr>
          <a:lstStyle/>
          <a:p>
            <a:r>
              <a:rPr lang="tr-TR" sz="2000" dirty="0">
                <a:solidFill>
                  <a:schemeClr val="bg1">
                    <a:lumMod val="50000"/>
                  </a:schemeClr>
                </a:solidFill>
              </a:rPr>
              <a:t>10.2 Main </a:t>
            </a:r>
            <a:r>
              <a:rPr lang="tr-TR" sz="2000" dirty="0" err="1">
                <a:solidFill>
                  <a:schemeClr val="bg1">
                    <a:lumMod val="50000"/>
                  </a:schemeClr>
                </a:solidFill>
              </a:rPr>
              <a:t>Matrix</a:t>
            </a:r>
            <a:r>
              <a:rPr lang="tr-TR" sz="2000" dirty="0">
                <a:solidFill>
                  <a:schemeClr val="bg1">
                    <a:lumMod val="50000"/>
                  </a:schemeClr>
                </a:solidFill>
              </a:rPr>
              <a:t> </a:t>
            </a:r>
            <a:r>
              <a:rPr lang="tr-TR" sz="2000" dirty="0" err="1">
                <a:solidFill>
                  <a:schemeClr val="bg1">
                    <a:lumMod val="50000"/>
                  </a:schemeClr>
                </a:solidFill>
              </a:rPr>
              <a:t>Material</a:t>
            </a:r>
            <a:r>
              <a:rPr lang="tr-TR" sz="2000" dirty="0">
                <a:solidFill>
                  <a:schemeClr val="bg1">
                    <a:lumMod val="50000"/>
                  </a:schemeClr>
                </a:solidFill>
              </a:rPr>
              <a:t> </a:t>
            </a:r>
            <a:r>
              <a:rPr lang="tr-TR" sz="2000" dirty="0" err="1">
                <a:solidFill>
                  <a:schemeClr val="bg1">
                    <a:lumMod val="50000"/>
                  </a:schemeClr>
                </a:solidFill>
              </a:rPr>
              <a:t>Types</a:t>
            </a:r>
            <a:endParaRPr lang="tr-TR" sz="2000" dirty="0">
              <a:solidFill>
                <a:schemeClr val="bg1">
                  <a:lumMod val="50000"/>
                </a:schemeClr>
              </a:solidFill>
            </a:endParaRPr>
          </a:p>
        </p:txBody>
      </p:sp>
      <p:sp>
        <p:nvSpPr>
          <p:cNvPr id="17" name="Dikdörtgen 16">
            <a:extLst>
              <a:ext uri="{FF2B5EF4-FFF2-40B4-BE49-F238E27FC236}">
                <a16:creationId xmlns:a16="http://schemas.microsoft.com/office/drawing/2014/main" id="{DE6284B5-2530-4DD2-8CE8-A4041E130262}"/>
              </a:ext>
            </a:extLst>
          </p:cNvPr>
          <p:cNvSpPr/>
          <p:nvPr/>
        </p:nvSpPr>
        <p:spPr>
          <a:xfrm>
            <a:off x="2339752" y="2766804"/>
            <a:ext cx="4572000" cy="3365858"/>
          </a:xfrm>
          <a:prstGeom prst="rect">
            <a:avLst/>
          </a:prstGeom>
        </p:spPr>
        <p:txBody>
          <a:bodyPr>
            <a:spAutoFit/>
          </a:bodyPr>
          <a:lstStyle/>
          <a:p>
            <a:pPr marL="514350" indent="-514350">
              <a:lnSpc>
                <a:spcPct val="150000"/>
              </a:lnSpc>
              <a:buFont typeface="+mj-lt"/>
              <a:buAutoNum type="arabicPeriod"/>
            </a:pPr>
            <a:r>
              <a:rPr lang="tr-TR" dirty="0"/>
              <a:t> Polyester,  </a:t>
            </a:r>
          </a:p>
          <a:p>
            <a:pPr marL="514350" indent="-514350">
              <a:lnSpc>
                <a:spcPct val="150000"/>
              </a:lnSpc>
              <a:buFont typeface="+mj-lt"/>
              <a:buAutoNum type="arabicPeriod"/>
            </a:pPr>
            <a:r>
              <a:rPr lang="tr-TR" dirty="0" err="1"/>
              <a:t>Epoxy</a:t>
            </a:r>
            <a:r>
              <a:rPr lang="tr-TR" dirty="0"/>
              <a:t>,</a:t>
            </a:r>
          </a:p>
          <a:p>
            <a:pPr marL="514350" indent="-514350">
              <a:lnSpc>
                <a:spcPct val="150000"/>
              </a:lnSpc>
              <a:buFont typeface="+mj-lt"/>
              <a:buAutoNum type="arabicPeriod"/>
            </a:pPr>
            <a:r>
              <a:rPr lang="tr-TR" dirty="0" err="1"/>
              <a:t>Phenolic</a:t>
            </a:r>
            <a:r>
              <a:rPr lang="tr-TR" dirty="0"/>
              <a:t>,  </a:t>
            </a:r>
          </a:p>
          <a:p>
            <a:pPr marL="514350" indent="-514350">
              <a:lnSpc>
                <a:spcPct val="150000"/>
              </a:lnSpc>
              <a:buFont typeface="+mj-lt"/>
              <a:buAutoNum type="arabicPeriod"/>
            </a:pPr>
            <a:r>
              <a:rPr lang="tr-TR" dirty="0" err="1"/>
              <a:t>Silicon</a:t>
            </a:r>
            <a:r>
              <a:rPr lang="tr-TR" dirty="0"/>
              <a:t>,  </a:t>
            </a:r>
          </a:p>
          <a:p>
            <a:pPr marL="514350" indent="-514350">
              <a:lnSpc>
                <a:spcPct val="150000"/>
              </a:lnSpc>
              <a:buFont typeface="+mj-lt"/>
              <a:buAutoNum type="arabicPeriod"/>
            </a:pPr>
            <a:r>
              <a:rPr lang="tr-TR" dirty="0" err="1"/>
              <a:t>Polyimide</a:t>
            </a:r>
            <a:r>
              <a:rPr lang="tr-TR" dirty="0"/>
              <a:t>,  </a:t>
            </a:r>
          </a:p>
          <a:p>
            <a:pPr marL="514350" indent="-514350">
              <a:lnSpc>
                <a:spcPct val="150000"/>
              </a:lnSpc>
              <a:buFont typeface="+mj-lt"/>
              <a:buAutoNum type="arabicPeriod"/>
            </a:pPr>
            <a:r>
              <a:rPr lang="tr-TR" dirty="0" err="1"/>
              <a:t>Polyurethane</a:t>
            </a:r>
            <a:r>
              <a:rPr lang="tr-TR" dirty="0"/>
              <a:t>,  </a:t>
            </a:r>
          </a:p>
          <a:p>
            <a:pPr marL="514350" indent="-514350">
              <a:lnSpc>
                <a:spcPct val="150000"/>
              </a:lnSpc>
              <a:buFont typeface="+mj-lt"/>
              <a:buAutoNum type="arabicPeriod"/>
            </a:pPr>
            <a:r>
              <a:rPr lang="tr-TR" dirty="0" err="1"/>
              <a:t>Cynate</a:t>
            </a:r>
            <a:r>
              <a:rPr lang="tr-TR" dirty="0"/>
              <a:t> </a:t>
            </a:r>
            <a:r>
              <a:rPr lang="tr-TR" dirty="0" err="1"/>
              <a:t>Esters</a:t>
            </a:r>
            <a:endParaRPr lang="tr-TR" dirty="0"/>
          </a:p>
          <a:p>
            <a:pPr marL="514350" indent="-514350">
              <a:lnSpc>
                <a:spcPct val="150000"/>
              </a:lnSpc>
              <a:buFont typeface="+mj-lt"/>
              <a:buAutoNum type="arabicPeriod"/>
            </a:pPr>
            <a:r>
              <a:rPr lang="tr-TR" dirty="0"/>
              <a:t>High </a:t>
            </a:r>
            <a:r>
              <a:rPr lang="tr-TR" dirty="0" err="1"/>
              <a:t>Temperature</a:t>
            </a:r>
            <a:r>
              <a:rPr lang="tr-TR" dirty="0"/>
              <a:t> </a:t>
            </a:r>
            <a:r>
              <a:rPr lang="tr-TR" dirty="0" err="1"/>
              <a:t>Resins</a:t>
            </a:r>
            <a:endParaRPr lang="tr-TR" dirty="0"/>
          </a:p>
        </p:txBody>
      </p:sp>
      <p:sp>
        <p:nvSpPr>
          <p:cNvPr id="18" name="Dikdörtgen 17">
            <a:extLst>
              <a:ext uri="{FF2B5EF4-FFF2-40B4-BE49-F238E27FC236}">
                <a16:creationId xmlns:a16="http://schemas.microsoft.com/office/drawing/2014/main" id="{4E36A0B8-0B2A-49DF-8070-A4BA8E43AC0C}"/>
              </a:ext>
            </a:extLst>
          </p:cNvPr>
          <p:cNvSpPr/>
          <p:nvPr/>
        </p:nvSpPr>
        <p:spPr>
          <a:xfrm>
            <a:off x="662850" y="1989004"/>
            <a:ext cx="3353803" cy="369332"/>
          </a:xfrm>
          <a:prstGeom prst="rect">
            <a:avLst/>
          </a:prstGeom>
        </p:spPr>
        <p:txBody>
          <a:bodyPr wrap="none">
            <a:spAutoFit/>
          </a:bodyPr>
          <a:lstStyle/>
          <a:p>
            <a:r>
              <a:rPr lang="tr-TR" dirty="0">
                <a:solidFill>
                  <a:schemeClr val="bg1">
                    <a:lumMod val="50000"/>
                  </a:schemeClr>
                </a:solidFill>
              </a:rPr>
              <a:t>10.2.1.a </a:t>
            </a:r>
            <a:r>
              <a:rPr lang="tr-TR" dirty="0" err="1">
                <a:solidFill>
                  <a:schemeClr val="bg1">
                    <a:lumMod val="50000"/>
                  </a:schemeClr>
                </a:solidFill>
              </a:rPr>
              <a:t>Thermosets</a:t>
            </a:r>
            <a:r>
              <a:rPr lang="tr-TR" dirty="0">
                <a:solidFill>
                  <a:schemeClr val="bg1">
                    <a:lumMod val="50000"/>
                  </a:schemeClr>
                </a:solidFill>
              </a:rPr>
              <a:t> - </a:t>
            </a:r>
            <a:r>
              <a:rPr lang="tr-TR" dirty="0" err="1">
                <a:solidFill>
                  <a:schemeClr val="bg1">
                    <a:lumMod val="50000"/>
                  </a:schemeClr>
                </a:solidFill>
              </a:rPr>
              <a:t>Continue</a:t>
            </a:r>
            <a:endParaRPr lang="tr-TR" dirty="0">
              <a:solidFill>
                <a:schemeClr val="bg1">
                  <a:lumMod val="50000"/>
                </a:schemeClr>
              </a:solidFill>
            </a:endParaRPr>
          </a:p>
        </p:txBody>
      </p:sp>
      <p:sp>
        <p:nvSpPr>
          <p:cNvPr id="19" name="Dikdörtgen 18">
            <a:extLst>
              <a:ext uri="{FF2B5EF4-FFF2-40B4-BE49-F238E27FC236}">
                <a16:creationId xmlns:a16="http://schemas.microsoft.com/office/drawing/2014/main" id="{2E962876-9DAF-4BDE-B20A-60FDE2E295D9}"/>
              </a:ext>
            </a:extLst>
          </p:cNvPr>
          <p:cNvSpPr/>
          <p:nvPr/>
        </p:nvSpPr>
        <p:spPr>
          <a:xfrm>
            <a:off x="317919" y="1555472"/>
            <a:ext cx="8352928" cy="369332"/>
          </a:xfrm>
          <a:prstGeom prst="rect">
            <a:avLst/>
          </a:prstGeom>
        </p:spPr>
        <p:txBody>
          <a:bodyPr wrap="square">
            <a:spAutoFit/>
          </a:bodyPr>
          <a:lstStyle/>
          <a:p>
            <a:r>
              <a:rPr lang="tr-TR" dirty="0">
                <a:solidFill>
                  <a:schemeClr val="bg1">
                    <a:lumMod val="50000"/>
                  </a:schemeClr>
                </a:solidFill>
              </a:rPr>
              <a:t>10.2.1 </a:t>
            </a:r>
            <a:r>
              <a:rPr lang="tr-TR" dirty="0" err="1">
                <a:solidFill>
                  <a:schemeClr val="bg1">
                    <a:lumMod val="50000"/>
                  </a:schemeClr>
                </a:solidFill>
              </a:rPr>
              <a:t>Plastic</a:t>
            </a:r>
            <a:r>
              <a:rPr lang="tr-TR" dirty="0">
                <a:solidFill>
                  <a:schemeClr val="bg1">
                    <a:lumMod val="50000"/>
                  </a:schemeClr>
                </a:solidFill>
              </a:rPr>
              <a:t> </a:t>
            </a:r>
            <a:r>
              <a:rPr lang="tr-TR" dirty="0" err="1">
                <a:solidFill>
                  <a:schemeClr val="bg1">
                    <a:lumMod val="50000"/>
                  </a:schemeClr>
                </a:solidFill>
              </a:rPr>
              <a:t>Matrix</a:t>
            </a:r>
            <a:r>
              <a:rPr lang="tr-TR" dirty="0">
                <a:solidFill>
                  <a:schemeClr val="bg1">
                    <a:lumMod val="50000"/>
                  </a:schemeClr>
                </a:solidFill>
              </a:rPr>
              <a:t> </a:t>
            </a:r>
            <a:r>
              <a:rPr lang="tr-TR" dirty="0" err="1">
                <a:solidFill>
                  <a:schemeClr val="bg1">
                    <a:lumMod val="50000"/>
                  </a:schemeClr>
                </a:solidFill>
              </a:rPr>
              <a:t>Materials</a:t>
            </a:r>
            <a:r>
              <a:rPr lang="tr-TR" dirty="0">
                <a:solidFill>
                  <a:schemeClr val="bg1">
                    <a:lumMod val="50000"/>
                  </a:schemeClr>
                </a:solidFill>
              </a:rPr>
              <a:t> (</a:t>
            </a:r>
            <a:r>
              <a:rPr lang="tr-TR" dirty="0" err="1">
                <a:solidFill>
                  <a:schemeClr val="bg1">
                    <a:lumMod val="50000"/>
                  </a:schemeClr>
                </a:solidFill>
              </a:rPr>
              <a:t>Resins</a:t>
            </a:r>
            <a:r>
              <a:rPr lang="tr-TR" dirty="0">
                <a:solidFill>
                  <a:schemeClr val="bg1">
                    <a:lumMod val="50000"/>
                  </a:schemeClr>
                </a:solidFill>
              </a:rPr>
              <a:t>/</a:t>
            </a:r>
            <a:r>
              <a:rPr lang="tr-TR" dirty="0" err="1">
                <a:solidFill>
                  <a:schemeClr val="bg1">
                    <a:lumMod val="50000"/>
                  </a:schemeClr>
                </a:solidFill>
              </a:rPr>
              <a:t>Polymers</a:t>
            </a:r>
            <a:r>
              <a:rPr lang="tr-TR" dirty="0">
                <a:solidFill>
                  <a:schemeClr val="bg1">
                    <a:lumMod val="50000"/>
                  </a:schemeClr>
                </a:solidFill>
              </a:rPr>
              <a:t>)</a:t>
            </a:r>
          </a:p>
        </p:txBody>
      </p:sp>
    </p:spTree>
    <p:extLst>
      <p:ext uri="{BB962C8B-B14F-4D97-AF65-F5344CB8AC3E}">
        <p14:creationId xmlns:p14="http://schemas.microsoft.com/office/powerpoint/2010/main" val="125060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fade">
                                      <p:cBhvr>
                                        <p:cTn id="14" dur="500"/>
                                        <p:tgtEl>
                                          <p:spTgt spid="1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7">
                                            <p:txEl>
                                              <p:pRg st="1" end="1"/>
                                            </p:txEl>
                                          </p:spTgt>
                                        </p:tgtEl>
                                        <p:attrNameLst>
                                          <p:attrName>style.visibility</p:attrName>
                                        </p:attrNameLst>
                                      </p:cBhvr>
                                      <p:to>
                                        <p:strVal val="visible"/>
                                      </p:to>
                                    </p:set>
                                    <p:animEffect transition="in" filter="fade">
                                      <p:cBhvr>
                                        <p:cTn id="19" dur="500"/>
                                        <p:tgtEl>
                                          <p:spTgt spid="1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xEl>
                                              <p:pRg st="2" end="2"/>
                                            </p:txEl>
                                          </p:spTgt>
                                        </p:tgtEl>
                                        <p:attrNameLst>
                                          <p:attrName>style.visibility</p:attrName>
                                        </p:attrNameLst>
                                      </p:cBhvr>
                                      <p:to>
                                        <p:strVal val="visible"/>
                                      </p:to>
                                    </p:set>
                                    <p:animEffect transition="in" filter="fade">
                                      <p:cBhvr>
                                        <p:cTn id="24" dur="500"/>
                                        <p:tgtEl>
                                          <p:spTgt spid="17">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
                                            <p:txEl>
                                              <p:pRg st="3" end="3"/>
                                            </p:txEl>
                                          </p:spTgt>
                                        </p:tgtEl>
                                        <p:attrNameLst>
                                          <p:attrName>style.visibility</p:attrName>
                                        </p:attrNameLst>
                                      </p:cBhvr>
                                      <p:to>
                                        <p:strVal val="visible"/>
                                      </p:to>
                                    </p:set>
                                    <p:animEffect transition="in" filter="fade">
                                      <p:cBhvr>
                                        <p:cTn id="29" dur="500"/>
                                        <p:tgtEl>
                                          <p:spTgt spid="17">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
                                            <p:txEl>
                                              <p:pRg st="4" end="4"/>
                                            </p:txEl>
                                          </p:spTgt>
                                        </p:tgtEl>
                                        <p:attrNameLst>
                                          <p:attrName>style.visibility</p:attrName>
                                        </p:attrNameLst>
                                      </p:cBhvr>
                                      <p:to>
                                        <p:strVal val="visible"/>
                                      </p:to>
                                    </p:set>
                                    <p:animEffect transition="in" filter="fade">
                                      <p:cBhvr>
                                        <p:cTn id="34" dur="500"/>
                                        <p:tgtEl>
                                          <p:spTgt spid="17">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7">
                                            <p:txEl>
                                              <p:pRg st="5" end="5"/>
                                            </p:txEl>
                                          </p:spTgt>
                                        </p:tgtEl>
                                        <p:attrNameLst>
                                          <p:attrName>style.visibility</p:attrName>
                                        </p:attrNameLst>
                                      </p:cBhvr>
                                      <p:to>
                                        <p:strVal val="visible"/>
                                      </p:to>
                                    </p:set>
                                    <p:animEffect transition="in" filter="fade">
                                      <p:cBhvr>
                                        <p:cTn id="39" dur="500"/>
                                        <p:tgtEl>
                                          <p:spTgt spid="17">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7">
                                            <p:txEl>
                                              <p:pRg st="6" end="6"/>
                                            </p:txEl>
                                          </p:spTgt>
                                        </p:tgtEl>
                                        <p:attrNameLst>
                                          <p:attrName>style.visibility</p:attrName>
                                        </p:attrNameLst>
                                      </p:cBhvr>
                                      <p:to>
                                        <p:strVal val="visible"/>
                                      </p:to>
                                    </p:set>
                                    <p:animEffect transition="in" filter="fade">
                                      <p:cBhvr>
                                        <p:cTn id="44" dur="500"/>
                                        <p:tgtEl>
                                          <p:spTgt spid="17">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7">
                                            <p:txEl>
                                              <p:pRg st="7" end="7"/>
                                            </p:txEl>
                                          </p:spTgt>
                                        </p:tgtEl>
                                        <p:attrNameLst>
                                          <p:attrName>style.visibility</p:attrName>
                                        </p:attrNameLst>
                                      </p:cBhvr>
                                      <p:to>
                                        <p:strVal val="visible"/>
                                      </p:to>
                                    </p:set>
                                    <p:animEffect transition="in" filter="fade">
                                      <p:cBhvr>
                                        <p:cTn id="49" dur="500"/>
                                        <p:tgtEl>
                                          <p:spTgt spid="1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339752" y="6404984"/>
            <a:ext cx="5419328"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93</a:t>
            </a:fld>
            <a:endParaRPr lang="tr-TR"/>
          </a:p>
        </p:txBody>
      </p:sp>
      <p:sp>
        <p:nvSpPr>
          <p:cNvPr id="6" name="Dikdörtgen 5"/>
          <p:cNvSpPr/>
          <p:nvPr/>
        </p:nvSpPr>
        <p:spPr>
          <a:xfrm>
            <a:off x="1004367" y="2236400"/>
            <a:ext cx="4812536" cy="369332"/>
          </a:xfrm>
          <a:prstGeom prst="rect">
            <a:avLst/>
          </a:prstGeom>
        </p:spPr>
        <p:txBody>
          <a:bodyPr wrap="none">
            <a:spAutoFit/>
          </a:bodyPr>
          <a:lstStyle/>
          <a:p>
            <a:r>
              <a:rPr lang="tr-TR" b="1" dirty="0">
                <a:solidFill>
                  <a:schemeClr val="tx2">
                    <a:satMod val="130000"/>
                  </a:schemeClr>
                </a:solidFill>
              </a:rPr>
              <a:t>10.2.1.a.1 POLYESTER THERMOSETS</a:t>
            </a:r>
            <a:endParaRPr lang="tr-TR" dirty="0"/>
          </a:p>
        </p:txBody>
      </p:sp>
      <p:sp>
        <p:nvSpPr>
          <p:cNvPr id="9" name="Dikdörtgen 8"/>
          <p:cNvSpPr/>
          <p:nvPr/>
        </p:nvSpPr>
        <p:spPr>
          <a:xfrm>
            <a:off x="114753" y="2545511"/>
            <a:ext cx="5746143" cy="1614353"/>
          </a:xfrm>
          <a:prstGeom prst="rect">
            <a:avLst/>
          </a:prstGeom>
        </p:spPr>
        <p:txBody>
          <a:bodyPr wrap="square">
            <a:spAutoFit/>
          </a:bodyPr>
          <a:lstStyle/>
          <a:p>
            <a:pPr marL="425196" indent="-342900" algn="just">
              <a:lnSpc>
                <a:spcPct val="150000"/>
              </a:lnSpc>
              <a:buFont typeface="+mj-lt"/>
              <a:buAutoNum type="arabicPeriod"/>
              <a:defRPr/>
            </a:pPr>
            <a:r>
              <a:rPr lang="en-US" sz="1700" dirty="0"/>
              <a:t>The word Polyester, which is a compound word, consists of the words "poly" meaning "lots of" and "ester" meaning an organic salt. It can also be expressed as “lots of organic salts”</a:t>
            </a:r>
            <a:endParaRPr lang="tr-TR" sz="1700" dirty="0"/>
          </a:p>
        </p:txBody>
      </p:sp>
      <p:pic>
        <p:nvPicPr>
          <p:cNvPr id="10" name="Picture 5" descr="depo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1739073"/>
            <a:ext cx="3024336" cy="1920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ikdörtgen 10"/>
          <p:cNvSpPr/>
          <p:nvPr/>
        </p:nvSpPr>
        <p:spPr>
          <a:xfrm>
            <a:off x="5813258" y="3692842"/>
            <a:ext cx="3320140" cy="307777"/>
          </a:xfrm>
          <a:prstGeom prst="rect">
            <a:avLst/>
          </a:prstGeom>
        </p:spPr>
        <p:txBody>
          <a:bodyPr wrap="none">
            <a:spAutoFit/>
          </a:bodyPr>
          <a:lstStyle/>
          <a:p>
            <a:pPr>
              <a:spcBef>
                <a:spcPct val="50000"/>
              </a:spcBef>
            </a:pPr>
            <a:r>
              <a:rPr lang="tr-TR" sz="1400" i="1" dirty="0" err="1"/>
              <a:t>Glass</a:t>
            </a:r>
            <a:r>
              <a:rPr lang="tr-TR" sz="1400" i="1" dirty="0"/>
              <a:t> </a:t>
            </a:r>
            <a:r>
              <a:rPr lang="tr-TR" sz="1400" i="1" dirty="0" err="1"/>
              <a:t>reinforced</a:t>
            </a:r>
            <a:r>
              <a:rPr lang="tr-TR" sz="1400" i="1" dirty="0"/>
              <a:t> Polyester (GRP) </a:t>
            </a:r>
            <a:r>
              <a:rPr lang="tr-TR" sz="1400" i="1" dirty="0" err="1"/>
              <a:t>tanks</a:t>
            </a:r>
            <a:endParaRPr lang="tr-TR" sz="1400" i="1" dirty="0"/>
          </a:p>
        </p:txBody>
      </p:sp>
      <p:sp>
        <p:nvSpPr>
          <p:cNvPr id="8" name="Veri Yer Tutucusu 7"/>
          <p:cNvSpPr>
            <a:spLocks noGrp="1"/>
          </p:cNvSpPr>
          <p:nvPr>
            <p:ph type="dt" sz="half" idx="10"/>
          </p:nvPr>
        </p:nvSpPr>
        <p:spPr/>
        <p:txBody>
          <a:bodyPr/>
          <a:lstStyle/>
          <a:p>
            <a:r>
              <a:rPr lang="tr-TR" dirty="0"/>
              <a:t>......</a:t>
            </a:r>
          </a:p>
        </p:txBody>
      </p:sp>
      <p:sp>
        <p:nvSpPr>
          <p:cNvPr id="16" name="Dikdörtgen 15">
            <a:extLst>
              <a:ext uri="{FF2B5EF4-FFF2-40B4-BE49-F238E27FC236}">
                <a16:creationId xmlns:a16="http://schemas.microsoft.com/office/drawing/2014/main" id="{F19DF93B-E543-4DE5-9CA6-34E512E55902}"/>
              </a:ext>
            </a:extLst>
          </p:cNvPr>
          <p:cNvSpPr/>
          <p:nvPr/>
        </p:nvSpPr>
        <p:spPr>
          <a:xfrm>
            <a:off x="114753" y="4060414"/>
            <a:ext cx="8918869" cy="2399183"/>
          </a:xfrm>
          <a:prstGeom prst="rect">
            <a:avLst/>
          </a:prstGeom>
        </p:spPr>
        <p:txBody>
          <a:bodyPr wrap="square">
            <a:spAutoFit/>
          </a:bodyPr>
          <a:lstStyle/>
          <a:p>
            <a:pPr marL="425196" indent="-342900" algn="just">
              <a:lnSpc>
                <a:spcPct val="150000"/>
              </a:lnSpc>
              <a:buFont typeface="+mj-lt"/>
              <a:buAutoNum type="arabicPeriod" startAt="2"/>
              <a:defRPr/>
            </a:pPr>
            <a:r>
              <a:rPr lang="en-US" sz="1700" dirty="0"/>
              <a:t>Polyesters consist of chains of ester molecules and are formed by the polymerization of terephthalic acid and ethylene glycol.</a:t>
            </a:r>
            <a:endParaRPr lang="tr-TR" sz="1700" dirty="0"/>
          </a:p>
          <a:p>
            <a:pPr marL="425196" indent="-342900" algn="just">
              <a:lnSpc>
                <a:spcPct val="150000"/>
              </a:lnSpc>
              <a:buFont typeface="+mj-lt"/>
              <a:buAutoNum type="arabicPeriod" startAt="2"/>
              <a:defRPr/>
            </a:pPr>
            <a:r>
              <a:rPr lang="en-US" sz="1700" dirty="0"/>
              <a:t>Polyester is the most widely used resin in GRP applications both in T</a:t>
            </a:r>
            <a:r>
              <a:rPr lang="tr-TR" sz="1700" dirty="0" err="1"/>
              <a:t>urkiye</a:t>
            </a:r>
            <a:r>
              <a:rPr lang="tr-TR" sz="1700" dirty="0"/>
              <a:t> </a:t>
            </a:r>
            <a:r>
              <a:rPr lang="en-US" sz="1700" dirty="0"/>
              <a:t> and in the world.</a:t>
            </a:r>
            <a:endParaRPr lang="tr-TR" sz="1700" dirty="0"/>
          </a:p>
          <a:p>
            <a:pPr marL="425196" indent="-342900" algn="just">
              <a:lnSpc>
                <a:spcPct val="150000"/>
              </a:lnSpc>
              <a:buFont typeface="+mj-lt"/>
              <a:buAutoNum type="arabicPeriod" startAt="2"/>
              <a:defRPr/>
            </a:pPr>
            <a:r>
              <a:rPr lang="en-US" sz="1700" dirty="0"/>
              <a:t>Polyester resins have high mechanical and chemical resistance at temperatures below 100 </a:t>
            </a:r>
            <a:r>
              <a:rPr lang="en-US" sz="1700" baseline="30000" dirty="0"/>
              <a:t>O</a:t>
            </a:r>
            <a:r>
              <a:rPr lang="en-US" sz="1700" dirty="0"/>
              <a:t>C.</a:t>
            </a:r>
            <a:endParaRPr lang="tr-TR" sz="1700" dirty="0"/>
          </a:p>
        </p:txBody>
      </p:sp>
      <p:sp>
        <p:nvSpPr>
          <p:cNvPr id="19" name="Başlık 1">
            <a:extLst>
              <a:ext uri="{FF2B5EF4-FFF2-40B4-BE49-F238E27FC236}">
                <a16:creationId xmlns:a16="http://schemas.microsoft.com/office/drawing/2014/main" id="{9F398C44-1888-4913-A8B5-8993F2D4D15F}"/>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
        <p:nvSpPr>
          <p:cNvPr id="20" name="Dikdörtgen 19">
            <a:extLst>
              <a:ext uri="{FF2B5EF4-FFF2-40B4-BE49-F238E27FC236}">
                <a16:creationId xmlns:a16="http://schemas.microsoft.com/office/drawing/2014/main" id="{24C158E1-C9D9-4F7E-ACE9-181EB09B0FC7}"/>
              </a:ext>
            </a:extLst>
          </p:cNvPr>
          <p:cNvSpPr/>
          <p:nvPr/>
        </p:nvSpPr>
        <p:spPr>
          <a:xfrm>
            <a:off x="2638471" y="665152"/>
            <a:ext cx="3903633" cy="400110"/>
          </a:xfrm>
          <a:prstGeom prst="rect">
            <a:avLst/>
          </a:prstGeom>
        </p:spPr>
        <p:txBody>
          <a:bodyPr wrap="none">
            <a:spAutoFit/>
          </a:bodyPr>
          <a:lstStyle/>
          <a:p>
            <a:r>
              <a:rPr lang="tr-TR" sz="2000" dirty="0">
                <a:solidFill>
                  <a:schemeClr val="bg1">
                    <a:lumMod val="50000"/>
                  </a:schemeClr>
                </a:solidFill>
              </a:rPr>
              <a:t>10.2 Main </a:t>
            </a:r>
            <a:r>
              <a:rPr lang="tr-TR" sz="2000" dirty="0" err="1">
                <a:solidFill>
                  <a:schemeClr val="bg1">
                    <a:lumMod val="50000"/>
                  </a:schemeClr>
                </a:solidFill>
              </a:rPr>
              <a:t>Matrix</a:t>
            </a:r>
            <a:r>
              <a:rPr lang="tr-TR" sz="2000" dirty="0">
                <a:solidFill>
                  <a:schemeClr val="bg1">
                    <a:lumMod val="50000"/>
                  </a:schemeClr>
                </a:solidFill>
              </a:rPr>
              <a:t> </a:t>
            </a:r>
            <a:r>
              <a:rPr lang="tr-TR" sz="2000" dirty="0" err="1">
                <a:solidFill>
                  <a:schemeClr val="bg1">
                    <a:lumMod val="50000"/>
                  </a:schemeClr>
                </a:solidFill>
              </a:rPr>
              <a:t>Material</a:t>
            </a:r>
            <a:r>
              <a:rPr lang="tr-TR" sz="2000" dirty="0">
                <a:solidFill>
                  <a:schemeClr val="bg1">
                    <a:lumMod val="50000"/>
                  </a:schemeClr>
                </a:solidFill>
              </a:rPr>
              <a:t> </a:t>
            </a:r>
            <a:r>
              <a:rPr lang="tr-TR" sz="2000" dirty="0" err="1">
                <a:solidFill>
                  <a:schemeClr val="bg1">
                    <a:lumMod val="50000"/>
                  </a:schemeClr>
                </a:solidFill>
              </a:rPr>
              <a:t>Types</a:t>
            </a:r>
            <a:endParaRPr lang="tr-TR" sz="2000" dirty="0">
              <a:solidFill>
                <a:schemeClr val="bg1">
                  <a:lumMod val="50000"/>
                </a:schemeClr>
              </a:solidFill>
            </a:endParaRPr>
          </a:p>
        </p:txBody>
      </p:sp>
      <p:sp>
        <p:nvSpPr>
          <p:cNvPr id="17" name="Dikdörtgen 16">
            <a:extLst>
              <a:ext uri="{FF2B5EF4-FFF2-40B4-BE49-F238E27FC236}">
                <a16:creationId xmlns:a16="http://schemas.microsoft.com/office/drawing/2014/main" id="{CDF9EE6D-FABB-4674-A96D-9481EE6F0EF8}"/>
              </a:ext>
            </a:extLst>
          </p:cNvPr>
          <p:cNvSpPr/>
          <p:nvPr/>
        </p:nvSpPr>
        <p:spPr>
          <a:xfrm>
            <a:off x="488217" y="1866340"/>
            <a:ext cx="3353803" cy="369332"/>
          </a:xfrm>
          <a:prstGeom prst="rect">
            <a:avLst/>
          </a:prstGeom>
        </p:spPr>
        <p:txBody>
          <a:bodyPr wrap="none">
            <a:spAutoFit/>
          </a:bodyPr>
          <a:lstStyle/>
          <a:p>
            <a:r>
              <a:rPr lang="tr-TR" dirty="0">
                <a:solidFill>
                  <a:schemeClr val="bg1">
                    <a:lumMod val="50000"/>
                  </a:schemeClr>
                </a:solidFill>
              </a:rPr>
              <a:t>10.2.1.a </a:t>
            </a:r>
            <a:r>
              <a:rPr lang="tr-TR" dirty="0" err="1">
                <a:solidFill>
                  <a:schemeClr val="bg1">
                    <a:lumMod val="50000"/>
                  </a:schemeClr>
                </a:solidFill>
              </a:rPr>
              <a:t>Thermosets</a:t>
            </a:r>
            <a:r>
              <a:rPr lang="tr-TR" dirty="0">
                <a:solidFill>
                  <a:schemeClr val="bg1">
                    <a:lumMod val="50000"/>
                  </a:schemeClr>
                </a:solidFill>
              </a:rPr>
              <a:t> - </a:t>
            </a:r>
            <a:r>
              <a:rPr lang="tr-TR" dirty="0" err="1">
                <a:solidFill>
                  <a:schemeClr val="bg1">
                    <a:lumMod val="50000"/>
                  </a:schemeClr>
                </a:solidFill>
              </a:rPr>
              <a:t>Continue</a:t>
            </a:r>
            <a:endParaRPr lang="tr-TR" dirty="0">
              <a:solidFill>
                <a:schemeClr val="bg1">
                  <a:lumMod val="50000"/>
                </a:schemeClr>
              </a:solidFill>
            </a:endParaRPr>
          </a:p>
        </p:txBody>
      </p:sp>
      <p:sp>
        <p:nvSpPr>
          <p:cNvPr id="18" name="Dikdörtgen 17">
            <a:extLst>
              <a:ext uri="{FF2B5EF4-FFF2-40B4-BE49-F238E27FC236}">
                <a16:creationId xmlns:a16="http://schemas.microsoft.com/office/drawing/2014/main" id="{B6AE0042-255E-45CD-9769-58372F01B614}"/>
              </a:ext>
            </a:extLst>
          </p:cNvPr>
          <p:cNvSpPr/>
          <p:nvPr/>
        </p:nvSpPr>
        <p:spPr>
          <a:xfrm>
            <a:off x="302855" y="1514151"/>
            <a:ext cx="8352928" cy="369332"/>
          </a:xfrm>
          <a:prstGeom prst="rect">
            <a:avLst/>
          </a:prstGeom>
        </p:spPr>
        <p:txBody>
          <a:bodyPr wrap="square">
            <a:spAutoFit/>
          </a:bodyPr>
          <a:lstStyle/>
          <a:p>
            <a:r>
              <a:rPr lang="tr-TR" dirty="0">
                <a:solidFill>
                  <a:schemeClr val="bg1">
                    <a:lumMod val="50000"/>
                  </a:schemeClr>
                </a:solidFill>
              </a:rPr>
              <a:t>10.2.1 </a:t>
            </a:r>
            <a:r>
              <a:rPr lang="tr-TR" dirty="0" err="1">
                <a:solidFill>
                  <a:schemeClr val="bg1">
                    <a:lumMod val="50000"/>
                  </a:schemeClr>
                </a:solidFill>
              </a:rPr>
              <a:t>Plastic</a:t>
            </a:r>
            <a:r>
              <a:rPr lang="tr-TR" dirty="0">
                <a:solidFill>
                  <a:schemeClr val="bg1">
                    <a:lumMod val="50000"/>
                  </a:schemeClr>
                </a:solidFill>
              </a:rPr>
              <a:t> </a:t>
            </a:r>
            <a:r>
              <a:rPr lang="tr-TR" dirty="0" err="1">
                <a:solidFill>
                  <a:schemeClr val="bg1">
                    <a:lumMod val="50000"/>
                  </a:schemeClr>
                </a:solidFill>
              </a:rPr>
              <a:t>Matrix</a:t>
            </a:r>
            <a:r>
              <a:rPr lang="tr-TR" dirty="0">
                <a:solidFill>
                  <a:schemeClr val="bg1">
                    <a:lumMod val="50000"/>
                  </a:schemeClr>
                </a:solidFill>
              </a:rPr>
              <a:t> </a:t>
            </a:r>
            <a:r>
              <a:rPr lang="tr-TR" dirty="0" err="1">
                <a:solidFill>
                  <a:schemeClr val="bg1">
                    <a:lumMod val="50000"/>
                  </a:schemeClr>
                </a:solidFill>
              </a:rPr>
              <a:t>Materials</a:t>
            </a:r>
            <a:r>
              <a:rPr lang="tr-TR" dirty="0">
                <a:solidFill>
                  <a:schemeClr val="bg1">
                    <a:lumMod val="50000"/>
                  </a:schemeClr>
                </a:solidFill>
              </a:rPr>
              <a:t> (</a:t>
            </a:r>
            <a:r>
              <a:rPr lang="tr-TR" dirty="0" err="1">
                <a:solidFill>
                  <a:schemeClr val="bg1">
                    <a:lumMod val="50000"/>
                  </a:schemeClr>
                </a:solidFill>
              </a:rPr>
              <a:t>Resins</a:t>
            </a:r>
            <a:r>
              <a:rPr lang="tr-TR" dirty="0">
                <a:solidFill>
                  <a:schemeClr val="bg1">
                    <a:lumMod val="50000"/>
                  </a:schemeClr>
                </a:solidFill>
              </a:rPr>
              <a:t>/</a:t>
            </a:r>
            <a:r>
              <a:rPr lang="tr-TR" dirty="0" err="1">
                <a:solidFill>
                  <a:schemeClr val="bg1">
                    <a:lumMod val="50000"/>
                  </a:schemeClr>
                </a:solidFill>
              </a:rPr>
              <a:t>Polymers</a:t>
            </a:r>
            <a:r>
              <a:rPr lang="tr-TR" dirty="0">
                <a:solidFill>
                  <a:schemeClr val="bg1">
                    <a:lumMod val="50000"/>
                  </a:schemeClr>
                </a:solidFill>
              </a:rPr>
              <a:t>)</a:t>
            </a:r>
          </a:p>
        </p:txBody>
      </p:sp>
    </p:spTree>
    <p:extLst>
      <p:ext uri="{BB962C8B-B14F-4D97-AF65-F5344CB8AC3E}">
        <p14:creationId xmlns:p14="http://schemas.microsoft.com/office/powerpoint/2010/main" val="133274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wipe(left)">
                                      <p:cBhvr>
                                        <p:cTn id="14" dur="500"/>
                                        <p:tgtEl>
                                          <p:spTgt spid="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fade">
                                      <p:cBhvr>
                                        <p:cTn id="24" dur="500"/>
                                        <p:tgtEl>
                                          <p:spTgt spid="1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xEl>
                                              <p:pRg st="1" end="1"/>
                                            </p:txEl>
                                          </p:spTgt>
                                        </p:tgtEl>
                                        <p:attrNameLst>
                                          <p:attrName>style.visibility</p:attrName>
                                        </p:attrNameLst>
                                      </p:cBhvr>
                                      <p:to>
                                        <p:strVal val="visible"/>
                                      </p:to>
                                    </p:set>
                                    <p:animEffect transition="in" filter="fade">
                                      <p:cBhvr>
                                        <p:cTn id="29" dur="500"/>
                                        <p:tgtEl>
                                          <p:spTgt spid="1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6">
                                            <p:txEl>
                                              <p:pRg st="2" end="2"/>
                                            </p:txEl>
                                          </p:spTgt>
                                        </p:tgtEl>
                                        <p:attrNameLst>
                                          <p:attrName>style.visibility</p:attrName>
                                        </p:attrNameLst>
                                      </p:cBhvr>
                                      <p:to>
                                        <p:strVal val="visible"/>
                                      </p:to>
                                    </p:set>
                                    <p:animEffect transition="in" filter="fade">
                                      <p:cBhvr>
                                        <p:cTn id="34"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build="p"/>
      <p:bldP spid="11" grpId="0"/>
      <p:bldP spid="16"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1957740" y="6410748"/>
            <a:ext cx="4680520" cy="330520"/>
          </a:xfrm>
        </p:spPr>
        <p:txBody>
          <a:bodyPr/>
          <a:lstStyle/>
          <a:p>
            <a:r>
              <a:rPr lang="en-US" dirty="0"/>
              <a:t>General Information About Composite Materials / Mehmet </a:t>
            </a:r>
            <a:r>
              <a:rPr lang="en-US" dirty="0" err="1"/>
              <a:t>Zor</a:t>
            </a:r>
            <a:endParaRPr lang="tr-TR" dirty="0"/>
          </a:p>
        </p:txBody>
      </p:sp>
      <p:sp>
        <p:nvSpPr>
          <p:cNvPr id="4" name="Slayt Numarası Yer Tutucusu 3"/>
          <p:cNvSpPr>
            <a:spLocks noGrp="1"/>
          </p:cNvSpPr>
          <p:nvPr>
            <p:ph type="sldNum" sz="quarter" idx="12"/>
          </p:nvPr>
        </p:nvSpPr>
        <p:spPr/>
        <p:txBody>
          <a:bodyPr/>
          <a:lstStyle/>
          <a:p>
            <a:fld id="{B7840E83-AC17-4BB5-BC43-751DE1ADA5B1}" type="slidenum">
              <a:rPr lang="tr-TR" smtClean="0"/>
              <a:t>94</a:t>
            </a:fld>
            <a:endParaRPr lang="tr-TR"/>
          </a:p>
        </p:txBody>
      </p:sp>
      <p:sp>
        <p:nvSpPr>
          <p:cNvPr id="9" name="Dikdörtgen 8"/>
          <p:cNvSpPr/>
          <p:nvPr/>
        </p:nvSpPr>
        <p:spPr>
          <a:xfrm>
            <a:off x="251897" y="3009650"/>
            <a:ext cx="6321573" cy="3365858"/>
          </a:xfrm>
          <a:prstGeom prst="rect">
            <a:avLst/>
          </a:prstGeom>
        </p:spPr>
        <p:txBody>
          <a:bodyPr wrap="square">
            <a:spAutoFit/>
          </a:bodyPr>
          <a:lstStyle/>
          <a:p>
            <a:pPr marL="342900" indent="-342900">
              <a:lnSpc>
                <a:spcPct val="150000"/>
              </a:lnSpc>
              <a:buFont typeface="+mj-lt"/>
              <a:buAutoNum type="arabicPeriod"/>
            </a:pPr>
            <a:r>
              <a:rPr lang="en-US" dirty="0"/>
              <a:t>In addition to being used in the painting and rubber industry, they are used as protection against corrosion in metals and against moisture in wooden materials.</a:t>
            </a:r>
            <a:endParaRPr lang="tr-TR" dirty="0"/>
          </a:p>
          <a:p>
            <a:pPr marL="342900" indent="-342900">
              <a:lnSpc>
                <a:spcPct val="150000"/>
              </a:lnSpc>
              <a:buFont typeface="+mj-lt"/>
              <a:buAutoNum type="arabicPeriod"/>
            </a:pPr>
            <a:r>
              <a:rPr lang="en-US" dirty="0"/>
              <a:t>Their use is quite common in maritime (ship frames) and construction industry (building panels).</a:t>
            </a:r>
            <a:endParaRPr lang="tr-TR" dirty="0"/>
          </a:p>
          <a:p>
            <a:pPr marL="342900" indent="-342900">
              <a:lnSpc>
                <a:spcPct val="150000"/>
              </a:lnSpc>
              <a:buFont typeface="+mj-lt"/>
              <a:buAutoNum type="arabicPeriod"/>
            </a:pPr>
            <a:r>
              <a:rPr lang="en-US" dirty="0"/>
              <a:t>In addition, fiber reinforced polyesters are widely used in the production of elements such as pipes, tanks and automotive body parts.</a:t>
            </a:r>
            <a:endParaRPr lang="tr-TR" dirty="0"/>
          </a:p>
        </p:txBody>
      </p:sp>
      <p:pic>
        <p:nvPicPr>
          <p:cNvPr id="10" name="Picture 46" descr="tekne boat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2053" y="2898975"/>
            <a:ext cx="2257304" cy="208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Metin kutusu 7"/>
          <p:cNvSpPr txBox="1"/>
          <p:nvPr/>
        </p:nvSpPr>
        <p:spPr>
          <a:xfrm>
            <a:off x="2176514" y="2640318"/>
            <a:ext cx="4051969" cy="369332"/>
          </a:xfrm>
          <a:prstGeom prst="rect">
            <a:avLst/>
          </a:prstGeom>
          <a:noFill/>
        </p:spPr>
        <p:txBody>
          <a:bodyPr wrap="square" rtlCol="0">
            <a:spAutoFit/>
          </a:bodyPr>
          <a:lstStyle/>
          <a:p>
            <a:r>
              <a:rPr lang="tr-TR" dirty="0"/>
              <a:t>10.2.1.a.1.1 </a:t>
            </a:r>
            <a:r>
              <a:rPr lang="tr-TR" dirty="0" err="1"/>
              <a:t>Some</a:t>
            </a:r>
            <a:r>
              <a:rPr lang="tr-TR" dirty="0"/>
              <a:t> </a:t>
            </a:r>
            <a:r>
              <a:rPr lang="tr-TR" dirty="0" err="1"/>
              <a:t>Areas</a:t>
            </a:r>
            <a:r>
              <a:rPr lang="tr-TR" dirty="0"/>
              <a:t> of </a:t>
            </a:r>
            <a:r>
              <a:rPr lang="tr-TR" dirty="0" err="1"/>
              <a:t>Use</a:t>
            </a:r>
            <a:r>
              <a:rPr lang="tr-TR" dirty="0"/>
              <a:t>:</a:t>
            </a:r>
          </a:p>
        </p:txBody>
      </p:sp>
      <p:sp>
        <p:nvSpPr>
          <p:cNvPr id="11" name="Veri Yer Tutucusu 10"/>
          <p:cNvSpPr>
            <a:spLocks noGrp="1"/>
          </p:cNvSpPr>
          <p:nvPr>
            <p:ph type="dt" sz="half" idx="10"/>
          </p:nvPr>
        </p:nvSpPr>
        <p:spPr/>
        <p:txBody>
          <a:bodyPr/>
          <a:lstStyle/>
          <a:p>
            <a:r>
              <a:rPr lang="tr-TR" dirty="0"/>
              <a:t>......</a:t>
            </a:r>
          </a:p>
        </p:txBody>
      </p:sp>
      <p:sp>
        <p:nvSpPr>
          <p:cNvPr id="19" name="Başlık 1">
            <a:extLst>
              <a:ext uri="{FF2B5EF4-FFF2-40B4-BE49-F238E27FC236}">
                <a16:creationId xmlns:a16="http://schemas.microsoft.com/office/drawing/2014/main" id="{2C28051F-3C95-481C-B3EF-B133B933F14C}"/>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
        <p:nvSpPr>
          <p:cNvPr id="20" name="Dikdörtgen 19">
            <a:extLst>
              <a:ext uri="{FF2B5EF4-FFF2-40B4-BE49-F238E27FC236}">
                <a16:creationId xmlns:a16="http://schemas.microsoft.com/office/drawing/2014/main" id="{CBDA4BF0-A740-4BF4-9F93-3EB074C6934B}"/>
              </a:ext>
            </a:extLst>
          </p:cNvPr>
          <p:cNvSpPr/>
          <p:nvPr/>
        </p:nvSpPr>
        <p:spPr>
          <a:xfrm>
            <a:off x="2617135" y="664159"/>
            <a:ext cx="3903633" cy="400110"/>
          </a:xfrm>
          <a:prstGeom prst="rect">
            <a:avLst/>
          </a:prstGeom>
        </p:spPr>
        <p:txBody>
          <a:bodyPr wrap="none">
            <a:spAutoFit/>
          </a:bodyPr>
          <a:lstStyle/>
          <a:p>
            <a:r>
              <a:rPr lang="tr-TR" sz="2000" dirty="0">
                <a:solidFill>
                  <a:schemeClr val="bg1">
                    <a:lumMod val="50000"/>
                  </a:schemeClr>
                </a:solidFill>
              </a:rPr>
              <a:t>10.2 Main </a:t>
            </a:r>
            <a:r>
              <a:rPr lang="tr-TR" sz="2000" dirty="0" err="1">
                <a:solidFill>
                  <a:schemeClr val="bg1">
                    <a:lumMod val="50000"/>
                  </a:schemeClr>
                </a:solidFill>
              </a:rPr>
              <a:t>Matrix</a:t>
            </a:r>
            <a:r>
              <a:rPr lang="tr-TR" sz="2000" dirty="0">
                <a:solidFill>
                  <a:schemeClr val="bg1">
                    <a:lumMod val="50000"/>
                  </a:schemeClr>
                </a:solidFill>
              </a:rPr>
              <a:t> </a:t>
            </a:r>
            <a:r>
              <a:rPr lang="tr-TR" sz="2000" dirty="0" err="1">
                <a:solidFill>
                  <a:schemeClr val="bg1">
                    <a:lumMod val="50000"/>
                  </a:schemeClr>
                </a:solidFill>
              </a:rPr>
              <a:t>Material</a:t>
            </a:r>
            <a:r>
              <a:rPr lang="tr-TR" sz="2000" dirty="0">
                <a:solidFill>
                  <a:schemeClr val="bg1">
                    <a:lumMod val="50000"/>
                  </a:schemeClr>
                </a:solidFill>
              </a:rPr>
              <a:t> </a:t>
            </a:r>
            <a:r>
              <a:rPr lang="tr-TR" sz="2000" dirty="0" err="1">
                <a:solidFill>
                  <a:schemeClr val="bg1">
                    <a:lumMod val="50000"/>
                  </a:schemeClr>
                </a:solidFill>
              </a:rPr>
              <a:t>Types</a:t>
            </a:r>
            <a:endParaRPr lang="tr-TR" sz="2000" dirty="0">
              <a:solidFill>
                <a:schemeClr val="bg1">
                  <a:lumMod val="50000"/>
                </a:schemeClr>
              </a:solidFill>
            </a:endParaRPr>
          </a:p>
        </p:txBody>
      </p:sp>
      <p:sp>
        <p:nvSpPr>
          <p:cNvPr id="13" name="Dikdörtgen 12">
            <a:extLst>
              <a:ext uri="{FF2B5EF4-FFF2-40B4-BE49-F238E27FC236}">
                <a16:creationId xmlns:a16="http://schemas.microsoft.com/office/drawing/2014/main" id="{67C52101-232A-4E06-95CF-1A5D582F3ABC}"/>
              </a:ext>
            </a:extLst>
          </p:cNvPr>
          <p:cNvSpPr/>
          <p:nvPr/>
        </p:nvSpPr>
        <p:spPr>
          <a:xfrm>
            <a:off x="1187624" y="2243592"/>
            <a:ext cx="4144083" cy="369332"/>
          </a:xfrm>
          <a:prstGeom prst="rect">
            <a:avLst/>
          </a:prstGeom>
        </p:spPr>
        <p:txBody>
          <a:bodyPr wrap="none">
            <a:spAutoFit/>
          </a:bodyPr>
          <a:lstStyle/>
          <a:p>
            <a:r>
              <a:rPr lang="tr-TR" dirty="0">
                <a:solidFill>
                  <a:schemeClr val="bg1">
                    <a:lumMod val="50000"/>
                  </a:schemeClr>
                </a:solidFill>
              </a:rPr>
              <a:t>10.2.1.a.1 POLYESTER THERMOSETS</a:t>
            </a:r>
          </a:p>
        </p:txBody>
      </p:sp>
      <p:sp>
        <p:nvSpPr>
          <p:cNvPr id="17" name="Dikdörtgen 16">
            <a:extLst>
              <a:ext uri="{FF2B5EF4-FFF2-40B4-BE49-F238E27FC236}">
                <a16:creationId xmlns:a16="http://schemas.microsoft.com/office/drawing/2014/main" id="{966305CF-3882-486D-88B0-030FF6E70A4A}"/>
              </a:ext>
            </a:extLst>
          </p:cNvPr>
          <p:cNvSpPr/>
          <p:nvPr/>
        </p:nvSpPr>
        <p:spPr>
          <a:xfrm>
            <a:off x="683568" y="1862098"/>
            <a:ext cx="2217274" cy="369332"/>
          </a:xfrm>
          <a:prstGeom prst="rect">
            <a:avLst/>
          </a:prstGeom>
        </p:spPr>
        <p:txBody>
          <a:bodyPr wrap="none">
            <a:spAutoFit/>
          </a:bodyPr>
          <a:lstStyle/>
          <a:p>
            <a:r>
              <a:rPr lang="tr-TR" dirty="0">
                <a:solidFill>
                  <a:schemeClr val="bg1">
                    <a:lumMod val="50000"/>
                  </a:schemeClr>
                </a:solidFill>
              </a:rPr>
              <a:t>10.2.1.a </a:t>
            </a:r>
            <a:r>
              <a:rPr lang="tr-TR" dirty="0" err="1">
                <a:solidFill>
                  <a:schemeClr val="bg1">
                    <a:lumMod val="50000"/>
                  </a:schemeClr>
                </a:solidFill>
              </a:rPr>
              <a:t>Thermosets</a:t>
            </a:r>
            <a:endParaRPr lang="tr-TR" dirty="0">
              <a:solidFill>
                <a:schemeClr val="bg1">
                  <a:lumMod val="50000"/>
                </a:schemeClr>
              </a:solidFill>
            </a:endParaRPr>
          </a:p>
        </p:txBody>
      </p:sp>
      <p:sp>
        <p:nvSpPr>
          <p:cNvPr id="18" name="Dikdörtgen 17">
            <a:extLst>
              <a:ext uri="{FF2B5EF4-FFF2-40B4-BE49-F238E27FC236}">
                <a16:creationId xmlns:a16="http://schemas.microsoft.com/office/drawing/2014/main" id="{40CEB0BC-BA4E-48B8-B233-86FAA2F1326D}"/>
              </a:ext>
            </a:extLst>
          </p:cNvPr>
          <p:cNvSpPr/>
          <p:nvPr/>
        </p:nvSpPr>
        <p:spPr>
          <a:xfrm>
            <a:off x="414104" y="1512047"/>
            <a:ext cx="8352928" cy="369332"/>
          </a:xfrm>
          <a:prstGeom prst="rect">
            <a:avLst/>
          </a:prstGeom>
        </p:spPr>
        <p:txBody>
          <a:bodyPr wrap="square">
            <a:spAutoFit/>
          </a:bodyPr>
          <a:lstStyle/>
          <a:p>
            <a:r>
              <a:rPr lang="tr-TR" dirty="0">
                <a:solidFill>
                  <a:schemeClr val="bg1">
                    <a:lumMod val="50000"/>
                  </a:schemeClr>
                </a:solidFill>
              </a:rPr>
              <a:t>10.2.1 </a:t>
            </a:r>
            <a:r>
              <a:rPr lang="tr-TR" dirty="0" err="1">
                <a:solidFill>
                  <a:schemeClr val="bg1">
                    <a:lumMod val="50000"/>
                  </a:schemeClr>
                </a:solidFill>
              </a:rPr>
              <a:t>Plastic</a:t>
            </a:r>
            <a:r>
              <a:rPr lang="tr-TR" dirty="0">
                <a:solidFill>
                  <a:schemeClr val="bg1">
                    <a:lumMod val="50000"/>
                  </a:schemeClr>
                </a:solidFill>
              </a:rPr>
              <a:t> </a:t>
            </a:r>
            <a:r>
              <a:rPr lang="tr-TR" dirty="0" err="1">
                <a:solidFill>
                  <a:schemeClr val="bg1">
                    <a:lumMod val="50000"/>
                  </a:schemeClr>
                </a:solidFill>
              </a:rPr>
              <a:t>Matrix</a:t>
            </a:r>
            <a:r>
              <a:rPr lang="tr-TR" dirty="0">
                <a:solidFill>
                  <a:schemeClr val="bg1">
                    <a:lumMod val="50000"/>
                  </a:schemeClr>
                </a:solidFill>
              </a:rPr>
              <a:t> </a:t>
            </a:r>
            <a:r>
              <a:rPr lang="tr-TR" dirty="0" err="1">
                <a:solidFill>
                  <a:schemeClr val="bg1">
                    <a:lumMod val="50000"/>
                  </a:schemeClr>
                </a:solidFill>
              </a:rPr>
              <a:t>Materials</a:t>
            </a:r>
            <a:r>
              <a:rPr lang="tr-TR" dirty="0">
                <a:solidFill>
                  <a:schemeClr val="bg1">
                    <a:lumMod val="50000"/>
                  </a:schemeClr>
                </a:solidFill>
              </a:rPr>
              <a:t> (</a:t>
            </a:r>
            <a:r>
              <a:rPr lang="tr-TR" dirty="0" err="1">
                <a:solidFill>
                  <a:schemeClr val="bg1">
                    <a:lumMod val="50000"/>
                  </a:schemeClr>
                </a:solidFill>
              </a:rPr>
              <a:t>Resins</a:t>
            </a:r>
            <a:r>
              <a:rPr lang="tr-TR" dirty="0">
                <a:solidFill>
                  <a:schemeClr val="bg1">
                    <a:lumMod val="50000"/>
                  </a:schemeClr>
                </a:solidFill>
              </a:rPr>
              <a:t>/</a:t>
            </a:r>
            <a:r>
              <a:rPr lang="tr-TR" dirty="0" err="1">
                <a:solidFill>
                  <a:schemeClr val="bg1">
                    <a:lumMod val="50000"/>
                  </a:schemeClr>
                </a:solidFill>
              </a:rPr>
              <a:t>Polymers</a:t>
            </a:r>
            <a:r>
              <a:rPr lang="tr-TR" dirty="0">
                <a:solidFill>
                  <a:schemeClr val="bg1">
                    <a:lumMod val="50000"/>
                  </a:schemeClr>
                </a:solidFill>
              </a:rPr>
              <a:t>)</a:t>
            </a:r>
          </a:p>
        </p:txBody>
      </p:sp>
    </p:spTree>
    <p:extLst>
      <p:ext uri="{BB962C8B-B14F-4D97-AF65-F5344CB8AC3E}">
        <p14:creationId xmlns:p14="http://schemas.microsoft.com/office/powerpoint/2010/main" val="246069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wipe(left)">
                                      <p:cBhvr>
                                        <p:cTn id="21" dur="500"/>
                                        <p:tgtEl>
                                          <p:spTgt spid="9">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xEl>
                                              <p:pRg st="1" end="1"/>
                                            </p:txEl>
                                          </p:spTgt>
                                        </p:tgtEl>
                                        <p:attrNameLst>
                                          <p:attrName>style.visibility</p:attrName>
                                        </p:attrNameLst>
                                      </p:cBhvr>
                                      <p:to>
                                        <p:strVal val="visible"/>
                                      </p:to>
                                    </p:set>
                                    <p:animEffect transition="in" filter="wipe(left)">
                                      <p:cBhvr>
                                        <p:cTn id="26" dur="500"/>
                                        <p:tgtEl>
                                          <p:spTgt spid="9">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Effect transition="in" filter="wipe(left)">
                                      <p:cBhvr>
                                        <p:cTn id="31"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8"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7840E83-AC17-4BB5-BC43-751DE1ADA5B1}" type="slidenum">
              <a:rPr lang="tr-TR" smtClean="0"/>
              <a:t>95</a:t>
            </a:fld>
            <a:endParaRPr lang="tr-TR"/>
          </a:p>
        </p:txBody>
      </p:sp>
      <p:sp>
        <p:nvSpPr>
          <p:cNvPr id="11" name="Rectangle 2" descr="Rectangle: Click to edit Master text styles&#10;Second level&#10;Third level&#10;Fourth level&#10;Fifth level"/>
          <p:cNvSpPr txBox="1">
            <a:spLocks noChangeArrowheads="1"/>
          </p:cNvSpPr>
          <p:nvPr/>
        </p:nvSpPr>
        <p:spPr>
          <a:xfrm>
            <a:off x="131325" y="3297976"/>
            <a:ext cx="8917925" cy="2991186"/>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342900" indent="-342900">
              <a:lnSpc>
                <a:spcPct val="170000"/>
              </a:lnSpc>
              <a:buFont typeface="+mj-lt"/>
              <a:buAutoNum type="arabicPeriod"/>
            </a:pPr>
            <a:r>
              <a:rPr lang="en-US" sz="1700" dirty="0"/>
              <a:t>Since polyester has a low viscosity before hardening, it wets the glass fiber well and forms a good composite with the glass fiber.</a:t>
            </a:r>
            <a:endParaRPr lang="tr-TR" sz="1700" dirty="0"/>
          </a:p>
          <a:p>
            <a:pPr marL="342900" indent="-342900">
              <a:lnSpc>
                <a:spcPct val="170000"/>
              </a:lnSpc>
              <a:buFont typeface="+mj-lt"/>
              <a:buAutoNum type="arabicPeriod"/>
            </a:pPr>
            <a:r>
              <a:rPr lang="en-US" sz="1700" dirty="0"/>
              <a:t>It is easy to use and low cost.</a:t>
            </a:r>
            <a:endParaRPr lang="tr-TR" sz="1700" dirty="0"/>
          </a:p>
          <a:p>
            <a:pPr marL="342900" indent="-342900">
              <a:lnSpc>
                <a:spcPct val="170000"/>
              </a:lnSpc>
              <a:buFont typeface="+mj-lt"/>
              <a:buAutoNum type="arabicPeriod"/>
            </a:pPr>
            <a:r>
              <a:rPr lang="en-US" sz="1700" dirty="0"/>
              <a:t>Different properties can be obtained by changing the bond shape (formula) of polyester.</a:t>
            </a:r>
            <a:endParaRPr lang="tr-TR" sz="1700" dirty="0"/>
          </a:p>
          <a:p>
            <a:pPr marL="342900" indent="-342900">
              <a:lnSpc>
                <a:spcPct val="170000"/>
              </a:lnSpc>
              <a:buFont typeface="+mj-lt"/>
              <a:buAutoNum type="arabicPeriod"/>
            </a:pPr>
            <a:r>
              <a:rPr lang="en-US" sz="1700" dirty="0"/>
              <a:t>It is suitable for use from simple molding such as hand lay-up to the most advanced molding techniques.</a:t>
            </a:r>
            <a:endParaRPr lang="tr-TR" sz="1700" dirty="0"/>
          </a:p>
        </p:txBody>
      </p:sp>
      <p:pic>
        <p:nvPicPr>
          <p:cNvPr id="31746" name="Picture 2" descr="http://d2n4wb9orp1vta.cloudfront.net/resources/images/cdn/cms/PF_0911_NAI_cordstra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75825" y="1589536"/>
            <a:ext cx="1760327" cy="1760327"/>
          </a:xfrm>
          <a:prstGeom prst="rect">
            <a:avLst/>
          </a:prstGeom>
          <a:noFill/>
          <a:extLst>
            <a:ext uri="{909E8E84-426E-40DD-AFC4-6F175D3DCCD1}">
              <a14:hiddenFill xmlns:a14="http://schemas.microsoft.com/office/drawing/2010/main">
                <a:solidFill>
                  <a:srgbClr val="FFFFFF"/>
                </a:solidFill>
              </a14:hiddenFill>
            </a:ext>
          </a:extLst>
        </p:spPr>
      </p:pic>
      <p:sp>
        <p:nvSpPr>
          <p:cNvPr id="9" name="Veri Yer Tutucusu 8"/>
          <p:cNvSpPr>
            <a:spLocks noGrp="1"/>
          </p:cNvSpPr>
          <p:nvPr>
            <p:ph type="dt" sz="half" idx="10"/>
          </p:nvPr>
        </p:nvSpPr>
        <p:spPr>
          <a:xfrm>
            <a:off x="7308304" y="6404984"/>
            <a:ext cx="1527848" cy="365760"/>
          </a:xfrm>
        </p:spPr>
        <p:txBody>
          <a:bodyPr/>
          <a:lstStyle/>
          <a:p>
            <a:r>
              <a:rPr lang="tr-TR" dirty="0"/>
              <a:t>......</a:t>
            </a:r>
          </a:p>
        </p:txBody>
      </p:sp>
      <p:sp>
        <p:nvSpPr>
          <p:cNvPr id="16" name="Başlık 1">
            <a:extLst>
              <a:ext uri="{FF2B5EF4-FFF2-40B4-BE49-F238E27FC236}">
                <a16:creationId xmlns:a16="http://schemas.microsoft.com/office/drawing/2014/main" id="{0BA84633-0452-48AE-A188-E98FEEC16297}"/>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
        <p:nvSpPr>
          <p:cNvPr id="17" name="Dikdörtgen 16">
            <a:extLst>
              <a:ext uri="{FF2B5EF4-FFF2-40B4-BE49-F238E27FC236}">
                <a16:creationId xmlns:a16="http://schemas.microsoft.com/office/drawing/2014/main" id="{A6FD6EEE-7C0F-433E-A53B-26BC4D67DD3E}"/>
              </a:ext>
            </a:extLst>
          </p:cNvPr>
          <p:cNvSpPr/>
          <p:nvPr/>
        </p:nvSpPr>
        <p:spPr>
          <a:xfrm>
            <a:off x="2638470" y="686093"/>
            <a:ext cx="3903633" cy="400110"/>
          </a:xfrm>
          <a:prstGeom prst="rect">
            <a:avLst/>
          </a:prstGeom>
        </p:spPr>
        <p:txBody>
          <a:bodyPr wrap="none">
            <a:spAutoFit/>
          </a:bodyPr>
          <a:lstStyle/>
          <a:p>
            <a:r>
              <a:rPr lang="tr-TR" sz="2000" dirty="0">
                <a:solidFill>
                  <a:schemeClr val="bg1">
                    <a:lumMod val="50000"/>
                  </a:schemeClr>
                </a:solidFill>
              </a:rPr>
              <a:t>10.2 Main </a:t>
            </a:r>
            <a:r>
              <a:rPr lang="tr-TR" sz="2000" dirty="0" err="1">
                <a:solidFill>
                  <a:schemeClr val="bg1">
                    <a:lumMod val="50000"/>
                  </a:schemeClr>
                </a:solidFill>
              </a:rPr>
              <a:t>Matrix</a:t>
            </a:r>
            <a:r>
              <a:rPr lang="tr-TR" sz="2000" dirty="0">
                <a:solidFill>
                  <a:schemeClr val="bg1">
                    <a:lumMod val="50000"/>
                  </a:schemeClr>
                </a:solidFill>
              </a:rPr>
              <a:t> </a:t>
            </a:r>
            <a:r>
              <a:rPr lang="tr-TR" sz="2000" dirty="0" err="1">
                <a:solidFill>
                  <a:schemeClr val="bg1">
                    <a:lumMod val="50000"/>
                  </a:schemeClr>
                </a:solidFill>
              </a:rPr>
              <a:t>Material</a:t>
            </a:r>
            <a:r>
              <a:rPr lang="tr-TR" sz="2000" dirty="0">
                <a:solidFill>
                  <a:schemeClr val="bg1">
                    <a:lumMod val="50000"/>
                  </a:schemeClr>
                </a:solidFill>
              </a:rPr>
              <a:t> </a:t>
            </a:r>
            <a:r>
              <a:rPr lang="tr-TR" sz="2000" dirty="0" err="1">
                <a:solidFill>
                  <a:schemeClr val="bg1">
                    <a:lumMod val="50000"/>
                  </a:schemeClr>
                </a:solidFill>
              </a:rPr>
              <a:t>Types</a:t>
            </a:r>
            <a:endParaRPr lang="tr-TR" sz="2000" dirty="0">
              <a:solidFill>
                <a:schemeClr val="bg1">
                  <a:lumMod val="50000"/>
                </a:schemeClr>
              </a:solidFill>
            </a:endParaRPr>
          </a:p>
        </p:txBody>
      </p:sp>
      <p:sp>
        <p:nvSpPr>
          <p:cNvPr id="18" name="Metin kutusu 17">
            <a:extLst>
              <a:ext uri="{FF2B5EF4-FFF2-40B4-BE49-F238E27FC236}">
                <a16:creationId xmlns:a16="http://schemas.microsoft.com/office/drawing/2014/main" id="{03436AB9-F196-4E67-B8B0-CAA9639A9434}"/>
              </a:ext>
            </a:extLst>
          </p:cNvPr>
          <p:cNvSpPr txBox="1"/>
          <p:nvPr/>
        </p:nvSpPr>
        <p:spPr>
          <a:xfrm>
            <a:off x="2335703" y="2818586"/>
            <a:ext cx="4051969" cy="369332"/>
          </a:xfrm>
          <a:prstGeom prst="rect">
            <a:avLst/>
          </a:prstGeom>
          <a:noFill/>
        </p:spPr>
        <p:txBody>
          <a:bodyPr wrap="square" rtlCol="0">
            <a:spAutoFit/>
          </a:bodyPr>
          <a:lstStyle/>
          <a:p>
            <a:r>
              <a:rPr lang="tr-TR" dirty="0">
                <a:solidFill>
                  <a:srgbClr val="FF0000"/>
                </a:solidFill>
              </a:rPr>
              <a:t>10.2.1.a.1.2 </a:t>
            </a:r>
            <a:r>
              <a:rPr lang="tr-TR" b="1" dirty="0" err="1">
                <a:solidFill>
                  <a:srgbClr val="FF0000"/>
                </a:solidFill>
              </a:rPr>
              <a:t>Some</a:t>
            </a:r>
            <a:r>
              <a:rPr lang="tr-TR" b="1" dirty="0">
                <a:solidFill>
                  <a:srgbClr val="FF0000"/>
                </a:solidFill>
              </a:rPr>
              <a:t> </a:t>
            </a:r>
            <a:r>
              <a:rPr lang="tr-TR" b="1" dirty="0" err="1">
                <a:solidFill>
                  <a:srgbClr val="FF0000"/>
                </a:solidFill>
              </a:rPr>
              <a:t>Advantages</a:t>
            </a:r>
            <a:r>
              <a:rPr lang="tr-TR" b="1" dirty="0">
                <a:solidFill>
                  <a:srgbClr val="FF0000"/>
                </a:solidFill>
              </a:rPr>
              <a:t> </a:t>
            </a:r>
            <a:r>
              <a:rPr lang="tr-TR" dirty="0">
                <a:solidFill>
                  <a:srgbClr val="FF0000"/>
                </a:solidFill>
              </a:rPr>
              <a:t>:</a:t>
            </a:r>
          </a:p>
        </p:txBody>
      </p:sp>
      <p:sp>
        <p:nvSpPr>
          <p:cNvPr id="13" name="Dikdörtgen 12">
            <a:extLst>
              <a:ext uri="{FF2B5EF4-FFF2-40B4-BE49-F238E27FC236}">
                <a16:creationId xmlns:a16="http://schemas.microsoft.com/office/drawing/2014/main" id="{ECECF59D-1FBE-4857-BCA4-446E25279747}"/>
              </a:ext>
            </a:extLst>
          </p:cNvPr>
          <p:cNvSpPr/>
          <p:nvPr/>
        </p:nvSpPr>
        <p:spPr>
          <a:xfrm>
            <a:off x="1159604" y="2295374"/>
            <a:ext cx="4144083" cy="369332"/>
          </a:xfrm>
          <a:prstGeom prst="rect">
            <a:avLst/>
          </a:prstGeom>
        </p:spPr>
        <p:txBody>
          <a:bodyPr wrap="none">
            <a:spAutoFit/>
          </a:bodyPr>
          <a:lstStyle/>
          <a:p>
            <a:r>
              <a:rPr lang="tr-TR" dirty="0">
                <a:solidFill>
                  <a:schemeClr val="bg1">
                    <a:lumMod val="50000"/>
                  </a:schemeClr>
                </a:solidFill>
              </a:rPr>
              <a:t>10.2.1.a.1 POLYESTER THERMOSETS</a:t>
            </a:r>
          </a:p>
        </p:txBody>
      </p:sp>
      <p:sp>
        <p:nvSpPr>
          <p:cNvPr id="14" name="Dikdörtgen 13">
            <a:extLst>
              <a:ext uri="{FF2B5EF4-FFF2-40B4-BE49-F238E27FC236}">
                <a16:creationId xmlns:a16="http://schemas.microsoft.com/office/drawing/2014/main" id="{2803E311-7DBC-4218-BA84-DAFB6854D101}"/>
              </a:ext>
            </a:extLst>
          </p:cNvPr>
          <p:cNvSpPr/>
          <p:nvPr/>
        </p:nvSpPr>
        <p:spPr>
          <a:xfrm>
            <a:off x="655548" y="1913880"/>
            <a:ext cx="2217274" cy="369332"/>
          </a:xfrm>
          <a:prstGeom prst="rect">
            <a:avLst/>
          </a:prstGeom>
        </p:spPr>
        <p:txBody>
          <a:bodyPr wrap="none">
            <a:spAutoFit/>
          </a:bodyPr>
          <a:lstStyle/>
          <a:p>
            <a:r>
              <a:rPr lang="tr-TR" dirty="0">
                <a:solidFill>
                  <a:schemeClr val="bg1">
                    <a:lumMod val="50000"/>
                  </a:schemeClr>
                </a:solidFill>
              </a:rPr>
              <a:t>10.2.1.a </a:t>
            </a:r>
            <a:r>
              <a:rPr lang="tr-TR" dirty="0" err="1">
                <a:solidFill>
                  <a:schemeClr val="bg1">
                    <a:lumMod val="50000"/>
                  </a:schemeClr>
                </a:solidFill>
              </a:rPr>
              <a:t>Thermosets</a:t>
            </a:r>
            <a:endParaRPr lang="tr-TR" dirty="0">
              <a:solidFill>
                <a:schemeClr val="bg1">
                  <a:lumMod val="50000"/>
                </a:schemeClr>
              </a:solidFill>
            </a:endParaRPr>
          </a:p>
        </p:txBody>
      </p:sp>
      <p:sp>
        <p:nvSpPr>
          <p:cNvPr id="15" name="Dikdörtgen 14">
            <a:extLst>
              <a:ext uri="{FF2B5EF4-FFF2-40B4-BE49-F238E27FC236}">
                <a16:creationId xmlns:a16="http://schemas.microsoft.com/office/drawing/2014/main" id="{75D4D07D-A184-4290-9DF5-07AF1BCE3B5E}"/>
              </a:ext>
            </a:extLst>
          </p:cNvPr>
          <p:cNvSpPr/>
          <p:nvPr/>
        </p:nvSpPr>
        <p:spPr>
          <a:xfrm>
            <a:off x="386084" y="1563829"/>
            <a:ext cx="8352928" cy="369332"/>
          </a:xfrm>
          <a:prstGeom prst="rect">
            <a:avLst/>
          </a:prstGeom>
        </p:spPr>
        <p:txBody>
          <a:bodyPr wrap="square">
            <a:spAutoFit/>
          </a:bodyPr>
          <a:lstStyle/>
          <a:p>
            <a:r>
              <a:rPr lang="tr-TR" dirty="0">
                <a:solidFill>
                  <a:schemeClr val="bg1">
                    <a:lumMod val="50000"/>
                  </a:schemeClr>
                </a:solidFill>
              </a:rPr>
              <a:t>10.2.1 </a:t>
            </a:r>
            <a:r>
              <a:rPr lang="tr-TR" dirty="0" err="1">
                <a:solidFill>
                  <a:schemeClr val="bg1">
                    <a:lumMod val="50000"/>
                  </a:schemeClr>
                </a:solidFill>
              </a:rPr>
              <a:t>Plastic</a:t>
            </a:r>
            <a:r>
              <a:rPr lang="tr-TR" dirty="0">
                <a:solidFill>
                  <a:schemeClr val="bg1">
                    <a:lumMod val="50000"/>
                  </a:schemeClr>
                </a:solidFill>
              </a:rPr>
              <a:t> </a:t>
            </a:r>
            <a:r>
              <a:rPr lang="tr-TR" dirty="0" err="1">
                <a:solidFill>
                  <a:schemeClr val="bg1">
                    <a:lumMod val="50000"/>
                  </a:schemeClr>
                </a:solidFill>
              </a:rPr>
              <a:t>Matrix</a:t>
            </a:r>
            <a:r>
              <a:rPr lang="tr-TR" dirty="0">
                <a:solidFill>
                  <a:schemeClr val="bg1">
                    <a:lumMod val="50000"/>
                  </a:schemeClr>
                </a:solidFill>
              </a:rPr>
              <a:t> </a:t>
            </a:r>
            <a:r>
              <a:rPr lang="tr-TR" dirty="0" err="1">
                <a:solidFill>
                  <a:schemeClr val="bg1">
                    <a:lumMod val="50000"/>
                  </a:schemeClr>
                </a:solidFill>
              </a:rPr>
              <a:t>Materials</a:t>
            </a:r>
            <a:r>
              <a:rPr lang="tr-TR" dirty="0">
                <a:solidFill>
                  <a:schemeClr val="bg1">
                    <a:lumMod val="50000"/>
                  </a:schemeClr>
                </a:solidFill>
              </a:rPr>
              <a:t> (</a:t>
            </a:r>
            <a:r>
              <a:rPr lang="tr-TR" dirty="0" err="1">
                <a:solidFill>
                  <a:schemeClr val="bg1">
                    <a:lumMod val="50000"/>
                  </a:schemeClr>
                </a:solidFill>
              </a:rPr>
              <a:t>Resins</a:t>
            </a:r>
            <a:r>
              <a:rPr lang="tr-TR" dirty="0">
                <a:solidFill>
                  <a:schemeClr val="bg1">
                    <a:lumMod val="50000"/>
                  </a:schemeClr>
                </a:solidFill>
              </a:rPr>
              <a:t>/</a:t>
            </a:r>
            <a:r>
              <a:rPr lang="tr-TR" dirty="0" err="1">
                <a:solidFill>
                  <a:schemeClr val="bg1">
                    <a:lumMod val="50000"/>
                  </a:schemeClr>
                </a:solidFill>
              </a:rPr>
              <a:t>Polymers</a:t>
            </a:r>
            <a:r>
              <a:rPr lang="tr-TR" dirty="0">
                <a:solidFill>
                  <a:schemeClr val="bg1">
                    <a:lumMod val="50000"/>
                  </a:schemeClr>
                </a:solidFill>
              </a:rPr>
              <a:t>)</a:t>
            </a:r>
          </a:p>
        </p:txBody>
      </p:sp>
      <p:sp>
        <p:nvSpPr>
          <p:cNvPr id="19" name="Altbilgi Yer Tutucusu 2">
            <a:extLst>
              <a:ext uri="{FF2B5EF4-FFF2-40B4-BE49-F238E27FC236}">
                <a16:creationId xmlns:a16="http://schemas.microsoft.com/office/drawing/2014/main" id="{115F3EB6-B99A-4F08-8833-4F950AE0D835}"/>
              </a:ext>
            </a:extLst>
          </p:cNvPr>
          <p:cNvSpPr>
            <a:spLocks noGrp="1"/>
          </p:cNvSpPr>
          <p:nvPr>
            <p:ph type="ftr" sz="quarter" idx="11"/>
          </p:nvPr>
        </p:nvSpPr>
        <p:spPr>
          <a:xfrm>
            <a:off x="1957740" y="6410748"/>
            <a:ext cx="4680520" cy="330520"/>
          </a:xfrm>
        </p:spPr>
        <p:txBody>
          <a:bodyPr/>
          <a:lstStyle/>
          <a:p>
            <a:r>
              <a:rPr lang="en-US" dirty="0"/>
              <a:t>General Information About Composite Materials / Mehmet </a:t>
            </a:r>
            <a:r>
              <a:rPr lang="en-US" dirty="0" err="1"/>
              <a:t>Zor</a:t>
            </a:r>
            <a:endParaRPr lang="tr-TR" dirty="0"/>
          </a:p>
        </p:txBody>
      </p:sp>
    </p:spTree>
    <p:extLst>
      <p:ext uri="{BB962C8B-B14F-4D97-AF65-F5344CB8AC3E}">
        <p14:creationId xmlns:p14="http://schemas.microsoft.com/office/powerpoint/2010/main" val="156991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wipe(left)">
                                      <p:cBhvr>
                                        <p:cTn id="14" dur="500"/>
                                        <p:tgtEl>
                                          <p:spTgt spid="1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wipe(left)">
                                      <p:cBhvr>
                                        <p:cTn id="19" dur="500"/>
                                        <p:tgtEl>
                                          <p:spTgt spid="11">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1">
                                            <p:txEl>
                                              <p:pRg st="2" end="2"/>
                                            </p:txEl>
                                          </p:spTgt>
                                        </p:tgtEl>
                                        <p:attrNameLst>
                                          <p:attrName>style.visibility</p:attrName>
                                        </p:attrNameLst>
                                      </p:cBhvr>
                                      <p:to>
                                        <p:strVal val="visible"/>
                                      </p:to>
                                    </p:set>
                                    <p:animEffect transition="in" filter="wipe(left)">
                                      <p:cBhvr>
                                        <p:cTn id="24" dur="500"/>
                                        <p:tgtEl>
                                          <p:spTgt spid="11">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xEl>
                                              <p:pRg st="3" end="3"/>
                                            </p:txEl>
                                          </p:spTgt>
                                        </p:tgtEl>
                                        <p:attrNameLst>
                                          <p:attrName>style.visibility</p:attrName>
                                        </p:attrNameLst>
                                      </p:cBhvr>
                                      <p:to>
                                        <p:strVal val="visible"/>
                                      </p:to>
                                    </p:set>
                                    <p:animEffect transition="in" filter="wipe(left)">
                                      <p:cBhvr>
                                        <p:cTn id="29"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8"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7840E83-AC17-4BB5-BC43-751DE1ADA5B1}" type="slidenum">
              <a:rPr lang="tr-TR" smtClean="0"/>
              <a:t>96</a:t>
            </a:fld>
            <a:endParaRPr lang="tr-TR"/>
          </a:p>
        </p:txBody>
      </p:sp>
      <p:sp>
        <p:nvSpPr>
          <p:cNvPr id="10" name="Rectangle 2" descr="Rectangle: Click to edit Master text styles&#10;Second level&#10;Third level&#10;Fourth level&#10;Fifth level"/>
          <p:cNvSpPr txBox="1">
            <a:spLocks noChangeArrowheads="1"/>
          </p:cNvSpPr>
          <p:nvPr/>
        </p:nvSpPr>
        <p:spPr>
          <a:xfrm>
            <a:off x="256050" y="2785682"/>
            <a:ext cx="7700326" cy="3546810"/>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514350" indent="-514350">
              <a:lnSpc>
                <a:spcPct val="170000"/>
              </a:lnSpc>
              <a:buFont typeface="+mj-lt"/>
              <a:buAutoNum type="arabicPeriod"/>
            </a:pPr>
            <a:r>
              <a:rPr lang="en-US" sz="1800" dirty="0"/>
              <a:t>A high rate of shrinkage (between 5…12%) occurs during hardening.</a:t>
            </a:r>
            <a:r>
              <a:rPr lang="tr-TR" sz="1800" dirty="0"/>
              <a:t> </a:t>
            </a:r>
            <a:r>
              <a:rPr lang="en-US" sz="1800" dirty="0"/>
              <a:t>This causes the fibers to buckle and break under compressive stress.</a:t>
            </a:r>
            <a:endParaRPr lang="tr-TR" sz="1800" dirty="0"/>
          </a:p>
          <a:p>
            <a:pPr marL="514350" indent="-514350">
              <a:lnSpc>
                <a:spcPct val="170000"/>
              </a:lnSpc>
              <a:buFont typeface="+mj-lt"/>
              <a:buAutoNum type="arabicPeriod"/>
            </a:pPr>
            <a:r>
              <a:rPr lang="en-US" sz="1800" dirty="0"/>
              <a:t>There is difficulty in obtaining a smooth surface.</a:t>
            </a:r>
            <a:endParaRPr lang="tr-TR" sz="1800" dirty="0"/>
          </a:p>
          <a:p>
            <a:pPr marL="514350" indent="-514350">
              <a:lnSpc>
                <a:spcPct val="170000"/>
              </a:lnSpc>
              <a:buFont typeface="+mj-lt"/>
              <a:buAutoNum type="arabicPeriod"/>
            </a:pPr>
            <a:r>
              <a:rPr lang="en-US" sz="1800" dirty="0"/>
              <a:t>They emit poisonous gas.</a:t>
            </a:r>
            <a:endParaRPr lang="tr-TR" sz="1800" dirty="0"/>
          </a:p>
          <a:p>
            <a:pPr marL="514350" indent="-514350">
              <a:lnSpc>
                <a:spcPct val="170000"/>
              </a:lnSpc>
              <a:buFont typeface="+mj-lt"/>
              <a:buAutoNum type="arabicPeriod"/>
            </a:pPr>
            <a:r>
              <a:rPr lang="en-US" sz="1800" dirty="0"/>
              <a:t>Their shelf life is short.</a:t>
            </a:r>
            <a:endParaRPr lang="tr-TR" sz="1800" dirty="0"/>
          </a:p>
          <a:p>
            <a:pPr marL="514350" indent="-514350">
              <a:lnSpc>
                <a:spcPct val="170000"/>
              </a:lnSpc>
              <a:buFont typeface="+mj-lt"/>
              <a:buAutoNum type="arabicPeriod"/>
            </a:pPr>
            <a:r>
              <a:rPr lang="en-US" sz="1800" dirty="0"/>
              <a:t>Their corrosion resistance is low in alkaline and basic environments.</a:t>
            </a:r>
            <a:endParaRPr lang="tr-TR" sz="1800" dirty="0"/>
          </a:p>
          <a:p>
            <a:pPr marL="514350" indent="-514350">
              <a:lnSpc>
                <a:spcPct val="170000"/>
              </a:lnSpc>
              <a:buFont typeface="+mj-lt"/>
              <a:buAutoNum type="arabicPeriod"/>
            </a:pPr>
            <a:r>
              <a:rPr lang="en-US" sz="1800" dirty="0"/>
              <a:t>They decompose by taking in water.</a:t>
            </a:r>
            <a:endParaRPr lang="tr-TR" sz="1800" dirty="0"/>
          </a:p>
        </p:txBody>
      </p:sp>
      <p:pic>
        <p:nvPicPr>
          <p:cNvPr id="1026" name="Picture 2" descr="http://www.adanactp.com/upload/2013/03/rogar-kapagi-mentesesiz-b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19984" y="3680975"/>
            <a:ext cx="1744504" cy="1336949"/>
          </a:xfrm>
          <a:prstGeom prst="rect">
            <a:avLst/>
          </a:prstGeom>
          <a:noFill/>
          <a:extLst>
            <a:ext uri="{909E8E84-426E-40DD-AFC4-6F175D3DCCD1}">
              <a14:hiddenFill xmlns:a14="http://schemas.microsoft.com/office/drawing/2010/main">
                <a:solidFill>
                  <a:srgbClr val="FFFFFF"/>
                </a:solidFill>
              </a14:hiddenFill>
            </a:ext>
          </a:extLst>
        </p:spPr>
      </p:pic>
      <p:sp>
        <p:nvSpPr>
          <p:cNvPr id="9" name="Metin kutusu 8"/>
          <p:cNvSpPr txBox="1"/>
          <p:nvPr/>
        </p:nvSpPr>
        <p:spPr>
          <a:xfrm>
            <a:off x="7072510" y="5014597"/>
            <a:ext cx="2047826" cy="338554"/>
          </a:xfrm>
          <a:prstGeom prst="rect">
            <a:avLst/>
          </a:prstGeom>
          <a:noFill/>
        </p:spPr>
        <p:txBody>
          <a:bodyPr wrap="square" rtlCol="0">
            <a:spAutoFit/>
          </a:bodyPr>
          <a:lstStyle/>
          <a:p>
            <a:r>
              <a:rPr lang="tr-TR" sz="1600" i="1" dirty="0"/>
              <a:t>GRP </a:t>
            </a:r>
            <a:r>
              <a:rPr lang="tr-TR" sz="1600" i="1" dirty="0" err="1"/>
              <a:t>manhole</a:t>
            </a:r>
            <a:r>
              <a:rPr lang="tr-TR" sz="1600" i="1" dirty="0"/>
              <a:t> </a:t>
            </a:r>
            <a:r>
              <a:rPr lang="tr-TR" sz="1600" i="1" dirty="0" err="1"/>
              <a:t>cover</a:t>
            </a:r>
            <a:endParaRPr lang="tr-TR" sz="1600" i="1" dirty="0"/>
          </a:p>
        </p:txBody>
      </p:sp>
      <p:sp>
        <p:nvSpPr>
          <p:cNvPr id="11" name="Veri Yer Tutucusu 10"/>
          <p:cNvSpPr>
            <a:spLocks noGrp="1"/>
          </p:cNvSpPr>
          <p:nvPr>
            <p:ph type="dt" sz="half" idx="10"/>
          </p:nvPr>
        </p:nvSpPr>
        <p:spPr/>
        <p:txBody>
          <a:bodyPr/>
          <a:lstStyle/>
          <a:p>
            <a:r>
              <a:rPr lang="tr-TR" dirty="0"/>
              <a:t>......</a:t>
            </a:r>
          </a:p>
        </p:txBody>
      </p:sp>
      <p:sp>
        <p:nvSpPr>
          <p:cNvPr id="15" name="Metin kutusu 14">
            <a:extLst>
              <a:ext uri="{FF2B5EF4-FFF2-40B4-BE49-F238E27FC236}">
                <a16:creationId xmlns:a16="http://schemas.microsoft.com/office/drawing/2014/main" id="{77174887-7A4D-466F-A5AA-2810FB0CF617}"/>
              </a:ext>
            </a:extLst>
          </p:cNvPr>
          <p:cNvSpPr txBox="1"/>
          <p:nvPr/>
        </p:nvSpPr>
        <p:spPr>
          <a:xfrm>
            <a:off x="2287887" y="2576172"/>
            <a:ext cx="4051969" cy="369332"/>
          </a:xfrm>
          <a:prstGeom prst="rect">
            <a:avLst/>
          </a:prstGeom>
          <a:noFill/>
        </p:spPr>
        <p:txBody>
          <a:bodyPr wrap="square" rtlCol="0">
            <a:spAutoFit/>
          </a:bodyPr>
          <a:lstStyle/>
          <a:p>
            <a:r>
              <a:rPr lang="tr-TR" dirty="0"/>
              <a:t>10.2.1.a.1.3 </a:t>
            </a:r>
            <a:r>
              <a:rPr lang="tr-TR" b="1" dirty="0" err="1"/>
              <a:t>Some</a:t>
            </a:r>
            <a:r>
              <a:rPr lang="tr-TR" b="1" dirty="0"/>
              <a:t> </a:t>
            </a:r>
            <a:r>
              <a:rPr lang="tr-TR" b="1" dirty="0" err="1"/>
              <a:t>Disadvantages</a:t>
            </a:r>
            <a:r>
              <a:rPr lang="tr-TR" dirty="0"/>
              <a:t>:</a:t>
            </a:r>
          </a:p>
        </p:txBody>
      </p:sp>
      <p:sp>
        <p:nvSpPr>
          <p:cNvPr id="19" name="Başlık 1">
            <a:extLst>
              <a:ext uri="{FF2B5EF4-FFF2-40B4-BE49-F238E27FC236}">
                <a16:creationId xmlns:a16="http://schemas.microsoft.com/office/drawing/2014/main" id="{D494A92E-75F4-41B3-9D28-9BCFDFAF2F8C}"/>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
        <p:nvSpPr>
          <p:cNvPr id="20" name="Dikdörtgen 19">
            <a:extLst>
              <a:ext uri="{FF2B5EF4-FFF2-40B4-BE49-F238E27FC236}">
                <a16:creationId xmlns:a16="http://schemas.microsoft.com/office/drawing/2014/main" id="{02C7523F-18D6-4DD0-B0DE-35BE32570B67}"/>
              </a:ext>
            </a:extLst>
          </p:cNvPr>
          <p:cNvSpPr/>
          <p:nvPr/>
        </p:nvSpPr>
        <p:spPr>
          <a:xfrm>
            <a:off x="2734627" y="665360"/>
            <a:ext cx="3903633" cy="400110"/>
          </a:xfrm>
          <a:prstGeom prst="rect">
            <a:avLst/>
          </a:prstGeom>
        </p:spPr>
        <p:txBody>
          <a:bodyPr wrap="none">
            <a:spAutoFit/>
          </a:bodyPr>
          <a:lstStyle/>
          <a:p>
            <a:r>
              <a:rPr lang="tr-TR" sz="2000" dirty="0">
                <a:solidFill>
                  <a:schemeClr val="bg1">
                    <a:lumMod val="50000"/>
                  </a:schemeClr>
                </a:solidFill>
              </a:rPr>
              <a:t>10.2 Main </a:t>
            </a:r>
            <a:r>
              <a:rPr lang="tr-TR" sz="2000" dirty="0" err="1">
                <a:solidFill>
                  <a:schemeClr val="bg1">
                    <a:lumMod val="50000"/>
                  </a:schemeClr>
                </a:solidFill>
              </a:rPr>
              <a:t>Matrix</a:t>
            </a:r>
            <a:r>
              <a:rPr lang="tr-TR" sz="2000" dirty="0">
                <a:solidFill>
                  <a:schemeClr val="bg1">
                    <a:lumMod val="50000"/>
                  </a:schemeClr>
                </a:solidFill>
              </a:rPr>
              <a:t> </a:t>
            </a:r>
            <a:r>
              <a:rPr lang="tr-TR" sz="2000" dirty="0" err="1">
                <a:solidFill>
                  <a:schemeClr val="bg1">
                    <a:lumMod val="50000"/>
                  </a:schemeClr>
                </a:solidFill>
              </a:rPr>
              <a:t>Material</a:t>
            </a:r>
            <a:r>
              <a:rPr lang="tr-TR" sz="2000" dirty="0">
                <a:solidFill>
                  <a:schemeClr val="bg1">
                    <a:lumMod val="50000"/>
                  </a:schemeClr>
                </a:solidFill>
              </a:rPr>
              <a:t> </a:t>
            </a:r>
            <a:r>
              <a:rPr lang="tr-TR" sz="2000" dirty="0" err="1">
                <a:solidFill>
                  <a:schemeClr val="bg1">
                    <a:lumMod val="50000"/>
                  </a:schemeClr>
                </a:solidFill>
              </a:rPr>
              <a:t>Types</a:t>
            </a:r>
            <a:endParaRPr lang="tr-TR" sz="2000" dirty="0">
              <a:solidFill>
                <a:schemeClr val="bg1">
                  <a:lumMod val="50000"/>
                </a:schemeClr>
              </a:solidFill>
            </a:endParaRPr>
          </a:p>
        </p:txBody>
      </p:sp>
      <p:sp>
        <p:nvSpPr>
          <p:cNvPr id="22" name="Dikdörtgen 21">
            <a:extLst>
              <a:ext uri="{FF2B5EF4-FFF2-40B4-BE49-F238E27FC236}">
                <a16:creationId xmlns:a16="http://schemas.microsoft.com/office/drawing/2014/main" id="{482D6450-A367-4502-84C8-77A7147B097D}"/>
              </a:ext>
            </a:extLst>
          </p:cNvPr>
          <p:cNvSpPr/>
          <p:nvPr/>
        </p:nvSpPr>
        <p:spPr>
          <a:xfrm>
            <a:off x="1259632" y="2236301"/>
            <a:ext cx="4144083" cy="369332"/>
          </a:xfrm>
          <a:prstGeom prst="rect">
            <a:avLst/>
          </a:prstGeom>
        </p:spPr>
        <p:txBody>
          <a:bodyPr wrap="none">
            <a:spAutoFit/>
          </a:bodyPr>
          <a:lstStyle/>
          <a:p>
            <a:r>
              <a:rPr lang="tr-TR" dirty="0">
                <a:solidFill>
                  <a:schemeClr val="bg1">
                    <a:lumMod val="50000"/>
                  </a:schemeClr>
                </a:solidFill>
              </a:rPr>
              <a:t>10.2.1.a.1 POLYESTER THERMOSETS</a:t>
            </a:r>
          </a:p>
        </p:txBody>
      </p:sp>
      <p:sp>
        <p:nvSpPr>
          <p:cNvPr id="23" name="Dikdörtgen 22">
            <a:extLst>
              <a:ext uri="{FF2B5EF4-FFF2-40B4-BE49-F238E27FC236}">
                <a16:creationId xmlns:a16="http://schemas.microsoft.com/office/drawing/2014/main" id="{66B535C7-97FA-4A77-85C6-18F0756A9D24}"/>
              </a:ext>
            </a:extLst>
          </p:cNvPr>
          <p:cNvSpPr/>
          <p:nvPr/>
        </p:nvSpPr>
        <p:spPr>
          <a:xfrm>
            <a:off x="655548" y="1913880"/>
            <a:ext cx="2217274" cy="369332"/>
          </a:xfrm>
          <a:prstGeom prst="rect">
            <a:avLst/>
          </a:prstGeom>
        </p:spPr>
        <p:txBody>
          <a:bodyPr wrap="none">
            <a:spAutoFit/>
          </a:bodyPr>
          <a:lstStyle/>
          <a:p>
            <a:r>
              <a:rPr lang="tr-TR" dirty="0">
                <a:solidFill>
                  <a:schemeClr val="bg1">
                    <a:lumMod val="50000"/>
                  </a:schemeClr>
                </a:solidFill>
              </a:rPr>
              <a:t>10.2.1.a </a:t>
            </a:r>
            <a:r>
              <a:rPr lang="tr-TR" dirty="0" err="1">
                <a:solidFill>
                  <a:schemeClr val="bg1">
                    <a:lumMod val="50000"/>
                  </a:schemeClr>
                </a:solidFill>
              </a:rPr>
              <a:t>Thermosets</a:t>
            </a:r>
            <a:endParaRPr lang="tr-TR" dirty="0">
              <a:solidFill>
                <a:schemeClr val="bg1">
                  <a:lumMod val="50000"/>
                </a:schemeClr>
              </a:solidFill>
            </a:endParaRPr>
          </a:p>
        </p:txBody>
      </p:sp>
      <p:sp>
        <p:nvSpPr>
          <p:cNvPr id="24" name="Dikdörtgen 23">
            <a:extLst>
              <a:ext uri="{FF2B5EF4-FFF2-40B4-BE49-F238E27FC236}">
                <a16:creationId xmlns:a16="http://schemas.microsoft.com/office/drawing/2014/main" id="{C28B627D-BC53-47F4-B402-F52C5A8004B2}"/>
              </a:ext>
            </a:extLst>
          </p:cNvPr>
          <p:cNvSpPr/>
          <p:nvPr/>
        </p:nvSpPr>
        <p:spPr>
          <a:xfrm>
            <a:off x="386084" y="1563829"/>
            <a:ext cx="8352928" cy="369332"/>
          </a:xfrm>
          <a:prstGeom prst="rect">
            <a:avLst/>
          </a:prstGeom>
        </p:spPr>
        <p:txBody>
          <a:bodyPr wrap="square">
            <a:spAutoFit/>
          </a:bodyPr>
          <a:lstStyle/>
          <a:p>
            <a:r>
              <a:rPr lang="tr-TR" dirty="0">
                <a:solidFill>
                  <a:schemeClr val="bg1">
                    <a:lumMod val="50000"/>
                  </a:schemeClr>
                </a:solidFill>
              </a:rPr>
              <a:t>10.2.1 </a:t>
            </a:r>
            <a:r>
              <a:rPr lang="tr-TR" dirty="0" err="1">
                <a:solidFill>
                  <a:schemeClr val="bg1">
                    <a:lumMod val="50000"/>
                  </a:schemeClr>
                </a:solidFill>
              </a:rPr>
              <a:t>Plastic</a:t>
            </a:r>
            <a:r>
              <a:rPr lang="tr-TR" dirty="0">
                <a:solidFill>
                  <a:schemeClr val="bg1">
                    <a:lumMod val="50000"/>
                  </a:schemeClr>
                </a:solidFill>
              </a:rPr>
              <a:t> </a:t>
            </a:r>
            <a:r>
              <a:rPr lang="tr-TR" dirty="0" err="1">
                <a:solidFill>
                  <a:schemeClr val="bg1">
                    <a:lumMod val="50000"/>
                  </a:schemeClr>
                </a:solidFill>
              </a:rPr>
              <a:t>Matrix</a:t>
            </a:r>
            <a:r>
              <a:rPr lang="tr-TR" dirty="0">
                <a:solidFill>
                  <a:schemeClr val="bg1">
                    <a:lumMod val="50000"/>
                  </a:schemeClr>
                </a:solidFill>
              </a:rPr>
              <a:t> </a:t>
            </a:r>
            <a:r>
              <a:rPr lang="tr-TR" dirty="0" err="1">
                <a:solidFill>
                  <a:schemeClr val="bg1">
                    <a:lumMod val="50000"/>
                  </a:schemeClr>
                </a:solidFill>
              </a:rPr>
              <a:t>Materials</a:t>
            </a:r>
            <a:r>
              <a:rPr lang="tr-TR" dirty="0">
                <a:solidFill>
                  <a:schemeClr val="bg1">
                    <a:lumMod val="50000"/>
                  </a:schemeClr>
                </a:solidFill>
              </a:rPr>
              <a:t> (</a:t>
            </a:r>
            <a:r>
              <a:rPr lang="tr-TR" dirty="0" err="1">
                <a:solidFill>
                  <a:schemeClr val="bg1">
                    <a:lumMod val="50000"/>
                  </a:schemeClr>
                </a:solidFill>
              </a:rPr>
              <a:t>Resins</a:t>
            </a:r>
            <a:r>
              <a:rPr lang="tr-TR" dirty="0">
                <a:solidFill>
                  <a:schemeClr val="bg1">
                    <a:lumMod val="50000"/>
                  </a:schemeClr>
                </a:solidFill>
              </a:rPr>
              <a:t>/</a:t>
            </a:r>
            <a:r>
              <a:rPr lang="tr-TR" dirty="0" err="1">
                <a:solidFill>
                  <a:schemeClr val="bg1">
                    <a:lumMod val="50000"/>
                  </a:schemeClr>
                </a:solidFill>
              </a:rPr>
              <a:t>Polymers</a:t>
            </a:r>
            <a:r>
              <a:rPr lang="tr-TR" dirty="0">
                <a:solidFill>
                  <a:schemeClr val="bg1">
                    <a:lumMod val="50000"/>
                  </a:schemeClr>
                </a:solidFill>
              </a:rPr>
              <a:t>)</a:t>
            </a:r>
          </a:p>
        </p:txBody>
      </p:sp>
      <p:sp>
        <p:nvSpPr>
          <p:cNvPr id="14" name="Altbilgi Yer Tutucusu 2">
            <a:extLst>
              <a:ext uri="{FF2B5EF4-FFF2-40B4-BE49-F238E27FC236}">
                <a16:creationId xmlns:a16="http://schemas.microsoft.com/office/drawing/2014/main" id="{D47FAE5C-3FA1-4E0B-A4F8-488BE7D0516E}"/>
              </a:ext>
            </a:extLst>
          </p:cNvPr>
          <p:cNvSpPr>
            <a:spLocks noGrp="1"/>
          </p:cNvSpPr>
          <p:nvPr>
            <p:ph type="ftr" sz="quarter" idx="11"/>
          </p:nvPr>
        </p:nvSpPr>
        <p:spPr>
          <a:xfrm>
            <a:off x="1957740" y="6410748"/>
            <a:ext cx="4680520" cy="330520"/>
          </a:xfrm>
        </p:spPr>
        <p:txBody>
          <a:bodyPr/>
          <a:lstStyle/>
          <a:p>
            <a:r>
              <a:rPr lang="en-US" dirty="0"/>
              <a:t>General Information About Composite Materials / Mehmet </a:t>
            </a:r>
            <a:r>
              <a:rPr lang="en-US" dirty="0" err="1"/>
              <a:t>Zor</a:t>
            </a:r>
            <a:endParaRPr lang="tr-TR" dirty="0"/>
          </a:p>
        </p:txBody>
      </p:sp>
    </p:spTree>
    <p:extLst>
      <p:ext uri="{BB962C8B-B14F-4D97-AF65-F5344CB8AC3E}">
        <p14:creationId xmlns:p14="http://schemas.microsoft.com/office/powerpoint/2010/main" val="278328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wipe(up)">
                                      <p:cBhvr>
                                        <p:cTn id="14" dur="500"/>
                                        <p:tgtEl>
                                          <p:spTgt spid="1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wipe(up)">
                                      <p:cBhvr>
                                        <p:cTn id="19" dur="500"/>
                                        <p:tgtEl>
                                          <p:spTgt spid="1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wipe(up)">
                                      <p:cBhvr>
                                        <p:cTn id="24" dur="500"/>
                                        <p:tgtEl>
                                          <p:spTgt spid="10">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animEffect transition="in" filter="wipe(up)">
                                      <p:cBhvr>
                                        <p:cTn id="29" dur="500"/>
                                        <p:tgtEl>
                                          <p:spTgt spid="10">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0">
                                            <p:txEl>
                                              <p:pRg st="4" end="4"/>
                                            </p:txEl>
                                          </p:spTgt>
                                        </p:tgtEl>
                                        <p:attrNameLst>
                                          <p:attrName>style.visibility</p:attrName>
                                        </p:attrNameLst>
                                      </p:cBhvr>
                                      <p:to>
                                        <p:strVal val="visible"/>
                                      </p:to>
                                    </p:set>
                                    <p:animEffect transition="in" filter="wipe(up)">
                                      <p:cBhvr>
                                        <p:cTn id="34" dur="500"/>
                                        <p:tgtEl>
                                          <p:spTgt spid="10">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0">
                                            <p:txEl>
                                              <p:pRg st="5" end="5"/>
                                            </p:txEl>
                                          </p:spTgt>
                                        </p:tgtEl>
                                        <p:attrNameLst>
                                          <p:attrName>style.visibility</p:attrName>
                                        </p:attrNameLst>
                                      </p:cBhvr>
                                      <p:to>
                                        <p:strVal val="visible"/>
                                      </p:to>
                                    </p:set>
                                    <p:animEffect transition="in" filter="wipe(up)">
                                      <p:cBhvr>
                                        <p:cTn id="39" dur="500"/>
                                        <p:tgtEl>
                                          <p:spTgt spid="10">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down)">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9" grpId="0"/>
      <p:bldP spid="15"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7840E83-AC17-4BB5-BC43-751DE1ADA5B1}" type="slidenum">
              <a:rPr lang="tr-TR" smtClean="0"/>
              <a:t>97</a:t>
            </a:fld>
            <a:endParaRPr lang="tr-TR"/>
          </a:p>
        </p:txBody>
      </p:sp>
      <p:sp>
        <p:nvSpPr>
          <p:cNvPr id="6" name="Dikdörtgen 5"/>
          <p:cNvSpPr/>
          <p:nvPr/>
        </p:nvSpPr>
        <p:spPr>
          <a:xfrm>
            <a:off x="2209710" y="2329998"/>
            <a:ext cx="2303836" cy="400110"/>
          </a:xfrm>
          <a:prstGeom prst="rect">
            <a:avLst/>
          </a:prstGeom>
        </p:spPr>
        <p:txBody>
          <a:bodyPr wrap="none">
            <a:spAutoFit/>
          </a:bodyPr>
          <a:lstStyle/>
          <a:p>
            <a:r>
              <a:rPr lang="tr-TR" sz="2000" b="1" dirty="0">
                <a:solidFill>
                  <a:srgbClr val="FF0000"/>
                </a:solidFill>
              </a:rPr>
              <a:t>10.2.1.a.2 </a:t>
            </a:r>
            <a:r>
              <a:rPr lang="tr-TR" sz="2000" b="1" dirty="0" err="1">
                <a:solidFill>
                  <a:srgbClr val="FF0000"/>
                </a:solidFill>
              </a:rPr>
              <a:t>Epoxy</a:t>
            </a:r>
            <a:endParaRPr lang="tr-TR" sz="2000" dirty="0">
              <a:solidFill>
                <a:srgbClr val="FF0000"/>
              </a:solidFill>
            </a:endParaRPr>
          </a:p>
        </p:txBody>
      </p:sp>
      <p:sp>
        <p:nvSpPr>
          <p:cNvPr id="8" name="Dikdörtgen 7"/>
          <p:cNvSpPr/>
          <p:nvPr/>
        </p:nvSpPr>
        <p:spPr>
          <a:xfrm>
            <a:off x="1298057" y="2679782"/>
            <a:ext cx="8400778" cy="457369"/>
          </a:xfrm>
          <a:prstGeom prst="rect">
            <a:avLst/>
          </a:prstGeom>
        </p:spPr>
        <p:txBody>
          <a:bodyPr wrap="square">
            <a:spAutoFit/>
          </a:bodyPr>
          <a:lstStyle/>
          <a:p>
            <a:pPr marL="285750" indent="-285750">
              <a:lnSpc>
                <a:spcPct val="150000"/>
              </a:lnSpc>
              <a:buFont typeface="Arial" pitchFamily="34" charset="0"/>
              <a:buChar char="•"/>
            </a:pPr>
            <a:r>
              <a:rPr lang="en-US" dirty="0"/>
              <a:t>It is an adhesive chemical resin from the thermoset group.</a:t>
            </a:r>
            <a:endParaRPr lang="tr-TR" dirty="0"/>
          </a:p>
        </p:txBody>
      </p:sp>
      <p:pic>
        <p:nvPicPr>
          <p:cNvPr id="23554" name="Picture 2" descr="http://upload.wikimedia.org/wikipedia/commons/thumb/0/07/Epoxy_prepolymer_chemical_structure.png/300px-Epoxy_prepolymer_chemical_structu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6039" y="3182085"/>
            <a:ext cx="6393674" cy="1534482"/>
          </a:xfrm>
          <a:prstGeom prst="rect">
            <a:avLst/>
          </a:prstGeom>
          <a:noFill/>
          <a:extLst>
            <a:ext uri="{909E8E84-426E-40DD-AFC4-6F175D3DCCD1}">
              <a14:hiddenFill xmlns:a14="http://schemas.microsoft.com/office/drawing/2010/main">
                <a:solidFill>
                  <a:srgbClr val="FFFFFF"/>
                </a:solidFill>
              </a14:hiddenFill>
            </a:ext>
          </a:extLst>
        </p:spPr>
      </p:pic>
      <p:sp>
        <p:nvSpPr>
          <p:cNvPr id="9" name="Veri Yer Tutucusu 8"/>
          <p:cNvSpPr>
            <a:spLocks noGrp="1"/>
          </p:cNvSpPr>
          <p:nvPr>
            <p:ph type="dt" sz="half" idx="10"/>
          </p:nvPr>
        </p:nvSpPr>
        <p:spPr/>
        <p:txBody>
          <a:bodyPr/>
          <a:lstStyle/>
          <a:p>
            <a:r>
              <a:rPr lang="tr-TR" dirty="0"/>
              <a:t>......</a:t>
            </a:r>
          </a:p>
        </p:txBody>
      </p:sp>
      <p:sp>
        <p:nvSpPr>
          <p:cNvPr id="17" name="Başlık 1">
            <a:extLst>
              <a:ext uri="{FF2B5EF4-FFF2-40B4-BE49-F238E27FC236}">
                <a16:creationId xmlns:a16="http://schemas.microsoft.com/office/drawing/2014/main" id="{873E869C-B780-48DB-8E54-9ED5C5828B41}"/>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
        <p:nvSpPr>
          <p:cNvPr id="18" name="Dikdörtgen 17">
            <a:extLst>
              <a:ext uri="{FF2B5EF4-FFF2-40B4-BE49-F238E27FC236}">
                <a16:creationId xmlns:a16="http://schemas.microsoft.com/office/drawing/2014/main" id="{B745852B-BD06-452C-8739-DE19EDE08712}"/>
              </a:ext>
            </a:extLst>
          </p:cNvPr>
          <p:cNvSpPr/>
          <p:nvPr/>
        </p:nvSpPr>
        <p:spPr>
          <a:xfrm>
            <a:off x="2720827" y="635766"/>
            <a:ext cx="3903633" cy="400110"/>
          </a:xfrm>
          <a:prstGeom prst="rect">
            <a:avLst/>
          </a:prstGeom>
        </p:spPr>
        <p:txBody>
          <a:bodyPr wrap="none">
            <a:spAutoFit/>
          </a:bodyPr>
          <a:lstStyle/>
          <a:p>
            <a:r>
              <a:rPr lang="tr-TR" sz="2000" dirty="0">
                <a:solidFill>
                  <a:schemeClr val="bg1">
                    <a:lumMod val="50000"/>
                  </a:schemeClr>
                </a:solidFill>
              </a:rPr>
              <a:t>10.2 Main </a:t>
            </a:r>
            <a:r>
              <a:rPr lang="tr-TR" sz="2000" dirty="0" err="1">
                <a:solidFill>
                  <a:schemeClr val="bg1">
                    <a:lumMod val="50000"/>
                  </a:schemeClr>
                </a:solidFill>
              </a:rPr>
              <a:t>Matrix</a:t>
            </a:r>
            <a:r>
              <a:rPr lang="tr-TR" sz="2000" dirty="0">
                <a:solidFill>
                  <a:schemeClr val="bg1">
                    <a:lumMod val="50000"/>
                  </a:schemeClr>
                </a:solidFill>
              </a:rPr>
              <a:t> </a:t>
            </a:r>
            <a:r>
              <a:rPr lang="tr-TR" sz="2000" dirty="0" err="1">
                <a:solidFill>
                  <a:schemeClr val="bg1">
                    <a:lumMod val="50000"/>
                  </a:schemeClr>
                </a:solidFill>
              </a:rPr>
              <a:t>Material</a:t>
            </a:r>
            <a:r>
              <a:rPr lang="tr-TR" sz="2000" dirty="0">
                <a:solidFill>
                  <a:schemeClr val="bg1">
                    <a:lumMod val="50000"/>
                  </a:schemeClr>
                </a:solidFill>
              </a:rPr>
              <a:t> </a:t>
            </a:r>
            <a:r>
              <a:rPr lang="tr-TR" sz="2000" dirty="0" err="1">
                <a:solidFill>
                  <a:schemeClr val="bg1">
                    <a:lumMod val="50000"/>
                  </a:schemeClr>
                </a:solidFill>
              </a:rPr>
              <a:t>Types</a:t>
            </a:r>
            <a:endParaRPr lang="tr-TR" sz="2000" dirty="0">
              <a:solidFill>
                <a:schemeClr val="bg1">
                  <a:lumMod val="50000"/>
                </a:schemeClr>
              </a:solidFill>
            </a:endParaRPr>
          </a:p>
        </p:txBody>
      </p:sp>
      <p:sp>
        <p:nvSpPr>
          <p:cNvPr id="20" name="Rectangle 3" descr="Rectangle: Click to edit Master text styles&#10;Second level&#10;Third level&#10;Fourth level&#10;Fifth level">
            <a:extLst>
              <a:ext uri="{FF2B5EF4-FFF2-40B4-BE49-F238E27FC236}">
                <a16:creationId xmlns:a16="http://schemas.microsoft.com/office/drawing/2014/main" id="{C4908179-FAE0-49E5-9B8F-4D7CD7D2C9C8}"/>
              </a:ext>
            </a:extLst>
          </p:cNvPr>
          <p:cNvSpPr txBox="1">
            <a:spLocks noChangeArrowheads="1"/>
          </p:cNvSpPr>
          <p:nvPr/>
        </p:nvSpPr>
        <p:spPr>
          <a:xfrm>
            <a:off x="251520" y="4753512"/>
            <a:ext cx="8842248" cy="1457898"/>
          </a:xfrm>
          <a:prstGeom prst="rect">
            <a:avLst/>
          </a:prstGeom>
          <a:noFill/>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342900" indent="-342900">
              <a:lnSpc>
                <a:spcPct val="170000"/>
              </a:lnSpc>
              <a:buFont typeface="+mj-lt"/>
              <a:buAutoNum type="arabicPeriod"/>
            </a:pPr>
            <a:r>
              <a:rPr lang="en-US" sz="1700" dirty="0"/>
              <a:t>It is produced by polymerization of the epoxide group and its properties can be changed with different formulas.</a:t>
            </a:r>
            <a:endParaRPr lang="tr-TR" sz="1700" dirty="0"/>
          </a:p>
          <a:p>
            <a:pPr marL="342900" indent="-342900">
              <a:lnSpc>
                <a:spcPct val="170000"/>
              </a:lnSpc>
              <a:buFont typeface="+mj-lt"/>
              <a:buAutoNum type="arabicPeriod"/>
            </a:pPr>
            <a:r>
              <a:rPr lang="en-US" sz="1700" dirty="0"/>
              <a:t>Depending on the type of hardener used, the properties of the composite material vary.</a:t>
            </a:r>
            <a:endParaRPr lang="tr-TR" sz="1700" dirty="0"/>
          </a:p>
        </p:txBody>
      </p:sp>
      <p:sp>
        <p:nvSpPr>
          <p:cNvPr id="13" name="Dikdörtgen 12">
            <a:extLst>
              <a:ext uri="{FF2B5EF4-FFF2-40B4-BE49-F238E27FC236}">
                <a16:creationId xmlns:a16="http://schemas.microsoft.com/office/drawing/2014/main" id="{C80B4B98-F150-4BA8-9051-561993A93D89}"/>
              </a:ext>
            </a:extLst>
          </p:cNvPr>
          <p:cNvSpPr/>
          <p:nvPr/>
        </p:nvSpPr>
        <p:spPr>
          <a:xfrm>
            <a:off x="683568" y="1915732"/>
            <a:ext cx="2217274" cy="369332"/>
          </a:xfrm>
          <a:prstGeom prst="rect">
            <a:avLst/>
          </a:prstGeom>
        </p:spPr>
        <p:txBody>
          <a:bodyPr wrap="none">
            <a:spAutoFit/>
          </a:bodyPr>
          <a:lstStyle/>
          <a:p>
            <a:r>
              <a:rPr lang="tr-TR" dirty="0">
                <a:solidFill>
                  <a:schemeClr val="bg1">
                    <a:lumMod val="50000"/>
                  </a:schemeClr>
                </a:solidFill>
              </a:rPr>
              <a:t>10.2.1.a </a:t>
            </a:r>
            <a:r>
              <a:rPr lang="tr-TR" dirty="0" err="1">
                <a:solidFill>
                  <a:schemeClr val="bg1">
                    <a:lumMod val="50000"/>
                  </a:schemeClr>
                </a:solidFill>
              </a:rPr>
              <a:t>Thermosets</a:t>
            </a:r>
            <a:endParaRPr lang="tr-TR" dirty="0">
              <a:solidFill>
                <a:schemeClr val="bg1">
                  <a:lumMod val="50000"/>
                </a:schemeClr>
              </a:solidFill>
            </a:endParaRPr>
          </a:p>
        </p:txBody>
      </p:sp>
      <p:sp>
        <p:nvSpPr>
          <p:cNvPr id="14" name="Dikdörtgen 13">
            <a:extLst>
              <a:ext uri="{FF2B5EF4-FFF2-40B4-BE49-F238E27FC236}">
                <a16:creationId xmlns:a16="http://schemas.microsoft.com/office/drawing/2014/main" id="{4D36E23E-3368-4910-AD9F-C02816E83BEC}"/>
              </a:ext>
            </a:extLst>
          </p:cNvPr>
          <p:cNvSpPr/>
          <p:nvPr/>
        </p:nvSpPr>
        <p:spPr>
          <a:xfrm>
            <a:off x="414104" y="1565681"/>
            <a:ext cx="8352928" cy="369332"/>
          </a:xfrm>
          <a:prstGeom prst="rect">
            <a:avLst/>
          </a:prstGeom>
        </p:spPr>
        <p:txBody>
          <a:bodyPr wrap="square">
            <a:spAutoFit/>
          </a:bodyPr>
          <a:lstStyle/>
          <a:p>
            <a:r>
              <a:rPr lang="tr-TR" dirty="0">
                <a:solidFill>
                  <a:schemeClr val="bg1">
                    <a:lumMod val="50000"/>
                  </a:schemeClr>
                </a:solidFill>
              </a:rPr>
              <a:t>10.2.1 </a:t>
            </a:r>
            <a:r>
              <a:rPr lang="tr-TR" dirty="0" err="1">
                <a:solidFill>
                  <a:schemeClr val="bg1">
                    <a:lumMod val="50000"/>
                  </a:schemeClr>
                </a:solidFill>
              </a:rPr>
              <a:t>Plastic</a:t>
            </a:r>
            <a:r>
              <a:rPr lang="tr-TR" dirty="0">
                <a:solidFill>
                  <a:schemeClr val="bg1">
                    <a:lumMod val="50000"/>
                  </a:schemeClr>
                </a:solidFill>
              </a:rPr>
              <a:t> </a:t>
            </a:r>
            <a:r>
              <a:rPr lang="tr-TR" dirty="0" err="1">
                <a:solidFill>
                  <a:schemeClr val="bg1">
                    <a:lumMod val="50000"/>
                  </a:schemeClr>
                </a:solidFill>
              </a:rPr>
              <a:t>Matrix</a:t>
            </a:r>
            <a:r>
              <a:rPr lang="tr-TR" dirty="0">
                <a:solidFill>
                  <a:schemeClr val="bg1">
                    <a:lumMod val="50000"/>
                  </a:schemeClr>
                </a:solidFill>
              </a:rPr>
              <a:t> </a:t>
            </a:r>
            <a:r>
              <a:rPr lang="tr-TR" dirty="0" err="1">
                <a:solidFill>
                  <a:schemeClr val="bg1">
                    <a:lumMod val="50000"/>
                  </a:schemeClr>
                </a:solidFill>
              </a:rPr>
              <a:t>Materials</a:t>
            </a:r>
            <a:r>
              <a:rPr lang="tr-TR" dirty="0">
                <a:solidFill>
                  <a:schemeClr val="bg1">
                    <a:lumMod val="50000"/>
                  </a:schemeClr>
                </a:solidFill>
              </a:rPr>
              <a:t> (</a:t>
            </a:r>
            <a:r>
              <a:rPr lang="tr-TR" dirty="0" err="1">
                <a:solidFill>
                  <a:schemeClr val="bg1">
                    <a:lumMod val="50000"/>
                  </a:schemeClr>
                </a:solidFill>
              </a:rPr>
              <a:t>Resins</a:t>
            </a:r>
            <a:r>
              <a:rPr lang="tr-TR" dirty="0">
                <a:solidFill>
                  <a:schemeClr val="bg1">
                    <a:lumMod val="50000"/>
                  </a:schemeClr>
                </a:solidFill>
              </a:rPr>
              <a:t>/</a:t>
            </a:r>
            <a:r>
              <a:rPr lang="tr-TR" dirty="0" err="1">
                <a:solidFill>
                  <a:schemeClr val="bg1">
                    <a:lumMod val="50000"/>
                  </a:schemeClr>
                </a:solidFill>
              </a:rPr>
              <a:t>Polymers</a:t>
            </a:r>
            <a:r>
              <a:rPr lang="tr-TR" dirty="0">
                <a:solidFill>
                  <a:schemeClr val="bg1">
                    <a:lumMod val="50000"/>
                  </a:schemeClr>
                </a:solidFill>
              </a:rPr>
              <a:t>)</a:t>
            </a:r>
          </a:p>
        </p:txBody>
      </p:sp>
      <p:sp>
        <p:nvSpPr>
          <p:cNvPr id="15" name="Altbilgi Yer Tutucusu 2">
            <a:extLst>
              <a:ext uri="{FF2B5EF4-FFF2-40B4-BE49-F238E27FC236}">
                <a16:creationId xmlns:a16="http://schemas.microsoft.com/office/drawing/2014/main" id="{91A2EAB9-3323-46B4-AAF0-0DEC419D7130}"/>
              </a:ext>
            </a:extLst>
          </p:cNvPr>
          <p:cNvSpPr>
            <a:spLocks noGrp="1"/>
          </p:cNvSpPr>
          <p:nvPr>
            <p:ph type="ftr" sz="quarter" idx="11"/>
          </p:nvPr>
        </p:nvSpPr>
        <p:spPr>
          <a:xfrm>
            <a:off x="1957740" y="6410748"/>
            <a:ext cx="4680520" cy="330520"/>
          </a:xfrm>
        </p:spPr>
        <p:txBody>
          <a:bodyPr/>
          <a:lstStyle/>
          <a:p>
            <a:r>
              <a:rPr lang="en-US" dirty="0"/>
              <a:t>General Information About Composite Materials / Mehmet </a:t>
            </a:r>
            <a:r>
              <a:rPr lang="en-US" dirty="0" err="1"/>
              <a:t>Zor</a:t>
            </a:r>
            <a:endParaRPr lang="tr-TR" dirty="0"/>
          </a:p>
        </p:txBody>
      </p:sp>
    </p:spTree>
    <p:extLst>
      <p:ext uri="{BB962C8B-B14F-4D97-AF65-F5344CB8AC3E}">
        <p14:creationId xmlns:p14="http://schemas.microsoft.com/office/powerpoint/2010/main" val="238672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3554"/>
                                        </p:tgtEl>
                                        <p:attrNameLst>
                                          <p:attrName>style.visibility</p:attrName>
                                        </p:attrNameLst>
                                      </p:cBhvr>
                                      <p:to>
                                        <p:strVal val="visible"/>
                                      </p:to>
                                    </p:set>
                                    <p:anim calcmode="lin" valueType="num">
                                      <p:cBhvr>
                                        <p:cTn id="19" dur="500" fill="hold"/>
                                        <p:tgtEl>
                                          <p:spTgt spid="23554"/>
                                        </p:tgtEl>
                                        <p:attrNameLst>
                                          <p:attrName>ppt_w</p:attrName>
                                        </p:attrNameLst>
                                      </p:cBhvr>
                                      <p:tavLst>
                                        <p:tav tm="0">
                                          <p:val>
                                            <p:fltVal val="0"/>
                                          </p:val>
                                        </p:tav>
                                        <p:tav tm="100000">
                                          <p:val>
                                            <p:strVal val="#ppt_w"/>
                                          </p:val>
                                        </p:tav>
                                      </p:tavLst>
                                    </p:anim>
                                    <p:anim calcmode="lin" valueType="num">
                                      <p:cBhvr>
                                        <p:cTn id="20" dur="500" fill="hold"/>
                                        <p:tgtEl>
                                          <p:spTgt spid="23554"/>
                                        </p:tgtEl>
                                        <p:attrNameLst>
                                          <p:attrName>ppt_h</p:attrName>
                                        </p:attrNameLst>
                                      </p:cBhvr>
                                      <p:tavLst>
                                        <p:tav tm="0">
                                          <p:val>
                                            <p:fltVal val="0"/>
                                          </p:val>
                                        </p:tav>
                                        <p:tav tm="100000">
                                          <p:val>
                                            <p:strVal val="#ppt_h"/>
                                          </p:val>
                                        </p:tav>
                                      </p:tavLst>
                                    </p:anim>
                                    <p:animEffect transition="in" filter="fade">
                                      <p:cBhvr>
                                        <p:cTn id="21" dur="500"/>
                                        <p:tgtEl>
                                          <p:spTgt spid="2355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0">
                                            <p:txEl>
                                              <p:pRg st="0" end="0"/>
                                            </p:txEl>
                                          </p:spTgt>
                                        </p:tgtEl>
                                        <p:attrNameLst>
                                          <p:attrName>style.visibility</p:attrName>
                                        </p:attrNameLst>
                                      </p:cBhvr>
                                      <p:to>
                                        <p:strVal val="visible"/>
                                      </p:to>
                                    </p:set>
                                    <p:animEffect transition="in" filter="wipe(up)">
                                      <p:cBhvr>
                                        <p:cTn id="26" dur="500"/>
                                        <p:tgtEl>
                                          <p:spTgt spid="2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0">
                                            <p:txEl>
                                              <p:pRg st="1" end="1"/>
                                            </p:txEl>
                                          </p:spTgt>
                                        </p:tgtEl>
                                        <p:attrNameLst>
                                          <p:attrName>style.visibility</p:attrName>
                                        </p:attrNameLst>
                                      </p:cBhvr>
                                      <p:to>
                                        <p:strVal val="visible"/>
                                      </p:to>
                                    </p:set>
                                    <p:animEffect transition="in" filter="wipe(up)">
                                      <p:cBhvr>
                                        <p:cTn id="31"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20"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7840E83-AC17-4BB5-BC43-751DE1ADA5B1}" type="slidenum">
              <a:rPr lang="tr-TR" smtClean="0"/>
              <a:t>98</a:t>
            </a:fld>
            <a:endParaRPr lang="tr-TR"/>
          </a:p>
        </p:txBody>
      </p:sp>
      <p:pic>
        <p:nvPicPr>
          <p:cNvPr id="22530" name="Picture 2" descr="http://4.bp.blogspot.com/_LVb6ghyWPvw/TGfENIaGWgI/AAAAAAAAAAs/GU9SRSjMSLY/s640/aircraft-hangar-flo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1007" y="2280059"/>
            <a:ext cx="3012113" cy="1847965"/>
          </a:xfrm>
          <a:prstGeom prst="rect">
            <a:avLst/>
          </a:prstGeom>
          <a:noFill/>
          <a:extLst>
            <a:ext uri="{909E8E84-426E-40DD-AFC4-6F175D3DCCD1}">
              <a14:hiddenFill xmlns:a14="http://schemas.microsoft.com/office/drawing/2010/main">
                <a:solidFill>
                  <a:srgbClr val="FFFFFF"/>
                </a:solidFill>
              </a14:hiddenFill>
            </a:ext>
          </a:extLst>
        </p:spPr>
      </p:pic>
      <p:sp>
        <p:nvSpPr>
          <p:cNvPr id="8" name="Veri Yer Tutucusu 7"/>
          <p:cNvSpPr>
            <a:spLocks noGrp="1"/>
          </p:cNvSpPr>
          <p:nvPr>
            <p:ph type="dt" sz="half" idx="10"/>
          </p:nvPr>
        </p:nvSpPr>
        <p:spPr/>
        <p:txBody>
          <a:bodyPr/>
          <a:lstStyle/>
          <a:p>
            <a:r>
              <a:rPr lang="tr-TR" dirty="0"/>
              <a:t>......</a:t>
            </a:r>
          </a:p>
        </p:txBody>
      </p:sp>
      <p:sp>
        <p:nvSpPr>
          <p:cNvPr id="18" name="Metin kutusu 17">
            <a:extLst>
              <a:ext uri="{FF2B5EF4-FFF2-40B4-BE49-F238E27FC236}">
                <a16:creationId xmlns:a16="http://schemas.microsoft.com/office/drawing/2014/main" id="{1F899D8F-EE6C-4E14-AC27-6119BFFF18B5}"/>
              </a:ext>
            </a:extLst>
          </p:cNvPr>
          <p:cNvSpPr txBox="1"/>
          <p:nvPr/>
        </p:nvSpPr>
        <p:spPr>
          <a:xfrm>
            <a:off x="1910229" y="2459367"/>
            <a:ext cx="3568939" cy="369332"/>
          </a:xfrm>
          <a:prstGeom prst="rect">
            <a:avLst/>
          </a:prstGeom>
          <a:noFill/>
        </p:spPr>
        <p:txBody>
          <a:bodyPr wrap="square" rtlCol="0">
            <a:spAutoFit/>
          </a:bodyPr>
          <a:lstStyle/>
          <a:p>
            <a:r>
              <a:rPr lang="tr-TR" dirty="0">
                <a:solidFill>
                  <a:srgbClr val="FF0000"/>
                </a:solidFill>
              </a:rPr>
              <a:t>10.2.1.a.2.1 </a:t>
            </a:r>
            <a:r>
              <a:rPr lang="tr-TR" dirty="0" err="1">
                <a:solidFill>
                  <a:srgbClr val="FF0000"/>
                </a:solidFill>
              </a:rPr>
              <a:t>Superior</a:t>
            </a:r>
            <a:r>
              <a:rPr lang="tr-TR" dirty="0">
                <a:solidFill>
                  <a:srgbClr val="FF0000"/>
                </a:solidFill>
              </a:rPr>
              <a:t> </a:t>
            </a:r>
            <a:r>
              <a:rPr lang="tr-TR" dirty="0" err="1">
                <a:solidFill>
                  <a:srgbClr val="FF0000"/>
                </a:solidFill>
              </a:rPr>
              <a:t>Features</a:t>
            </a:r>
            <a:endParaRPr lang="tr-TR" dirty="0">
              <a:solidFill>
                <a:srgbClr val="FF0000"/>
              </a:solidFill>
            </a:endParaRPr>
          </a:p>
        </p:txBody>
      </p:sp>
      <p:sp>
        <p:nvSpPr>
          <p:cNvPr id="19" name="Dikdörtgen 18">
            <a:extLst>
              <a:ext uri="{FF2B5EF4-FFF2-40B4-BE49-F238E27FC236}">
                <a16:creationId xmlns:a16="http://schemas.microsoft.com/office/drawing/2014/main" id="{4B380155-6245-4039-823C-20DD91A499BA}"/>
              </a:ext>
            </a:extLst>
          </p:cNvPr>
          <p:cNvSpPr/>
          <p:nvPr/>
        </p:nvSpPr>
        <p:spPr>
          <a:xfrm>
            <a:off x="172583" y="2823075"/>
            <a:ext cx="5884276" cy="1614353"/>
          </a:xfrm>
          <a:prstGeom prst="rect">
            <a:avLst/>
          </a:prstGeom>
        </p:spPr>
        <p:txBody>
          <a:bodyPr wrap="square">
            <a:spAutoFit/>
          </a:bodyPr>
          <a:lstStyle/>
          <a:p>
            <a:pPr marL="342900" indent="-342900" algn="just">
              <a:lnSpc>
                <a:spcPct val="150000"/>
              </a:lnSpc>
              <a:buFont typeface="+mj-lt"/>
              <a:buAutoNum type="arabicPeriod"/>
            </a:pPr>
            <a:r>
              <a:rPr lang="en-US" sz="1700" dirty="0"/>
              <a:t>Its resistance to water, acid, oil and chemicals is very good and does not lose its resistance over time.</a:t>
            </a:r>
            <a:endParaRPr lang="tr-TR" sz="1700" dirty="0"/>
          </a:p>
          <a:p>
            <a:pPr marL="342900" indent="-342900" algn="just">
              <a:lnSpc>
                <a:spcPct val="150000"/>
              </a:lnSpc>
              <a:buFont typeface="+mj-lt"/>
              <a:buAutoNum type="arabicPeriod"/>
            </a:pPr>
            <a:r>
              <a:rPr lang="en-US" sz="1700" dirty="0"/>
              <a:t>Epoxies, which are generally two-component, change from liquid to solid after a certain period of time.</a:t>
            </a:r>
            <a:endParaRPr lang="tr-TR" sz="1700" dirty="0"/>
          </a:p>
        </p:txBody>
      </p:sp>
      <p:sp>
        <p:nvSpPr>
          <p:cNvPr id="21" name="Başlık 1">
            <a:extLst>
              <a:ext uri="{FF2B5EF4-FFF2-40B4-BE49-F238E27FC236}">
                <a16:creationId xmlns:a16="http://schemas.microsoft.com/office/drawing/2014/main" id="{4347FEC1-000A-41EA-8FBD-6D0C390E7265}"/>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
        <p:nvSpPr>
          <p:cNvPr id="22" name="Dikdörtgen 21">
            <a:extLst>
              <a:ext uri="{FF2B5EF4-FFF2-40B4-BE49-F238E27FC236}">
                <a16:creationId xmlns:a16="http://schemas.microsoft.com/office/drawing/2014/main" id="{EC422025-9F77-4338-9D59-791722CDCAF3}"/>
              </a:ext>
            </a:extLst>
          </p:cNvPr>
          <p:cNvSpPr/>
          <p:nvPr/>
        </p:nvSpPr>
        <p:spPr>
          <a:xfrm>
            <a:off x="2734627" y="643692"/>
            <a:ext cx="3903633" cy="400110"/>
          </a:xfrm>
          <a:prstGeom prst="rect">
            <a:avLst/>
          </a:prstGeom>
        </p:spPr>
        <p:txBody>
          <a:bodyPr wrap="none">
            <a:spAutoFit/>
          </a:bodyPr>
          <a:lstStyle/>
          <a:p>
            <a:r>
              <a:rPr lang="tr-TR" sz="2000" dirty="0">
                <a:solidFill>
                  <a:schemeClr val="bg1">
                    <a:lumMod val="50000"/>
                  </a:schemeClr>
                </a:solidFill>
              </a:rPr>
              <a:t>10.2 Main </a:t>
            </a:r>
            <a:r>
              <a:rPr lang="tr-TR" sz="2000" dirty="0" err="1">
                <a:solidFill>
                  <a:schemeClr val="bg1">
                    <a:lumMod val="50000"/>
                  </a:schemeClr>
                </a:solidFill>
              </a:rPr>
              <a:t>Matrix</a:t>
            </a:r>
            <a:r>
              <a:rPr lang="tr-TR" sz="2000" dirty="0">
                <a:solidFill>
                  <a:schemeClr val="bg1">
                    <a:lumMod val="50000"/>
                  </a:schemeClr>
                </a:solidFill>
              </a:rPr>
              <a:t> </a:t>
            </a:r>
            <a:r>
              <a:rPr lang="tr-TR" sz="2000" dirty="0" err="1">
                <a:solidFill>
                  <a:schemeClr val="bg1">
                    <a:lumMod val="50000"/>
                  </a:schemeClr>
                </a:solidFill>
              </a:rPr>
              <a:t>Material</a:t>
            </a:r>
            <a:r>
              <a:rPr lang="tr-TR" sz="2000" dirty="0">
                <a:solidFill>
                  <a:schemeClr val="bg1">
                    <a:lumMod val="50000"/>
                  </a:schemeClr>
                </a:solidFill>
              </a:rPr>
              <a:t> </a:t>
            </a:r>
            <a:r>
              <a:rPr lang="tr-TR" sz="2000" dirty="0" err="1">
                <a:solidFill>
                  <a:schemeClr val="bg1">
                    <a:lumMod val="50000"/>
                  </a:schemeClr>
                </a:solidFill>
              </a:rPr>
              <a:t>Types</a:t>
            </a:r>
            <a:endParaRPr lang="tr-TR" sz="2000" dirty="0">
              <a:solidFill>
                <a:schemeClr val="bg1">
                  <a:lumMod val="50000"/>
                </a:schemeClr>
              </a:solidFill>
            </a:endParaRPr>
          </a:p>
        </p:txBody>
      </p:sp>
      <p:sp>
        <p:nvSpPr>
          <p:cNvPr id="20" name="Dikdörtgen 19">
            <a:extLst>
              <a:ext uri="{FF2B5EF4-FFF2-40B4-BE49-F238E27FC236}">
                <a16:creationId xmlns:a16="http://schemas.microsoft.com/office/drawing/2014/main" id="{DB90CDA1-9BAC-4ABA-8136-BCBB9FE3C4CE}"/>
              </a:ext>
            </a:extLst>
          </p:cNvPr>
          <p:cNvSpPr/>
          <p:nvPr/>
        </p:nvSpPr>
        <p:spPr>
          <a:xfrm>
            <a:off x="254404" y="4961583"/>
            <a:ext cx="8671767" cy="646331"/>
          </a:xfrm>
          <a:prstGeom prst="rect">
            <a:avLst/>
          </a:prstGeom>
        </p:spPr>
        <p:txBody>
          <a:bodyPr wrap="square">
            <a:spAutoFit/>
          </a:bodyPr>
          <a:lstStyle/>
          <a:p>
            <a:pPr marL="342900" indent="-342900" algn="just">
              <a:buFont typeface="+mj-lt"/>
              <a:buAutoNum type="arabicPeriod" startAt="4"/>
            </a:pPr>
            <a:r>
              <a:rPr lang="en-US" dirty="0"/>
              <a:t>It has excellent mechanical durability. It can withstand temperatures up to 140ºC when wet and 220ºC when dry.</a:t>
            </a:r>
            <a:endParaRPr lang="tr-TR" dirty="0"/>
          </a:p>
        </p:txBody>
      </p:sp>
      <p:sp>
        <p:nvSpPr>
          <p:cNvPr id="23" name="Dikdörtgen 22">
            <a:extLst>
              <a:ext uri="{FF2B5EF4-FFF2-40B4-BE49-F238E27FC236}">
                <a16:creationId xmlns:a16="http://schemas.microsoft.com/office/drawing/2014/main" id="{60374AF0-76F7-4DC9-8CD3-A654934D7297}"/>
              </a:ext>
            </a:extLst>
          </p:cNvPr>
          <p:cNvSpPr/>
          <p:nvPr/>
        </p:nvSpPr>
        <p:spPr>
          <a:xfrm>
            <a:off x="270479" y="5476124"/>
            <a:ext cx="8621332" cy="457369"/>
          </a:xfrm>
          <a:prstGeom prst="rect">
            <a:avLst/>
          </a:prstGeom>
        </p:spPr>
        <p:txBody>
          <a:bodyPr wrap="square">
            <a:spAutoFit/>
          </a:bodyPr>
          <a:lstStyle/>
          <a:p>
            <a:pPr marL="342900" indent="-342900">
              <a:lnSpc>
                <a:spcPct val="150000"/>
              </a:lnSpc>
              <a:buFont typeface="+mj-lt"/>
              <a:buAutoNum type="arabicPeriod" startAt="5"/>
            </a:pPr>
            <a:r>
              <a:rPr lang="en-US" dirty="0"/>
              <a:t>It creates surfaces that are resistant to friction and wear.</a:t>
            </a:r>
            <a:endParaRPr lang="tr-TR" dirty="0"/>
          </a:p>
        </p:txBody>
      </p:sp>
      <p:sp>
        <p:nvSpPr>
          <p:cNvPr id="14" name="Text Box 10"/>
          <p:cNvSpPr txBox="1">
            <a:spLocks noChangeArrowheads="1"/>
          </p:cNvSpPr>
          <p:nvPr/>
        </p:nvSpPr>
        <p:spPr bwMode="auto">
          <a:xfrm>
            <a:off x="5785415" y="3739416"/>
            <a:ext cx="33491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spcBef>
                <a:spcPct val="50000"/>
              </a:spcBef>
            </a:pPr>
            <a:r>
              <a:rPr lang="en-US" sz="1600" dirty="0"/>
              <a:t>epoxy floor coating</a:t>
            </a:r>
            <a:endParaRPr lang="tr-TR" sz="1600" dirty="0"/>
          </a:p>
        </p:txBody>
      </p:sp>
      <p:sp>
        <p:nvSpPr>
          <p:cNvPr id="24" name="Dikdörtgen 23">
            <a:extLst>
              <a:ext uri="{FF2B5EF4-FFF2-40B4-BE49-F238E27FC236}">
                <a16:creationId xmlns:a16="http://schemas.microsoft.com/office/drawing/2014/main" id="{F21D38F9-4B4B-48F4-A3DC-CDD6724E75A9}"/>
              </a:ext>
            </a:extLst>
          </p:cNvPr>
          <p:cNvSpPr/>
          <p:nvPr/>
        </p:nvSpPr>
        <p:spPr>
          <a:xfrm>
            <a:off x="182450" y="4503456"/>
            <a:ext cx="7329587" cy="369332"/>
          </a:xfrm>
          <a:prstGeom prst="rect">
            <a:avLst/>
          </a:prstGeom>
        </p:spPr>
        <p:txBody>
          <a:bodyPr wrap="square">
            <a:spAutoFit/>
          </a:bodyPr>
          <a:lstStyle/>
          <a:p>
            <a:pPr marL="342900" indent="-342900">
              <a:buFont typeface="+mj-lt"/>
              <a:buAutoNum type="arabicPeriod" startAt="3"/>
            </a:pPr>
            <a:r>
              <a:rPr lang="en-US" dirty="0"/>
              <a:t>Low shrinkage occurs during hardening.</a:t>
            </a:r>
            <a:endParaRPr lang="tr-TR" dirty="0"/>
          </a:p>
        </p:txBody>
      </p:sp>
      <p:sp>
        <p:nvSpPr>
          <p:cNvPr id="25" name="Dikdörtgen 24">
            <a:extLst>
              <a:ext uri="{FF2B5EF4-FFF2-40B4-BE49-F238E27FC236}">
                <a16:creationId xmlns:a16="http://schemas.microsoft.com/office/drawing/2014/main" id="{27C9D2FB-9C91-4EC1-AD05-A082F1EDE443}"/>
              </a:ext>
            </a:extLst>
          </p:cNvPr>
          <p:cNvSpPr/>
          <p:nvPr/>
        </p:nvSpPr>
        <p:spPr>
          <a:xfrm>
            <a:off x="301752" y="5887351"/>
            <a:ext cx="8897112" cy="457369"/>
          </a:xfrm>
          <a:prstGeom prst="rect">
            <a:avLst/>
          </a:prstGeom>
        </p:spPr>
        <p:txBody>
          <a:bodyPr wrap="square">
            <a:spAutoFit/>
          </a:bodyPr>
          <a:lstStyle/>
          <a:p>
            <a:pPr marL="342900" indent="-342900">
              <a:lnSpc>
                <a:spcPct val="150000"/>
              </a:lnSpc>
              <a:buFont typeface="+mj-lt"/>
              <a:buAutoNum type="arabicPeriod" startAt="6"/>
            </a:pPr>
            <a:r>
              <a:rPr lang="en-US" dirty="0"/>
              <a:t>It has a wide range of colors in decorative applications.</a:t>
            </a:r>
            <a:endParaRPr lang="tr-TR" dirty="0"/>
          </a:p>
        </p:txBody>
      </p:sp>
      <p:sp>
        <p:nvSpPr>
          <p:cNvPr id="26" name="Dikdörtgen 25">
            <a:extLst>
              <a:ext uri="{FF2B5EF4-FFF2-40B4-BE49-F238E27FC236}">
                <a16:creationId xmlns:a16="http://schemas.microsoft.com/office/drawing/2014/main" id="{0FD11F7D-3AC7-4D38-AE04-A19DC514AA07}"/>
              </a:ext>
            </a:extLst>
          </p:cNvPr>
          <p:cNvSpPr/>
          <p:nvPr/>
        </p:nvSpPr>
        <p:spPr>
          <a:xfrm>
            <a:off x="1646936" y="2087263"/>
            <a:ext cx="1842171" cy="369332"/>
          </a:xfrm>
          <a:prstGeom prst="rect">
            <a:avLst/>
          </a:prstGeom>
        </p:spPr>
        <p:txBody>
          <a:bodyPr wrap="none">
            <a:spAutoFit/>
          </a:bodyPr>
          <a:lstStyle/>
          <a:p>
            <a:r>
              <a:rPr lang="tr-TR" dirty="0">
                <a:solidFill>
                  <a:schemeClr val="bg1">
                    <a:lumMod val="50000"/>
                  </a:schemeClr>
                </a:solidFill>
              </a:rPr>
              <a:t>10.2.1.a.2 </a:t>
            </a:r>
            <a:r>
              <a:rPr lang="tr-TR" dirty="0" err="1">
                <a:solidFill>
                  <a:srgbClr val="FF0000"/>
                </a:solidFill>
              </a:rPr>
              <a:t>Epoxy</a:t>
            </a:r>
            <a:endParaRPr lang="tr-TR" dirty="0">
              <a:solidFill>
                <a:srgbClr val="FF0000"/>
              </a:solidFill>
            </a:endParaRPr>
          </a:p>
        </p:txBody>
      </p:sp>
      <p:sp>
        <p:nvSpPr>
          <p:cNvPr id="27" name="Dikdörtgen 26">
            <a:extLst>
              <a:ext uri="{FF2B5EF4-FFF2-40B4-BE49-F238E27FC236}">
                <a16:creationId xmlns:a16="http://schemas.microsoft.com/office/drawing/2014/main" id="{EA647381-E758-4E5D-AFEF-7373E73D065D}"/>
              </a:ext>
            </a:extLst>
          </p:cNvPr>
          <p:cNvSpPr/>
          <p:nvPr/>
        </p:nvSpPr>
        <p:spPr>
          <a:xfrm>
            <a:off x="932007" y="1777669"/>
            <a:ext cx="2217274" cy="369332"/>
          </a:xfrm>
          <a:prstGeom prst="rect">
            <a:avLst/>
          </a:prstGeom>
        </p:spPr>
        <p:txBody>
          <a:bodyPr wrap="none">
            <a:spAutoFit/>
          </a:bodyPr>
          <a:lstStyle/>
          <a:p>
            <a:r>
              <a:rPr lang="tr-TR" dirty="0">
                <a:solidFill>
                  <a:schemeClr val="bg1">
                    <a:lumMod val="50000"/>
                  </a:schemeClr>
                </a:solidFill>
              </a:rPr>
              <a:t>10.2.1.a </a:t>
            </a:r>
            <a:r>
              <a:rPr lang="tr-TR" dirty="0" err="1">
                <a:solidFill>
                  <a:schemeClr val="bg1">
                    <a:lumMod val="50000"/>
                  </a:schemeClr>
                </a:solidFill>
              </a:rPr>
              <a:t>Thermosets</a:t>
            </a:r>
            <a:endParaRPr lang="tr-TR" dirty="0">
              <a:solidFill>
                <a:schemeClr val="bg1">
                  <a:lumMod val="50000"/>
                </a:schemeClr>
              </a:solidFill>
            </a:endParaRPr>
          </a:p>
        </p:txBody>
      </p:sp>
      <p:sp>
        <p:nvSpPr>
          <p:cNvPr id="28" name="Dikdörtgen 27">
            <a:extLst>
              <a:ext uri="{FF2B5EF4-FFF2-40B4-BE49-F238E27FC236}">
                <a16:creationId xmlns:a16="http://schemas.microsoft.com/office/drawing/2014/main" id="{E0D3E033-DE8C-4532-A270-C220EF7BAC06}"/>
              </a:ext>
            </a:extLst>
          </p:cNvPr>
          <p:cNvSpPr/>
          <p:nvPr/>
        </p:nvSpPr>
        <p:spPr>
          <a:xfrm>
            <a:off x="303426" y="1446278"/>
            <a:ext cx="8352928" cy="369332"/>
          </a:xfrm>
          <a:prstGeom prst="rect">
            <a:avLst/>
          </a:prstGeom>
        </p:spPr>
        <p:txBody>
          <a:bodyPr wrap="square">
            <a:spAutoFit/>
          </a:bodyPr>
          <a:lstStyle/>
          <a:p>
            <a:r>
              <a:rPr lang="tr-TR" dirty="0">
                <a:solidFill>
                  <a:schemeClr val="bg1">
                    <a:lumMod val="50000"/>
                  </a:schemeClr>
                </a:solidFill>
              </a:rPr>
              <a:t>10.2.1 </a:t>
            </a:r>
            <a:r>
              <a:rPr lang="tr-TR" dirty="0" err="1">
                <a:solidFill>
                  <a:schemeClr val="bg1">
                    <a:lumMod val="50000"/>
                  </a:schemeClr>
                </a:solidFill>
              </a:rPr>
              <a:t>Plastic</a:t>
            </a:r>
            <a:r>
              <a:rPr lang="tr-TR" dirty="0">
                <a:solidFill>
                  <a:schemeClr val="bg1">
                    <a:lumMod val="50000"/>
                  </a:schemeClr>
                </a:solidFill>
              </a:rPr>
              <a:t> </a:t>
            </a:r>
            <a:r>
              <a:rPr lang="tr-TR" dirty="0" err="1">
                <a:solidFill>
                  <a:schemeClr val="bg1">
                    <a:lumMod val="50000"/>
                  </a:schemeClr>
                </a:solidFill>
              </a:rPr>
              <a:t>Matrix</a:t>
            </a:r>
            <a:r>
              <a:rPr lang="tr-TR" dirty="0">
                <a:solidFill>
                  <a:schemeClr val="bg1">
                    <a:lumMod val="50000"/>
                  </a:schemeClr>
                </a:solidFill>
              </a:rPr>
              <a:t> </a:t>
            </a:r>
            <a:r>
              <a:rPr lang="tr-TR" dirty="0" err="1">
                <a:solidFill>
                  <a:schemeClr val="bg1">
                    <a:lumMod val="50000"/>
                  </a:schemeClr>
                </a:solidFill>
              </a:rPr>
              <a:t>Materials</a:t>
            </a:r>
            <a:r>
              <a:rPr lang="tr-TR" dirty="0">
                <a:solidFill>
                  <a:schemeClr val="bg1">
                    <a:lumMod val="50000"/>
                  </a:schemeClr>
                </a:solidFill>
              </a:rPr>
              <a:t> (</a:t>
            </a:r>
            <a:r>
              <a:rPr lang="tr-TR" dirty="0" err="1">
                <a:solidFill>
                  <a:schemeClr val="bg1">
                    <a:lumMod val="50000"/>
                  </a:schemeClr>
                </a:solidFill>
              </a:rPr>
              <a:t>Resins</a:t>
            </a:r>
            <a:r>
              <a:rPr lang="tr-TR" dirty="0">
                <a:solidFill>
                  <a:schemeClr val="bg1">
                    <a:lumMod val="50000"/>
                  </a:schemeClr>
                </a:solidFill>
              </a:rPr>
              <a:t>/</a:t>
            </a:r>
            <a:r>
              <a:rPr lang="tr-TR" dirty="0" err="1">
                <a:solidFill>
                  <a:schemeClr val="bg1">
                    <a:lumMod val="50000"/>
                  </a:schemeClr>
                </a:solidFill>
              </a:rPr>
              <a:t>Polymers</a:t>
            </a:r>
            <a:r>
              <a:rPr lang="tr-TR" dirty="0">
                <a:solidFill>
                  <a:schemeClr val="bg1">
                    <a:lumMod val="50000"/>
                  </a:schemeClr>
                </a:solidFill>
              </a:rPr>
              <a:t>)</a:t>
            </a:r>
          </a:p>
        </p:txBody>
      </p:sp>
      <p:sp>
        <p:nvSpPr>
          <p:cNvPr id="29" name="Altbilgi Yer Tutucusu 2">
            <a:extLst>
              <a:ext uri="{FF2B5EF4-FFF2-40B4-BE49-F238E27FC236}">
                <a16:creationId xmlns:a16="http://schemas.microsoft.com/office/drawing/2014/main" id="{A712FEFD-C8E9-46B9-A873-E5607055F700}"/>
              </a:ext>
            </a:extLst>
          </p:cNvPr>
          <p:cNvSpPr>
            <a:spLocks noGrp="1"/>
          </p:cNvSpPr>
          <p:nvPr>
            <p:ph type="ftr" sz="quarter" idx="11"/>
          </p:nvPr>
        </p:nvSpPr>
        <p:spPr>
          <a:xfrm>
            <a:off x="1957740" y="6410748"/>
            <a:ext cx="4680520" cy="330520"/>
          </a:xfrm>
        </p:spPr>
        <p:txBody>
          <a:bodyPr/>
          <a:lstStyle/>
          <a:p>
            <a:r>
              <a:rPr lang="en-US" dirty="0"/>
              <a:t>General Information About Composite Materials / Mehmet </a:t>
            </a:r>
            <a:r>
              <a:rPr lang="en-US" dirty="0" err="1"/>
              <a:t>Zor</a:t>
            </a:r>
            <a:endParaRPr lang="tr-TR" dirty="0"/>
          </a:p>
        </p:txBody>
      </p:sp>
    </p:spTree>
    <p:extLst>
      <p:ext uri="{BB962C8B-B14F-4D97-AF65-F5344CB8AC3E}">
        <p14:creationId xmlns:p14="http://schemas.microsoft.com/office/powerpoint/2010/main" val="360864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wipe(left)">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wipe(left)">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build="p"/>
      <p:bldP spid="20" grpId="0"/>
      <p:bldP spid="23" grpId="0"/>
      <p:bldP spid="24" grpId="0"/>
      <p:bldP spid="25"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7840E83-AC17-4BB5-BC43-751DE1ADA5B1}" type="slidenum">
              <a:rPr lang="tr-TR" smtClean="0"/>
              <a:t>99</a:t>
            </a:fld>
            <a:endParaRPr lang="tr-TR"/>
          </a:p>
        </p:txBody>
      </p:sp>
      <p:sp>
        <p:nvSpPr>
          <p:cNvPr id="10" name="Dikdörtgen 9"/>
          <p:cNvSpPr/>
          <p:nvPr/>
        </p:nvSpPr>
        <p:spPr>
          <a:xfrm>
            <a:off x="467544" y="3344251"/>
            <a:ext cx="6336704" cy="376257"/>
          </a:xfrm>
          <a:prstGeom prst="rect">
            <a:avLst/>
          </a:prstGeom>
        </p:spPr>
        <p:txBody>
          <a:bodyPr wrap="square">
            <a:spAutoFit/>
          </a:bodyPr>
          <a:lstStyle/>
          <a:p>
            <a:pPr marL="285750" indent="-285750">
              <a:lnSpc>
                <a:spcPct val="150000"/>
              </a:lnSpc>
              <a:buFont typeface="Arial" pitchFamily="34" charset="0"/>
              <a:buChar char="•"/>
            </a:pPr>
            <a:endParaRPr lang="tr-TR" sz="1400" dirty="0"/>
          </a:p>
        </p:txBody>
      </p:sp>
      <p:sp>
        <p:nvSpPr>
          <p:cNvPr id="8" name="Dikdörtgen 7"/>
          <p:cNvSpPr/>
          <p:nvPr/>
        </p:nvSpPr>
        <p:spPr>
          <a:xfrm>
            <a:off x="216345" y="2772874"/>
            <a:ext cx="6436827" cy="829522"/>
          </a:xfrm>
          <a:prstGeom prst="rect">
            <a:avLst/>
          </a:prstGeom>
        </p:spPr>
        <p:txBody>
          <a:bodyPr wrap="square">
            <a:spAutoFit/>
          </a:bodyPr>
          <a:lstStyle/>
          <a:p>
            <a:pPr marL="342900" indent="-342900">
              <a:lnSpc>
                <a:spcPct val="150000"/>
              </a:lnSpc>
              <a:buFont typeface="+mj-lt"/>
              <a:buAutoNum type="arabicPeriod" startAt="7"/>
            </a:pPr>
            <a:r>
              <a:rPr lang="en-US" sz="1700" dirty="0"/>
              <a:t>By adding aggregate, friction resistance is increased and a floor with high slip resistance can be obtained.</a:t>
            </a:r>
            <a:endParaRPr lang="tr-TR" sz="1700" dirty="0"/>
          </a:p>
        </p:txBody>
      </p:sp>
      <p:sp>
        <p:nvSpPr>
          <p:cNvPr id="11" name="Veri Yer Tutucusu 10"/>
          <p:cNvSpPr>
            <a:spLocks noGrp="1"/>
          </p:cNvSpPr>
          <p:nvPr>
            <p:ph type="dt" sz="half" idx="10"/>
          </p:nvPr>
        </p:nvSpPr>
        <p:spPr/>
        <p:txBody>
          <a:bodyPr/>
          <a:lstStyle/>
          <a:p>
            <a:r>
              <a:rPr lang="tr-TR" dirty="0"/>
              <a:t>......</a:t>
            </a:r>
          </a:p>
        </p:txBody>
      </p:sp>
      <p:sp>
        <p:nvSpPr>
          <p:cNvPr id="14" name="Başlık 1">
            <a:extLst>
              <a:ext uri="{FF2B5EF4-FFF2-40B4-BE49-F238E27FC236}">
                <a16:creationId xmlns:a16="http://schemas.microsoft.com/office/drawing/2014/main" id="{DC25FCAF-F395-4F7C-A9EE-CF66A134666F}"/>
              </a:ext>
            </a:extLst>
          </p:cNvPr>
          <p:cNvSpPr txBox="1">
            <a:spLocks/>
          </p:cNvSpPr>
          <p:nvPr/>
        </p:nvSpPr>
        <p:spPr>
          <a:xfrm>
            <a:off x="301752" y="116732"/>
            <a:ext cx="8534400" cy="61942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r-TR" dirty="0"/>
              <a:t>10- MATRIX MATERIALS</a:t>
            </a:r>
          </a:p>
        </p:txBody>
      </p:sp>
      <p:sp>
        <p:nvSpPr>
          <p:cNvPr id="15" name="Dikdörtgen 14">
            <a:extLst>
              <a:ext uri="{FF2B5EF4-FFF2-40B4-BE49-F238E27FC236}">
                <a16:creationId xmlns:a16="http://schemas.microsoft.com/office/drawing/2014/main" id="{A1EAA5F9-3DB1-4A49-AA80-B46A989F7A74}"/>
              </a:ext>
            </a:extLst>
          </p:cNvPr>
          <p:cNvSpPr/>
          <p:nvPr/>
        </p:nvSpPr>
        <p:spPr>
          <a:xfrm>
            <a:off x="2673605" y="653128"/>
            <a:ext cx="3903633" cy="400110"/>
          </a:xfrm>
          <a:prstGeom prst="rect">
            <a:avLst/>
          </a:prstGeom>
        </p:spPr>
        <p:txBody>
          <a:bodyPr wrap="none">
            <a:spAutoFit/>
          </a:bodyPr>
          <a:lstStyle/>
          <a:p>
            <a:r>
              <a:rPr lang="tr-TR" sz="2000" dirty="0">
                <a:solidFill>
                  <a:schemeClr val="bg1">
                    <a:lumMod val="50000"/>
                  </a:schemeClr>
                </a:solidFill>
              </a:rPr>
              <a:t>10.2 Main </a:t>
            </a:r>
            <a:r>
              <a:rPr lang="tr-TR" sz="2000" dirty="0" err="1">
                <a:solidFill>
                  <a:schemeClr val="bg1">
                    <a:lumMod val="50000"/>
                  </a:schemeClr>
                </a:solidFill>
              </a:rPr>
              <a:t>Matrix</a:t>
            </a:r>
            <a:r>
              <a:rPr lang="tr-TR" sz="2000" dirty="0">
                <a:solidFill>
                  <a:schemeClr val="bg1">
                    <a:lumMod val="50000"/>
                  </a:schemeClr>
                </a:solidFill>
              </a:rPr>
              <a:t> </a:t>
            </a:r>
            <a:r>
              <a:rPr lang="tr-TR" sz="2000" dirty="0" err="1">
                <a:solidFill>
                  <a:schemeClr val="bg1">
                    <a:lumMod val="50000"/>
                  </a:schemeClr>
                </a:solidFill>
              </a:rPr>
              <a:t>Material</a:t>
            </a:r>
            <a:r>
              <a:rPr lang="tr-TR" sz="2000" dirty="0">
                <a:solidFill>
                  <a:schemeClr val="bg1">
                    <a:lumMod val="50000"/>
                  </a:schemeClr>
                </a:solidFill>
              </a:rPr>
              <a:t> </a:t>
            </a:r>
            <a:r>
              <a:rPr lang="tr-TR" sz="2000" dirty="0" err="1">
                <a:solidFill>
                  <a:schemeClr val="bg1">
                    <a:lumMod val="50000"/>
                  </a:schemeClr>
                </a:solidFill>
              </a:rPr>
              <a:t>Types</a:t>
            </a:r>
            <a:endParaRPr lang="tr-TR" sz="2000" dirty="0">
              <a:solidFill>
                <a:schemeClr val="bg1">
                  <a:lumMod val="50000"/>
                </a:schemeClr>
              </a:solidFill>
            </a:endParaRPr>
          </a:p>
        </p:txBody>
      </p:sp>
      <p:sp>
        <p:nvSpPr>
          <p:cNvPr id="21" name="Metin kutusu 20">
            <a:extLst>
              <a:ext uri="{FF2B5EF4-FFF2-40B4-BE49-F238E27FC236}">
                <a16:creationId xmlns:a16="http://schemas.microsoft.com/office/drawing/2014/main" id="{98BFF57C-6785-40D5-A604-310C413A77AD}"/>
              </a:ext>
            </a:extLst>
          </p:cNvPr>
          <p:cNvSpPr txBox="1"/>
          <p:nvPr/>
        </p:nvSpPr>
        <p:spPr>
          <a:xfrm>
            <a:off x="1763688" y="2463231"/>
            <a:ext cx="4654029" cy="369332"/>
          </a:xfrm>
          <a:prstGeom prst="rect">
            <a:avLst/>
          </a:prstGeom>
          <a:noFill/>
        </p:spPr>
        <p:txBody>
          <a:bodyPr wrap="square" rtlCol="0">
            <a:spAutoFit/>
          </a:bodyPr>
          <a:lstStyle/>
          <a:p>
            <a:r>
              <a:rPr lang="tr-TR" dirty="0">
                <a:solidFill>
                  <a:schemeClr val="bg1">
                    <a:lumMod val="50000"/>
                  </a:schemeClr>
                </a:solidFill>
              </a:rPr>
              <a:t>10.2.1.a.2.1 </a:t>
            </a:r>
            <a:r>
              <a:rPr lang="tr-TR" dirty="0" err="1">
                <a:solidFill>
                  <a:schemeClr val="bg1">
                    <a:lumMod val="50000"/>
                  </a:schemeClr>
                </a:solidFill>
              </a:rPr>
              <a:t>Superior</a:t>
            </a:r>
            <a:r>
              <a:rPr lang="tr-TR" dirty="0">
                <a:solidFill>
                  <a:schemeClr val="bg1">
                    <a:lumMod val="50000"/>
                  </a:schemeClr>
                </a:solidFill>
              </a:rPr>
              <a:t> </a:t>
            </a:r>
            <a:r>
              <a:rPr lang="tr-TR" dirty="0" err="1">
                <a:solidFill>
                  <a:schemeClr val="bg1">
                    <a:lumMod val="50000"/>
                  </a:schemeClr>
                </a:solidFill>
              </a:rPr>
              <a:t>Features</a:t>
            </a:r>
            <a:r>
              <a:rPr lang="tr-TR" dirty="0">
                <a:solidFill>
                  <a:schemeClr val="bg1">
                    <a:lumMod val="50000"/>
                  </a:schemeClr>
                </a:solidFill>
              </a:rPr>
              <a:t> –</a:t>
            </a:r>
            <a:r>
              <a:rPr lang="tr-TR" dirty="0" err="1">
                <a:solidFill>
                  <a:schemeClr val="bg1">
                    <a:lumMod val="50000"/>
                  </a:schemeClr>
                </a:solidFill>
              </a:rPr>
              <a:t>Continue</a:t>
            </a:r>
            <a:r>
              <a:rPr lang="tr-TR" dirty="0">
                <a:solidFill>
                  <a:schemeClr val="bg1">
                    <a:lumMod val="50000"/>
                  </a:schemeClr>
                </a:solidFill>
              </a:rPr>
              <a:t> : </a:t>
            </a:r>
          </a:p>
        </p:txBody>
      </p:sp>
      <p:sp>
        <p:nvSpPr>
          <p:cNvPr id="22" name="Dikdörtgen 21">
            <a:extLst>
              <a:ext uri="{FF2B5EF4-FFF2-40B4-BE49-F238E27FC236}">
                <a16:creationId xmlns:a16="http://schemas.microsoft.com/office/drawing/2014/main" id="{5C3DA949-C570-41D2-9EDA-449F66533A9B}"/>
              </a:ext>
            </a:extLst>
          </p:cNvPr>
          <p:cNvSpPr/>
          <p:nvPr/>
        </p:nvSpPr>
        <p:spPr>
          <a:xfrm>
            <a:off x="191169" y="4020039"/>
            <a:ext cx="8868509" cy="2399183"/>
          </a:xfrm>
          <a:prstGeom prst="rect">
            <a:avLst/>
          </a:prstGeom>
        </p:spPr>
        <p:txBody>
          <a:bodyPr wrap="square">
            <a:spAutoFit/>
          </a:bodyPr>
          <a:lstStyle/>
          <a:p>
            <a:pPr marL="342900" indent="-342900">
              <a:lnSpc>
                <a:spcPct val="150000"/>
              </a:lnSpc>
              <a:buFont typeface="+mj-lt"/>
              <a:buAutoNum type="arabicPeriod" startAt="9"/>
            </a:pPr>
            <a:r>
              <a:rPr lang="en-US" sz="1700" dirty="0"/>
              <a:t>It forms a good bond with many </a:t>
            </a:r>
            <a:r>
              <a:rPr lang="en-US" sz="1700" dirty="0" err="1"/>
              <a:t>fibres</a:t>
            </a:r>
            <a:r>
              <a:rPr lang="en-US" sz="1700" dirty="0"/>
              <a:t>. If used with glass and carbon fiber, a composite with excellent mechanical properties can be obtained. These composites are widely used in the aerospace and marine industry.</a:t>
            </a:r>
            <a:endParaRPr lang="tr-TR" sz="1700" dirty="0"/>
          </a:p>
          <a:p>
            <a:pPr marL="342900" indent="-342900">
              <a:lnSpc>
                <a:spcPct val="150000"/>
              </a:lnSpc>
              <a:buFont typeface="+mj-lt"/>
              <a:buAutoNum type="arabicPeriod" startAt="9"/>
            </a:pPr>
            <a:r>
              <a:rPr lang="en-US" sz="1700" dirty="0"/>
              <a:t>It is a chemical resin used as an adhesive. Epoxy filled into the crack for repair purposes eliminates the discontinuity caused by the crack and prevents stress concentrations by connecting the crack edges together.</a:t>
            </a:r>
            <a:endParaRPr lang="tr-TR" sz="1700" dirty="0"/>
          </a:p>
        </p:txBody>
      </p:sp>
      <p:pic>
        <p:nvPicPr>
          <p:cNvPr id="2052" name="Picture 4" descr="Water Based Epoxy Resin - Delta Membranes">
            <a:extLst>
              <a:ext uri="{FF2B5EF4-FFF2-40B4-BE49-F238E27FC236}">
                <a16:creationId xmlns:a16="http://schemas.microsoft.com/office/drawing/2014/main" id="{D651718C-69F9-491B-BE44-105B2E8FE1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17716" y="1427279"/>
            <a:ext cx="2548931" cy="2124930"/>
          </a:xfrm>
          <a:prstGeom prst="rect">
            <a:avLst/>
          </a:prstGeom>
          <a:noFill/>
          <a:extLst>
            <a:ext uri="{909E8E84-426E-40DD-AFC4-6F175D3DCCD1}">
              <a14:hiddenFill xmlns:a14="http://schemas.microsoft.com/office/drawing/2010/main">
                <a:solidFill>
                  <a:srgbClr val="FFFFFF"/>
                </a:solidFill>
              </a14:hiddenFill>
            </a:ext>
          </a:extLst>
        </p:spPr>
      </p:pic>
      <p:sp>
        <p:nvSpPr>
          <p:cNvPr id="16" name="Dikdörtgen 15">
            <a:extLst>
              <a:ext uri="{FF2B5EF4-FFF2-40B4-BE49-F238E27FC236}">
                <a16:creationId xmlns:a16="http://schemas.microsoft.com/office/drawing/2014/main" id="{8A249212-0922-466B-9499-A4363EE1F2D8}"/>
              </a:ext>
            </a:extLst>
          </p:cNvPr>
          <p:cNvSpPr/>
          <p:nvPr/>
        </p:nvSpPr>
        <p:spPr>
          <a:xfrm>
            <a:off x="1646936" y="2087263"/>
            <a:ext cx="1842171" cy="369332"/>
          </a:xfrm>
          <a:prstGeom prst="rect">
            <a:avLst/>
          </a:prstGeom>
        </p:spPr>
        <p:txBody>
          <a:bodyPr wrap="none">
            <a:spAutoFit/>
          </a:bodyPr>
          <a:lstStyle/>
          <a:p>
            <a:r>
              <a:rPr lang="tr-TR" dirty="0">
                <a:solidFill>
                  <a:schemeClr val="bg1">
                    <a:lumMod val="50000"/>
                  </a:schemeClr>
                </a:solidFill>
              </a:rPr>
              <a:t>10.2.1.a.2 </a:t>
            </a:r>
            <a:r>
              <a:rPr lang="tr-TR" dirty="0" err="1">
                <a:solidFill>
                  <a:srgbClr val="FF0000"/>
                </a:solidFill>
              </a:rPr>
              <a:t>Epoxy</a:t>
            </a:r>
            <a:endParaRPr lang="tr-TR" dirty="0">
              <a:solidFill>
                <a:srgbClr val="FF0000"/>
              </a:solidFill>
            </a:endParaRPr>
          </a:p>
        </p:txBody>
      </p:sp>
      <p:sp>
        <p:nvSpPr>
          <p:cNvPr id="17" name="Dikdörtgen 16">
            <a:extLst>
              <a:ext uri="{FF2B5EF4-FFF2-40B4-BE49-F238E27FC236}">
                <a16:creationId xmlns:a16="http://schemas.microsoft.com/office/drawing/2014/main" id="{205619CB-86F6-4FD4-A19B-366125F108C9}"/>
              </a:ext>
            </a:extLst>
          </p:cNvPr>
          <p:cNvSpPr/>
          <p:nvPr/>
        </p:nvSpPr>
        <p:spPr>
          <a:xfrm>
            <a:off x="932007" y="1777669"/>
            <a:ext cx="2217274" cy="369332"/>
          </a:xfrm>
          <a:prstGeom prst="rect">
            <a:avLst/>
          </a:prstGeom>
        </p:spPr>
        <p:txBody>
          <a:bodyPr wrap="none">
            <a:spAutoFit/>
          </a:bodyPr>
          <a:lstStyle/>
          <a:p>
            <a:r>
              <a:rPr lang="tr-TR" dirty="0">
                <a:solidFill>
                  <a:schemeClr val="bg1">
                    <a:lumMod val="50000"/>
                  </a:schemeClr>
                </a:solidFill>
              </a:rPr>
              <a:t>10.2.1.a </a:t>
            </a:r>
            <a:r>
              <a:rPr lang="tr-TR" dirty="0" err="1">
                <a:solidFill>
                  <a:schemeClr val="bg1">
                    <a:lumMod val="50000"/>
                  </a:schemeClr>
                </a:solidFill>
              </a:rPr>
              <a:t>Thermosets</a:t>
            </a:r>
            <a:endParaRPr lang="tr-TR" dirty="0">
              <a:solidFill>
                <a:schemeClr val="bg1">
                  <a:lumMod val="50000"/>
                </a:schemeClr>
              </a:solidFill>
            </a:endParaRPr>
          </a:p>
        </p:txBody>
      </p:sp>
      <p:sp>
        <p:nvSpPr>
          <p:cNvPr id="23" name="Dikdörtgen 22">
            <a:extLst>
              <a:ext uri="{FF2B5EF4-FFF2-40B4-BE49-F238E27FC236}">
                <a16:creationId xmlns:a16="http://schemas.microsoft.com/office/drawing/2014/main" id="{591199C9-B17D-4CF1-8D28-08CBF0A07DC5}"/>
              </a:ext>
            </a:extLst>
          </p:cNvPr>
          <p:cNvSpPr/>
          <p:nvPr/>
        </p:nvSpPr>
        <p:spPr>
          <a:xfrm>
            <a:off x="303426" y="1446278"/>
            <a:ext cx="8352928" cy="369332"/>
          </a:xfrm>
          <a:prstGeom prst="rect">
            <a:avLst/>
          </a:prstGeom>
        </p:spPr>
        <p:txBody>
          <a:bodyPr wrap="square">
            <a:spAutoFit/>
          </a:bodyPr>
          <a:lstStyle/>
          <a:p>
            <a:r>
              <a:rPr lang="tr-TR" dirty="0">
                <a:solidFill>
                  <a:schemeClr val="bg1">
                    <a:lumMod val="50000"/>
                  </a:schemeClr>
                </a:solidFill>
              </a:rPr>
              <a:t>10.2.1 </a:t>
            </a:r>
            <a:r>
              <a:rPr lang="tr-TR" dirty="0" err="1">
                <a:solidFill>
                  <a:schemeClr val="bg1">
                    <a:lumMod val="50000"/>
                  </a:schemeClr>
                </a:solidFill>
              </a:rPr>
              <a:t>Plastic</a:t>
            </a:r>
            <a:r>
              <a:rPr lang="tr-TR" dirty="0">
                <a:solidFill>
                  <a:schemeClr val="bg1">
                    <a:lumMod val="50000"/>
                  </a:schemeClr>
                </a:solidFill>
              </a:rPr>
              <a:t> </a:t>
            </a:r>
            <a:r>
              <a:rPr lang="tr-TR" dirty="0" err="1">
                <a:solidFill>
                  <a:schemeClr val="bg1">
                    <a:lumMod val="50000"/>
                  </a:schemeClr>
                </a:solidFill>
              </a:rPr>
              <a:t>Matrix</a:t>
            </a:r>
            <a:r>
              <a:rPr lang="tr-TR" dirty="0">
                <a:solidFill>
                  <a:schemeClr val="bg1">
                    <a:lumMod val="50000"/>
                  </a:schemeClr>
                </a:solidFill>
              </a:rPr>
              <a:t> </a:t>
            </a:r>
            <a:r>
              <a:rPr lang="tr-TR" dirty="0" err="1">
                <a:solidFill>
                  <a:schemeClr val="bg1">
                    <a:lumMod val="50000"/>
                  </a:schemeClr>
                </a:solidFill>
              </a:rPr>
              <a:t>Materials</a:t>
            </a:r>
            <a:r>
              <a:rPr lang="tr-TR" dirty="0">
                <a:solidFill>
                  <a:schemeClr val="bg1">
                    <a:lumMod val="50000"/>
                  </a:schemeClr>
                </a:solidFill>
              </a:rPr>
              <a:t> (</a:t>
            </a:r>
            <a:r>
              <a:rPr lang="tr-TR" dirty="0" err="1">
                <a:solidFill>
                  <a:schemeClr val="bg1">
                    <a:lumMod val="50000"/>
                  </a:schemeClr>
                </a:solidFill>
              </a:rPr>
              <a:t>Resins</a:t>
            </a:r>
            <a:r>
              <a:rPr lang="tr-TR" dirty="0">
                <a:solidFill>
                  <a:schemeClr val="bg1">
                    <a:lumMod val="50000"/>
                  </a:schemeClr>
                </a:solidFill>
              </a:rPr>
              <a:t>/</a:t>
            </a:r>
            <a:r>
              <a:rPr lang="tr-TR" dirty="0" err="1">
                <a:solidFill>
                  <a:schemeClr val="bg1">
                    <a:lumMod val="50000"/>
                  </a:schemeClr>
                </a:solidFill>
              </a:rPr>
              <a:t>Polymers</a:t>
            </a:r>
            <a:r>
              <a:rPr lang="tr-TR" dirty="0">
                <a:solidFill>
                  <a:schemeClr val="bg1">
                    <a:lumMod val="50000"/>
                  </a:schemeClr>
                </a:solidFill>
              </a:rPr>
              <a:t>)</a:t>
            </a:r>
          </a:p>
        </p:txBody>
      </p:sp>
      <p:sp>
        <p:nvSpPr>
          <p:cNvPr id="2" name="Dikdörtgen 1">
            <a:extLst>
              <a:ext uri="{FF2B5EF4-FFF2-40B4-BE49-F238E27FC236}">
                <a16:creationId xmlns:a16="http://schemas.microsoft.com/office/drawing/2014/main" id="{E200A32F-23F3-45F6-BDDB-6D5FF6959136}"/>
              </a:ext>
            </a:extLst>
          </p:cNvPr>
          <p:cNvSpPr/>
          <p:nvPr/>
        </p:nvSpPr>
        <p:spPr>
          <a:xfrm>
            <a:off x="191168" y="3579368"/>
            <a:ext cx="8868509" cy="457369"/>
          </a:xfrm>
          <a:prstGeom prst="rect">
            <a:avLst/>
          </a:prstGeom>
        </p:spPr>
        <p:txBody>
          <a:bodyPr wrap="square">
            <a:spAutoFit/>
          </a:bodyPr>
          <a:lstStyle/>
          <a:p>
            <a:pPr marL="342900" indent="-342900">
              <a:lnSpc>
                <a:spcPct val="150000"/>
              </a:lnSpc>
              <a:buFont typeface="+mj-lt"/>
              <a:buAutoNum type="arabicPeriod" startAt="8"/>
            </a:pPr>
            <a:r>
              <a:rPr lang="en-US" dirty="0"/>
              <a:t>It is aesthetic, easy to clean and hygienic. It does not contain solvent.</a:t>
            </a:r>
            <a:endParaRPr lang="tr-TR" dirty="0"/>
          </a:p>
        </p:txBody>
      </p:sp>
      <p:sp>
        <p:nvSpPr>
          <p:cNvPr id="18" name="Altbilgi Yer Tutucusu 2">
            <a:extLst>
              <a:ext uri="{FF2B5EF4-FFF2-40B4-BE49-F238E27FC236}">
                <a16:creationId xmlns:a16="http://schemas.microsoft.com/office/drawing/2014/main" id="{B2D98EE5-67D3-4F97-9AC8-087F2E5FC815}"/>
              </a:ext>
            </a:extLst>
          </p:cNvPr>
          <p:cNvSpPr>
            <a:spLocks noGrp="1"/>
          </p:cNvSpPr>
          <p:nvPr>
            <p:ph type="ftr" sz="quarter" idx="11"/>
          </p:nvPr>
        </p:nvSpPr>
        <p:spPr>
          <a:xfrm>
            <a:off x="1957740" y="6410748"/>
            <a:ext cx="4680520" cy="330520"/>
          </a:xfrm>
        </p:spPr>
        <p:txBody>
          <a:bodyPr/>
          <a:lstStyle/>
          <a:p>
            <a:r>
              <a:rPr lang="en-US" dirty="0"/>
              <a:t>General Information About Composite Materials / Mehmet </a:t>
            </a:r>
            <a:r>
              <a:rPr lang="en-US" dirty="0" err="1"/>
              <a:t>Zor</a:t>
            </a:r>
            <a:endParaRPr lang="tr-TR" dirty="0"/>
          </a:p>
        </p:txBody>
      </p:sp>
    </p:spTree>
    <p:extLst>
      <p:ext uri="{BB962C8B-B14F-4D97-AF65-F5344CB8AC3E}">
        <p14:creationId xmlns:p14="http://schemas.microsoft.com/office/powerpoint/2010/main" val="218045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wipe(up)">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2">
                                            <p:txEl>
                                              <p:pRg st="1" end="1"/>
                                            </p:txEl>
                                          </p:spTgt>
                                        </p:tgtEl>
                                        <p:attrNameLst>
                                          <p:attrName>style.visibility</p:attrName>
                                        </p:attrNameLst>
                                      </p:cBhvr>
                                      <p:to>
                                        <p:strVal val="visible"/>
                                      </p:to>
                                    </p:set>
                                    <p:animEffect transition="in" filter="wipe(up)">
                                      <p:cBhvr>
                                        <p:cTn id="22"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22" grpId="0" build="p"/>
      <p:bldP spid="2"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Kent">
  <a:themeElements>
    <a:clrScheme name="Kent">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Kent">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Kent">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10463</TotalTime>
  <Words>17889</Words>
  <Application>Microsoft Office PowerPoint</Application>
  <PresentationFormat>Ekran Gösterisi (4:3)</PresentationFormat>
  <Paragraphs>2263</Paragraphs>
  <Slides>191</Slides>
  <Notes>13</Notes>
  <HiddenSlides>0</HiddenSlides>
  <MMClips>0</MMClips>
  <ScaleCrop>false</ScaleCrop>
  <HeadingPairs>
    <vt:vector size="6" baseType="variant">
      <vt:variant>
        <vt:lpstr>Kullanılan Yazı Tipleri</vt:lpstr>
      </vt:variant>
      <vt:variant>
        <vt:i4>14</vt:i4>
      </vt:variant>
      <vt:variant>
        <vt:lpstr>Tema</vt:lpstr>
      </vt:variant>
      <vt:variant>
        <vt:i4>1</vt:i4>
      </vt:variant>
      <vt:variant>
        <vt:lpstr>Slayt Başlıkları</vt:lpstr>
      </vt:variant>
      <vt:variant>
        <vt:i4>191</vt:i4>
      </vt:variant>
    </vt:vector>
  </HeadingPairs>
  <TitlesOfParts>
    <vt:vector size="206" baseType="lpstr">
      <vt:lpstr>华文楷体</vt:lpstr>
      <vt:lpstr>Arial</vt:lpstr>
      <vt:lpstr>Calibri</vt:lpstr>
      <vt:lpstr>Cambria</vt:lpstr>
      <vt:lpstr>Comic Sans MS</vt:lpstr>
      <vt:lpstr>方正舒体</vt:lpstr>
      <vt:lpstr>Georgia</vt:lpstr>
      <vt:lpstr>Segoe UI Historic</vt:lpstr>
      <vt:lpstr>Symbol</vt:lpstr>
      <vt:lpstr>Tahoma</vt:lpstr>
      <vt:lpstr>Times New Roman</vt:lpstr>
      <vt:lpstr>Verdana</vt:lpstr>
      <vt:lpstr>Wingdings</vt:lpstr>
      <vt:lpstr>Wingdings 2</vt:lpstr>
      <vt:lpstr>Kent</vt:lpstr>
      <vt:lpstr>PowerPoint Sunusu</vt:lpstr>
      <vt:lpstr>Contents</vt:lpstr>
      <vt:lpstr>1-What is Composite Material?</vt:lpstr>
      <vt:lpstr>2- Basic Properties of Composite Materials</vt:lpstr>
      <vt:lpstr>2-Basic Properties of Composite Materials</vt:lpstr>
      <vt:lpstr>3-Application Areas of Composites</vt:lpstr>
      <vt:lpstr>3-Application Areas of Composites</vt:lpstr>
      <vt:lpstr>3-Application Areas of Composites</vt:lpstr>
      <vt:lpstr>3-Application Areas of Composites</vt:lpstr>
      <vt:lpstr>3-Application Areas of Composites</vt:lpstr>
      <vt:lpstr>3-Application Areas of Composites</vt:lpstr>
      <vt:lpstr>3-Application Areas of Composites</vt:lpstr>
      <vt:lpstr>3-Application Areas of Composites</vt:lpstr>
      <vt:lpstr>3-Application Areas of Composites</vt:lpstr>
      <vt:lpstr>3-Application Areas of Composites</vt:lpstr>
      <vt:lpstr>3-Application Areas of Composites</vt:lpstr>
      <vt:lpstr>3-Application Areas of Composites</vt:lpstr>
      <vt:lpstr>3-Application Areas of Composites</vt:lpstr>
      <vt:lpstr>3-Application Areas of Composites</vt:lpstr>
      <vt:lpstr>3-Application Areas of Composites</vt:lpstr>
      <vt:lpstr>3-Application Areas of Composites</vt:lpstr>
      <vt:lpstr>3-Application Areas of Composites</vt:lpstr>
      <vt:lpstr>3-Application Areas of Composites</vt:lpstr>
      <vt:lpstr>3-Application Areas of Composites</vt:lpstr>
      <vt:lpstr>PowerPoint Sunusu</vt:lpstr>
      <vt:lpstr>PowerPoint Sunusu</vt:lpstr>
      <vt:lpstr>PowerPoint Sunusu</vt:lpstr>
      <vt:lpstr>5- Composites and Engineering Activities</vt:lpstr>
      <vt:lpstr>5- Composites and Engineering Activities</vt:lpstr>
      <vt:lpstr>6- Why Composite Material?</vt:lpstr>
      <vt:lpstr>6- Why Composite Material?</vt:lpstr>
      <vt:lpstr>6- Why Composite Material?</vt:lpstr>
      <vt:lpstr>6- Why Composite Material?</vt:lpstr>
      <vt:lpstr>6- Why Composite Material?</vt:lpstr>
      <vt:lpstr>6- Why Composite Material?</vt:lpstr>
      <vt:lpstr>6- Why Composite Material?</vt:lpstr>
      <vt:lpstr>6- Why Composite Material?</vt:lpstr>
      <vt:lpstr>6- Why Composite Material?</vt:lpstr>
      <vt:lpstr>6- Why Composite Material?</vt:lpstr>
      <vt:lpstr>6- Why Composite Material?</vt:lpstr>
      <vt:lpstr>6- Why Composite Material?</vt:lpstr>
      <vt:lpstr>6- Why Composite Material?</vt:lpstr>
      <vt:lpstr>6- Why Composite Material?</vt:lpstr>
      <vt:lpstr>6- Why Composite Material?</vt:lpstr>
      <vt:lpstr>6- Why Composite Material?</vt:lpstr>
      <vt:lpstr>6- Why Composite Material?</vt:lpstr>
      <vt:lpstr>6- Why Composite Material?</vt:lpstr>
      <vt:lpstr>6- Why Composite Material?</vt:lpstr>
      <vt:lpstr>6- Why Composite Material?</vt:lpstr>
      <vt:lpstr>6- Why Composite Material?</vt:lpstr>
      <vt:lpstr>7- History of Composite Materials</vt:lpstr>
      <vt:lpstr>7- History of Composite Materials</vt:lpstr>
      <vt:lpstr>7- History of Composite Materials</vt:lpstr>
      <vt:lpstr>7- History of Composite Materials</vt:lpstr>
      <vt:lpstr>7- History of Composite Materials</vt:lpstr>
      <vt:lpstr>7- History of Composite Materials</vt:lpstr>
      <vt:lpstr>7- History of Composite Materials</vt:lpstr>
      <vt:lpstr>7- History of Composite Materials</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9- Disadvantages of Composites</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11- FIBER MATERIALS</vt:lpstr>
      <vt:lpstr>11- FIBER MATERIALS</vt:lpstr>
      <vt:lpstr>11- FIBER MATERIALS</vt:lpstr>
      <vt:lpstr>11- FIBER MATERIALS</vt:lpstr>
      <vt:lpstr>11- FIBER MATERIALS</vt:lpstr>
      <vt:lpstr>11- FIBER MATERIALS</vt:lpstr>
      <vt:lpstr>11- FIBER MATERIALS</vt:lpstr>
      <vt:lpstr>11- FIBER MATERIALS</vt:lpstr>
      <vt:lpstr>11- FIBER MATERIALS</vt:lpstr>
      <vt:lpstr>11- FIBER MATERIALS</vt:lpstr>
      <vt:lpstr>11- FIBER MATERIALS</vt:lpstr>
      <vt:lpstr>11- FIBER MATERIALS</vt:lpstr>
      <vt:lpstr>11- FIBER MATERIALS</vt:lpstr>
      <vt:lpstr>11- FIBER MATERIALS</vt:lpstr>
      <vt:lpstr>11- FIBER MATERIALS</vt:lpstr>
      <vt:lpstr>11- FIBER MATERIALS</vt:lpstr>
      <vt:lpstr>11- FIBER MATERIALS</vt:lpstr>
      <vt:lpstr>11- FIBER MATERIALS</vt:lpstr>
      <vt:lpstr>11- FIBER MATERIALS</vt:lpstr>
      <vt:lpstr>11- FIBER MATERIALS</vt:lpstr>
      <vt:lpstr>11- FIBER MATERIALS</vt:lpstr>
      <vt:lpstr>11- FIBER MATERIALS</vt:lpstr>
      <vt:lpstr>11- FIBER MATERIALS</vt:lpstr>
      <vt:lpstr>11- FIBER MATERIALS</vt:lpstr>
      <vt:lpstr>11- FIBER MATERIALS</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Kompozit Malzemelerle İlgili Genel Bilgiler</dc:title>
  <dc:creator>Mehmet</dc:creator>
  <cp:lastModifiedBy>Administrator</cp:lastModifiedBy>
  <cp:revision>480</cp:revision>
  <dcterms:created xsi:type="dcterms:W3CDTF">2013-09-05T08:29:31Z</dcterms:created>
  <dcterms:modified xsi:type="dcterms:W3CDTF">2024-01-24T14:40:53Z</dcterms:modified>
</cp:coreProperties>
</file>